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1"/>
  </p:notesMasterIdLst>
  <p:handoutMasterIdLst>
    <p:handoutMasterId r:id="rId32"/>
  </p:handoutMasterIdLst>
  <p:sldIdLst>
    <p:sldId id="263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0B5E2"/>
    <a:srgbClr val="63666A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8464" autoAdjust="0"/>
  </p:normalViewPr>
  <p:slideViewPr>
    <p:cSldViewPr snapToGrid="0" snapToObjects="1">
      <p:cViewPr varScale="1">
        <p:scale>
          <a:sx n="87" d="100"/>
          <a:sy n="87" d="100"/>
        </p:scale>
        <p:origin x="372" y="78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8/9/2015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8/9/2015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01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8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46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55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44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4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57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24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6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50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7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48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26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83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32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26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5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0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620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4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7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81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33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11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2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2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Strait | LBNF Neutrino Beam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Strait | LBNF Neutrino Beam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Strait | LBNF Neutrino Beam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Jim Strait | LBNF Neutrino Beam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Jim Strait | LBNF Neutrino Beam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Jim Strait | LBNF Neutrino Beam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 smtClean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457200" y="1711325"/>
            <a:ext cx="8218488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LBNF Neutrino Beam</a:t>
            </a:r>
            <a:endParaRPr lang="en-US" dirty="0">
              <a:latin typeface="Helvetica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54025" y="3209925"/>
            <a:ext cx="8221663" cy="1720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Jim Strait, Fermilab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For the LBNF/DUNE Team</a:t>
            </a:r>
          </a:p>
          <a:p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NuFact 2015</a:t>
            </a:r>
          </a:p>
          <a:p>
            <a:r>
              <a:rPr lang="en-US" dirty="0">
                <a:latin typeface="Helvetica" charset="0"/>
              </a:rPr>
              <a:t>Rio de Janeiro, Brazil</a:t>
            </a:r>
          </a:p>
          <a:p>
            <a:r>
              <a:rPr lang="en-US" dirty="0" smtClean="0">
                <a:latin typeface="Helvetica" charset="0"/>
              </a:rPr>
              <a:t>14 August 2015</a:t>
            </a:r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57952"/>
            <a:ext cx="8293100" cy="569268"/>
          </a:xfrm>
        </p:spPr>
        <p:txBody>
          <a:bodyPr/>
          <a:lstStyle/>
          <a:p>
            <a:r>
              <a:rPr lang="en-US" dirty="0" smtClean="0"/>
              <a:t>Target Shield Pile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6580" y="857628"/>
            <a:ext cx="3642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steel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shielding 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surrounds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beamline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components (baffle, target, Horn 1, Horn 2, and the decay pipe upstream window) installed in the target chase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84378" y="4868807"/>
            <a:ext cx="2971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Water-cooled chase panels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536" y="357169"/>
            <a:ext cx="3719079" cy="439897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843239" y="3211551"/>
            <a:ext cx="1326995" cy="165725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1" y="2519252"/>
            <a:ext cx="2919820" cy="37438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2420" y="5421623"/>
            <a:ext cx="6883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~40% of the beam energy deposited in the target chase</a:t>
            </a:r>
          </a:p>
          <a:p>
            <a:pPr algn="ctr"/>
            <a:r>
              <a:rPr lang="en-U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Cooling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 combination of forced air &amp; water-cooled panels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38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90369"/>
            <a:ext cx="8293100" cy="466617"/>
          </a:xfrm>
        </p:spPr>
        <p:txBody>
          <a:bodyPr/>
          <a:lstStyle/>
          <a:p>
            <a:r>
              <a:rPr lang="en-US" dirty="0" smtClean="0"/>
              <a:t>Target and Focusing System – Reference Design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6" y="876916"/>
            <a:ext cx="5339500" cy="782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06361"/>
            <a:ext cx="4207143" cy="127838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121920" y="756986"/>
            <a:ext cx="8890000" cy="1062270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21920" y="1960880"/>
            <a:ext cx="8890000" cy="1562905"/>
          </a:xfrm>
          <a:prstGeom prst="roundRect">
            <a:avLst/>
          </a:prstGeom>
          <a:noFill/>
          <a:ln w="28575">
            <a:solidFill>
              <a:srgbClr val="4159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34409" y="755914"/>
            <a:ext cx="1978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159BD"/>
                </a:solidFill>
              </a:rPr>
              <a:t>Protection Baffle</a:t>
            </a:r>
            <a:endParaRPr lang="en-US" sz="2000" b="1" dirty="0">
              <a:solidFill>
                <a:srgbClr val="4159B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9665" y="1965410"/>
            <a:ext cx="842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159BD"/>
                </a:solidFill>
              </a:rPr>
              <a:t>Target</a:t>
            </a:r>
            <a:endParaRPr lang="en-US" sz="2000" b="1" dirty="0">
              <a:solidFill>
                <a:srgbClr val="4159B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71606" y="1079018"/>
            <a:ext cx="3472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Ten graphite cores, 17 mm Ø hole, enclosed </a:t>
            </a:r>
            <a:r>
              <a:rPr lang="en-US" dirty="0"/>
              <a:t>by </a:t>
            </a:r>
            <a:r>
              <a:rPr lang="en-US" dirty="0" smtClean="0"/>
              <a:t>an aluminum tube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30186" y="914634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150 cm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36261" y="2294393"/>
            <a:ext cx="417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NuMI-style target: 47 graphite segments</a:t>
            </a:r>
            <a:r>
              <a:rPr lang="en-US" dirty="0"/>
              <a:t>, each 2 cm long and spaced 0.2 mm apart, </a:t>
            </a:r>
            <a:r>
              <a:rPr lang="en-US" dirty="0" smtClean="0"/>
              <a:t>for </a:t>
            </a:r>
            <a:r>
              <a:rPr lang="en-US" dirty="0"/>
              <a:t>a total target core length of 95 cm, </a:t>
            </a:r>
            <a:r>
              <a:rPr lang="en-US" dirty="0" smtClean="0"/>
              <a:t>2 </a:t>
            </a:r>
            <a:r>
              <a:rPr lang="el-GR" dirty="0" smtClean="0"/>
              <a:t>λ</a:t>
            </a:r>
            <a:r>
              <a:rPr lang="en-US" baseline="-25000" dirty="0" smtClean="0"/>
              <a:t>I</a:t>
            </a:r>
            <a:r>
              <a:rPr lang="en-US" dirty="0" smtClean="0"/>
              <a:t>.</a:t>
            </a:r>
          </a:p>
          <a:p>
            <a:r>
              <a:rPr lang="en-US" dirty="0" smtClean="0"/>
              <a:t>Viable for 1.2 MW beam power.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247" y="4808943"/>
            <a:ext cx="4343655" cy="14152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5605" y="3747752"/>
            <a:ext cx="8590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4C97"/>
                </a:solidFill>
              </a:rPr>
              <a:t>Horns</a:t>
            </a:r>
            <a:r>
              <a:rPr lang="en-US" sz="2000" dirty="0" smtClean="0"/>
              <a:t>: identical </a:t>
            </a:r>
            <a:r>
              <a:rPr lang="en-US" sz="2000" dirty="0"/>
              <a:t>to </a:t>
            </a:r>
            <a:r>
              <a:rPr lang="en-US" sz="2000" dirty="0" err="1" smtClean="0"/>
              <a:t>NuMI</a:t>
            </a:r>
            <a:r>
              <a:rPr lang="en-US" sz="2000" dirty="0" smtClean="0"/>
              <a:t>, but operated </a:t>
            </a:r>
            <a:r>
              <a:rPr lang="en-US" sz="2000" dirty="0"/>
              <a:t>at 230 kA current and subjected to a </a:t>
            </a:r>
            <a:r>
              <a:rPr lang="en-US" sz="2000" dirty="0" smtClean="0"/>
              <a:t>maximum beam </a:t>
            </a:r>
            <a:r>
              <a:rPr lang="en-US" sz="2000" dirty="0"/>
              <a:t>power of 1.2 </a:t>
            </a:r>
            <a:r>
              <a:rPr lang="en-US" sz="2000" dirty="0" smtClean="0"/>
              <a:t>MW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n</a:t>
            </a:r>
            <a:r>
              <a:rPr lang="en-US" sz="2000" dirty="0" smtClean="0"/>
              <a:t>ew Horn Power </a:t>
            </a:r>
            <a:r>
              <a:rPr lang="en-US" sz="2000" dirty="0"/>
              <a:t>S</a:t>
            </a:r>
            <a:r>
              <a:rPr lang="en-US" sz="2000" dirty="0" smtClean="0"/>
              <a:t>upply necessary to reduce pulse width to 0.8 </a:t>
            </a:r>
            <a:r>
              <a:rPr lang="en-US" sz="2000" dirty="0" err="1" smtClean="0"/>
              <a:t>ms</a:t>
            </a:r>
            <a:endParaRPr lang="en-US" sz="2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5717243" y="5192245"/>
            <a:ext cx="2462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Target starting 45 cm upstream of MCZERO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29357" y="3629846"/>
            <a:ext cx="8890000" cy="2692895"/>
          </a:xfrm>
          <a:prstGeom prst="roundRect">
            <a:avLst/>
          </a:prstGeom>
          <a:noFill/>
          <a:ln w="28575">
            <a:solidFill>
              <a:srgbClr val="4159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44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4350"/>
            <a:ext cx="4922089" cy="411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80804"/>
            <a:ext cx="8686800" cy="641739"/>
          </a:xfrm>
        </p:spPr>
        <p:txBody>
          <a:bodyPr/>
          <a:lstStyle/>
          <a:p>
            <a:pPr algn="l"/>
            <a:r>
              <a:rPr lang="en-US" sz="2800" b="1" dirty="0" smtClean="0">
                <a:latin typeface="+mj-lt"/>
              </a:rPr>
              <a:t>Initial Modifications for 1.2 MW</a:t>
            </a:r>
            <a:endParaRPr lang="en-US" sz="2800" b="1" dirty="0">
              <a:latin typeface="+mj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71432" y="871591"/>
            <a:ext cx="6829431" cy="130826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Wider target material (still graphite): 7.4    10.0 mm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Dual cooling pipes – greater surface area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Slightly larger outer vessel diameter: 30    36 mm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200" dirty="0" smtClean="0"/>
              <a:t>(Move target upstream 10 cm from horn)</a:t>
            </a:r>
            <a:endParaRPr lang="en-US" sz="22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9783" y="1984350"/>
            <a:ext cx="2905617" cy="284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Documents and Settings\zwaska\My Documents\lbne\targetry\CD1prep\lehman_review_201210\1st-Ti-tube-proto-LEtarg-nocarp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3213" y="5309124"/>
            <a:ext cx="4917900" cy="919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968925" y="4927647"/>
            <a:ext cx="4803600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47 graphite segments, each 2 cm long</a:t>
            </a:r>
            <a:endParaRPr lang="en-US" sz="2200" dirty="0"/>
          </a:p>
        </p:txBody>
      </p:sp>
      <p:grpSp>
        <p:nvGrpSpPr>
          <p:cNvPr id="13" name="Group 30"/>
          <p:cNvGrpSpPr>
            <a:grpSpLocks noChangeAspect="1"/>
          </p:cNvGrpSpPr>
          <p:nvPr/>
        </p:nvGrpSpPr>
        <p:grpSpPr bwMode="auto">
          <a:xfrm>
            <a:off x="6800849" y="74452"/>
            <a:ext cx="2328863" cy="1651590"/>
            <a:chOff x="5860159" y="1300918"/>
            <a:chExt cx="2590800" cy="1844675"/>
          </a:xfrm>
        </p:grpSpPr>
        <p:pic>
          <p:nvPicPr>
            <p:cNvPr id="14" name="Picture 6" descr="target-end"/>
            <p:cNvPicPr>
              <a:picLocks noChangeAspect="1" noChangeArrowheads="1"/>
            </p:cNvPicPr>
            <p:nvPr/>
          </p:nvPicPr>
          <p:blipFill>
            <a:blip r:embed="rId6" cstate="print"/>
            <a:srcRect l="11765"/>
            <a:stretch>
              <a:fillRect/>
            </a:stretch>
          </p:blipFill>
          <p:spPr bwMode="auto">
            <a:xfrm>
              <a:off x="5860159" y="1300918"/>
              <a:ext cx="2590800" cy="184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828869" y="2531017"/>
              <a:ext cx="192226" cy="19696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6831709" y="1740307"/>
              <a:ext cx="190333" cy="19696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803301" y="1674020"/>
              <a:ext cx="241467" cy="899610"/>
            </a:xfrm>
            <a:custGeom>
              <a:avLst/>
              <a:gdLst>
                <a:gd name="connsiteX0" fmla="*/ 0 w 240507"/>
                <a:gd name="connsiteY0" fmla="*/ 167483 h 900908"/>
                <a:gd name="connsiteX1" fmla="*/ 2382 w 240507"/>
                <a:gd name="connsiteY1" fmla="*/ 898527 h 900908"/>
                <a:gd name="connsiteX2" fmla="*/ 23813 w 240507"/>
                <a:gd name="connsiteY2" fmla="*/ 896146 h 900908"/>
                <a:gd name="connsiteX3" fmla="*/ 42863 w 240507"/>
                <a:gd name="connsiteY3" fmla="*/ 869952 h 900908"/>
                <a:gd name="connsiteX4" fmla="*/ 92869 w 240507"/>
                <a:gd name="connsiteY4" fmla="*/ 838996 h 900908"/>
                <a:gd name="connsiteX5" fmla="*/ 133350 w 240507"/>
                <a:gd name="connsiteY5" fmla="*/ 836615 h 900908"/>
                <a:gd name="connsiteX6" fmla="*/ 185738 w 240507"/>
                <a:gd name="connsiteY6" fmla="*/ 858046 h 900908"/>
                <a:gd name="connsiteX7" fmla="*/ 204788 w 240507"/>
                <a:gd name="connsiteY7" fmla="*/ 879477 h 900908"/>
                <a:gd name="connsiteX8" fmla="*/ 216694 w 240507"/>
                <a:gd name="connsiteY8" fmla="*/ 900908 h 900908"/>
                <a:gd name="connsiteX9" fmla="*/ 238125 w 240507"/>
                <a:gd name="connsiteY9" fmla="*/ 898527 h 900908"/>
                <a:gd name="connsiteX10" fmla="*/ 240507 w 240507"/>
                <a:gd name="connsiteY10" fmla="*/ 224633 h 900908"/>
                <a:gd name="connsiteX11" fmla="*/ 216694 w 240507"/>
                <a:gd name="connsiteY11" fmla="*/ 222252 h 900908"/>
                <a:gd name="connsiteX12" fmla="*/ 200025 w 240507"/>
                <a:gd name="connsiteY12" fmla="*/ 246065 h 900908"/>
                <a:gd name="connsiteX13" fmla="*/ 169069 w 240507"/>
                <a:gd name="connsiteY13" fmla="*/ 267496 h 900908"/>
                <a:gd name="connsiteX14" fmla="*/ 109538 w 240507"/>
                <a:gd name="connsiteY14" fmla="*/ 281783 h 900908"/>
                <a:gd name="connsiteX15" fmla="*/ 50007 w 240507"/>
                <a:gd name="connsiteY15" fmla="*/ 250827 h 900908"/>
                <a:gd name="connsiteX16" fmla="*/ 23813 w 240507"/>
                <a:gd name="connsiteY16" fmla="*/ 222252 h 900908"/>
                <a:gd name="connsiteX17" fmla="*/ 0 w 240507"/>
                <a:gd name="connsiteY17" fmla="*/ 167483 h 900908"/>
                <a:gd name="connsiteX0" fmla="*/ 0 w 240507"/>
                <a:gd name="connsiteY0" fmla="*/ 227014 h 900908"/>
                <a:gd name="connsiteX1" fmla="*/ 2382 w 240507"/>
                <a:gd name="connsiteY1" fmla="*/ 898527 h 900908"/>
                <a:gd name="connsiteX2" fmla="*/ 23813 w 240507"/>
                <a:gd name="connsiteY2" fmla="*/ 896146 h 900908"/>
                <a:gd name="connsiteX3" fmla="*/ 42863 w 240507"/>
                <a:gd name="connsiteY3" fmla="*/ 869952 h 900908"/>
                <a:gd name="connsiteX4" fmla="*/ 92869 w 240507"/>
                <a:gd name="connsiteY4" fmla="*/ 838996 h 900908"/>
                <a:gd name="connsiteX5" fmla="*/ 133350 w 240507"/>
                <a:gd name="connsiteY5" fmla="*/ 836615 h 900908"/>
                <a:gd name="connsiteX6" fmla="*/ 185738 w 240507"/>
                <a:gd name="connsiteY6" fmla="*/ 858046 h 900908"/>
                <a:gd name="connsiteX7" fmla="*/ 204788 w 240507"/>
                <a:gd name="connsiteY7" fmla="*/ 879477 h 900908"/>
                <a:gd name="connsiteX8" fmla="*/ 216694 w 240507"/>
                <a:gd name="connsiteY8" fmla="*/ 900908 h 900908"/>
                <a:gd name="connsiteX9" fmla="*/ 238125 w 240507"/>
                <a:gd name="connsiteY9" fmla="*/ 898527 h 900908"/>
                <a:gd name="connsiteX10" fmla="*/ 240507 w 240507"/>
                <a:gd name="connsiteY10" fmla="*/ 224633 h 900908"/>
                <a:gd name="connsiteX11" fmla="*/ 216694 w 240507"/>
                <a:gd name="connsiteY11" fmla="*/ 222252 h 900908"/>
                <a:gd name="connsiteX12" fmla="*/ 200025 w 240507"/>
                <a:gd name="connsiteY12" fmla="*/ 246065 h 900908"/>
                <a:gd name="connsiteX13" fmla="*/ 169069 w 240507"/>
                <a:gd name="connsiteY13" fmla="*/ 267496 h 900908"/>
                <a:gd name="connsiteX14" fmla="*/ 109538 w 240507"/>
                <a:gd name="connsiteY14" fmla="*/ 281783 h 900908"/>
                <a:gd name="connsiteX15" fmla="*/ 50007 w 240507"/>
                <a:gd name="connsiteY15" fmla="*/ 250827 h 900908"/>
                <a:gd name="connsiteX16" fmla="*/ 23813 w 240507"/>
                <a:gd name="connsiteY16" fmla="*/ 222252 h 900908"/>
                <a:gd name="connsiteX17" fmla="*/ 0 w 240507"/>
                <a:gd name="connsiteY17" fmla="*/ 227014 h 900908"/>
                <a:gd name="connsiteX0" fmla="*/ 0 w 240507"/>
                <a:gd name="connsiteY0" fmla="*/ 227014 h 900908"/>
                <a:gd name="connsiteX1" fmla="*/ 2382 w 240507"/>
                <a:gd name="connsiteY1" fmla="*/ 898527 h 900908"/>
                <a:gd name="connsiteX2" fmla="*/ 23813 w 240507"/>
                <a:gd name="connsiteY2" fmla="*/ 896146 h 900908"/>
                <a:gd name="connsiteX3" fmla="*/ 42863 w 240507"/>
                <a:gd name="connsiteY3" fmla="*/ 869952 h 900908"/>
                <a:gd name="connsiteX4" fmla="*/ 92869 w 240507"/>
                <a:gd name="connsiteY4" fmla="*/ 838996 h 900908"/>
                <a:gd name="connsiteX5" fmla="*/ 133350 w 240507"/>
                <a:gd name="connsiteY5" fmla="*/ 836615 h 900908"/>
                <a:gd name="connsiteX6" fmla="*/ 185738 w 240507"/>
                <a:gd name="connsiteY6" fmla="*/ 858046 h 900908"/>
                <a:gd name="connsiteX7" fmla="*/ 204788 w 240507"/>
                <a:gd name="connsiteY7" fmla="*/ 879477 h 900908"/>
                <a:gd name="connsiteX8" fmla="*/ 216694 w 240507"/>
                <a:gd name="connsiteY8" fmla="*/ 900908 h 900908"/>
                <a:gd name="connsiteX9" fmla="*/ 238125 w 240507"/>
                <a:gd name="connsiteY9" fmla="*/ 898527 h 900908"/>
                <a:gd name="connsiteX10" fmla="*/ 240507 w 240507"/>
                <a:gd name="connsiteY10" fmla="*/ 224633 h 900908"/>
                <a:gd name="connsiteX11" fmla="*/ 216694 w 240507"/>
                <a:gd name="connsiteY11" fmla="*/ 222252 h 900908"/>
                <a:gd name="connsiteX12" fmla="*/ 200025 w 240507"/>
                <a:gd name="connsiteY12" fmla="*/ 246065 h 900908"/>
                <a:gd name="connsiteX13" fmla="*/ 169069 w 240507"/>
                <a:gd name="connsiteY13" fmla="*/ 267496 h 900908"/>
                <a:gd name="connsiteX14" fmla="*/ 109538 w 240507"/>
                <a:gd name="connsiteY14" fmla="*/ 281783 h 900908"/>
                <a:gd name="connsiteX15" fmla="*/ 50007 w 240507"/>
                <a:gd name="connsiteY15" fmla="*/ 250827 h 900908"/>
                <a:gd name="connsiteX16" fmla="*/ 23813 w 240507"/>
                <a:gd name="connsiteY16" fmla="*/ 222252 h 900908"/>
                <a:gd name="connsiteX17" fmla="*/ 0 w 240507"/>
                <a:gd name="connsiteY17" fmla="*/ 227014 h 900908"/>
                <a:gd name="connsiteX0" fmla="*/ 0 w 240507"/>
                <a:gd name="connsiteY0" fmla="*/ 227014 h 900908"/>
                <a:gd name="connsiteX1" fmla="*/ 2382 w 240507"/>
                <a:gd name="connsiteY1" fmla="*/ 898527 h 900908"/>
                <a:gd name="connsiteX2" fmla="*/ 23813 w 240507"/>
                <a:gd name="connsiteY2" fmla="*/ 896146 h 900908"/>
                <a:gd name="connsiteX3" fmla="*/ 42863 w 240507"/>
                <a:gd name="connsiteY3" fmla="*/ 869952 h 900908"/>
                <a:gd name="connsiteX4" fmla="*/ 92869 w 240507"/>
                <a:gd name="connsiteY4" fmla="*/ 838996 h 900908"/>
                <a:gd name="connsiteX5" fmla="*/ 133350 w 240507"/>
                <a:gd name="connsiteY5" fmla="*/ 836615 h 900908"/>
                <a:gd name="connsiteX6" fmla="*/ 185738 w 240507"/>
                <a:gd name="connsiteY6" fmla="*/ 858046 h 900908"/>
                <a:gd name="connsiteX7" fmla="*/ 204788 w 240507"/>
                <a:gd name="connsiteY7" fmla="*/ 879477 h 900908"/>
                <a:gd name="connsiteX8" fmla="*/ 216694 w 240507"/>
                <a:gd name="connsiteY8" fmla="*/ 900908 h 900908"/>
                <a:gd name="connsiteX9" fmla="*/ 238125 w 240507"/>
                <a:gd name="connsiteY9" fmla="*/ 898527 h 900908"/>
                <a:gd name="connsiteX10" fmla="*/ 240507 w 240507"/>
                <a:gd name="connsiteY10" fmla="*/ 224633 h 900908"/>
                <a:gd name="connsiteX11" fmla="*/ 216694 w 240507"/>
                <a:gd name="connsiteY11" fmla="*/ 222252 h 900908"/>
                <a:gd name="connsiteX12" fmla="*/ 200025 w 240507"/>
                <a:gd name="connsiteY12" fmla="*/ 246065 h 900908"/>
                <a:gd name="connsiteX13" fmla="*/ 169069 w 240507"/>
                <a:gd name="connsiteY13" fmla="*/ 267496 h 900908"/>
                <a:gd name="connsiteX14" fmla="*/ 109538 w 240507"/>
                <a:gd name="connsiteY14" fmla="*/ 281783 h 900908"/>
                <a:gd name="connsiteX15" fmla="*/ 50007 w 240507"/>
                <a:gd name="connsiteY15" fmla="*/ 250827 h 900908"/>
                <a:gd name="connsiteX16" fmla="*/ 23813 w 240507"/>
                <a:gd name="connsiteY16" fmla="*/ 222252 h 900908"/>
                <a:gd name="connsiteX17" fmla="*/ 0 w 240507"/>
                <a:gd name="connsiteY17" fmla="*/ 227014 h 90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0507" h="900908">
                  <a:moveTo>
                    <a:pt x="0" y="227014"/>
                  </a:moveTo>
                  <a:lnTo>
                    <a:pt x="2382" y="898527"/>
                  </a:lnTo>
                  <a:lnTo>
                    <a:pt x="23813" y="896146"/>
                  </a:lnTo>
                  <a:lnTo>
                    <a:pt x="42863" y="869952"/>
                  </a:lnTo>
                  <a:lnTo>
                    <a:pt x="92869" y="838996"/>
                  </a:lnTo>
                  <a:lnTo>
                    <a:pt x="133350" y="836615"/>
                  </a:lnTo>
                  <a:lnTo>
                    <a:pt x="185738" y="858046"/>
                  </a:lnTo>
                  <a:lnTo>
                    <a:pt x="204788" y="879477"/>
                  </a:lnTo>
                  <a:cubicBezTo>
                    <a:pt x="217115" y="899200"/>
                    <a:pt x="216694" y="891039"/>
                    <a:pt x="216694" y="900908"/>
                  </a:cubicBezTo>
                  <a:lnTo>
                    <a:pt x="238125" y="898527"/>
                  </a:lnTo>
                  <a:cubicBezTo>
                    <a:pt x="238916" y="673896"/>
                    <a:pt x="240507" y="0"/>
                    <a:pt x="240507" y="224633"/>
                  </a:cubicBezTo>
                  <a:lnTo>
                    <a:pt x="216694" y="222252"/>
                  </a:lnTo>
                  <a:lnTo>
                    <a:pt x="200025" y="246065"/>
                  </a:lnTo>
                  <a:lnTo>
                    <a:pt x="169069" y="267496"/>
                  </a:lnTo>
                  <a:lnTo>
                    <a:pt x="109538" y="281783"/>
                  </a:lnTo>
                  <a:lnTo>
                    <a:pt x="50007" y="250827"/>
                  </a:lnTo>
                  <a:lnTo>
                    <a:pt x="23813" y="222252"/>
                  </a:lnTo>
                  <a:cubicBezTo>
                    <a:pt x="15875" y="223839"/>
                    <a:pt x="7938" y="215902"/>
                    <a:pt x="0" y="22701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350669" y="1666444"/>
              <a:ext cx="1088969" cy="1101313"/>
            </a:xfrm>
            <a:prstGeom prst="ellipse">
              <a:avLst/>
            </a:prstGeom>
            <a:noFill/>
            <a:ln w="38100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99937" y="32386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accent3"/>
                </a:solidFill>
              </a:rPr>
              <a:t>700 kW design</a:t>
            </a:r>
            <a:endParaRPr lang="en-US" sz="1800" b="1" dirty="0">
              <a:solidFill>
                <a:schemeClr val="accent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2368" y="1912909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cm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651504" y="5568730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</a:t>
            </a:r>
            <a:r>
              <a:rPr lang="en-US" sz="2000" dirty="0" smtClean="0">
                <a:solidFill>
                  <a:schemeClr val="accent6"/>
                </a:solidFill>
              </a:rPr>
              <a:t>m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6370725" y="401718"/>
            <a:ext cx="701587" cy="66131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 flipH="1" flipV="1">
            <a:off x="7688462" y="811225"/>
            <a:ext cx="139044" cy="15209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Box 65"/>
          <p:cNvSpPr txBox="1">
            <a:spLocks noChangeArrowheads="1"/>
          </p:cNvSpPr>
          <p:nvPr/>
        </p:nvSpPr>
        <p:spPr bwMode="auto">
          <a:xfrm>
            <a:off x="8333116" y="570913"/>
            <a:ext cx="7537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Proton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Beam</a:t>
            </a: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flipH="1">
            <a:off x="7848668" y="796937"/>
            <a:ext cx="572001" cy="11804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379802" y="60800"/>
            <a:ext cx="7377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F2D62"/>
                </a:solidFill>
              </a:rPr>
              <a:t>7.4 mm</a:t>
            </a:r>
            <a:endParaRPr lang="en-US" sz="1400" dirty="0">
              <a:solidFill>
                <a:srgbClr val="0F2D62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003231" y="985838"/>
            <a:ext cx="257175" cy="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907891" y="1652588"/>
            <a:ext cx="257175" cy="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147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21100"/>
            <a:ext cx="8293100" cy="569268"/>
          </a:xfrm>
        </p:spPr>
        <p:txBody>
          <a:bodyPr/>
          <a:lstStyle/>
          <a:p>
            <a:r>
              <a:rPr lang="en-US" dirty="0" smtClean="0"/>
              <a:t>Upstream Decay Pipe Window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02581"/>
            <a:ext cx="5035732" cy="4852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425" y="432610"/>
            <a:ext cx="3168671" cy="3057287"/>
          </a:xfrm>
          <a:prstGeom prst="rect">
            <a:avLst/>
          </a:prstGeom>
          <a:ln w="28575">
            <a:solidFill>
              <a:srgbClr val="4159BD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019179" y="3888901"/>
            <a:ext cx="490765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</a:t>
            </a:r>
            <a:r>
              <a:rPr lang="en-US" dirty="0" smtClean="0"/>
              <a:t>hin replaceable window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1.25 mm beryllium </a:t>
            </a:r>
            <a:r>
              <a:rPr lang="en-US" dirty="0"/>
              <a:t>or </a:t>
            </a:r>
            <a:r>
              <a:rPr lang="en-US" dirty="0" smtClean="0"/>
              <a:t>beryllium-aluminum </a:t>
            </a:r>
            <a:r>
              <a:rPr lang="en-US" dirty="0"/>
              <a:t>alloy foil welded to a heavier aluminum </a:t>
            </a:r>
            <a:r>
              <a:rPr lang="en-US" dirty="0" smtClean="0"/>
              <a:t>ring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heavier ring includes a seal groove for an all metal </a:t>
            </a:r>
            <a:r>
              <a:rPr lang="en-US" dirty="0" smtClean="0"/>
              <a:t>seal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viable design for 60-120 GeV/c protons, 1.03-1.20 MW beam power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8270" y="3342739"/>
            <a:ext cx="128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9900"/>
                </a:solidFill>
              </a:rPr>
              <a:t>temporary blind </a:t>
            </a:r>
            <a:endParaRPr lang="en-US" dirty="0">
              <a:solidFill>
                <a:srgbClr val="0099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39671" y="3927449"/>
            <a:ext cx="640080" cy="823161"/>
          </a:xfrm>
          <a:prstGeom prst="straightConnector1">
            <a:avLst/>
          </a:prstGeom>
          <a:ln>
            <a:solidFill>
              <a:srgbClr val="0099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63925" y="2477869"/>
            <a:ext cx="128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He cooling supply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360421" y="3124200"/>
            <a:ext cx="743584" cy="94758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811780" y="2377440"/>
            <a:ext cx="2514600" cy="301752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749290" y="1265396"/>
            <a:ext cx="1588770" cy="171606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508760" y="1828800"/>
            <a:ext cx="0" cy="649069"/>
          </a:xfrm>
          <a:prstGeom prst="straightConnector1">
            <a:avLst/>
          </a:prstGeom>
          <a:ln w="9525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8685484">
            <a:off x="6566583" y="1319901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 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5920740" y="1828801"/>
            <a:ext cx="838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~ 20 cm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39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90370"/>
            <a:ext cx="8293100" cy="569268"/>
          </a:xfrm>
        </p:spPr>
        <p:txBody>
          <a:bodyPr/>
          <a:lstStyle/>
          <a:p>
            <a:r>
              <a:rPr lang="en-US" dirty="0" smtClean="0"/>
              <a:t>Decay Pipe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58" y="2459659"/>
            <a:ext cx="6192122" cy="377753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398520" y="669830"/>
            <a:ext cx="8293100" cy="1884398"/>
          </a:xfrm>
          <a:prstGeom prst="rect">
            <a:avLst/>
          </a:prstGeom>
        </p:spPr>
        <p:txBody>
          <a:bodyPr/>
          <a:lstStyle/>
          <a:p>
            <a:pPr defTabSz="914400" fontAlgn="auto">
              <a:buFont typeface="Arial" pitchFamily="34" charset="0"/>
              <a:buChar char="•"/>
            </a:pPr>
            <a:r>
              <a:rPr lang="en-US" sz="1900" dirty="0" smtClean="0">
                <a:latin typeface="Helvetica" pitchFamily="34" charset="0"/>
                <a:ea typeface="+mn-ea"/>
              </a:rPr>
              <a:t>194</a:t>
            </a:r>
            <a:r>
              <a:rPr lang="en-US" sz="1900" dirty="0" smtClean="0">
                <a:solidFill>
                  <a:schemeClr val="tx1"/>
                </a:solidFill>
                <a:latin typeface="Helvetica" pitchFamily="34" charset="0"/>
                <a:ea typeface="+mn-ea"/>
              </a:rPr>
              <a:t> m long,</a:t>
            </a:r>
            <a:r>
              <a:rPr lang="en-US" sz="1900" dirty="0">
                <a:latin typeface="Helvetica" pitchFamily="34" charset="0"/>
              </a:rPr>
              <a:t> 4 m inside diameter</a:t>
            </a:r>
          </a:p>
          <a:p>
            <a:pPr marL="342900" lvl="0" indent="-342900" defTabSz="914400" fontAlgn="auto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900" dirty="0" smtClean="0">
                <a:latin typeface="Helvetica" pitchFamily="34" charset="0"/>
                <a:ea typeface="+mn-ea"/>
              </a:rPr>
              <a:t>Helium filled</a:t>
            </a:r>
            <a:endParaRPr lang="en-US" sz="1900" dirty="0" smtClean="0">
              <a:solidFill>
                <a:schemeClr val="tx1"/>
              </a:solidFill>
              <a:latin typeface="Helvetica" pitchFamily="34" charset="0"/>
              <a:ea typeface="+mn-ea"/>
            </a:endParaRPr>
          </a:p>
          <a:p>
            <a:pPr marL="342900" lvl="0" indent="-342900" defTabSz="914400" fontAlgn="auto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900" dirty="0">
                <a:latin typeface="Helvetica" pitchFamily="34" charset="0"/>
                <a:ea typeface="+mn-ea"/>
              </a:rPr>
              <a:t>d</a:t>
            </a:r>
            <a:r>
              <a:rPr lang="en-US" sz="1900" dirty="0" smtClean="0">
                <a:latin typeface="Helvetica" pitchFamily="34" charset="0"/>
                <a:ea typeface="+mn-ea"/>
              </a:rPr>
              <a:t>ouble-wall decay pipe, 20 cm annular gap</a:t>
            </a:r>
          </a:p>
          <a:p>
            <a:pPr marL="342900" lvl="0" indent="-342900" defTabSz="914400" fontAlgn="auto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Helvetica" pitchFamily="34" charset="0"/>
                <a:ea typeface="+mn-ea"/>
              </a:rPr>
              <a:t>5.6 m thick concrete shielding</a:t>
            </a:r>
          </a:p>
          <a:p>
            <a:pPr marL="342900" lvl="0" indent="-342900" defTabSz="914400" fontAlgn="auto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900" dirty="0" smtClean="0">
                <a:latin typeface="Helvetica" pitchFamily="34" charset="0"/>
                <a:ea typeface="+mn-ea"/>
              </a:rPr>
              <a:t>It collects ~30% of the beam power, removed by an air cooling system</a:t>
            </a:r>
            <a:endParaRPr lang="en-US" sz="1700" dirty="0">
              <a:solidFill>
                <a:schemeClr val="tx1"/>
              </a:solidFill>
              <a:latin typeface="Helvetica" pitchFamily="34" charset="0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594" y="3515360"/>
            <a:ext cx="15141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Porous cellular</a:t>
            </a:r>
          </a:p>
          <a:p>
            <a:r>
              <a:rPr lang="en-US" sz="1400" b="1" dirty="0" smtClean="0"/>
              <a:t>concrete drainage</a:t>
            </a:r>
          </a:p>
          <a:p>
            <a:r>
              <a:rPr lang="en-US" sz="1400" b="1" dirty="0" smtClean="0"/>
              <a:t>layer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960880" y="3373120"/>
            <a:ext cx="558800" cy="365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339840" y="2872374"/>
            <a:ext cx="264160" cy="2670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524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6" y="115198"/>
            <a:ext cx="8296274" cy="492099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96163"/>
            <a:ext cx="8293100" cy="569268"/>
          </a:xfrm>
        </p:spPr>
        <p:txBody>
          <a:bodyPr/>
          <a:lstStyle/>
          <a:p>
            <a:r>
              <a:rPr lang="en-US" dirty="0" smtClean="0"/>
              <a:t>Target Chase &amp; Decay Pipe Cooling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454" y="5162149"/>
            <a:ext cx="8013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Combination of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forced air &amp; water cooling panels for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Target Shield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Pile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Air-cooled Decay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pipe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 separate air systems for target Chase and Decay Pipe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Possible need to replace air in the target chase with N2 or He under study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5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</p:spPr>
        <p:txBody>
          <a:bodyPr/>
          <a:lstStyle/>
          <a:p>
            <a:r>
              <a:rPr lang="en-US" dirty="0" smtClean="0"/>
              <a:t>Absorber building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9" y="973661"/>
            <a:ext cx="7925243" cy="51993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7977" y="2978281"/>
            <a:ext cx="113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Absorber goes here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6859" y="3301446"/>
            <a:ext cx="1271239" cy="12371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564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57952"/>
            <a:ext cx="8293100" cy="569268"/>
          </a:xfrm>
        </p:spPr>
        <p:txBody>
          <a:bodyPr/>
          <a:lstStyle/>
          <a:p>
            <a:r>
              <a:rPr lang="en-US" dirty="0" smtClean="0"/>
              <a:t>Beam Absorber Configuration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87" y="972800"/>
            <a:ext cx="8654326" cy="2607790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3968962"/>
            <a:ext cx="81749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~30% of the beam energy deposited in the </a:t>
            </a:r>
            <a:r>
              <a:rPr lang="en-US" sz="2000" b="1" dirty="0" smtClean="0"/>
              <a:t>Absorber</a:t>
            </a:r>
          </a:p>
          <a:p>
            <a:endParaRPr lang="en-US" sz="20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smtClean="0"/>
              <a:t>Core</a:t>
            </a:r>
            <a:r>
              <a:rPr lang="en-US" sz="2000" b="1" dirty="0"/>
              <a:t>: </a:t>
            </a:r>
            <a:r>
              <a:rPr lang="en-US" sz="2000" b="1" dirty="0" smtClean="0"/>
              <a:t>replaceable </a:t>
            </a:r>
            <a:r>
              <a:rPr lang="en-US" sz="2000" b="1" dirty="0"/>
              <a:t>water-cooled </a:t>
            </a:r>
            <a:r>
              <a:rPr lang="en-US" sz="2000" b="1" dirty="0" smtClean="0"/>
              <a:t>blocks, each 1 foot thick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smtClean="0"/>
              <a:t>Outside </a:t>
            </a:r>
            <a:r>
              <a:rPr lang="en-US" sz="2000" b="1" dirty="0"/>
              <a:t>of the core is forced-air cooled steel and concrete </a:t>
            </a:r>
            <a:r>
              <a:rPr lang="en-US" sz="2000" b="1" dirty="0" smtClean="0"/>
              <a:t>shielding</a:t>
            </a:r>
          </a:p>
          <a:p>
            <a:endParaRPr lang="en-US" sz="20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00FF"/>
                </a:solidFill>
              </a:rPr>
              <a:t>Viable for 60-120 GeV/c protons, </a:t>
            </a:r>
            <a:r>
              <a:rPr lang="en-US" sz="2000" b="1" dirty="0" smtClean="0">
                <a:solidFill>
                  <a:srgbClr val="0000FF"/>
                </a:solidFill>
              </a:rPr>
              <a:t>2.06-2.4 </a:t>
            </a:r>
            <a:r>
              <a:rPr lang="en-US" sz="2000" b="1" dirty="0">
                <a:solidFill>
                  <a:srgbClr val="0000FF"/>
                </a:solidFill>
              </a:rPr>
              <a:t>MW beam </a:t>
            </a:r>
            <a:r>
              <a:rPr lang="en-US" sz="2000" b="1" dirty="0" smtClean="0">
                <a:solidFill>
                  <a:srgbClr val="0000FF"/>
                </a:solidFill>
              </a:rPr>
              <a:t>power, including both steady-state operations and accident conditions 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13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</p:spPr>
        <p:txBody>
          <a:bodyPr/>
          <a:lstStyle/>
          <a:p>
            <a:r>
              <a:rPr lang="en-US" dirty="0" smtClean="0"/>
              <a:t>Remote Handling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idx="13"/>
          </p:nvPr>
        </p:nvSpPr>
        <p:spPr>
          <a:xfrm>
            <a:off x="334539" y="971125"/>
            <a:ext cx="8293100" cy="5318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159BD"/>
                </a:solidFill>
              </a:rPr>
              <a:t>R</a:t>
            </a:r>
            <a:r>
              <a:rPr lang="en-US" dirty="0" smtClean="0">
                <a:solidFill>
                  <a:srgbClr val="4159BD"/>
                </a:solidFill>
              </a:rPr>
              <a:t>emote </a:t>
            </a:r>
            <a:r>
              <a:rPr lang="en-US" dirty="0">
                <a:solidFill>
                  <a:srgbClr val="4159BD"/>
                </a:solidFill>
              </a:rPr>
              <a:t>H</a:t>
            </a:r>
            <a:r>
              <a:rPr lang="en-US" dirty="0" smtClean="0">
                <a:solidFill>
                  <a:srgbClr val="4159BD"/>
                </a:solidFill>
              </a:rPr>
              <a:t>andling </a:t>
            </a:r>
            <a:r>
              <a:rPr lang="en-US" dirty="0">
                <a:solidFill>
                  <a:srgbClr val="4159BD"/>
                </a:solidFill>
              </a:rPr>
              <a:t>systems are integrated into the infrastructure of the Target </a:t>
            </a:r>
            <a:r>
              <a:rPr lang="en-US" dirty="0" smtClean="0">
                <a:solidFill>
                  <a:srgbClr val="4159BD"/>
                </a:solidFill>
              </a:rPr>
              <a:t>complex, </a:t>
            </a:r>
            <a:r>
              <a:rPr lang="en-US" dirty="0">
                <a:solidFill>
                  <a:srgbClr val="4159BD"/>
                </a:solidFill>
              </a:rPr>
              <a:t>they must be designed to be sufficient for 2.4-MW beam </a:t>
            </a:r>
            <a:r>
              <a:rPr lang="en-US" dirty="0" smtClean="0">
                <a:solidFill>
                  <a:srgbClr val="4159BD"/>
                </a:solidFill>
              </a:rPr>
              <a:t>power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Shield doors (will incorporate air seals)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</a:t>
            </a:r>
            <a:r>
              <a:rPr lang="en-US" sz="1800" dirty="0" smtClean="0">
                <a:solidFill>
                  <a:schemeClr val="tx1"/>
                </a:solidFill>
              </a:rPr>
              <a:t>ifting fixtures, vision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Morgue/Maintenance areas, Rail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Hot Storage Rack and Work Cell</a:t>
            </a:r>
          </a:p>
          <a:p>
            <a:pPr lvl="1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4159BD"/>
                </a:solidFill>
              </a:rPr>
              <a:t>Absorber </a:t>
            </a:r>
            <a:r>
              <a:rPr lang="en-US" dirty="0">
                <a:solidFill>
                  <a:srgbClr val="4159BD"/>
                </a:solidFill>
              </a:rPr>
              <a:t>Hall components and shielding </a:t>
            </a:r>
            <a:r>
              <a:rPr lang="en-US" dirty="0" smtClean="0">
                <a:solidFill>
                  <a:srgbClr val="4159BD"/>
                </a:solidFill>
              </a:rPr>
              <a:t>allow </a:t>
            </a:r>
            <a:r>
              <a:rPr lang="en-US" dirty="0">
                <a:solidFill>
                  <a:srgbClr val="4159BD"/>
                </a:solidFill>
              </a:rPr>
              <a:t>future </a:t>
            </a:r>
            <a:r>
              <a:rPr lang="en-US" dirty="0" smtClean="0">
                <a:solidFill>
                  <a:srgbClr val="4159BD"/>
                </a:solidFill>
              </a:rPr>
              <a:t>replacement</a:t>
            </a:r>
          </a:p>
          <a:p>
            <a:pPr marL="571500" lvl="1" indent="-2825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</a:t>
            </a:r>
            <a:r>
              <a:rPr lang="en-US" sz="1800" dirty="0" smtClean="0">
                <a:solidFill>
                  <a:schemeClr val="tx1"/>
                </a:solidFill>
              </a:rPr>
              <a:t>ow </a:t>
            </a:r>
            <a:r>
              <a:rPr lang="en-US" sz="1800" dirty="0">
                <a:solidFill>
                  <a:schemeClr val="tx1"/>
                </a:solidFill>
              </a:rPr>
              <a:t>probability of complete failure, final design and construction 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of remote </a:t>
            </a:r>
            <a:r>
              <a:rPr lang="en-US" sz="1800" dirty="0">
                <a:solidFill>
                  <a:schemeClr val="tx1"/>
                </a:solidFill>
              </a:rPr>
              <a:t>handling equipment </a:t>
            </a:r>
            <a:r>
              <a:rPr lang="en-US" sz="1800" dirty="0" smtClean="0">
                <a:solidFill>
                  <a:schemeClr val="tx1"/>
                </a:solidFill>
              </a:rPr>
              <a:t>not included </a:t>
            </a:r>
            <a:r>
              <a:rPr lang="en-US" sz="1800" dirty="0">
                <a:solidFill>
                  <a:schemeClr val="tx1"/>
                </a:solidFill>
              </a:rPr>
              <a:t>in the LBNF </a:t>
            </a:r>
            <a:r>
              <a:rPr lang="en-US" sz="1800" dirty="0" smtClean="0">
                <a:solidFill>
                  <a:schemeClr val="tx1"/>
                </a:solidFill>
              </a:rPr>
              <a:t>project</a:t>
            </a:r>
          </a:p>
          <a:p>
            <a:pPr marL="571500" lvl="1" indent="-282575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No Work Cell needed in Absorber Hall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199951" y="1794950"/>
            <a:ext cx="3933126" cy="2423310"/>
            <a:chOff x="5199951" y="1932110"/>
            <a:chExt cx="3933126" cy="2423310"/>
          </a:xfrm>
        </p:grpSpPr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5199951" y="1932110"/>
              <a:ext cx="3933126" cy="2423310"/>
              <a:chOff x="728291" y="1010285"/>
              <a:chExt cx="6526375" cy="472172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18" r="24631" b="3152"/>
              <a:stretch/>
            </p:blipFill>
            <p:spPr>
              <a:xfrm>
                <a:off x="728291" y="1010285"/>
                <a:ext cx="6406438" cy="4575377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964262" y="5012384"/>
                <a:ext cx="2290404" cy="719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Transfer cart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5741281" y="4608461"/>
                <a:ext cx="0" cy="54607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452096" y="2743943"/>
                <a:ext cx="1032581" cy="719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Cask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1967349" y="3317491"/>
                <a:ext cx="442868" cy="672299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5297899" y="1992963"/>
              <a:ext cx="132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Work Cell</a:t>
              </a:r>
              <a:endParaRPr lang="en-US" sz="1800" b="1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333894" y="2152541"/>
              <a:ext cx="289930" cy="1111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372678" y="4459404"/>
            <a:ext cx="1613964" cy="2369184"/>
            <a:chOff x="7372678" y="4367964"/>
            <a:chExt cx="1613964" cy="23691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79" r="30297"/>
            <a:stretch/>
          </p:blipFill>
          <p:spPr>
            <a:xfrm>
              <a:off x="7590918" y="4852643"/>
              <a:ext cx="1372698" cy="1884505"/>
            </a:xfrm>
            <a:prstGeom prst="rect">
              <a:avLst/>
            </a:prstGeom>
          </p:spPr>
        </p:pic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7732713" y="4367964"/>
              <a:ext cx="1253929" cy="58887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Geneva" charset="0"/>
                  <a:cs typeface="Geneva" charset="0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Geneva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Replaceable </a:t>
              </a:r>
              <a:b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core blocks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7451703" y="5929588"/>
              <a:ext cx="411052" cy="23996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800000">
              <a:off x="7372678" y="5720026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30447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+mj-lt"/>
              </a:rPr>
              <a:t>Beam Simulation</a:t>
            </a:r>
            <a:endParaRPr lang="en-US" sz="3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566" y="874067"/>
            <a:ext cx="88528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Extensive MARS simulations for energy deposition and radiological studies as well as for Beamline configuration optimization studies.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~40% of the beam power is deposited to the Target Hall Complex, 30% to the Decay Pipe region and 30% to the Absorber Hall complex.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GEANT simulations for Beamline configuration optimization studies, neutrino fluxes, sensitivity and systematic studies.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400" dirty="0" smtClean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61" y="3944148"/>
            <a:ext cx="3645400" cy="2341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620" y="3937353"/>
            <a:ext cx="3985260" cy="24035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69515" y="3760740"/>
            <a:ext cx="2259485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Target Complex (</a:t>
            </a:r>
            <a:r>
              <a:rPr lang="en-US" sz="1600" dirty="0" err="1" smtClean="0"/>
              <a:t>mSv</a:t>
            </a:r>
            <a:r>
              <a:rPr lang="en-US" sz="1600" dirty="0" smtClean="0"/>
              <a:t>/</a:t>
            </a:r>
            <a:r>
              <a:rPr lang="en-US" sz="1600" dirty="0" err="1" smtClean="0"/>
              <a:t>hr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584372" y="3768484"/>
            <a:ext cx="2519998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Absorber </a:t>
            </a:r>
            <a:r>
              <a:rPr lang="en-US" sz="1600" dirty="0"/>
              <a:t>Complex (</a:t>
            </a:r>
            <a:r>
              <a:rPr lang="en-US" sz="1600" dirty="0" err="1"/>
              <a:t>mSv</a:t>
            </a:r>
            <a:r>
              <a:rPr lang="en-US" sz="1600" dirty="0"/>
              <a:t>/</a:t>
            </a:r>
            <a:r>
              <a:rPr lang="en-US" sz="1600" dirty="0" err="1"/>
              <a:t>hr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73037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</p:spPr>
        <p:txBody>
          <a:bodyPr/>
          <a:lstStyle/>
          <a:p>
            <a:r>
              <a:rPr lang="en-US" sz="2800" dirty="0" smtClean="0"/>
              <a:t>Outline</a:t>
            </a:r>
            <a:endParaRPr lang="en-US" sz="2800" dirty="0"/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457200" y="955038"/>
            <a:ext cx="8293100" cy="4537546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Overview of LBNF/DUNE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and expected capabilities of the Main Injector complex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 design of the LBNF Neutrino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Optimizing the focusing system for greater physics reach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6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152400" y="908754"/>
            <a:ext cx="8915400" cy="5410200"/>
          </a:xfrm>
          <a:prstGeom prst="rect">
            <a:avLst/>
          </a:prstGeom>
        </p:spPr>
        <p:txBody>
          <a:bodyPr lIns="0" tIns="0" rIns="0" bIns="0">
            <a:normAutofit fontScale="85000" lnSpcReduction="10000"/>
          </a:bodyPr>
          <a:lstStyle/>
          <a:p>
            <a:pPr marL="234950" indent="-234950">
              <a:lnSpc>
                <a:spcPct val="110000"/>
              </a:lnSpc>
              <a:buClr>
                <a:schemeClr val="tx1"/>
              </a:buClr>
            </a:pPr>
            <a:r>
              <a:rPr lang="en-US" sz="2800" dirty="0"/>
              <a:t>Designed for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2.4 MW</a:t>
            </a:r>
            <a:r>
              <a:rPr lang="en-US" sz="2800" dirty="0"/>
              <a:t>, since upgrading later would be prohibitively expensive and inconsistent with ALARA: </a:t>
            </a:r>
          </a:p>
          <a:p>
            <a:pPr marL="635000" lvl="1" indent="-234950">
              <a:lnSpc>
                <a:spcPct val="110000"/>
              </a:lnSpc>
              <a:buClr>
                <a:schemeClr val="tx1"/>
              </a:buClr>
            </a:pPr>
            <a:r>
              <a:rPr lang="en-US" sz="2600" dirty="0">
                <a:solidFill>
                  <a:srgbClr val="C00000"/>
                </a:solidFill>
              </a:rPr>
              <a:t>Size of enclosures (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primary proton beamline, target chase, target hall, decay pipe, absorber hall</a:t>
            </a:r>
            <a:r>
              <a:rPr lang="en-US" sz="2600" dirty="0">
                <a:solidFill>
                  <a:srgbClr val="C00000"/>
                </a:solidFill>
              </a:rPr>
              <a:t>) </a:t>
            </a:r>
          </a:p>
          <a:p>
            <a:pPr marL="635000" lvl="1" indent="-234950">
              <a:lnSpc>
                <a:spcPct val="110000"/>
              </a:lnSpc>
              <a:buClr>
                <a:schemeClr val="tx1"/>
              </a:buClr>
            </a:pPr>
            <a:r>
              <a:rPr lang="en-US" sz="2600" dirty="0">
                <a:solidFill>
                  <a:srgbClr val="C00000"/>
                </a:solidFill>
              </a:rPr>
              <a:t>Radiological shielding of enclosures (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except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the roof of the target hall</a:t>
            </a:r>
            <a:r>
              <a:rPr lang="en-US" sz="2600" dirty="0"/>
              <a:t>, that can be easily upgraded for 2.4 MW when needed</a:t>
            </a:r>
            <a:r>
              <a:rPr lang="en-US" sz="2600" dirty="0">
                <a:solidFill>
                  <a:srgbClr val="C00000"/>
                </a:solidFill>
              </a:rPr>
              <a:t>)</a:t>
            </a:r>
            <a:r>
              <a:rPr lang="en-US" sz="2600" dirty="0"/>
              <a:t> </a:t>
            </a:r>
            <a:endParaRPr lang="en-US" sz="2600" dirty="0">
              <a:solidFill>
                <a:srgbClr val="C00000"/>
              </a:solidFill>
            </a:endParaRPr>
          </a:p>
          <a:p>
            <a:pPr marL="635000" lvl="1" indent="-234950">
              <a:lnSpc>
                <a:spcPct val="110000"/>
              </a:lnSpc>
              <a:buClr>
                <a:schemeClr val="tx1"/>
              </a:buClr>
            </a:pPr>
            <a:r>
              <a:rPr lang="en-US" sz="2600" dirty="0">
                <a:solidFill>
                  <a:srgbClr val="C00000"/>
                </a:solidFill>
              </a:rPr>
              <a:t>Primary Beamline components</a:t>
            </a:r>
          </a:p>
          <a:p>
            <a:pPr marL="635000" lvl="1" indent="-234950">
              <a:lnSpc>
                <a:spcPct val="110000"/>
              </a:lnSpc>
              <a:buClr>
                <a:schemeClr val="tx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water cooled </a:t>
            </a:r>
            <a:r>
              <a:rPr lang="en-US" sz="2600" dirty="0">
                <a:solidFill>
                  <a:srgbClr val="C00000"/>
                </a:solidFill>
              </a:rPr>
              <a:t>target chase cooling panels</a:t>
            </a:r>
          </a:p>
          <a:p>
            <a:pPr marL="635000" lvl="1" indent="-234950">
              <a:lnSpc>
                <a:spcPct val="110000"/>
              </a:lnSpc>
              <a:buClr>
                <a:schemeClr val="tx1"/>
              </a:buClr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en-US" sz="2600" dirty="0">
                <a:solidFill>
                  <a:srgbClr val="C00000"/>
                </a:solidFill>
              </a:rPr>
              <a:t> decay pipe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sz="2600" dirty="0">
                <a:solidFill>
                  <a:srgbClr val="C00000"/>
                </a:solidFill>
              </a:rPr>
              <a:t> its cooling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en-US" sz="2600" dirty="0">
                <a:solidFill>
                  <a:srgbClr val="C00000"/>
                </a:solidFill>
              </a:rPr>
              <a:t> decay pipe downstream window</a:t>
            </a:r>
          </a:p>
          <a:p>
            <a:pPr marL="635000" lvl="1" indent="-234950">
              <a:lnSpc>
                <a:spcPct val="110000"/>
              </a:lnSpc>
              <a:buClr>
                <a:schemeClr val="tx1"/>
              </a:buClr>
            </a:pPr>
            <a:r>
              <a:rPr lang="en-US" sz="2600" dirty="0">
                <a:solidFill>
                  <a:srgbClr val="C00000"/>
                </a:solidFill>
              </a:rPr>
              <a:t>beam absorber</a:t>
            </a:r>
          </a:p>
          <a:p>
            <a:pPr marL="635000" lvl="1" indent="-234950">
              <a:lnSpc>
                <a:spcPct val="110000"/>
              </a:lnSpc>
              <a:buClr>
                <a:schemeClr val="tx1"/>
              </a:buClr>
            </a:pPr>
            <a:r>
              <a:rPr lang="en-US" sz="2600" dirty="0">
                <a:solidFill>
                  <a:srgbClr val="C00000"/>
                </a:solidFill>
              </a:rPr>
              <a:t>remote handling equipment</a:t>
            </a:r>
            <a:endParaRPr lang="en-US" sz="2600" dirty="0"/>
          </a:p>
          <a:p>
            <a:pPr marL="635000" lvl="1" indent="-234950">
              <a:lnSpc>
                <a:spcPct val="110000"/>
              </a:lnSpc>
              <a:buClr>
                <a:schemeClr val="tx1"/>
              </a:buClr>
            </a:pPr>
            <a:r>
              <a:rPr lang="en-US" sz="2600" dirty="0">
                <a:solidFill>
                  <a:srgbClr val="C00000"/>
                </a:solidFill>
              </a:rPr>
              <a:t>radioactive water system piping </a:t>
            </a:r>
          </a:p>
          <a:p>
            <a:pPr marL="635000" lvl="1" indent="-234950">
              <a:lnSpc>
                <a:spcPct val="110000"/>
              </a:lnSpc>
              <a:buClr>
                <a:schemeClr val="tx1"/>
              </a:buClr>
            </a:pPr>
            <a:r>
              <a:rPr lang="en-US" sz="2600" dirty="0">
                <a:solidFill>
                  <a:srgbClr val="7030A0"/>
                </a:solidFill>
              </a:rPr>
              <a:t>horn support structures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designed to last for the lifetime of the Facility</a:t>
            </a:r>
          </a:p>
          <a:p>
            <a:pPr marL="234950" indent="-234950">
              <a:buClr>
                <a:schemeClr val="tx1"/>
              </a:buClr>
            </a:pPr>
            <a:endParaRPr lang="en-US" sz="2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+mj-lt"/>
              </a:rPr>
              <a:t>What is being designed for 2.4 MW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9045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6551" y="1025167"/>
            <a:ext cx="2686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GeV protons</a:t>
            </a:r>
          </a:p>
          <a:p>
            <a:r>
              <a:rPr lang="en-US" dirty="0" smtClean="0"/>
              <a:t>230 kA horn current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99272"/>
            <a:ext cx="8686800" cy="64173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4C97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3200" b="1" dirty="0" smtClean="0"/>
              <a:t>Neutrino Flux – Reference Configuration  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696"/>
            <a:ext cx="4284899" cy="4179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2563970"/>
            <a:ext cx="3883175" cy="37878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801252"/>
            <a:ext cx="43811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6600"/>
                </a:solidFill>
              </a:rPr>
              <a:t>Focusing positive particles (</a:t>
            </a:r>
            <a:r>
              <a:rPr lang="en-US" sz="2200" dirty="0" smtClean="0">
                <a:solidFill>
                  <a:srgbClr val="006600"/>
                </a:solidFill>
                <a:latin typeface="Symbol" panose="05050102010706020507" pitchFamily="18" charset="2"/>
              </a:rPr>
              <a:t>n</a:t>
            </a:r>
            <a:r>
              <a:rPr lang="en-US" sz="2200" baseline="-25000" dirty="0" smtClean="0">
                <a:solidFill>
                  <a:srgbClr val="006600"/>
                </a:solidFill>
                <a:latin typeface="Symbol" panose="05050102010706020507" pitchFamily="18" charset="2"/>
              </a:rPr>
              <a:t>m</a:t>
            </a:r>
            <a:r>
              <a:rPr lang="en-US" sz="2200" dirty="0" smtClean="0">
                <a:solidFill>
                  <a:srgbClr val="006600"/>
                </a:solidFill>
              </a:rPr>
              <a:t> beam)</a:t>
            </a:r>
            <a:endParaRPr lang="en-US" sz="2200" dirty="0">
              <a:solidFill>
                <a:srgbClr val="00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2864" y="2348526"/>
            <a:ext cx="4458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6600"/>
                </a:solidFill>
              </a:rPr>
              <a:t>Focusing negative particles (</a:t>
            </a:r>
            <a:r>
              <a:rPr lang="en-US" sz="2200" dirty="0" err="1" smtClean="0">
                <a:solidFill>
                  <a:srgbClr val="006600"/>
                </a:solidFill>
                <a:latin typeface="Symbol" panose="05050102010706020507" pitchFamily="18" charset="2"/>
              </a:rPr>
              <a:t>n</a:t>
            </a:r>
            <a:r>
              <a:rPr lang="en-US" sz="2200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̅</a:t>
            </a:r>
            <a:r>
              <a:rPr lang="en-US" sz="2200" baseline="-25000" dirty="0" err="1" smtClean="0">
                <a:solidFill>
                  <a:srgbClr val="006600"/>
                </a:solidFill>
                <a:latin typeface="Symbol" panose="05050102010706020507" pitchFamily="18" charset="2"/>
              </a:rPr>
              <a:t>m</a:t>
            </a:r>
            <a:r>
              <a:rPr lang="en-US" sz="2200" dirty="0" smtClean="0">
                <a:solidFill>
                  <a:srgbClr val="006600"/>
                </a:solidFill>
              </a:rPr>
              <a:t> beam)</a:t>
            </a:r>
            <a:endParaRPr lang="en-US" sz="2200" dirty="0">
              <a:solidFill>
                <a:srgbClr val="00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423686" y="3942973"/>
            <a:ext cx="1" cy="514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12223" y="3942973"/>
            <a:ext cx="1" cy="514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9140" y="3679123"/>
            <a:ext cx="174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400" baseline="30000" dirty="0" smtClean="0">
                <a:solidFill>
                  <a:schemeClr val="accent1">
                    <a:lumMod val="75000"/>
                  </a:schemeClr>
                </a:solidFill>
              </a:rPr>
              <a:t>nd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       1</a:t>
            </a:r>
            <a:r>
              <a:rPr lang="en-US" sz="1400" baseline="30000" dirty="0" smtClean="0">
                <a:solidFill>
                  <a:schemeClr val="accent1">
                    <a:lumMod val="75000"/>
                  </a:schemeClr>
                </a:solidFill>
              </a:rPr>
              <a:t>st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osc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max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201336" y="5230753"/>
            <a:ext cx="1" cy="514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51505" y="5230753"/>
            <a:ext cx="1" cy="514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78422" y="4966903"/>
            <a:ext cx="174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400" baseline="30000" dirty="0" smtClean="0">
                <a:solidFill>
                  <a:schemeClr val="accent1">
                    <a:lumMod val="75000"/>
                  </a:schemeClr>
                </a:solidFill>
              </a:rPr>
              <a:t>nd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      1</a:t>
            </a:r>
            <a:r>
              <a:rPr lang="en-US" sz="1400" baseline="30000" dirty="0" smtClean="0">
                <a:solidFill>
                  <a:schemeClr val="accent1">
                    <a:lumMod val="75000"/>
                  </a:schemeClr>
                </a:solidFill>
              </a:rPr>
              <a:t>st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osc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max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44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0584"/>
            <a:ext cx="8686800" cy="64173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+mj-lt"/>
                <a:cs typeface="Helvetica" panose="020B0604020202020204" pitchFamily="34" charset="0"/>
              </a:rPr>
              <a:t>Studies for an optimal beam design - Physics</a:t>
            </a:r>
            <a:endParaRPr lang="en-US" sz="2800" b="1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48768" y="723935"/>
            <a:ext cx="9022080" cy="5608285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F52BCA"/>
                </a:solidFill>
              </a:rPr>
              <a:t>Proton energy </a:t>
            </a:r>
            <a:r>
              <a:rPr lang="en-US" sz="2400" dirty="0" smtClean="0"/>
              <a:t>choice in the range 60-120 GeV (some programmatic consequences).</a:t>
            </a:r>
          </a:p>
          <a:p>
            <a:r>
              <a:rPr lang="en-US" sz="2400" dirty="0" smtClean="0">
                <a:solidFill>
                  <a:srgbClr val="F52BCA"/>
                </a:solidFill>
              </a:rPr>
              <a:t>Horns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Shape/size 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current</a:t>
            </a:r>
            <a:r>
              <a:rPr lang="en-US" sz="2400" dirty="0" smtClean="0">
                <a:solidFill>
                  <a:srgbClr val="F52BCA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(</a:t>
            </a:r>
            <a:r>
              <a:rPr lang="en-US" sz="2400" dirty="0" smtClean="0">
                <a:solidFill>
                  <a:schemeClr val="accent6"/>
                </a:solidFill>
                <a:latin typeface="+mj-lt"/>
              </a:rPr>
              <a:t>power supply up to 300 kA, just completed new conceptual design</a:t>
            </a:r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) </a:t>
            </a:r>
          </a:p>
          <a:p>
            <a:r>
              <a:rPr lang="en-US" sz="2400" dirty="0" smtClean="0">
                <a:solidFill>
                  <a:srgbClr val="F52BCA"/>
                </a:solidFill>
                <a:latin typeface="+mj-lt"/>
              </a:rPr>
              <a:t>Target </a:t>
            </a:r>
            <a:r>
              <a:rPr lang="en-US" sz="2400" dirty="0" smtClean="0">
                <a:solidFill>
                  <a:schemeClr val="accent6"/>
                </a:solidFill>
                <a:latin typeface="+mj-lt"/>
              </a:rPr>
              <a:t>(currently two interaction lengths)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Size/shape/position with respect to Horn 1</a:t>
            </a:r>
            <a:r>
              <a:rPr lang="en-US" sz="2400" dirty="0" smtClean="0">
                <a:latin typeface="+mj-lt"/>
              </a:rPr>
              <a:t> 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+mj-lt"/>
                <a:cs typeface="Helvetica" pitchFamily="-105" charset="0"/>
              </a:rPr>
              <a:t>Material(s)</a:t>
            </a:r>
            <a:r>
              <a:rPr lang="en-US" sz="2400" dirty="0" smtClean="0">
                <a:latin typeface="+mj-lt"/>
                <a:cs typeface="Helvetica" pitchFamily="-105" charset="0"/>
              </a:rPr>
              <a:t> (higher longevity can increase up time - ongoing R&amp;D)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+mj-lt"/>
              </a:rPr>
              <a:t>Studied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solidFill>
                  <a:srgbClr val="F52BCA"/>
                </a:solidFill>
                <a:latin typeface="+mj-lt"/>
              </a:rPr>
              <a:t>Decay Pipe </a:t>
            </a:r>
            <a:r>
              <a:rPr lang="en-US" sz="2400" dirty="0" smtClean="0">
                <a:solidFill>
                  <a:srgbClr val="F52BCA"/>
                </a:solidFill>
                <a:latin typeface="+mj-lt"/>
              </a:rPr>
              <a:t>length 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and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solidFill>
                  <a:srgbClr val="F52BCA"/>
                </a:solidFill>
                <a:latin typeface="+mj-lt"/>
              </a:rPr>
              <a:t>diameter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. </a:t>
            </a:r>
            <a:r>
              <a:rPr lang="en-US" sz="2400" dirty="0">
                <a:solidFill>
                  <a:schemeClr val="tx2"/>
                </a:solidFill>
                <a:latin typeface="+mj-lt"/>
              </a:rPr>
              <a:t>Current length 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194 m</a:t>
            </a:r>
            <a:r>
              <a:rPr lang="en-US" sz="24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(studied 170 m - 250 m). Current diameter 4 m (studied 2-6 m). </a:t>
            </a:r>
            <a:r>
              <a:rPr lang="en-US" sz="2400" dirty="0">
                <a:solidFill>
                  <a:schemeClr val="tx2"/>
                </a:solidFill>
                <a:latin typeface="+mj-lt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+mj-lt"/>
              </a:rPr>
            </a:br>
            <a:r>
              <a:rPr lang="en-US" sz="2400" i="1" dirty="0" smtClean="0">
                <a:solidFill>
                  <a:schemeClr val="tx2"/>
                </a:solidFill>
                <a:latin typeface="+mj-lt"/>
              </a:rPr>
              <a:t>Recently fixed at 194 m long x 4 m diameter.</a:t>
            </a:r>
            <a:endParaRPr lang="en-US" sz="2400" dirty="0" smtClean="0">
              <a:solidFill>
                <a:schemeClr val="tx2"/>
              </a:solidFill>
              <a:latin typeface="+mj-lt"/>
            </a:endParaRPr>
          </a:p>
          <a:p>
            <a:endParaRPr lang="en-US" sz="2400" dirty="0" smtClean="0">
              <a:latin typeface="+mj-lt"/>
              <a:cs typeface="Helvetica" pitchFamily="-105" charset="0"/>
            </a:endParaRPr>
          </a:p>
          <a:p>
            <a:pPr marL="0" indent="0">
              <a:buNone/>
            </a:pPr>
            <a:endParaRPr lang="en-US" sz="2400" dirty="0">
              <a:latin typeface="+mj-lt"/>
              <a:cs typeface="Helvetica" pitchFamily="-105" charset="0"/>
            </a:endParaRPr>
          </a:p>
          <a:p>
            <a:pPr>
              <a:buFont typeface="Arial" charset="0"/>
              <a:buNone/>
            </a:pPr>
            <a:endParaRPr lang="en-US" sz="1600" dirty="0">
              <a:latin typeface="Helvetica" pitchFamily="-105" charset="0"/>
              <a:cs typeface="Helvetica" pitchFamily="-105" charset="0"/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456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9755"/>
            <a:ext cx="5349922" cy="27697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553" y="871725"/>
            <a:ext cx="815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52BCA"/>
                </a:solidFill>
              </a:rPr>
              <a:t>Genetic algorithm, inspired by work done by LBNO Collaboration </a:t>
            </a:r>
            <a:br>
              <a:rPr lang="en-US" dirty="0" smtClean="0">
                <a:solidFill>
                  <a:srgbClr val="F52BCA"/>
                </a:solidFill>
              </a:rPr>
            </a:br>
            <a:r>
              <a:rPr lang="en-US" dirty="0" smtClean="0">
                <a:solidFill>
                  <a:srgbClr val="F52BCA"/>
                </a:solidFill>
              </a:rPr>
              <a:t>to optimize for CP Violation sensitivity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pPr algn="l"/>
            <a:r>
              <a:rPr lang="en-US" sz="2800" b="1" dirty="0" smtClean="0">
                <a:latin typeface="+mj-lt"/>
              </a:rPr>
              <a:t>Optimizing the focusing system for greater physics reach</a:t>
            </a:r>
            <a:endParaRPr lang="en-US" sz="28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813152"/>
            <a:ext cx="4831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Genetic algorithm and new shape of Horn 1</a:t>
            </a:r>
          </a:p>
          <a:p>
            <a:r>
              <a:rPr lang="en-US" sz="2000" dirty="0" smtClean="0">
                <a:solidFill>
                  <a:srgbClr val="006600"/>
                </a:solidFill>
              </a:rPr>
              <a:t>Horn 2 is </a:t>
            </a:r>
            <a:r>
              <a:rPr lang="en-US" sz="2000" dirty="0" err="1" smtClean="0">
                <a:solidFill>
                  <a:srgbClr val="006600"/>
                </a:solidFill>
              </a:rPr>
              <a:t>NuMI</a:t>
            </a:r>
            <a:r>
              <a:rPr lang="en-US" sz="2000" dirty="0" smtClean="0">
                <a:solidFill>
                  <a:srgbClr val="006600"/>
                </a:solidFill>
              </a:rPr>
              <a:t> shape in this case but </a:t>
            </a:r>
            <a:r>
              <a:rPr lang="en-US" sz="2000" dirty="0">
                <a:solidFill>
                  <a:srgbClr val="006600"/>
                </a:solidFill>
              </a:rPr>
              <a:t>rescaled radially and longitudinally</a:t>
            </a:r>
          </a:p>
          <a:p>
            <a:endParaRPr lang="en-US" sz="2000" dirty="0">
              <a:solidFill>
                <a:srgbClr val="F52BCA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657600" y="4259526"/>
            <a:ext cx="354842" cy="55362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5973"/>
          <a:stretch/>
        </p:blipFill>
        <p:spPr>
          <a:xfrm>
            <a:off x="4694829" y="4054908"/>
            <a:ext cx="4312693" cy="28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4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9919" y="316860"/>
            <a:ext cx="8843057" cy="569268"/>
          </a:xfrm>
        </p:spPr>
        <p:txBody>
          <a:bodyPr/>
          <a:lstStyle/>
          <a:p>
            <a:r>
              <a:rPr lang="en-US" sz="2800" dirty="0" smtClean="0"/>
              <a:t>Target chase allows for optimized focusing systems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95345"/>
            <a:ext cx="7924801" cy="2149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9488" y="1089474"/>
            <a:ext cx="6208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 Design Target Chase indicating the positions of the reference design horns (in red) and the optimized horns (in blue)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4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72244"/>
            <a:ext cx="8686800" cy="641739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latin typeface="+mj-lt"/>
              </a:rPr>
              <a:t>Neutrino Flux of best configurations compared with </a:t>
            </a:r>
            <a:r>
              <a:rPr lang="en-US" sz="2800" dirty="0" smtClean="0">
                <a:latin typeface="+mj-lt"/>
              </a:rPr>
              <a:t>Reference Design</a:t>
            </a:r>
            <a:endParaRPr lang="en-US" sz="2800" b="1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03" y="1463304"/>
            <a:ext cx="4537771" cy="44968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9488" y="5960125"/>
            <a:ext cx="761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Enhanced</a:t>
            </a:r>
            <a:r>
              <a:rPr lang="en-US" dirty="0" smtClean="0"/>
              <a:t>: thinner and shorter cylindrical Be target, 25 cm upstream of 1</a:t>
            </a:r>
            <a:r>
              <a:rPr lang="en-US" baseline="30000" dirty="0" smtClean="0"/>
              <a:t>st</a:t>
            </a:r>
            <a:r>
              <a:rPr lang="en-US" dirty="0" smtClean="0"/>
              <a:t> horn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94017" y="1141334"/>
            <a:ext cx="1829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80 GeV protons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94017" y="2311464"/>
            <a:ext cx="298350" cy="10672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817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763000" cy="641739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CPV and MH </a:t>
            </a:r>
            <a:r>
              <a:rPr lang="en-US" sz="2800" dirty="0">
                <a:latin typeface="+mj-lt"/>
              </a:rPr>
              <a:t>s</a:t>
            </a:r>
            <a:r>
              <a:rPr lang="en-US" sz="2800" dirty="0" smtClean="0">
                <a:latin typeface="+mj-lt"/>
              </a:rPr>
              <a:t>ensitivity improvement with optimized beam</a:t>
            </a:r>
            <a:endParaRPr lang="en-US" sz="2800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36609" y="811530"/>
            <a:ext cx="3903131" cy="5788025"/>
            <a:chOff x="5512451" y="811530"/>
            <a:chExt cx="2910840" cy="57880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451" y="3151505"/>
              <a:ext cx="2907030" cy="34480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451" y="811530"/>
              <a:ext cx="2910840" cy="3448050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225540" y="2118360"/>
              <a:ext cx="0" cy="182880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477000" y="2121408"/>
              <a:ext cx="0" cy="416814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6225540" y="3573780"/>
              <a:ext cx="25146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89740" y="3418255"/>
              <a:ext cx="17297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40% less exposure </a:t>
              </a:r>
              <a:r>
                <a:rPr lang="en-US" dirty="0" err="1" smtClean="0">
                  <a:solidFill>
                    <a:srgbClr val="0000FF"/>
                  </a:solidFill>
                </a:rPr>
                <a:t>req’d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066" y="977802"/>
            <a:ext cx="4861560" cy="3825517"/>
            <a:chOff x="55066" y="977802"/>
            <a:chExt cx="4861560" cy="3825517"/>
          </a:xfrm>
        </p:grpSpPr>
        <p:grpSp>
          <p:nvGrpSpPr>
            <p:cNvPr id="16" name="Group 15"/>
            <p:cNvGrpSpPr/>
            <p:nvPr/>
          </p:nvGrpSpPr>
          <p:grpSpPr>
            <a:xfrm>
              <a:off x="55066" y="977802"/>
              <a:ext cx="4861560" cy="3825517"/>
              <a:chOff x="1371600" y="2270483"/>
              <a:chExt cx="5086462" cy="3998856"/>
            </a:xfrm>
          </p:grpSpPr>
          <p:pic>
            <p:nvPicPr>
              <p:cNvPr id="21" name="Picture 20" descr="cpv50_exp_syst.pd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8" r="9371"/>
              <a:stretch/>
            </p:blipFill>
            <p:spPr>
              <a:xfrm>
                <a:off x="1371600" y="2283328"/>
                <a:ext cx="3721586" cy="3986011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312073" y="3229836"/>
                <a:ext cx="1134708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  <a:r>
                  <a:rPr lang="en-US" dirty="0" smtClean="0"/>
                  <a:t> % ⊕ 1 %       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323354" y="3831216"/>
                <a:ext cx="1134708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  <a:r>
                  <a:rPr lang="en-US" dirty="0" smtClean="0"/>
                  <a:t> % ⊕ 3 %       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323354" y="3536172"/>
                <a:ext cx="1134708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  <a:r>
                  <a:rPr lang="en-US" dirty="0" smtClean="0"/>
                  <a:t> % ⊕ 2 %       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181031" y="2270483"/>
                <a:ext cx="2828644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50 % CP Violation Sensitivity</a:t>
                </a:r>
                <a:endParaRPr lang="en-US" dirty="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>
                <a:off x="5101233" y="3463466"/>
                <a:ext cx="24375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5112514" y="3718490"/>
                <a:ext cx="24375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5123795" y="3960686"/>
                <a:ext cx="24375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/>
            <p:cNvCxnSpPr/>
            <p:nvPr/>
          </p:nvCxnSpPr>
          <p:spPr>
            <a:xfrm flipH="1">
              <a:off x="1577340" y="2712720"/>
              <a:ext cx="424833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009793" y="2484120"/>
              <a:ext cx="0" cy="192024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566882" y="2484120"/>
              <a:ext cx="0" cy="192024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162910" y="3487839"/>
              <a:ext cx="23194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3</a:t>
              </a:r>
              <a:r>
                <a:rPr lang="en-US" dirty="0" smtClean="0">
                  <a:solidFill>
                    <a:srgbClr val="0000FF"/>
                  </a:solidFill>
                </a:rPr>
                <a:t>0% less exposure </a:t>
              </a:r>
              <a:r>
                <a:rPr lang="en-US" dirty="0" err="1" smtClean="0">
                  <a:solidFill>
                    <a:srgbClr val="0000FF"/>
                  </a:solidFill>
                </a:rPr>
                <a:t>req’d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814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Further work required on optimized target-horn system</a:t>
            </a:r>
            <a:endParaRPr lang="en-US" sz="2800" dirty="0">
              <a:latin typeface="+mj-l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latin typeface="+mj-lt"/>
              </a:rPr>
              <a:t>Engineering needed to determine feasibility of horn designs selected by genetic algorithm</a:t>
            </a:r>
          </a:p>
          <a:p>
            <a:r>
              <a:rPr lang="en-US" sz="2400" dirty="0" smtClean="0">
                <a:latin typeface="+mj-lt"/>
              </a:rPr>
              <a:t>Study effect of 2 -&gt; 3 horn system</a:t>
            </a:r>
          </a:p>
          <a:p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Search phase-space of horn design more broadly, and consider other optimization criteria, e.g. for </a:t>
            </a:r>
            <a:r>
              <a:rPr lang="en-US" sz="2400" dirty="0" err="1" smtClean="0">
                <a:latin typeface="Symbol" panose="05050102010706020507" pitchFamily="18" charset="2"/>
              </a:rPr>
              <a:t>n</a:t>
            </a:r>
            <a:r>
              <a:rPr lang="en-US" sz="2400" baseline="-25000" dirty="0" err="1" smtClean="0">
                <a:latin typeface="Symbol" panose="05050102010706020507" pitchFamily="18" charset="2"/>
              </a:rPr>
              <a:t>t</a:t>
            </a:r>
            <a:r>
              <a:rPr lang="en-US" sz="2400" dirty="0" smtClean="0">
                <a:latin typeface="+mj-lt"/>
              </a:rPr>
              <a:t> appearance.</a:t>
            </a:r>
          </a:p>
          <a:p>
            <a:r>
              <a:rPr lang="en-US" sz="2400" dirty="0" smtClean="0">
                <a:latin typeface="+mj-lt"/>
              </a:rPr>
              <a:t>Alternate target designs and materials</a:t>
            </a:r>
          </a:p>
          <a:p>
            <a:r>
              <a:rPr lang="en-US" sz="2400" dirty="0" smtClean="0">
                <a:latin typeface="+mj-lt"/>
              </a:rPr>
              <a:t>Target and horn R&amp;D towards 2.4 MW operation</a:t>
            </a:r>
          </a:p>
          <a:p>
            <a:r>
              <a:rPr lang="en-US" sz="2400" dirty="0" smtClean="0">
                <a:latin typeface="+mj-lt"/>
              </a:rPr>
              <a:t>Alternate ideas to “classical” horn focusing?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latin typeface="+mj-lt"/>
              </a:rPr>
              <a:t>	=&gt;	Ideas from new collaborators are needed!</a:t>
            </a:r>
          </a:p>
          <a:p>
            <a:endParaRPr lang="en-US" sz="24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45" y="2236640"/>
            <a:ext cx="808400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98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0584"/>
            <a:ext cx="8686800" cy="640080"/>
          </a:xfrm>
        </p:spPr>
        <p:txBody>
          <a:bodyPr/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755344"/>
            <a:ext cx="8686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Fermilab Main Injector is delivering the world’s highest beam power for neutrinos ... 0.5 MW now, 0.7 MW next year, 1.2 MW -&gt; 2.4 MW with PIP-II and eventually PIP-III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LBNF beamline design is well developed, based on NuMI experience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systems designed for 1.2 MW</a:t>
            </a:r>
          </a:p>
          <a:p>
            <a:pPr lvl="1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elements that cannot be replaced later are designed 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2.4 MW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Further optimization can have a big impact on the physics reach of DUNE … new ideas and new collaborators are needed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now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to realize this potential.</a:t>
            </a:r>
          </a:p>
          <a:p>
            <a:endParaRPr 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 smtClean="0"/>
          </a:p>
          <a:p>
            <a:endParaRPr lang="en-US" b="1" dirty="0" smtClean="0">
              <a:solidFill>
                <a:srgbClr val="FF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67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</p:spPr>
        <p:txBody>
          <a:bodyPr/>
          <a:lstStyle/>
          <a:p>
            <a:r>
              <a:rPr lang="en-US" sz="2800" dirty="0"/>
              <a:t>Long-Baseline Neutrino Facility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 facility to enable a world-leading 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ＭＳ Ｐゴシック" panose="020B0600070205080204" pitchFamily="34" charset="-128"/>
              </a:rPr>
              <a:t>xperimental program in neutrino physics, nucleon decay, and astroparticle physics.</a:t>
            </a:r>
            <a:endParaRPr lang="en-US" dirty="0">
              <a:solidFill>
                <a:schemeClr val="tx1"/>
              </a:solidFill>
              <a:cs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ＭＳ Ｐゴシック" panose="020B0600070205080204" pitchFamily="34" charset="-128"/>
              </a:rPr>
              <a:t>LBNF comprises:</a:t>
            </a:r>
          </a:p>
          <a:p>
            <a:pPr marL="347472" indent="-347472">
              <a:spcBef>
                <a:spcPts val="576"/>
              </a:spcBef>
              <a:buSzPts val="24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ＭＳ Ｐゴシック" panose="020B0600070205080204" pitchFamily="34" charset="-128"/>
              </a:rPr>
              <a:t>Underground and surface facilities at the Sanford Underground Research Facility capable of hosting a modular LAr TPC of fiducial mass ≥ 40 kt (~70 kt liquid mass)</a:t>
            </a:r>
          </a:p>
          <a:p>
            <a:pPr marL="347472" indent="-347472">
              <a:spcBef>
                <a:spcPts val="576"/>
              </a:spcBef>
              <a:buSzPts val="24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ＭＳ Ｐゴシック" panose="020B0600070205080204" pitchFamily="34" charset="-128"/>
              </a:rPr>
              <a:t>Cryostats, refrigeration and purification systems to operate the detectors</a:t>
            </a:r>
          </a:p>
          <a:p>
            <a:pPr marL="347472" indent="-347472">
              <a:spcBef>
                <a:spcPts val="576"/>
              </a:spcBef>
              <a:buSzPts val="24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ＭＳ Ｐゴシック" panose="020B0600070205080204" pitchFamily="34" charset="-128"/>
              </a:rPr>
              <a:t>A high-power, wide-band, tunable, </a:t>
            </a:r>
            <a:r>
              <a:rPr lang="en-US" dirty="0">
                <a:solidFill>
                  <a:schemeClr val="tx1"/>
                </a:solidFill>
                <a:latin typeface="Symbol" panose="05050102010706020507" pitchFamily="18" charset="2"/>
                <a:cs typeface="ＭＳ Ｐゴシック" panose="020B0600070205080204" pitchFamily="34" charset="-128"/>
              </a:rPr>
              <a:t>n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ＭＳ Ｐゴシック" panose="020B0600070205080204" pitchFamily="34" charset="-128"/>
              </a:rPr>
              <a:t> beam at Fermilab</a:t>
            </a:r>
          </a:p>
          <a:p>
            <a:pPr marL="347472" indent="-347472">
              <a:spcBef>
                <a:spcPts val="576"/>
              </a:spcBef>
              <a:buSzPts val="24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ＭＳ Ｐゴシック" panose="020B0600070205080204" pitchFamily="34" charset="-128"/>
              </a:rPr>
              <a:t>Underground and surface facilities to host a highly-capable near detector at Fermilab … and potentially other non-oscillation neutrino </a:t>
            </a:r>
            <a:r>
              <a:rPr lang="en-US" dirty="0" smtClean="0">
                <a:solidFill>
                  <a:schemeClr val="tx1"/>
                </a:solidFill>
                <a:latin typeface="Helvetica" panose="020B0604020202020204" pitchFamily="34" charset="0"/>
                <a:cs typeface="ＭＳ Ｐゴシック" panose="020B0600070205080204" pitchFamily="34" charset="-128"/>
              </a:rPr>
              <a:t>experiments</a:t>
            </a: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948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457200" y="226870"/>
            <a:ext cx="8293100" cy="569268"/>
          </a:xfrm>
        </p:spPr>
        <p:txBody>
          <a:bodyPr/>
          <a:lstStyle/>
          <a:p>
            <a:r>
              <a:rPr lang="en-US" sz="2800" dirty="0" smtClean="0"/>
              <a:t>LBNF/DUNE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95001" y="763670"/>
            <a:ext cx="5047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LBNF is a DOE/Fermilab hosted project with international participation. 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Major partners include CERN and SURF.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DUNE Collaboration will build and operate the experiment* in LBNF. </a:t>
            </a:r>
            <a:endParaRPr lang="en-US" sz="2200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635" y="0"/>
            <a:ext cx="3749365" cy="3432345"/>
          </a:xfrm>
          <a:prstGeom prst="rect">
            <a:avLst/>
          </a:prstGeom>
          <a:ln w="76200">
            <a:noFill/>
          </a:ln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-45720" y="2638519"/>
            <a:ext cx="6992723" cy="3879166"/>
            <a:chOff x="882557" y="492984"/>
            <a:chExt cx="7430935" cy="4122261"/>
          </a:xfrm>
        </p:grpSpPr>
        <p:grpSp>
          <p:nvGrpSpPr>
            <p:cNvPr id="11" name="Group 10"/>
            <p:cNvGrpSpPr/>
            <p:nvPr/>
          </p:nvGrpSpPr>
          <p:grpSpPr>
            <a:xfrm>
              <a:off x="882557" y="492984"/>
              <a:ext cx="7053683" cy="3785944"/>
              <a:chOff x="882557" y="492984"/>
              <a:chExt cx="7053683" cy="3785944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882557" y="492984"/>
                <a:ext cx="7053683" cy="3785944"/>
                <a:chOff x="882557" y="492984"/>
                <a:chExt cx="7053683" cy="3785944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557" y="492984"/>
                  <a:ext cx="7053683" cy="3785944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14542" y="2843784"/>
                  <a:ext cx="849633" cy="231668"/>
                </a:xfrm>
                <a:prstGeom prst="rect">
                  <a:avLst/>
                </a:prstGeom>
              </p:spPr>
            </p:pic>
          </p:grpSp>
          <p:sp>
            <p:nvSpPr>
              <p:cNvPr id="16" name="TextBox 15"/>
              <p:cNvSpPr txBox="1"/>
              <p:nvPr/>
            </p:nvSpPr>
            <p:spPr>
              <a:xfrm>
                <a:off x="4542617" y="2659118"/>
                <a:ext cx="10163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spc="100" dirty="0" smtClean="0">
                    <a:solidFill>
                      <a:srgbClr val="0033CC"/>
                    </a:solidFill>
                    <a:cs typeface="Arial" panose="020B0604020202020204" pitchFamily="34" charset="0"/>
                  </a:rPr>
                  <a:t>32 km</a:t>
                </a:r>
                <a:endParaRPr lang="en-US" b="1" spc="100" dirty="0">
                  <a:solidFill>
                    <a:srgbClr val="0033CC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350" y="2995435"/>
              <a:ext cx="3011142" cy="1296554"/>
            </a:xfrm>
            <a:prstGeom prst="rect">
              <a:avLst/>
            </a:prstGeom>
          </p:spPr>
        </p:pic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397" y="3685605"/>
              <a:ext cx="561193" cy="92964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6797" y="1958919"/>
              <a:ext cx="2275043" cy="1205291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842064" y="4375046"/>
            <a:ext cx="230193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/>
            <a:r>
              <a:rPr lang="en-US" dirty="0" smtClean="0"/>
              <a:t>*See DUNE talks:</a:t>
            </a:r>
            <a:br>
              <a:rPr lang="en-US" dirty="0" smtClean="0"/>
            </a:br>
            <a:r>
              <a:rPr lang="en-US" dirty="0" smtClean="0"/>
              <a:t>DUNE Physics </a:t>
            </a:r>
          </a:p>
          <a:p>
            <a:pPr marL="114300">
              <a:tabLst>
                <a:tab pos="517525" algn="l"/>
              </a:tabLst>
            </a:pPr>
            <a:r>
              <a:rPr lang="en-US" sz="1400" dirty="0"/>
              <a:t>	</a:t>
            </a:r>
            <a:r>
              <a:rPr lang="en-US" sz="1400" dirty="0" smtClean="0"/>
              <a:t>(WG1 Monday)</a:t>
            </a:r>
          </a:p>
          <a:p>
            <a:pPr marL="114300"/>
            <a:r>
              <a:rPr lang="en-US" dirty="0" smtClean="0"/>
              <a:t>DUNE Near Detector</a:t>
            </a:r>
          </a:p>
          <a:p>
            <a:pPr marL="114300">
              <a:tabLst>
                <a:tab pos="517525" algn="l"/>
              </a:tabLst>
            </a:pPr>
            <a:r>
              <a:rPr lang="en-US" dirty="0"/>
              <a:t>	</a:t>
            </a:r>
            <a:r>
              <a:rPr lang="en-US" sz="1400" dirty="0" smtClean="0"/>
              <a:t>(WG1-2 Tuesday)</a:t>
            </a:r>
          </a:p>
          <a:p>
            <a:pPr marL="114300">
              <a:tabLst>
                <a:tab pos="228600" algn="l"/>
              </a:tabLst>
            </a:pPr>
            <a:r>
              <a:rPr lang="en-US" dirty="0" smtClean="0"/>
              <a:t>DUNE Systematics</a:t>
            </a:r>
          </a:p>
          <a:p>
            <a:pPr>
              <a:tabLst>
                <a:tab pos="517525" algn="l"/>
              </a:tabLst>
            </a:pPr>
            <a:r>
              <a:rPr lang="en-US" dirty="0"/>
              <a:t>	</a:t>
            </a:r>
            <a:r>
              <a:rPr lang="en-US" sz="1400" dirty="0" smtClean="0"/>
              <a:t>(WG1-2-3 Thursday)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632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Fermilab Main Injector Capabilities</a:t>
            </a:r>
            <a:endParaRPr lang="en-US" sz="2800" dirty="0">
              <a:latin typeface="+mj-l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228600" y="577764"/>
            <a:ext cx="8672513" cy="37687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+mj-lt"/>
              </a:rPr>
              <a:t>Routine operation &gt;400 kW since March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279" y="1035279"/>
            <a:ext cx="8958420" cy="3323361"/>
            <a:chOff x="71279" y="1202919"/>
            <a:chExt cx="8958420" cy="35949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79" y="1202919"/>
              <a:ext cx="5410200" cy="359493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962400" y="1943397"/>
              <a:ext cx="1920240" cy="0"/>
            </a:xfrm>
            <a:prstGeom prst="straightConnector1">
              <a:avLst/>
            </a:prstGeom>
            <a:ln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905500" y="1790700"/>
              <a:ext cx="31241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With Fixed Target Beam Operations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371851" y="1710055"/>
              <a:ext cx="1920240" cy="0"/>
            </a:xfrm>
            <a:prstGeom prst="straightConnector1">
              <a:avLst/>
            </a:prstGeom>
            <a:ln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314951" y="1557358"/>
              <a:ext cx="31241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Dedicated Neutrino Operations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" y="2897233"/>
            <a:ext cx="8351520" cy="2989852"/>
            <a:chOff x="228600" y="4024993"/>
            <a:chExt cx="8351520" cy="298985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2740" y="4024993"/>
              <a:ext cx="5707380" cy="2970167"/>
            </a:xfrm>
            <a:prstGeom prst="rect">
              <a:avLst/>
            </a:prstGeom>
          </p:spPr>
        </p:pic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228600" y="5791859"/>
              <a:ext cx="2606039" cy="1222986"/>
            </a:xfrm>
            <a:prstGeom prst="rect">
              <a:avLst/>
            </a:prstGeom>
          </p:spPr>
          <p:txBody>
            <a:bodyPr lIns="0" tIns="0" rIns="0" bIns="0"/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404040"/>
                  </a:solidFill>
                  <a:latin typeface="+mn-lt"/>
                  <a:ea typeface="Geneva" charset="0"/>
                  <a:cs typeface="Geneva" charset="0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rgbClr val="404040"/>
                  </a:solidFill>
                  <a:latin typeface="+mn-lt"/>
                  <a:ea typeface="Geneva" charset="0"/>
                  <a:cs typeface="+mn-cs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404040"/>
                  </a:solidFill>
                  <a:latin typeface="+mn-lt"/>
                  <a:ea typeface="Geneva" charset="0"/>
                  <a:cs typeface="+mn-cs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rgbClr val="404040"/>
                  </a:solidFill>
                  <a:latin typeface="+mn-lt"/>
                  <a:ea typeface="Geneva" charset="0"/>
                  <a:cs typeface="+mn-cs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/>
                <a:buChar char="•"/>
                <a:defRPr sz="1800" kern="1200">
                  <a:solidFill>
                    <a:srgbClr val="404040"/>
                  </a:solidFill>
                  <a:latin typeface="+mn-lt"/>
                  <a:ea typeface="Geneva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 smtClean="0">
                  <a:solidFill>
                    <a:srgbClr val="FF0000"/>
                  </a:solidFill>
                </a:rPr>
                <a:t>Record beam power 520 kW just before summer shutdown.</a:t>
              </a:r>
            </a:p>
            <a:p>
              <a:pPr marL="0" indent="0">
                <a:buFont typeface="Arial" charset="0"/>
                <a:buNone/>
              </a:pP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54025" y="5913755"/>
            <a:ext cx="8447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>
                <a:solidFill>
                  <a:srgbClr val="0000FF"/>
                </a:solidFill>
              </a:rPr>
              <a:t>Goal is 700 kW for NOvA by next Spring</a:t>
            </a:r>
            <a:endParaRPr lang="en-US" sz="2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8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71" y="1212971"/>
            <a:ext cx="811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Summary of key Beamline design parameters for  </a:t>
            </a:r>
            <a:r>
              <a:rPr lang="en-US" sz="1800" dirty="0" smtClean="0">
                <a:latin typeface="Times New Roman"/>
                <a:cs typeface="Times New Roman"/>
              </a:rPr>
              <a:t>≤</a:t>
            </a:r>
            <a:r>
              <a:rPr lang="en-US" sz="1800" dirty="0" smtClean="0"/>
              <a:t>1.2 MW and </a:t>
            </a:r>
            <a:r>
              <a:rPr lang="en-US" sz="1800" dirty="0">
                <a:latin typeface="Times New Roman"/>
                <a:cs typeface="Times New Roman"/>
              </a:rPr>
              <a:t>≤</a:t>
            </a:r>
            <a:r>
              <a:rPr lang="en-US" sz="1800" dirty="0" smtClean="0"/>
              <a:t>2.4 MW operation  </a:t>
            </a:r>
            <a:endParaRPr lang="en-US" sz="1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94102"/>
            <a:ext cx="8686800" cy="90000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4C97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3200" b="1" dirty="0" smtClean="0"/>
              <a:t>LBNF Beam Operating Parameters:</a:t>
            </a:r>
            <a:br>
              <a:rPr lang="en-US" sz="3200" b="1" dirty="0" smtClean="0"/>
            </a:br>
            <a:r>
              <a:rPr lang="en-US" sz="2600" dirty="0"/>
              <a:t>Main Injector Complex with PIP-II and PIP-III </a:t>
            </a:r>
            <a:r>
              <a:rPr lang="en-US" sz="2600" dirty="0" smtClean="0"/>
              <a:t>upgrades</a:t>
            </a:r>
            <a:endParaRPr lang="en-US" sz="2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53987" y="1590992"/>
            <a:ext cx="8790200" cy="4441943"/>
            <a:chOff x="153987" y="1590992"/>
            <a:chExt cx="8790200" cy="4441943"/>
          </a:xfrm>
        </p:grpSpPr>
        <p:grpSp>
          <p:nvGrpSpPr>
            <p:cNvPr id="10" name="Group 9"/>
            <p:cNvGrpSpPr/>
            <p:nvPr/>
          </p:nvGrpSpPr>
          <p:grpSpPr>
            <a:xfrm>
              <a:off x="153987" y="1590992"/>
              <a:ext cx="8790200" cy="4441943"/>
              <a:chOff x="153987" y="1339532"/>
              <a:chExt cx="8790200" cy="444194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6699901" y="4858145"/>
                <a:ext cx="2244286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C00000"/>
                    </a:solidFill>
                  </a:rPr>
                  <a:t>Pulse duration</a:t>
                </a:r>
                <a:r>
                  <a:rPr lang="en-US" sz="1800" dirty="0" smtClean="0"/>
                  <a:t>: 10</a:t>
                </a:r>
                <a:r>
                  <a:rPr lang="en-US" sz="1800" baseline="30000" dirty="0" smtClean="0"/>
                  <a:t> </a:t>
                </a:r>
                <a:r>
                  <a:rPr lang="en-US" sz="1800" dirty="0" err="1" smtClean="0">
                    <a:latin typeface="Symbol" panose="05050102010706020507" pitchFamily="18" charset="2"/>
                  </a:rPr>
                  <a:t>m</a:t>
                </a:r>
                <a:r>
                  <a:rPr lang="en-US" sz="1800" dirty="0" err="1" smtClean="0"/>
                  <a:t>s</a:t>
                </a:r>
                <a:endParaRPr lang="en-US" sz="1800" dirty="0" smtClean="0"/>
              </a:p>
              <a:p>
                <a:r>
                  <a:rPr lang="en-US" sz="1800" dirty="0" smtClean="0">
                    <a:solidFill>
                      <a:srgbClr val="C00000"/>
                    </a:solidFill>
                  </a:rPr>
                  <a:t>Beam size at target</a:t>
                </a:r>
                <a:r>
                  <a:rPr lang="en-US" sz="1800" dirty="0" smtClean="0"/>
                  <a:t>: tunable </a:t>
                </a:r>
                <a:r>
                  <a:rPr lang="en-US" sz="1700" dirty="0" smtClean="0"/>
                  <a:t>1.0-4.0 mm</a:t>
                </a:r>
                <a:endParaRPr lang="en-US" sz="17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733723" y="2797540"/>
                <a:ext cx="2176643" cy="338554"/>
              </a:xfrm>
              <a:prstGeom prst="rect">
                <a:avLst/>
              </a:prstGeom>
              <a:solidFill>
                <a:srgbClr val="F4771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(1.1 – 1.9)x10</a:t>
                </a:r>
                <a:r>
                  <a:rPr lang="en-US" sz="1600" baseline="30000" dirty="0" smtClean="0"/>
                  <a:t>21</a:t>
                </a:r>
                <a:r>
                  <a:rPr lang="en-US" sz="1600" dirty="0" smtClean="0"/>
                  <a:t> POT/</a:t>
                </a:r>
                <a:r>
                  <a:rPr lang="en-US" sz="1600" dirty="0" err="1" smtClean="0"/>
                  <a:t>yr</a:t>
                </a:r>
                <a:endParaRPr lang="en-US" sz="1600" dirty="0"/>
              </a:p>
            </p:txBody>
          </p:sp>
          <p:sp>
            <p:nvSpPr>
              <p:cNvPr id="15" name="Right Brace 14"/>
              <p:cNvSpPr/>
              <p:nvPr/>
            </p:nvSpPr>
            <p:spPr>
              <a:xfrm>
                <a:off x="6506735" y="2370776"/>
                <a:ext cx="149627" cy="1185334"/>
              </a:xfrm>
              <a:prstGeom prst="rightBrac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987" y="1339532"/>
                <a:ext cx="6296025" cy="41910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6400800" y="2082784"/>
              <a:ext cx="1588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PIP-II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0800" y="3935979"/>
              <a:ext cx="1588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PIP-III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498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5" y="83531"/>
            <a:ext cx="7328818" cy="352044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9900000">
            <a:off x="0" y="3001413"/>
            <a:ext cx="1167966" cy="195265"/>
          </a:xfrm>
          <a:prstGeom prst="rightArrow">
            <a:avLst/>
          </a:prstGeom>
          <a:ln>
            <a:solidFill>
              <a:srgbClr val="B65A1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700000">
            <a:off x="26198" y="2728061"/>
            <a:ext cx="95250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To SURF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3299115"/>
            <a:ext cx="8724702" cy="341463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00584"/>
            <a:ext cx="8686800" cy="640080"/>
          </a:xfrm>
        </p:spPr>
        <p:txBody>
          <a:bodyPr anchor="t"/>
          <a:lstStyle/>
          <a:p>
            <a:pPr algn="l"/>
            <a:r>
              <a:rPr lang="en-US" sz="2800" b="1" dirty="0" smtClean="0"/>
              <a:t>LBNF Neutrino Beam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7710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 descr="MacHD:Users:lvalerio:Desktop:Overview of Primary Beamlin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01" y="2393311"/>
            <a:ext cx="4449440" cy="2239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87925" y="1055914"/>
            <a:ext cx="8979877" cy="1219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34950" indent="-234950"/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The LBNF Primary Beam will transport 60 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sym typeface="Symbol"/>
              </a:rPr>
              <a:t>- 120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 GeV protons from MI-10 to the LBNF target to create a neutrino beam. The beam lattice points to 79 conventional magnets (25 dipoles, 21 quadrupoles, 23 correctors, 6 kickers, 3 Lambertsons and 1 C magnet). </a:t>
            </a:r>
            <a:endParaRPr lang="en-US" sz="2000" dirty="0">
              <a:solidFill>
                <a:srgbClr val="C00000"/>
              </a:solidFill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2061" y="5745157"/>
            <a:ext cx="461684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1400" dirty="0" smtClean="0">
                <a:latin typeface="Helvetica" pitchFamily="34" charset="0"/>
              </a:rPr>
              <a:t>Horizontal (</a:t>
            </a:r>
            <a:r>
              <a:rPr lang="en-US" sz="1400" dirty="0" smtClean="0">
                <a:solidFill>
                  <a:srgbClr val="0070C0"/>
                </a:solidFill>
                <a:latin typeface="Helvetica" pitchFamily="34" charset="0"/>
              </a:rPr>
              <a:t>solid</a:t>
            </a:r>
            <a:r>
              <a:rPr lang="en-US" sz="1400" dirty="0" smtClean="0">
                <a:latin typeface="Helvetica" pitchFamily="34" charset="0"/>
              </a:rPr>
              <a:t>) and vertical (</a:t>
            </a:r>
            <a:r>
              <a:rPr lang="en-US" sz="1400" dirty="0" smtClean="0">
                <a:solidFill>
                  <a:srgbClr val="FF0000"/>
                </a:solidFill>
                <a:latin typeface="Helvetica" pitchFamily="34" charset="0"/>
              </a:rPr>
              <a:t>dashed</a:t>
            </a:r>
            <a:r>
              <a:rPr lang="en-US" sz="1400" dirty="0" smtClean="0">
                <a:latin typeface="Helvetica" pitchFamily="34" charset="0"/>
              </a:rPr>
              <a:t>) lattice functions of the LBNF transfer 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8898" y="5433467"/>
            <a:ext cx="176254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 size at target tunable between </a:t>
            </a:r>
            <a:r>
              <a:rPr lang="en-US" sz="1600" dirty="0" smtClean="0">
                <a:solidFill>
                  <a:srgbClr val="FF00FF"/>
                </a:solidFill>
              </a:rPr>
              <a:t>1.0-4.0 mm</a:t>
            </a:r>
            <a:endParaRPr lang="en-US" sz="16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" y="245178"/>
            <a:ext cx="8686800" cy="64173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4C97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3200" b="1" dirty="0" smtClean="0"/>
              <a:t>Primary Beam and Lattice Functions</a:t>
            </a:r>
            <a:endParaRPr lang="en-US" sz="3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" y="2364321"/>
            <a:ext cx="4576850" cy="34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22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 Aug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LBNF Neutrino 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454025" y="202939"/>
            <a:ext cx="8293100" cy="64710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Neutrino Beam Configuration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21837" y="514777"/>
            <a:ext cx="9034614" cy="5861877"/>
            <a:chOff x="-121837" y="514777"/>
            <a:chExt cx="9034614" cy="58618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75" y="514777"/>
              <a:ext cx="8250183" cy="581753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20133" y="6007322"/>
              <a:ext cx="587823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multi-</a:t>
              </a:r>
              <a:r>
                <a:rPr lang="en-US" dirty="0" smtClean="0"/>
                <a:t>­ply </a:t>
              </a:r>
              <a:r>
                <a:rPr lang="en-US" dirty="0" err="1" smtClean="0"/>
                <a:t>geosynthetic</a:t>
              </a:r>
              <a:r>
                <a:rPr lang="en-US" dirty="0" smtClean="0"/>
                <a:t> barriers, separated by a drainage layer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1659717" y="5806281"/>
              <a:ext cx="197681" cy="257044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1857399" y="5379331"/>
              <a:ext cx="258739" cy="683994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828251" y="2751473"/>
              <a:ext cx="3380198" cy="123378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4734376" y="2751473"/>
              <a:ext cx="2727975" cy="117125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5342021" y="2760401"/>
              <a:ext cx="2333352" cy="116232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937991" y="1710951"/>
              <a:ext cx="19747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Support modules for target/baffle carrier and horns</a:t>
              </a:r>
              <a:endParaRPr lang="en-US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121837" y="3069603"/>
              <a:ext cx="1359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FF00"/>
                  </a:solidFill>
                </a:rPr>
                <a:t>Decay</a:t>
              </a:r>
            </a:p>
            <a:p>
              <a:pPr algn="ctr"/>
              <a:r>
                <a:rPr lang="en-US" sz="2000" dirty="0" smtClean="0">
                  <a:solidFill>
                    <a:srgbClr val="FFFF00"/>
                  </a:solidFill>
                </a:rPr>
                <a:t>Pipe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6356" y="1900997"/>
              <a:ext cx="23239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Decay Pipe</a:t>
              </a:r>
            </a:p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snout and window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405514" y="2564279"/>
              <a:ext cx="313671" cy="1722257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444854" y="3716870"/>
              <a:ext cx="43264" cy="79134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703589" y="3630204"/>
              <a:ext cx="21114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Beam slopes down </a:t>
              </a:r>
              <a:r>
                <a:rPr lang="en-US" b="1" dirty="0">
                  <a:solidFill>
                    <a:srgbClr val="0000FF"/>
                  </a:solidFill>
                </a:rPr>
                <a:t>at </a:t>
              </a:r>
              <a:r>
                <a:rPr lang="en-US" b="1" dirty="0" smtClean="0">
                  <a:solidFill>
                    <a:srgbClr val="0000FF"/>
                  </a:solidFill>
                </a:rPr>
                <a:t>101 </a:t>
              </a:r>
              <a:r>
                <a:rPr lang="en-US" b="1" dirty="0" err="1" smtClean="0">
                  <a:solidFill>
                    <a:srgbClr val="0000FF"/>
                  </a:solidFill>
                </a:rPr>
                <a:t>mrad</a:t>
              </a:r>
              <a:r>
                <a:rPr lang="en-US" b="1" dirty="0" smtClean="0">
                  <a:solidFill>
                    <a:srgbClr val="0000FF"/>
                  </a:solidFill>
                </a:rPr>
                <a:t> towards the Far Detector 1300 km away 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5771179" y="4100051"/>
              <a:ext cx="1166812" cy="100237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4" idx="2"/>
            </p:cNvCxnSpPr>
            <p:nvPr/>
          </p:nvCxnSpPr>
          <p:spPr>
            <a:xfrm>
              <a:off x="4727240" y="2085663"/>
              <a:ext cx="614781" cy="76611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198121" y="1716331"/>
              <a:ext cx="1058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Work cell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2136025" y="2608883"/>
              <a:ext cx="540473" cy="173365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383857" y="2145927"/>
              <a:ext cx="1442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Water cooled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panels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3131270" y="2669147"/>
              <a:ext cx="632263" cy="1192671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045926" y="5406594"/>
              <a:ext cx="25100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Space reserved for more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optimized horn system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2974210" y="4342539"/>
              <a:ext cx="409647" cy="11840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9469936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LBNF presentation template</Template>
  <TotalTime>30</TotalTime>
  <Words>1770</Words>
  <Application>Microsoft Office PowerPoint</Application>
  <PresentationFormat>On-screen Show (4:3)</PresentationFormat>
  <Paragraphs>319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ＭＳ Ｐゴシック</vt:lpstr>
      <vt:lpstr>Arial</vt:lpstr>
      <vt:lpstr>Calibri</vt:lpstr>
      <vt:lpstr>Geneva</vt:lpstr>
      <vt:lpstr>Helvetica</vt:lpstr>
      <vt:lpstr>Lucida Grande</vt:lpstr>
      <vt:lpstr>Symbol</vt:lpstr>
      <vt:lpstr>Times New Roman</vt:lpstr>
      <vt:lpstr>Wingdings</vt:lpstr>
      <vt:lpstr>LBNF Template_051215</vt:lpstr>
      <vt:lpstr>LBNF Content-Footer Theme</vt:lpstr>
      <vt:lpstr>LBNF Neutrino Beam</vt:lpstr>
      <vt:lpstr>Outline</vt:lpstr>
      <vt:lpstr>Long-Baseline Neutrino Facility</vt:lpstr>
      <vt:lpstr>LBNF/DUNE</vt:lpstr>
      <vt:lpstr>Fermilab Main Injector Capabilities</vt:lpstr>
      <vt:lpstr>PowerPoint Presentation</vt:lpstr>
      <vt:lpstr>LBNF Neutrino Beam</vt:lpstr>
      <vt:lpstr>PowerPoint Presentation</vt:lpstr>
      <vt:lpstr>Neutrino Beam Configuration</vt:lpstr>
      <vt:lpstr>Target Shield Pile</vt:lpstr>
      <vt:lpstr>Target and Focusing System – Reference Design</vt:lpstr>
      <vt:lpstr>Initial Modifications for 1.2 MW</vt:lpstr>
      <vt:lpstr>Upstream Decay Pipe Window</vt:lpstr>
      <vt:lpstr>Decay Pipe</vt:lpstr>
      <vt:lpstr>Target Chase &amp; Decay Pipe Cooling</vt:lpstr>
      <vt:lpstr>Absorber building</vt:lpstr>
      <vt:lpstr>Beam Absorber Configuration</vt:lpstr>
      <vt:lpstr>Remote Handling</vt:lpstr>
      <vt:lpstr>Beam Simulation</vt:lpstr>
      <vt:lpstr>What is being designed for 2.4 MW</vt:lpstr>
      <vt:lpstr>PowerPoint Presentation</vt:lpstr>
      <vt:lpstr>Studies for an optimal beam design - Physics</vt:lpstr>
      <vt:lpstr>Optimizing the focusing system for greater physics reach</vt:lpstr>
      <vt:lpstr>Target chase allows for optimized focusing systems</vt:lpstr>
      <vt:lpstr>Neutrino Flux of best configurations compared with Reference Design</vt:lpstr>
      <vt:lpstr>CPV and MH sensitivity improvement with optimized beam</vt:lpstr>
      <vt:lpstr>Further work required on optimized target-horn system</vt:lpstr>
      <vt:lpstr>Summary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LBNF Neutrino Beam</dc:title>
  <dc:creator>Strait</dc:creator>
  <cp:lastModifiedBy>Kirk T McDonald</cp:lastModifiedBy>
  <cp:revision>16</cp:revision>
  <dcterms:created xsi:type="dcterms:W3CDTF">2015-08-08T03:36:44Z</dcterms:created>
  <dcterms:modified xsi:type="dcterms:W3CDTF">2015-08-09T22:25:56Z</dcterms:modified>
</cp:coreProperties>
</file>