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8" r:id="rId4"/>
    <p:sldId id="261" r:id="rId5"/>
    <p:sldId id="263" r:id="rId6"/>
    <p:sldId id="262" r:id="rId7"/>
    <p:sldId id="264" r:id="rId8"/>
    <p:sldId id="266" r:id="rId9"/>
    <p:sldId id="265" r:id="rId10"/>
    <p:sldId id="259" r:id="rId11"/>
    <p:sldId id="260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85582" autoAdjust="0"/>
  </p:normalViewPr>
  <p:slideViewPr>
    <p:cSldViewPr>
      <p:cViewPr varScale="1">
        <p:scale>
          <a:sx n="70" d="100"/>
          <a:sy n="70" d="100"/>
        </p:scale>
        <p:origin x="112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698D-7EB3-654C-AED5-79938A96C1D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DD156-8A91-CB45-8881-D0B13372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D156-8A91-CB45-8881-D0B13372E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D156-8A91-CB45-8881-D0B13372E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3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D156-8A91-CB45-8881-D0B13372E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D156-8A91-CB45-8881-D0B13372E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D156-8A91-CB45-8881-D0B13372E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35F91-EBFB-4ACE-A1BC-56942BD37E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6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8A1C-9B6E-4338-B0CF-A635AA5CEE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6E97-903A-4889-9C12-00369FC8D2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C738-FE24-46E7-99B4-E4CE03D931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50206-601E-4A5F-AF65-6E3C734B4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F1AE4-3F70-455E-B405-90CD9A694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72EF-ABAB-4176-B82B-59EC8EBB7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4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AEE3-80AE-481E-AC01-2662232070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9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A226-71F0-4491-B8F2-7056241F92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1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21CC-C6BB-47F8-96F1-BC18E9499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1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253A4-A171-44A5-A503-DEB2241481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5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0DBDA6-D85B-4A41-908A-752234733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9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EC967-9E05-4C92-AFFC-61247184BB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4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368319-2441-452B-817E-6DB0FA5A9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C044-B444-4266-AF1F-B7CA59A0B35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70FE-A5A5-4DFA-8315-B90ABE13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F2CE1-B980-4C2D-B7ED-1C39156A84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-radiate.fnal.gov/index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radiate.fnal.gov/download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RaDIATE</a:t>
            </a:r>
            <a:r>
              <a:rPr lang="en-US" dirty="0" smtClean="0"/>
              <a:t> </a:t>
            </a:r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2766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K. Ammigan, R.B. Jones </a:t>
            </a:r>
            <a:r>
              <a:rPr lang="en-US" sz="2400" i="1" dirty="0" smtClean="0">
                <a:solidFill>
                  <a:schemeClr val="tx1"/>
                </a:solidFill>
              </a:rPr>
              <a:t>et al.</a:t>
            </a: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1800" b="1" dirty="0" smtClean="0"/>
              <a:t>Proton Accelerators for Science and Innovation</a:t>
            </a:r>
          </a:p>
          <a:p>
            <a:pPr algn="l"/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Annual Meeting</a:t>
            </a:r>
          </a:p>
          <a:p>
            <a:pPr algn="l"/>
            <a:r>
              <a:rPr lang="en-US" sz="1800" b="1" dirty="0" smtClean="0"/>
              <a:t>RAL, UK</a:t>
            </a:r>
          </a:p>
          <a:p>
            <a:pPr algn="l"/>
            <a:r>
              <a:rPr lang="en-US" sz="1800" b="1" smtClean="0"/>
              <a:t>19 May</a:t>
            </a:r>
            <a:r>
              <a:rPr lang="en-US" sz="1800" b="1" smtClean="0"/>
              <a:t> </a:t>
            </a:r>
            <a:r>
              <a:rPr lang="en-US" sz="1800" b="1" dirty="0" smtClean="0"/>
              <a:t>2013 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359" y="152400"/>
            <a:ext cx="600159" cy="7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" y="2895600"/>
            <a:ext cx="68579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Next steps…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606" y="892076"/>
            <a:ext cx="8152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Final report for Stage 1 – Summer </a:t>
            </a:r>
            <a:r>
              <a:rPr lang="en-US" sz="2400" dirty="0" smtClean="0"/>
              <a:t>2013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Recruit post-doc by Fall 2013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Evaluate available irradiated specimens and new irradiation testing needs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HE protons vs. LE 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21480" y="3429000"/>
            <a:ext cx="179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MeV He ions into Be</a:t>
            </a:r>
          </a:p>
          <a:p>
            <a:r>
              <a:rPr lang="en-US" sz="1400" dirty="0"/>
              <a:t>~</a:t>
            </a:r>
            <a:r>
              <a:rPr lang="en-US" sz="1400" dirty="0" smtClean="0"/>
              <a:t> 7 µm penetration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048780"/>
            <a:ext cx="26003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29236" y="3429000"/>
            <a:ext cx="213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MeV protons into Be</a:t>
            </a:r>
          </a:p>
          <a:p>
            <a:r>
              <a:rPr lang="en-US" sz="1400" dirty="0" smtClean="0"/>
              <a:t>~ 180 mm penetration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4" y="4048780"/>
            <a:ext cx="2571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Next steps…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606" y="1066800"/>
            <a:ext cx="81527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Evaluate Post Irradiation Examination (PIE) techniques to start initial tests on irradiated Be specimens</a:t>
            </a:r>
            <a:br>
              <a:rPr lang="en-US" sz="2400" dirty="0" smtClean="0"/>
            </a:br>
            <a:endParaRPr lang="en-US" sz="2400" dirty="0" smtClean="0"/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/>
              <a:t>Micromechanics on Be (MFFP group – Oxford)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Micro-properties to bulk properties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15" y="3227328"/>
            <a:ext cx="2449585" cy="16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05" y="3200400"/>
            <a:ext cx="2187434" cy="16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88" y="4900055"/>
            <a:ext cx="3311634" cy="14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36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Opportunities for future collaboration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295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Coordinate with FRIB/MSU on </a:t>
            </a:r>
            <a:r>
              <a:rPr lang="en-US" sz="2400" dirty="0" err="1" smtClean="0"/>
              <a:t>MatX</a:t>
            </a:r>
            <a:r>
              <a:rPr lang="en-US" sz="2400" dirty="0" smtClean="0"/>
              <a:t> initiative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Graphite: BNL BLIP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Tungsten: ISIS/RAL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Open to other collaborators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Contact: P. Hurh, C. </a:t>
            </a:r>
            <a:r>
              <a:rPr lang="en-US" sz="2400" dirty="0" err="1" smtClean="0"/>
              <a:t>Densham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2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/>
              <a:t>Beryllium for proton accelerator windows and targets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</a:t>
            </a:r>
          </a:p>
          <a:p>
            <a:r>
              <a:rPr lang="en-US"/>
              <a:t>R B Jones</a:t>
            </a:r>
          </a:p>
        </p:txBody>
      </p:sp>
    </p:spTree>
    <p:extLst>
      <p:ext uri="{BB962C8B-B14F-4D97-AF65-F5344CB8AC3E}">
        <p14:creationId xmlns:p14="http://schemas.microsoft.com/office/powerpoint/2010/main" val="33410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Irradiation experience on Be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/>
              <a:t>Design conditions proposed for Be proton accelerator windows and targets.</a:t>
            </a:r>
          </a:p>
          <a:p>
            <a:r>
              <a:rPr lang="en-US"/>
              <a:t>Accelerator operating experience with Be.</a:t>
            </a:r>
          </a:p>
          <a:p>
            <a:r>
              <a:rPr lang="en-US"/>
              <a:t>Survey of neutron irradiation experience with Be.</a:t>
            </a:r>
          </a:p>
          <a:p>
            <a:r>
              <a:rPr lang="en-US"/>
              <a:t>Other factors of importance for Be usage.</a:t>
            </a:r>
          </a:p>
        </p:txBody>
      </p:sp>
    </p:spTree>
    <p:extLst>
      <p:ext uri="{BB962C8B-B14F-4D97-AF65-F5344CB8AC3E}">
        <p14:creationId xmlns:p14="http://schemas.microsoft.com/office/powerpoint/2010/main" val="216720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/>
              <a:t>Proposed window/target designs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LBNE 700kW, 120GeV, 1Hz, </a:t>
            </a:r>
            <a:r>
              <a:rPr lang="el-GR" sz="2400">
                <a:cs typeface="Arial" charset="0"/>
              </a:rPr>
              <a:t>σ</a:t>
            </a:r>
            <a:r>
              <a:rPr lang="en-US" sz="2400" baseline="-25000">
                <a:cs typeface="Arial" charset="0"/>
              </a:rPr>
              <a:t>rms</a:t>
            </a:r>
            <a:r>
              <a:rPr lang="en-US" sz="2400">
                <a:cs typeface="Arial" charset="0"/>
              </a:rPr>
              <a:t> = 1.3mm   Window/target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/>
              <a:t>Cyclic T </a:t>
            </a:r>
            <a:r>
              <a:rPr lang="en-US" sz="2400" i="1">
                <a:cs typeface="Arial" charset="0"/>
              </a:rPr>
              <a:t>ºC</a:t>
            </a:r>
            <a:r>
              <a:rPr lang="en-US" sz="2400" i="1"/>
              <a:t>	    Dose dpa			Gas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200/300	0.15/year total		He 1330 appm/year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Av/peak	@7e-4 to 7e-9dpa.s</a:t>
            </a:r>
            <a:r>
              <a:rPr lang="en-US" sz="2400" baseline="30000"/>
              <a:t>-1</a:t>
            </a:r>
            <a:r>
              <a:rPr lang="en-US" sz="2400"/>
              <a:t>	He/dpa = 8867 </a:t>
            </a:r>
            <a:endParaRPr lang="en-US" sz="2400" baseline="30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aseline="30000"/>
              <a:t>			</a:t>
            </a:r>
            <a:r>
              <a:rPr lang="en-US" sz="2400"/>
              <a:t>Maximum/average		H data not available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LBNE 2.3MW 120GeV, 1Hz, </a:t>
            </a:r>
            <a:r>
              <a:rPr lang="el-GR" sz="2400">
                <a:cs typeface="Arial" charset="0"/>
              </a:rPr>
              <a:t>σ</a:t>
            </a:r>
            <a:r>
              <a:rPr lang="en-US" sz="2400" baseline="-25000">
                <a:cs typeface="Arial" charset="0"/>
              </a:rPr>
              <a:t>rms</a:t>
            </a:r>
            <a:r>
              <a:rPr lang="en-US" sz="2400">
                <a:cs typeface="Arial" charset="0"/>
              </a:rPr>
              <a:t> = 1.3mm	Target only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/>
              <a:t>Cyclic T </a:t>
            </a:r>
            <a:r>
              <a:rPr lang="en-US" sz="2400" i="1">
                <a:cs typeface="Arial" charset="0"/>
              </a:rPr>
              <a:t>ºC</a:t>
            </a:r>
            <a:r>
              <a:rPr lang="en-US" sz="2400" i="1"/>
              <a:t>	    Dose dpa			Gas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350/550	0.5/year total			He data not available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Av/peak	@2.5e-3 to 2.5e-8 dpa.s</a:t>
            </a:r>
            <a:r>
              <a:rPr lang="en-US" sz="2400" baseline="30000"/>
              <a:t>-1 </a:t>
            </a:r>
            <a:r>
              <a:rPr lang="en-US" sz="2400"/>
              <a:t>	H data not available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		 Maximum/average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H (Tritium) generation and release needs consideration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Be windows operate in air/vacuum conditions</a:t>
            </a:r>
          </a:p>
        </p:txBody>
      </p:sp>
    </p:spTree>
    <p:extLst>
      <p:ext uri="{BB962C8B-B14F-4D97-AF65-F5344CB8AC3E}">
        <p14:creationId xmlns:p14="http://schemas.microsoft.com/office/powerpoint/2010/main" val="363803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sz="3600"/>
              <a:t>Accelerator irradiation experience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Various Be windows, targets &amp; test pieces are available.</a:t>
            </a:r>
          </a:p>
          <a:p>
            <a:pPr>
              <a:lnSpc>
                <a:spcPct val="90000"/>
              </a:lnSpc>
            </a:pPr>
            <a:r>
              <a:rPr lang="en-US" sz="2400"/>
              <a:t>Average operating temps 40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 to 200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C, max peak 250</a:t>
            </a:r>
            <a:r>
              <a:rPr lang="en-US" sz="2400">
                <a:cs typeface="Arial" charset="0"/>
              </a:rPr>
              <a:t>º</a:t>
            </a:r>
            <a:r>
              <a:rPr lang="en-US" sz="2400"/>
              <a:t>C.</a:t>
            </a:r>
          </a:p>
          <a:p>
            <a:pPr>
              <a:lnSpc>
                <a:spcPct val="90000"/>
              </a:lnSpc>
            </a:pPr>
            <a:r>
              <a:rPr lang="en-US" sz="2400"/>
              <a:t> Windows in air/vacuum, targets in air, test pieces in water.</a:t>
            </a:r>
          </a:p>
          <a:p>
            <a:pPr>
              <a:lnSpc>
                <a:spcPct val="90000"/>
              </a:lnSpc>
            </a:pPr>
            <a:r>
              <a:rPr lang="en-US" sz="2400"/>
              <a:t>Pulsed operation 0.5 - 7.5Hz (or a more complex cycle).</a:t>
            </a:r>
          </a:p>
          <a:p>
            <a:pPr>
              <a:lnSpc>
                <a:spcPct val="90000"/>
              </a:lnSpc>
            </a:pPr>
            <a:r>
              <a:rPr lang="en-US" sz="2400"/>
              <a:t>Beams 0.2 - 400 GeV, 0.19 - 1mm spot sizes.</a:t>
            </a:r>
          </a:p>
          <a:p>
            <a:pPr>
              <a:lnSpc>
                <a:spcPct val="90000"/>
              </a:lnSpc>
            </a:pPr>
            <a:r>
              <a:rPr lang="en-US" sz="2400"/>
              <a:t>Peak proton fluences mostly 1.4e21 to 3.7e24 p/cm</a:t>
            </a:r>
            <a:r>
              <a:rPr lang="en-US" sz="2400" baseline="30000"/>
              <a:t>2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Peak dose (when quoted) 0.1 - 8.5 dpa.</a:t>
            </a:r>
          </a:p>
          <a:p>
            <a:pPr>
              <a:lnSpc>
                <a:spcPct val="90000"/>
              </a:lnSpc>
            </a:pPr>
            <a:r>
              <a:rPr lang="en-US" sz="2400"/>
              <a:t>No gas production values available.</a:t>
            </a:r>
          </a:p>
          <a:p>
            <a:pPr>
              <a:lnSpc>
                <a:spcPct val="90000"/>
              </a:lnSpc>
            </a:pPr>
            <a:r>
              <a:rPr lang="en-US" sz="2400"/>
              <a:t>Two CERN CNGS windows failed after 0.49 - 1.4e20 POT. </a:t>
            </a:r>
          </a:p>
          <a:p>
            <a:pPr>
              <a:lnSpc>
                <a:spcPct val="90000"/>
              </a:lnSpc>
            </a:pPr>
            <a:r>
              <a:rPr lang="en-US" sz="2400"/>
              <a:t>Maximum life 9 and 30 years for another window and target respectively.</a:t>
            </a:r>
          </a:p>
          <a:p>
            <a:pPr>
              <a:lnSpc>
                <a:spcPct val="90000"/>
              </a:lnSpc>
            </a:pPr>
            <a:r>
              <a:rPr lang="en-US" sz="2400"/>
              <a:t>S65, PF-60 and S200F Be grades represented.</a:t>
            </a:r>
          </a:p>
          <a:p>
            <a:pPr>
              <a:lnSpc>
                <a:spcPct val="90000"/>
              </a:lnSpc>
            </a:pPr>
            <a:r>
              <a:rPr lang="en-US" sz="2400"/>
              <a:t>Post-irradiation examination needed for causes of failure.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 baseline="30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</a:t>
            </a:r>
            <a:endParaRPr lang="en-US" sz="240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97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/>
              <a:t>Data from neutron irradiations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632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Irradiations cover 43 - 600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C, doses from &lt;1 - 52 dpa (Be) at dose rates of 0.2 - 9.9 x10</a:t>
            </a:r>
            <a:r>
              <a:rPr lang="en-US" sz="1800" baseline="30000"/>
              <a:t>-7</a:t>
            </a:r>
            <a:r>
              <a:rPr lang="en-US" sz="1800"/>
              <a:t> dpa/s with He contents up to 22,500appm at He/dpa ratios of 50 - 420. Extent of data not equally populated for all phenomena investigated.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/>
              <a:t>Relative to accelerators neutron exposures are at much lower He/dpa ratios and constant dose rates and temperatures. Accelerators have cyclic dose rates and temperatures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/>
              <a:t>		Topics investigated</a:t>
            </a:r>
            <a:r>
              <a:rPr lang="en-US" sz="1800"/>
              <a:t> ( * more details given below)</a:t>
            </a:r>
          </a:p>
          <a:p>
            <a:pPr>
              <a:lnSpc>
                <a:spcPct val="90000"/>
              </a:lnSpc>
            </a:pPr>
            <a:r>
              <a:rPr lang="en-US" sz="1800"/>
              <a:t>*Helium and hydrogen production; bubble swelling</a:t>
            </a:r>
          </a:p>
          <a:p>
            <a:pPr>
              <a:lnSpc>
                <a:spcPct val="90000"/>
              </a:lnSpc>
            </a:pPr>
            <a:r>
              <a:rPr lang="en-US" sz="1800"/>
              <a:t>Irradiation growth</a:t>
            </a:r>
          </a:p>
          <a:p>
            <a:pPr>
              <a:lnSpc>
                <a:spcPct val="90000"/>
              </a:lnSpc>
            </a:pPr>
            <a:r>
              <a:rPr lang="en-US" sz="1800"/>
              <a:t>Irradiation hardening, irradiation embrittlement </a:t>
            </a:r>
          </a:p>
          <a:p>
            <a:pPr>
              <a:lnSpc>
                <a:spcPct val="90000"/>
              </a:lnSpc>
            </a:pPr>
            <a:r>
              <a:rPr lang="en-US" sz="1800"/>
              <a:t>*Fracture toughness</a:t>
            </a:r>
          </a:p>
          <a:p>
            <a:pPr>
              <a:lnSpc>
                <a:spcPct val="90000"/>
              </a:lnSpc>
            </a:pPr>
            <a:r>
              <a:rPr lang="en-US" sz="1800"/>
              <a:t>*Thermal creep, irradiation creep and stress relaxation</a:t>
            </a:r>
          </a:p>
          <a:p>
            <a:pPr>
              <a:lnSpc>
                <a:spcPct val="90000"/>
              </a:lnSpc>
            </a:pPr>
            <a:r>
              <a:rPr lang="en-US" sz="1800"/>
              <a:t>Cyclic stressing</a:t>
            </a:r>
          </a:p>
          <a:p>
            <a:pPr>
              <a:lnSpc>
                <a:spcPct val="90000"/>
              </a:lnSpc>
            </a:pPr>
            <a:r>
              <a:rPr lang="en-US" sz="1800"/>
              <a:t>*Thermal conductivity</a:t>
            </a:r>
          </a:p>
          <a:p>
            <a:pPr>
              <a:lnSpc>
                <a:spcPct val="90000"/>
              </a:lnSpc>
            </a:pPr>
            <a:r>
              <a:rPr lang="en-US" sz="1800"/>
              <a:t>Irradiation induced changes to other physical properties </a:t>
            </a:r>
          </a:p>
          <a:p>
            <a:pPr>
              <a:lnSpc>
                <a:spcPct val="90000"/>
              </a:lnSpc>
            </a:pPr>
            <a:r>
              <a:rPr lang="en-US" sz="1800"/>
              <a:t>Oxidation</a:t>
            </a:r>
          </a:p>
          <a:p>
            <a:pPr>
              <a:lnSpc>
                <a:spcPct val="90000"/>
              </a:lnSpc>
            </a:pPr>
            <a:r>
              <a:rPr lang="en-US" sz="1800"/>
              <a:t>Corrosion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113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600"/>
              <a:t>Helium gas and swelling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648200" cy="5867400"/>
          </a:xfrm>
        </p:spPr>
        <p:txBody>
          <a:bodyPr/>
          <a:lstStyle/>
          <a:p>
            <a:r>
              <a:rPr lang="en-US" sz="1800"/>
              <a:t>Helium arises from </a:t>
            </a:r>
            <a:r>
              <a:rPr lang="en-US" sz="1800" baseline="30000"/>
              <a:t>9</a:t>
            </a:r>
            <a:r>
              <a:rPr lang="en-US" sz="1800"/>
              <a:t>Be(n, 2n)2</a:t>
            </a:r>
            <a:r>
              <a:rPr lang="en-US" sz="1800" baseline="30000"/>
              <a:t>4</a:t>
            </a:r>
            <a:r>
              <a:rPr lang="en-US" sz="1800"/>
              <a:t>He.</a:t>
            </a:r>
          </a:p>
          <a:p>
            <a:r>
              <a:rPr lang="en-US" sz="1800"/>
              <a:t>Large amounts are generated.</a:t>
            </a:r>
          </a:p>
          <a:p>
            <a:r>
              <a:rPr lang="en-US" sz="1800"/>
              <a:t>He bubbles give swelling after irradiation at </a:t>
            </a:r>
            <a:r>
              <a:rPr lang="en-US" sz="1800">
                <a:cs typeface="Arial" charset="0"/>
              </a:rPr>
              <a:t>≥ 200ºC. </a:t>
            </a:r>
          </a:p>
          <a:p>
            <a:r>
              <a:rPr lang="en-US" sz="1800">
                <a:cs typeface="Arial" charset="0"/>
              </a:rPr>
              <a:t>No bubbles ≤200ºC; He accommodated in the Be lattice (solid swelling).</a:t>
            </a:r>
          </a:p>
          <a:p>
            <a:r>
              <a:rPr lang="en-US" sz="1800">
                <a:cs typeface="Arial" charset="0"/>
              </a:rPr>
              <a:t>Figure shows %swelling vs He appm (C) for  both regimes. </a:t>
            </a:r>
          </a:p>
          <a:p>
            <a:pPr>
              <a:buFontTx/>
              <a:buNone/>
            </a:pPr>
            <a:r>
              <a:rPr lang="en-US" sz="1800">
                <a:cs typeface="Arial" charset="0"/>
              </a:rPr>
              <a:t>%V/V</a:t>
            </a:r>
            <a:r>
              <a:rPr lang="en-US" sz="1800" baseline="-25000">
                <a:cs typeface="Arial" charset="0"/>
              </a:rPr>
              <a:t>0</a:t>
            </a:r>
            <a:r>
              <a:rPr lang="en-US" sz="1800">
                <a:cs typeface="Arial" charset="0"/>
              </a:rPr>
              <a:t> = 1.15e-4 C[1 + 9.49e-5 C</a:t>
            </a:r>
            <a:r>
              <a:rPr lang="en-US" sz="1800" baseline="30000">
                <a:cs typeface="Arial" charset="0"/>
              </a:rPr>
              <a:t>0.5 </a:t>
            </a:r>
            <a:r>
              <a:rPr lang="en-US" sz="1800">
                <a:cs typeface="Arial" charset="0"/>
              </a:rPr>
              <a:t>T</a:t>
            </a:r>
            <a:r>
              <a:rPr lang="en-US" sz="1800" baseline="30000">
                <a:cs typeface="Arial" charset="0"/>
              </a:rPr>
              <a:t>1.5 </a:t>
            </a:r>
            <a:r>
              <a:rPr lang="en-US" sz="1800">
                <a:cs typeface="Arial" charset="0"/>
              </a:rPr>
              <a:t>exp(-3940/T)],  (T in ºK, Billone’s equ’n).</a:t>
            </a:r>
          </a:p>
          <a:p>
            <a:pPr>
              <a:buFontTx/>
              <a:buNone/>
            </a:pPr>
            <a:r>
              <a:rPr lang="en-GB" sz="1800" i="1">
                <a:cs typeface="Arial" charset="0"/>
              </a:rPr>
              <a:t>However – only a few data are from density</a:t>
            </a:r>
          </a:p>
          <a:p>
            <a:pPr>
              <a:buFontTx/>
              <a:buNone/>
            </a:pPr>
            <a:r>
              <a:rPr lang="en-GB" sz="1800" i="1">
                <a:cs typeface="Arial" charset="0"/>
              </a:rPr>
              <a:t>measurements; length changes often used.</a:t>
            </a:r>
          </a:p>
          <a:p>
            <a:pPr>
              <a:buFontTx/>
              <a:buNone/>
            </a:pPr>
            <a:r>
              <a:rPr lang="en-GB" sz="1800" i="1">
                <a:cs typeface="Arial" charset="0"/>
              </a:rPr>
              <a:t>He content often calculated, not measured.</a:t>
            </a:r>
          </a:p>
          <a:p>
            <a:pPr>
              <a:buFontTx/>
              <a:buNone/>
            </a:pPr>
            <a:r>
              <a:rPr lang="en-GB" sz="1800" i="1">
                <a:cs typeface="Arial" charset="0"/>
              </a:rPr>
              <a:t>Older grades of Be show more swelling.</a:t>
            </a:r>
          </a:p>
          <a:p>
            <a:r>
              <a:rPr lang="en-GB" sz="1800">
                <a:cs typeface="Arial" charset="0"/>
              </a:rPr>
              <a:t>For He level in LBNE (1330appm/year) swelling is ≤0.5%/year. </a:t>
            </a:r>
          </a:p>
          <a:p>
            <a:r>
              <a:rPr lang="en-GB" sz="1800">
                <a:cs typeface="Arial" charset="0"/>
              </a:rPr>
              <a:t>Tritium generated by neutrons but in small amounts (~1% of He). This may diffuse to bubbles or escape at surfaces.</a:t>
            </a:r>
            <a:endParaRPr lang="en-US" sz="1800" i="1">
              <a:cs typeface="Arial" charset="0"/>
            </a:endParaRP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38200"/>
            <a:ext cx="4572000" cy="2743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6600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sz="4000"/>
              <a:t>Thermal and irradiation creep of Be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762000"/>
            <a:ext cx="5105400" cy="6096000"/>
          </a:xfrm>
        </p:spPr>
        <p:txBody>
          <a:bodyPr/>
          <a:lstStyle/>
          <a:p>
            <a:r>
              <a:rPr lang="en-US" sz="1800"/>
              <a:t>Thermal creep important &gt;0.5T</a:t>
            </a:r>
            <a:r>
              <a:rPr lang="en-US" sz="1800" baseline="-25000"/>
              <a:t>m</a:t>
            </a:r>
            <a:r>
              <a:rPr lang="en-US" sz="1800"/>
              <a:t> (&gt;504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C) i.e. at the hot end of Be accelerator usage. </a:t>
            </a:r>
          </a:p>
          <a:p>
            <a:r>
              <a:rPr lang="en-US" sz="1800"/>
              <a:t>Wide variations found due to impurities (Al, Mg, Si, Fe), porosity and %BeO.</a:t>
            </a:r>
          </a:p>
          <a:p>
            <a:r>
              <a:rPr lang="en-US" sz="1800"/>
              <a:t>Recent data shows steady creep rate (sec</a:t>
            </a:r>
            <a:r>
              <a:rPr lang="en-US" sz="1800" baseline="30000"/>
              <a:t>-1</a:t>
            </a:r>
            <a:r>
              <a:rPr lang="en-US" sz="1800"/>
              <a:t>) έ   = A (1 – p</a:t>
            </a:r>
            <a:r>
              <a:rPr lang="en-US" sz="1800" baseline="30000"/>
              <a:t>2/3</a:t>
            </a:r>
            <a:r>
              <a:rPr lang="en-US" sz="1800"/>
              <a:t>)</a:t>
            </a:r>
            <a:r>
              <a:rPr lang="en-US" sz="1800" baseline="30000"/>
              <a:t>-2.43</a:t>
            </a:r>
            <a:r>
              <a:rPr lang="en-US" sz="1800"/>
              <a:t> σ</a:t>
            </a:r>
            <a:r>
              <a:rPr lang="en-US" sz="1800" baseline="30000"/>
              <a:t>2.43</a:t>
            </a:r>
            <a:r>
              <a:rPr lang="en-US" sz="1800"/>
              <a:t> exp(-19470/T)</a:t>
            </a:r>
            <a:r>
              <a:rPr lang="en-US" sz="2800"/>
              <a:t> </a:t>
            </a:r>
            <a:endParaRPr lang="en-US" sz="1800"/>
          </a:p>
          <a:p>
            <a:pPr>
              <a:buFontTx/>
              <a:buNone/>
            </a:pPr>
            <a:r>
              <a:rPr lang="en-US" sz="1800"/>
              <a:t>	with A = 7.21x10</a:t>
            </a:r>
            <a:r>
              <a:rPr lang="en-US" sz="1800" baseline="30000"/>
              <a:t>-3</a:t>
            </a:r>
            <a:r>
              <a:rPr lang="en-US" sz="1800"/>
              <a:t> and </a:t>
            </a:r>
            <a:r>
              <a:rPr lang="el-GR" sz="1800">
                <a:cs typeface="Arial" charset="0"/>
              </a:rPr>
              <a:t>σ</a:t>
            </a:r>
            <a:r>
              <a:rPr lang="en-US" sz="1800">
                <a:cs typeface="Arial" charset="0"/>
              </a:rPr>
              <a:t> in MPa. This relation incorporates post-irradiation creep for  swollen Be (porosity p).</a:t>
            </a:r>
          </a:p>
          <a:p>
            <a:r>
              <a:rPr lang="en-US" sz="1800">
                <a:cs typeface="Arial" charset="0"/>
              </a:rPr>
              <a:t>Concurrent irradiation enhances creep. The lower figure shows a loaded Be helical spring deforming at 43ºC in a MTR (only one test).</a:t>
            </a:r>
          </a:p>
          <a:p>
            <a:r>
              <a:rPr lang="en-US" sz="1800">
                <a:cs typeface="Arial" charset="0"/>
              </a:rPr>
              <a:t>Derived steady state irradiation creep is </a:t>
            </a:r>
          </a:p>
          <a:p>
            <a:pPr>
              <a:buFontTx/>
              <a:buNone/>
            </a:pPr>
            <a:r>
              <a:rPr lang="en-GB" sz="2800"/>
              <a:t>	</a:t>
            </a:r>
            <a:r>
              <a:rPr lang="en-GB" sz="1800"/>
              <a:t>έ</a:t>
            </a:r>
            <a:r>
              <a:rPr lang="en-GB" sz="1800" baseline="-25000"/>
              <a:t>i</a:t>
            </a:r>
            <a:r>
              <a:rPr lang="en-GB" sz="1800"/>
              <a:t>   =   3.2 x 10</a:t>
            </a:r>
            <a:r>
              <a:rPr lang="en-GB" sz="1800" baseline="30000"/>
              <a:t>-6</a:t>
            </a:r>
            <a:r>
              <a:rPr lang="en-GB" sz="1800"/>
              <a:t> (1 – p</a:t>
            </a:r>
            <a:r>
              <a:rPr lang="en-GB" sz="1800" baseline="30000"/>
              <a:t>2/3</a:t>
            </a:r>
            <a:r>
              <a:rPr lang="en-GB" sz="1800"/>
              <a:t>)</a:t>
            </a:r>
            <a:r>
              <a:rPr lang="en-GB" sz="1800" baseline="30000"/>
              <a:t>-1</a:t>
            </a:r>
            <a:r>
              <a:rPr lang="en-GB" sz="1800"/>
              <a:t> (</a:t>
            </a:r>
            <a:r>
              <a:rPr lang="ru-RU" sz="1800"/>
              <a:t>Ф</a:t>
            </a:r>
            <a:r>
              <a:rPr lang="en-GB" sz="1800"/>
              <a:t>) </a:t>
            </a:r>
            <a:r>
              <a:rPr lang="el-GR" sz="1800"/>
              <a:t>σ</a:t>
            </a:r>
            <a:endParaRPr lang="en-US" sz="1800"/>
          </a:p>
          <a:p>
            <a:pPr>
              <a:buFontTx/>
              <a:buNone/>
            </a:pPr>
            <a:r>
              <a:rPr lang="en-US" sz="1800"/>
              <a:t>	with </a:t>
            </a:r>
            <a:r>
              <a:rPr lang="el-GR" sz="1800">
                <a:cs typeface="Arial" charset="0"/>
              </a:rPr>
              <a:t>Φ</a:t>
            </a:r>
            <a:r>
              <a:rPr lang="en-US" sz="1800">
                <a:cs typeface="Arial" charset="0"/>
              </a:rPr>
              <a:t> in dpa/s and </a:t>
            </a:r>
            <a:r>
              <a:rPr lang="el-GR" sz="1800">
                <a:cs typeface="Arial" charset="0"/>
              </a:rPr>
              <a:t>σ</a:t>
            </a:r>
            <a:r>
              <a:rPr lang="en-US" sz="1800">
                <a:cs typeface="Arial" charset="0"/>
              </a:rPr>
              <a:t> in MPa. No primary creep or any later creep from irradiation-induced void or bubble swelling is included</a:t>
            </a:r>
          </a:p>
          <a:p>
            <a:r>
              <a:rPr lang="en-US" sz="1800">
                <a:cs typeface="Arial" charset="0"/>
              </a:rPr>
              <a:t>Stress relaxation can be estimated from the</a:t>
            </a:r>
            <a:r>
              <a:rPr lang="en-US" sz="1800"/>
              <a:t> primary and steady creep data.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l-GR" sz="2800"/>
              <a:t> </a:t>
            </a:r>
            <a:endParaRPr lang="en-US" sz="1800">
              <a:cs typeface="Arial" charset="0"/>
            </a:endParaRPr>
          </a:p>
          <a:p>
            <a:endParaRPr lang="en-US" sz="1800">
              <a:cs typeface="Arial" charset="0"/>
            </a:endParaRPr>
          </a:p>
          <a:p>
            <a:endParaRPr lang="en-US" sz="1800">
              <a:cs typeface="Arial" charset="0"/>
            </a:endParaRPr>
          </a:p>
          <a:p>
            <a:endParaRPr lang="en-US" sz="1800">
              <a:cs typeface="Arial" charset="0"/>
            </a:endParaRPr>
          </a:p>
          <a:p>
            <a:pPr>
              <a:buFontTx/>
              <a:buNone/>
            </a:pPr>
            <a:r>
              <a:rPr lang="en-US" sz="1800"/>
              <a:t> </a:t>
            </a:r>
          </a:p>
        </p:txBody>
      </p:sp>
      <p:pic>
        <p:nvPicPr>
          <p:cNvPr id="922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505200" cy="2630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191000"/>
            <a:ext cx="3259138" cy="201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96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</a:t>
            </a:r>
            <a:r>
              <a:rPr lang="en-US" sz="3200" dirty="0" err="1" smtClean="0">
                <a:solidFill>
                  <a:schemeClr val="tx2"/>
                </a:solidFill>
              </a:rPr>
              <a:t>RaDIATE</a:t>
            </a:r>
            <a:r>
              <a:rPr lang="en-US" sz="3200" dirty="0" smtClean="0">
                <a:solidFill>
                  <a:schemeClr val="tx2"/>
                </a:solidFill>
              </a:rPr>
              <a:t> Website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736" y="4722674"/>
            <a:ext cx="7825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Scope and plan of the collaboration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Presentations and minutes from monthly meetings (5)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Documents and reports on radiation damage studies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Irradiated </a:t>
            </a:r>
            <a:r>
              <a:rPr lang="en-US" dirty="0"/>
              <a:t>m</a:t>
            </a:r>
            <a:r>
              <a:rPr lang="en-US" dirty="0" smtClean="0"/>
              <a:t>aterials table and target parameter space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43708"/>
            <a:ext cx="560070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4098388"/>
            <a:ext cx="57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Web address: </a:t>
            </a:r>
            <a:r>
              <a:rPr lang="en-US" sz="1600" dirty="0">
                <a:hlinkClick r:id="rId4"/>
              </a:rPr>
              <a:t>: http://www-radiate.fnal.gov/index.html</a:t>
            </a:r>
            <a:endParaRPr lang="en-US" sz="1600" dirty="0"/>
          </a:p>
          <a:p>
            <a:pPr algn="ctr"/>
            <a:r>
              <a:rPr lang="en-US" sz="1600" dirty="0" smtClean="0"/>
              <a:t>Listserv address: radiate@listserv.fnal.gov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/>
              <a:t>Fracture toughness of Be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609600"/>
            <a:ext cx="4267200" cy="5516563"/>
          </a:xfrm>
        </p:spPr>
        <p:txBody>
          <a:bodyPr/>
          <a:lstStyle/>
          <a:p>
            <a:r>
              <a:rPr lang="en-GB" sz="1800"/>
              <a:t>Differing grades of Be (CIP-HIP, VHP and HIP) with 0.5% to1.6% BeO content were tested.</a:t>
            </a:r>
          </a:p>
          <a:p>
            <a:r>
              <a:rPr lang="en-GB" sz="1800"/>
              <a:t>All unirradiated Be grades had the same toughness of 11 MPa.m</a:t>
            </a:r>
            <a:r>
              <a:rPr lang="en-GB" sz="1800" baseline="30000"/>
              <a:t>1/2</a:t>
            </a:r>
            <a:r>
              <a:rPr lang="en-GB" sz="1800"/>
              <a:t> at temperatures &lt;200</a:t>
            </a:r>
            <a:r>
              <a:rPr lang="en-GB" sz="1800" baseline="30000"/>
              <a:t>o</a:t>
            </a:r>
            <a:r>
              <a:rPr lang="en-GB" sz="1800"/>
              <a:t>C. Toughness increased above ~200</a:t>
            </a:r>
            <a:r>
              <a:rPr lang="en-GB" sz="1800" baseline="30000"/>
              <a:t>o</a:t>
            </a:r>
            <a:r>
              <a:rPr lang="en-GB" sz="1800"/>
              <a:t>C. </a:t>
            </a:r>
          </a:p>
          <a:p>
            <a:r>
              <a:rPr lang="en-US" sz="1800"/>
              <a:t>Irradiations in BR-2 at 200, 230 &amp; 350°C to 0.94 to 1.78 x 10</a:t>
            </a:r>
            <a:r>
              <a:rPr lang="en-US" sz="1800" baseline="30000"/>
              <a:t>21</a:t>
            </a:r>
            <a:r>
              <a:rPr lang="en-US" sz="1800"/>
              <a:t>n/cm</a:t>
            </a:r>
            <a:r>
              <a:rPr lang="en-US" sz="1800" baseline="30000"/>
              <a:t>2</a:t>
            </a:r>
            <a:r>
              <a:rPr lang="en-US" sz="1800"/>
              <a:t> (E&gt;1MeV &amp; He/dpa ratio of 290) degraded toughness (Moons et al). </a:t>
            </a:r>
          </a:p>
          <a:p>
            <a:r>
              <a:rPr lang="en-US" sz="1800"/>
              <a:t> Be exposed in </a:t>
            </a:r>
            <a:r>
              <a:rPr lang="en-GB" sz="1800"/>
              <a:t> </a:t>
            </a:r>
            <a:r>
              <a:rPr lang="en-US" sz="1800"/>
              <a:t>ATR at 66°C to 3.4 - 5.0 x 10</a:t>
            </a:r>
            <a:r>
              <a:rPr lang="en-US" sz="1800" baseline="30000"/>
              <a:t>21</a:t>
            </a:r>
            <a:r>
              <a:rPr lang="en-US" sz="1800"/>
              <a:t>n/cm</a:t>
            </a:r>
            <a:r>
              <a:rPr lang="en-US" sz="1800" baseline="30000"/>
              <a:t>2</a:t>
            </a:r>
            <a:r>
              <a:rPr lang="en-US" sz="1800"/>
              <a:t>(E&gt;1MeV) also reduced toughness (Beeston).</a:t>
            </a:r>
          </a:p>
          <a:p>
            <a:r>
              <a:rPr lang="en-US" sz="1800"/>
              <a:t>Higher temperature-aged or 600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C-irradiated Be exhibited better toughness levels before and after irradiation.</a:t>
            </a:r>
          </a:p>
          <a:p>
            <a:r>
              <a:rPr lang="en-US" sz="1800"/>
              <a:t>No toughness data at high He levels.</a:t>
            </a:r>
          </a:p>
          <a:p>
            <a:endParaRPr lang="en-US" sz="1800" baseline="30000"/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3429000"/>
          <a:ext cx="4495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hart" r:id="rId3" imgW="4495865" imgH="2590822" progId="MSGraph.Chart.8">
                  <p:embed followColorScheme="full"/>
                </p:oleObj>
              </mc:Choice>
              <mc:Fallback>
                <p:oleObj name="Chart" r:id="rId3" imgW="4495865" imgH="25908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44958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4495800" y="2971800"/>
          <a:ext cx="4648200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SPW 9.0 Graph" r:id="rId5" imgW="5511089" imgH="4291279" progId="SigmaPlotGraphicObject.8">
                  <p:embed/>
                </p:oleObj>
              </mc:Choice>
              <mc:Fallback>
                <p:oleObj name="SPW 9.0 Graph" r:id="rId5" imgW="5511089" imgH="4291279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71800"/>
                        <a:ext cx="4648200" cy="362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609600"/>
          <a:ext cx="3429000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SPW 9.0 Graph" r:id="rId7" imgW="5370840" imgH="4291200" progId="SigmaPlotGraphicObject.8">
                  <p:embed/>
                </p:oleObj>
              </mc:Choice>
              <mc:Fallback>
                <p:oleObj name="SPW 9.0 Graph" r:id="rId7" imgW="5370840" imgH="4291200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609600"/>
                        <a:ext cx="3429000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5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r>
              <a:rPr lang="en-US" sz="3200"/>
              <a:t>Irradiation and Be thermal conductivity</a:t>
            </a:r>
            <a:r>
              <a:rPr lang="en-US" sz="3600"/>
              <a:t> (</a:t>
            </a:r>
            <a:r>
              <a:rPr lang="el-GR" sz="3600">
                <a:cs typeface="Arial" charset="0"/>
              </a:rPr>
              <a:t>κ</a:t>
            </a:r>
            <a:r>
              <a:rPr lang="en-US" sz="3600">
                <a:cs typeface="Arial" charset="0"/>
              </a:rPr>
              <a:t>)</a:t>
            </a:r>
            <a:endParaRPr lang="el-GR" sz="3600">
              <a:cs typeface="Arial" charset="0"/>
            </a:endParaRP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50292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/>
              <a:t>Irradiation effects on </a:t>
            </a:r>
            <a:r>
              <a:rPr lang="el-GR" sz="1600">
                <a:cs typeface="Arial" charset="0"/>
              </a:rPr>
              <a:t>κ</a:t>
            </a:r>
            <a:r>
              <a:rPr lang="en-GB" sz="1600"/>
              <a:t> examined in Be of differing textures, grain sizes and impurity levels (mainly the level of BeO).</a:t>
            </a:r>
          </a:p>
          <a:p>
            <a:pPr>
              <a:lnSpc>
                <a:spcPct val="80000"/>
              </a:lnSpc>
            </a:pPr>
            <a:r>
              <a:rPr lang="en-GB" sz="1600"/>
              <a:t>Irradiations were at 343K and 473K, doses of 2 – 58 dpa and He 840 – 20,600 appm (1dpa ~ 0.25 x 10</a:t>
            </a:r>
            <a:r>
              <a:rPr lang="en-GB" sz="1600" baseline="30000"/>
              <a:t>22</a:t>
            </a:r>
            <a:r>
              <a:rPr lang="en-GB" sz="1600"/>
              <a:t> n/cm</a:t>
            </a:r>
            <a:r>
              <a:rPr lang="en-GB" sz="1600" baseline="30000"/>
              <a:t>2</a:t>
            </a:r>
            <a:r>
              <a:rPr lang="en-GB" sz="1600"/>
              <a:t> (E&gt;0.1MeV).</a:t>
            </a:r>
          </a:p>
          <a:p>
            <a:pPr>
              <a:lnSpc>
                <a:spcPct val="80000"/>
              </a:lnSpc>
            </a:pPr>
            <a:r>
              <a:rPr lang="el-GR" sz="1600">
                <a:cs typeface="Arial" charset="0"/>
              </a:rPr>
              <a:t>κ</a:t>
            </a:r>
            <a:r>
              <a:rPr lang="en-GB" sz="1600">
                <a:cs typeface="Arial" charset="0"/>
              </a:rPr>
              <a:t> varies with test temperature and axial orientation (texture). After irradiation at 473K (see top diagram) </a:t>
            </a:r>
            <a:r>
              <a:rPr lang="el-GR" sz="1600">
                <a:cs typeface="Arial" charset="0"/>
              </a:rPr>
              <a:t>κ</a:t>
            </a:r>
            <a:r>
              <a:rPr lang="en-GB" sz="1600">
                <a:cs typeface="Arial" charset="0"/>
              </a:rPr>
              <a:t> is much reduced, the test temp dependence is lost but texture effects remain.</a:t>
            </a:r>
          </a:p>
          <a:p>
            <a:pPr>
              <a:lnSpc>
                <a:spcPct val="80000"/>
              </a:lnSpc>
            </a:pPr>
            <a:r>
              <a:rPr lang="en-US" sz="1600">
                <a:cs typeface="Arial" charset="0"/>
              </a:rPr>
              <a:t>The dose-induced reduction in </a:t>
            </a:r>
            <a:r>
              <a:rPr lang="el-GR" sz="1600">
                <a:cs typeface="Arial" charset="0"/>
              </a:rPr>
              <a:t>κ</a:t>
            </a:r>
            <a:r>
              <a:rPr lang="en-US" sz="1600">
                <a:cs typeface="Arial" charset="0"/>
              </a:rPr>
              <a:t> after 673K irradiation is much smaller (only 10-20%).</a:t>
            </a:r>
            <a:endParaRPr lang="el-GR" sz="160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/>
              <a:t>The most rapid irradiation-induced reduction in </a:t>
            </a:r>
            <a:r>
              <a:rPr lang="el-GR" sz="1600">
                <a:cs typeface="Arial" charset="0"/>
              </a:rPr>
              <a:t>κ</a:t>
            </a:r>
            <a:r>
              <a:rPr lang="en-GB" sz="1600">
                <a:cs typeface="Arial" charset="0"/>
              </a:rPr>
              <a:t> occurs at the lower doses and irradiation temperatures (lower diagram).</a:t>
            </a:r>
            <a:r>
              <a:rPr lang="en-GB" sz="1600"/>
              <a:t> </a:t>
            </a:r>
          </a:p>
          <a:p>
            <a:pPr>
              <a:lnSpc>
                <a:spcPct val="80000"/>
              </a:lnSpc>
            </a:pPr>
            <a:r>
              <a:rPr lang="en-GB" sz="1600"/>
              <a:t>Prismatic interstitial loops (20-80nm), basal vacancy loops (40-500nm) and He bubbles (4nm) occur (no bubbles below 473K). All loops absent at 673K, only flat plate-like pores seen.</a:t>
            </a:r>
          </a:p>
          <a:p>
            <a:pPr>
              <a:lnSpc>
                <a:spcPct val="80000"/>
              </a:lnSpc>
            </a:pPr>
            <a:r>
              <a:rPr lang="en-GB" sz="1600"/>
              <a:t>The reduction in </a:t>
            </a:r>
            <a:r>
              <a:rPr lang="el-GR" sz="1600">
                <a:cs typeface="Arial" charset="0"/>
              </a:rPr>
              <a:t>κ</a:t>
            </a:r>
            <a:r>
              <a:rPr lang="en-GB" sz="1600">
                <a:cs typeface="Arial" charset="0"/>
              </a:rPr>
              <a:t> at low irradiation temps is mainly due to radiation-induced dislocation loop formation with a contribution from He generation and small He clusters. </a:t>
            </a:r>
          </a:p>
          <a:p>
            <a:pPr>
              <a:lnSpc>
                <a:spcPct val="80000"/>
              </a:lnSpc>
            </a:pPr>
            <a:r>
              <a:rPr lang="en-GB" sz="1600">
                <a:cs typeface="Arial" charset="0"/>
              </a:rPr>
              <a:t>No quantitative analysis has been fully developed relating the type and morphology of the defects present to the observed reductions in </a:t>
            </a:r>
            <a:r>
              <a:rPr lang="el-GR" sz="1600">
                <a:cs typeface="Arial" charset="0"/>
              </a:rPr>
              <a:t>κ</a:t>
            </a:r>
            <a:r>
              <a:rPr lang="en-GB" sz="160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1600">
                <a:cs typeface="Arial" charset="0"/>
              </a:rPr>
              <a:t>Need further work at low doses at 473K and on the relative </a:t>
            </a:r>
            <a:r>
              <a:rPr lang="el-GR" sz="1600">
                <a:cs typeface="Arial" charset="0"/>
              </a:rPr>
              <a:t>κ</a:t>
            </a:r>
            <a:r>
              <a:rPr lang="en-US" sz="1600">
                <a:cs typeface="Arial" charset="0"/>
              </a:rPr>
              <a:t> </a:t>
            </a:r>
            <a:r>
              <a:rPr lang="en-GB" sz="1600">
                <a:cs typeface="Arial" charset="0"/>
              </a:rPr>
              <a:t>effectiveness of transmutation gas.</a:t>
            </a:r>
            <a:endParaRPr lang="el-GR" sz="160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000"/>
          </a:p>
        </p:txBody>
      </p:sp>
      <p:pic>
        <p:nvPicPr>
          <p:cNvPr id="1639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838200"/>
            <a:ext cx="3352800" cy="258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724275"/>
            <a:ext cx="3429000" cy="251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3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/>
              <a:t>Other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Irradiation growth in Be has been measured but its magnitude has not  been satisfactorily separated from the effects of gas swelling.</a:t>
            </a:r>
          </a:p>
          <a:p>
            <a:pPr>
              <a:lnSpc>
                <a:spcPct val="90000"/>
              </a:lnSpc>
            </a:pPr>
            <a:r>
              <a:rPr lang="en-US" sz="1800"/>
              <a:t>Evidence is available on the release of He and H (T) from Be during heating. He release is not significant below 600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C.</a:t>
            </a:r>
          </a:p>
          <a:p>
            <a:pPr>
              <a:lnSpc>
                <a:spcPct val="90000"/>
              </a:lnSpc>
            </a:pPr>
            <a:r>
              <a:rPr lang="en-US" sz="1800"/>
              <a:t>Many data exist on irradiation hardening and embrittlement in Be. These effects have their maximum effect at 400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C.</a:t>
            </a:r>
          </a:p>
          <a:p>
            <a:pPr>
              <a:lnSpc>
                <a:spcPct val="90000"/>
              </a:lnSpc>
            </a:pPr>
            <a:r>
              <a:rPr lang="en-US" sz="1800"/>
              <a:t>No information has been found on the cyclic stressing or creep/fatigue response of irradiated Be.</a:t>
            </a:r>
          </a:p>
          <a:p>
            <a:pPr>
              <a:lnSpc>
                <a:spcPct val="90000"/>
              </a:lnSpc>
            </a:pPr>
            <a:r>
              <a:rPr lang="en-US" sz="1800"/>
              <a:t>Predictive equations are available for the physical properties of Be and the influences of temperature and porosity (e.g. density, Young’s modulus, coefficient of thermal expansion).</a:t>
            </a:r>
          </a:p>
          <a:p>
            <a:pPr>
              <a:lnSpc>
                <a:spcPct val="90000"/>
              </a:lnSpc>
            </a:pPr>
            <a:r>
              <a:rPr lang="en-US" sz="1800"/>
              <a:t>Evidence exists for enhanced oxidation of Be under He ion irradiation at ambient temperature. However the significance of this is tempered by the good practical performance of proton-irradiated Be windows in air.</a:t>
            </a:r>
          </a:p>
          <a:p>
            <a:pPr>
              <a:lnSpc>
                <a:spcPct val="90000"/>
              </a:lnSpc>
            </a:pPr>
            <a:r>
              <a:rPr lang="en-US" sz="1800"/>
              <a:t>Long term neutron irradiation increases the corrosion of Be in cooling water.</a:t>
            </a:r>
          </a:p>
          <a:p>
            <a:pPr>
              <a:lnSpc>
                <a:spcPct val="90000"/>
              </a:lnSpc>
            </a:pPr>
            <a:r>
              <a:rPr lang="en-US" sz="1800"/>
              <a:t>Be is not easy to fabricate using conventional techniques which yield textured products. Powder metallurgical methods (HIP) are favoured and can produce products with randomised grain orientations.</a:t>
            </a:r>
          </a:p>
          <a:p>
            <a:pPr>
              <a:lnSpc>
                <a:spcPct val="90000"/>
              </a:lnSpc>
            </a:pPr>
            <a:r>
              <a:rPr lang="en-US" sz="1800"/>
              <a:t>Be is toxic and requires specialised handling (glove boxes, adequate ventilation etc).</a:t>
            </a:r>
          </a:p>
        </p:txBody>
      </p:sp>
    </p:spTree>
    <p:extLst>
      <p:ext uri="{BB962C8B-B14F-4D97-AF65-F5344CB8AC3E}">
        <p14:creationId xmlns:p14="http://schemas.microsoft.com/office/powerpoint/2010/main" val="16124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486400"/>
          </a:xfrm>
        </p:spPr>
        <p:txBody>
          <a:bodyPr/>
          <a:lstStyle/>
          <a:p>
            <a:r>
              <a:rPr lang="en-US" sz="1800"/>
              <a:t>Post-irradiation examination of both failed and unfailed Be windows/targets is required to determine what factors affect longevity under proton irradiation.  </a:t>
            </a:r>
          </a:p>
          <a:p>
            <a:r>
              <a:rPr lang="en-US" sz="1800"/>
              <a:t>More data required on He and H generation by protons in Be window/targets.</a:t>
            </a:r>
          </a:p>
          <a:p>
            <a:r>
              <a:rPr lang="en-US" sz="1800"/>
              <a:t>Determinations of thermal conductivity effects are needed at low irradiation doses and window/target temperatures.  Obtain better definition of the </a:t>
            </a:r>
            <a:r>
              <a:rPr lang="el-GR" sz="1800">
                <a:cs typeface="Arial" charset="0"/>
              </a:rPr>
              <a:t>κ</a:t>
            </a:r>
            <a:r>
              <a:rPr lang="en-US" sz="1800">
                <a:cs typeface="Arial" charset="0"/>
              </a:rPr>
              <a:t>-effectiveness of He bubbles.</a:t>
            </a:r>
            <a:endParaRPr lang="el-GR" sz="1800">
              <a:cs typeface="Arial" charset="0"/>
            </a:endParaRPr>
          </a:p>
          <a:p>
            <a:r>
              <a:rPr lang="en-US" sz="1800"/>
              <a:t>More Be irradiation creep data needed for estimating stress relaxation of thermal and mechanical stresses.</a:t>
            </a:r>
          </a:p>
          <a:p>
            <a:r>
              <a:rPr lang="en-US" sz="1800"/>
              <a:t>Investigation required of pulsed irradiation doses on irradiation creep.</a:t>
            </a:r>
          </a:p>
          <a:p>
            <a:r>
              <a:rPr lang="en-US" sz="1800"/>
              <a:t>Experiments needed on cyclic stressing and creep/fatigue of Be both after and under irradiation.</a:t>
            </a:r>
          </a:p>
          <a:p>
            <a:r>
              <a:rPr lang="en-US" sz="1800"/>
              <a:t>Need to explore the fracture toughness response of Be at irradiation temperatures between 250 and 600</a:t>
            </a:r>
            <a:r>
              <a:rPr lang="en-US" sz="1800">
                <a:cs typeface="Arial" charset="0"/>
              </a:rPr>
              <a:t>º</a:t>
            </a:r>
            <a:r>
              <a:rPr lang="en-US" sz="1800"/>
              <a:t>C.  Determine whether toughness is affected by differing distributions of He bubbles.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901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Stage 1 progress: Exploratory/Development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Stage 1 objective: </a:t>
            </a:r>
            <a:r>
              <a:rPr lang="en-US" sz="2400" dirty="0" smtClean="0"/>
              <a:t>develop specific research activities to meet program goal!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86000"/>
            <a:ext cx="784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Literature review of material radiation damage studies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000" dirty="0" smtClean="0"/>
              <a:t>Graphite, Beryllium and Tungsten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Post-doc material of study choice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Post-doc recruitment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Irradiated specimens and target parameter space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Identify existing facilities testing capabilities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Radiation damage literature review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Graphite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Barry Mardsen and Graham Hall (University of Manchester)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Radiation damage in nuclear graphite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Analyzed potential concerns for target environments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Beryllium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Barry Jones (Oxford University team) to provide an update on Be work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Lack of radiation damage data on fatigue or irradiation creep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42137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Tungsten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Barry Jones (Oxford University team) starting to look at Tungsten data in more detail 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3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Material of choice for post-doc studies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8382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Beryllium </a:t>
            </a:r>
            <a:b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If </a:t>
            </a:r>
            <a:r>
              <a:rPr lang="en-US" sz="2400" dirty="0" err="1" smtClean="0"/>
              <a:t>RaDIATE</a:t>
            </a:r>
            <a:r>
              <a:rPr lang="en-US" sz="2400" dirty="0" smtClean="0"/>
              <a:t> does not undertake Be radiation damage study, it will not happen anytime soon!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Research programs on graphite and tungsten already ongoing  for nuclear applications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Broad application as windows in all high intensity machines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Some experience with Be from fusion research at </a:t>
            </a:r>
            <a:r>
              <a:rPr lang="en-US" sz="2400" dirty="0" err="1" smtClean="0"/>
              <a:t>Culham</a:t>
            </a:r>
            <a:r>
              <a:rPr lang="en-US" sz="2400" dirty="0" smtClean="0"/>
              <a:t> Center for Fusion Energy (CCFE)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LBNE funding </a:t>
            </a:r>
            <a:r>
              <a:rPr lang="en-US" sz="2400" dirty="0" smtClean="0"/>
              <a:t>significant </a:t>
            </a:r>
            <a:r>
              <a:rPr lang="en-US" sz="2400" dirty="0"/>
              <a:t>portion of </a:t>
            </a:r>
            <a:r>
              <a:rPr lang="en-US" sz="2400" dirty="0" smtClean="0"/>
              <a:t>post-doc </a:t>
            </a:r>
            <a:r>
              <a:rPr lang="en-US" sz="2400" dirty="0"/>
              <a:t>cost – low Z neutrino target material </a:t>
            </a:r>
            <a:r>
              <a:rPr lang="en-US" sz="2400" dirty="0" smtClean="0"/>
              <a:t>suitable for LBNE is desired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Post-doc recruitment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295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Post-doc to be based at the Materials </a:t>
            </a:r>
            <a:r>
              <a:rPr lang="en-US" sz="2400" dirty="0"/>
              <a:t>for Fusion and Fission Power (MFFP) group at Oxford University under Steve </a:t>
            </a:r>
            <a:r>
              <a:rPr lang="en-US" sz="2400" dirty="0" smtClean="0"/>
              <a:t>Roberts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anticipated work at </a:t>
            </a:r>
            <a:r>
              <a:rPr lang="en-US" sz="2400" dirty="0" err="1" smtClean="0"/>
              <a:t>RaDIATE</a:t>
            </a:r>
            <a:r>
              <a:rPr lang="en-US" sz="2400" dirty="0" smtClean="0"/>
              <a:t> US participating institutions</a:t>
            </a: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Job description for post-doc Be studies finalized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PO for post-doc costs in process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Advertising very soon!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3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Irradiated specimens and parameter space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Updated list of available irradiated specimens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Be, W, C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Irradiation environment and proton </a:t>
            </a:r>
            <a:r>
              <a:rPr lang="en-US" sz="2400" dirty="0" err="1" smtClean="0"/>
              <a:t>fluence</a:t>
            </a:r>
            <a:endParaRPr lang="en-US" sz="2400" dirty="0" smtClean="0"/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0.16 – 400 </a:t>
            </a:r>
            <a:r>
              <a:rPr lang="en-US" sz="2000" dirty="0" err="1" smtClean="0"/>
              <a:t>GeV</a:t>
            </a:r>
            <a:r>
              <a:rPr lang="en-US" sz="2000" dirty="0" smtClean="0"/>
              <a:t>, 60 - 900 °C, 5e20 – 5e22 p/cm</a:t>
            </a:r>
            <a:r>
              <a:rPr lang="en-US" sz="2000" baseline="30000" dirty="0" smtClean="0"/>
              <a:t>2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Estimated DPA damage and gas production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0.1 – 9 DPA, ~ 300 </a:t>
            </a:r>
            <a:r>
              <a:rPr lang="en-US" sz="2000" dirty="0" err="1" smtClean="0"/>
              <a:t>appm</a:t>
            </a:r>
            <a:r>
              <a:rPr lang="en-US" sz="2000" dirty="0" smtClean="0"/>
              <a:t>/DPA He, ~ 1000 </a:t>
            </a:r>
            <a:r>
              <a:rPr lang="en-US" sz="2000" dirty="0" err="1" smtClean="0"/>
              <a:t>appm</a:t>
            </a:r>
            <a:r>
              <a:rPr lang="en-US" sz="2000" dirty="0" smtClean="0"/>
              <a:t>/DPA H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Parameter s	pace for </a:t>
            </a:r>
            <a:r>
              <a:rPr lang="en-US" sz="2400" dirty="0" err="1" smtClean="0"/>
              <a:t>RaDIATE</a:t>
            </a:r>
            <a:r>
              <a:rPr lang="en-US" sz="2400" dirty="0" smtClean="0"/>
              <a:t> program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Targets/windows of future accelerator facilities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Expected operating conditions and beam parameters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0.8 – 120 </a:t>
            </a:r>
            <a:r>
              <a:rPr lang="en-US" sz="2000" dirty="0" err="1" smtClean="0"/>
              <a:t>GeV</a:t>
            </a:r>
            <a:r>
              <a:rPr lang="en-US" sz="2000" dirty="0" smtClean="0"/>
              <a:t>, 300 - 1600 °C, 0.1-20 DPA/</a:t>
            </a:r>
            <a:r>
              <a:rPr lang="en-US" sz="2000" dirty="0" err="1" smtClean="0"/>
              <a:t>yr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Potential tests/studies required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544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www-radiate.fnal.gov/downloads.html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1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Potential new collaborators</a:t>
            </a: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606" y="1219200"/>
            <a:ext cx="86099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FRIB/MSU </a:t>
            </a:r>
            <a:r>
              <a:rPr lang="en-US" sz="2400" dirty="0" err="1" smtClean="0"/>
              <a:t>MatX</a:t>
            </a:r>
            <a:r>
              <a:rPr lang="en-US" sz="2400" dirty="0" smtClean="0"/>
              <a:t> initiative – Georg </a:t>
            </a:r>
            <a:r>
              <a:rPr lang="en-US" sz="2400" dirty="0" err="1" smtClean="0"/>
              <a:t>Bollen</a:t>
            </a:r>
            <a:r>
              <a:rPr lang="en-US" sz="2400" dirty="0" smtClean="0"/>
              <a:t>, </a:t>
            </a:r>
            <a:r>
              <a:rPr lang="en-US" sz="2400" dirty="0"/>
              <a:t>Frederique </a:t>
            </a:r>
            <a:r>
              <a:rPr lang="en-US" sz="2400" dirty="0" err="1"/>
              <a:t>Pellemoine</a:t>
            </a:r>
            <a:endParaRPr lang="en-US" sz="2400" dirty="0" smtClean="0"/>
          </a:p>
          <a:p>
            <a:pPr lvl="1"/>
            <a:r>
              <a:rPr lang="en-US" sz="2400" dirty="0" smtClean="0"/>
              <a:t>- Radiation damage from ‘swift ions’ on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Graphite target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Titanium beam dump vessel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 smtClean="0"/>
              <a:t>Diamond detectors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LANL – Stuart </a:t>
            </a:r>
            <a:r>
              <a:rPr lang="en-US" sz="2400" dirty="0" err="1" smtClean="0"/>
              <a:t>Maloy</a:t>
            </a:r>
            <a:r>
              <a:rPr lang="en-US" sz="2400" dirty="0" smtClean="0"/>
              <a:t> has expressed interest and is on the </a:t>
            </a:r>
            <a:r>
              <a:rPr lang="en-US" sz="2400" dirty="0" err="1" smtClean="0"/>
              <a:t>RaDIATE</a:t>
            </a:r>
            <a:r>
              <a:rPr lang="en-US" sz="2400" dirty="0" smtClean="0"/>
              <a:t> mailing list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ESS Target Facility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Tungsten target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Beam window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48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077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    Other news…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4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553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6556795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RaDIATE Collaboration – PASI 2013 Meeting - RAL, UK</a:t>
            </a:r>
            <a:endParaRPr lang="en-US" sz="9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2163"/>
            <a:ext cx="305406" cy="3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606" y="1143000"/>
            <a:ext cx="83813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MOU status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Approved!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Current collaborators: FNAL, STFC, PNNL, BNL, Oxford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NNUF update from Steve Roberts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Currently purchasing equipment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Potentially accept activated materials for tests in about 2 years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BNL BLIP graphite studies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HEPA filters and hot cell ready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F</a:t>
            </a:r>
            <a:r>
              <a:rPr lang="en-US" sz="2000" dirty="0" smtClean="0"/>
              <a:t>lexural tests on irradiated 3D C/C composites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Interim report for Stage 1 complete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2438400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09" y="3752134"/>
            <a:ext cx="1806027" cy="5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1709</Words>
  <Application>Microsoft Office PowerPoint</Application>
  <PresentationFormat>On-screen Show (4:3)</PresentationFormat>
  <Paragraphs>254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Default Design</vt:lpstr>
      <vt:lpstr>Chart</vt:lpstr>
      <vt:lpstr>SPW 9.0 Graph</vt:lpstr>
      <vt:lpstr> RaDIATE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Beryllium for proton accelerator windows and targets </vt:lpstr>
      <vt:lpstr>Irradiation experience on Be</vt:lpstr>
      <vt:lpstr>Proposed window/target designs</vt:lpstr>
      <vt:lpstr>Accelerator irradiation experience</vt:lpstr>
      <vt:lpstr>Data from neutron irradiations</vt:lpstr>
      <vt:lpstr>Helium gas and swelling</vt:lpstr>
      <vt:lpstr>Thermal and irradiation creep of Be</vt:lpstr>
      <vt:lpstr>Fracture toughness of Be</vt:lpstr>
      <vt:lpstr>Irradiation and Be thermal conductivity (κ)</vt:lpstr>
      <vt:lpstr>Other issues</vt:lpstr>
      <vt:lpstr>Conclusions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Ammigan</dc:creator>
  <cp:lastModifiedBy>Kirk</cp:lastModifiedBy>
  <cp:revision>119</cp:revision>
  <cp:lastPrinted>2013-03-27T20:52:20Z</cp:lastPrinted>
  <dcterms:created xsi:type="dcterms:W3CDTF">2013-03-15T15:23:02Z</dcterms:created>
  <dcterms:modified xsi:type="dcterms:W3CDTF">2014-11-04T22:24:56Z</dcterms:modified>
</cp:coreProperties>
</file>