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811" r:id="rId2"/>
    <p:sldId id="655" r:id="rId3"/>
    <p:sldId id="819" r:id="rId4"/>
    <p:sldId id="814" r:id="rId5"/>
    <p:sldId id="825" r:id="rId6"/>
    <p:sldId id="820" r:id="rId7"/>
    <p:sldId id="823" r:id="rId8"/>
    <p:sldId id="815" r:id="rId9"/>
    <p:sldId id="812" r:id="rId10"/>
    <p:sldId id="821" r:id="rId11"/>
    <p:sldId id="824" r:id="rId12"/>
    <p:sldId id="816" r:id="rId13"/>
    <p:sldId id="817" r:id="rId14"/>
    <p:sldId id="818" r:id="rId15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66FFFF"/>
    <a:srgbClr val="FFFF66"/>
    <a:srgbClr val="FF0000"/>
    <a:srgbClr val="33CCFF"/>
    <a:srgbClr val="FFFF00"/>
    <a:srgbClr val="0000CC"/>
    <a:srgbClr val="FF00FF"/>
    <a:srgbClr val="FFFF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9517" autoAdjust="0"/>
  </p:normalViewPr>
  <p:slideViewPr>
    <p:cSldViewPr>
      <p:cViewPr varScale="1">
        <p:scale>
          <a:sx n="82" d="100"/>
          <a:sy n="82" d="100"/>
        </p:scale>
        <p:origin x="-3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Fermilab Physics Advisory Committee         June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Fermilab Physics Advisory Committee         June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152400"/>
            <a:ext cx="1905000" cy="762000"/>
          </a:xfrm>
        </p:spPr>
        <p:txBody>
          <a:bodyPr/>
          <a:lstStyle>
            <a:lvl1pPr>
              <a:defRPr sz="1000" smtClean="0"/>
            </a:lvl1pPr>
          </a:lstStyle>
          <a:p>
            <a:r>
              <a:rPr lang="en-US" altLang="en-US"/>
              <a:t>Neutrino Workshop</a:t>
            </a:r>
          </a:p>
          <a:p>
            <a:r>
              <a:rPr lang="en-US" altLang="en-US"/>
              <a:t>   September 8, 2000</a:t>
            </a:r>
          </a:p>
          <a:p>
            <a:endParaRPr lang="en-US" altLang="en-US"/>
          </a:p>
          <a:p>
            <a:r>
              <a:rPr lang="en-US" altLang="en-US"/>
              <a:t>Page </a:t>
            </a:r>
            <a:fld id="{403D5896-D2B2-9840-B5B2-5C1A27340BF0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>
                <a:latin typeface="+mn-lt"/>
              </a:rPr>
              <a:t>2007 DOE Tevatron Operations Review – Jim Hylen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625D1A-9BC1-6A46-A055-1A17462E8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70781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Fermilab Physics Advisory Committee         June 21, 2012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56" y="118393"/>
            <a:ext cx="1505712" cy="862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220200" cy="47244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Neutrinos from Stored </a:t>
            </a:r>
            <a:r>
              <a:rPr lang="en-US" sz="3600" b="1" i="1" dirty="0" err="1" smtClean="0">
                <a:solidFill>
                  <a:schemeClr val="tx1"/>
                </a:solidFill>
              </a:rPr>
              <a:t>Muons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3600" b="1" i="1" dirty="0" err="1" smtClean="0">
                <a:solidFill>
                  <a:schemeClr val="tx1"/>
                </a:solidFill>
                <a:latin typeface="+mn-lt"/>
              </a:rPr>
              <a:t>STORM</a:t>
            </a:r>
            <a:r>
              <a:rPr lang="en-US" sz="3600" b="1" i="1" dirty="0" smtClean="0">
                <a:solidFill>
                  <a:schemeClr val="tx1"/>
                </a:solidFill>
                <a:latin typeface="+mn-lt"/>
              </a:rPr>
              <a:t> Target Station Conceptual Design</a:t>
            </a:r>
            <a:br>
              <a:rPr lang="en-US" sz="36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1" i="1" dirty="0" smtClean="0">
                <a:solidFill>
                  <a:schemeClr val="tx1"/>
                </a:solidFill>
                <a:latin typeface="+mn-lt"/>
              </a:rPr>
              <a:t>15-April-2013</a:t>
            </a:r>
            <a:br>
              <a:rPr lang="en-US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1" i="1" dirty="0" smtClean="0">
                <a:solidFill>
                  <a:schemeClr val="tx1"/>
                </a:solidFill>
                <a:latin typeface="+mn-lt"/>
              </a:rPr>
              <a:t>Kris Anderson</a:t>
            </a:r>
            <a:br>
              <a:rPr lang="en-US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1" i="1" dirty="0" err="1" smtClean="0">
                <a:solidFill>
                  <a:schemeClr val="tx1"/>
                </a:solidFill>
                <a:latin typeface="+mn-lt"/>
              </a:rPr>
              <a:t>Fermilab</a:t>
            </a:r>
            <a:r>
              <a:rPr lang="en-US" sz="1800" b="1" i="1" dirty="0" smtClean="0">
                <a:solidFill>
                  <a:schemeClr val="tx1"/>
                </a:solidFill>
                <a:latin typeface="+mn-lt"/>
              </a:rPr>
              <a:t>/Accelerator Division/Mechanical Support Department</a:t>
            </a:r>
            <a:br>
              <a:rPr lang="en-US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1" i="1" dirty="0" smtClean="0">
                <a:solidFill>
                  <a:schemeClr val="tx1"/>
                </a:solidFill>
                <a:latin typeface="+mn-lt"/>
              </a:rPr>
              <a:t>Target Facilities Group Leader</a:t>
            </a:r>
            <a:endParaRPr lang="en-US" sz="1800" b="1" i="1" dirty="0">
              <a:solidFill>
                <a:schemeClr val="tx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Target Chase Configuration- </a:t>
            </a:r>
          </a:p>
          <a:p>
            <a:r>
              <a:rPr lang="en-US" sz="2400" b="1" i="1" dirty="0" smtClean="0"/>
              <a:t>Proposal to Use </a:t>
            </a:r>
            <a:r>
              <a:rPr lang="en-US" sz="2400" b="1" i="1" dirty="0" err="1" smtClean="0"/>
              <a:t>NuMI</a:t>
            </a:r>
            <a:r>
              <a:rPr lang="en-US" sz="2400" b="1" i="1" dirty="0" smtClean="0"/>
              <a:t> Style Components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/>
              <a:t>NuMI</a:t>
            </a:r>
            <a:r>
              <a:rPr lang="en-US" sz="1800" b="1" i="1" dirty="0" smtClean="0"/>
              <a:t> Low Energy Target and Associated </a:t>
            </a:r>
            <a:r>
              <a:rPr lang="en-US" sz="1800" b="1" i="1" dirty="0" err="1" smtClean="0"/>
              <a:t>Beamline</a:t>
            </a:r>
            <a:r>
              <a:rPr lang="en-US" sz="1800" b="1" i="1" dirty="0" smtClean="0"/>
              <a:t> Positioning</a:t>
            </a:r>
          </a:p>
          <a:p>
            <a:r>
              <a:rPr lang="en-US" sz="1800" b="1" i="1" dirty="0" smtClean="0"/>
              <a:t>              Module</a:t>
            </a:r>
            <a:endParaRPr lang="en-US" sz="1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562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   New </a:t>
            </a:r>
            <a:r>
              <a:rPr lang="en-US" sz="1800" b="1" i="1" dirty="0" err="1" smtClean="0"/>
              <a:t>NuMI</a:t>
            </a:r>
            <a:r>
              <a:rPr lang="en-US" sz="1800" b="1" i="1" dirty="0" smtClean="0"/>
              <a:t> Horn 1 and </a:t>
            </a:r>
            <a:r>
              <a:rPr lang="en-US" sz="1800" b="1" i="1" dirty="0" err="1" smtClean="0"/>
              <a:t>Beamline</a:t>
            </a:r>
            <a:r>
              <a:rPr lang="en-US" sz="1800" b="1" i="1" dirty="0" smtClean="0"/>
              <a:t> Positioning Module Chase Installation</a:t>
            </a:r>
            <a:endParaRPr lang="en-US" sz="1800" b="1" i="1" dirty="0"/>
          </a:p>
        </p:txBody>
      </p:sp>
      <p:pic>
        <p:nvPicPr>
          <p:cNvPr id="8" name="Picture 7" descr="DSC02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96" y="1676400"/>
            <a:ext cx="4262804" cy="3733800"/>
          </a:xfrm>
          <a:prstGeom prst="rect">
            <a:avLst/>
          </a:prstGeom>
        </p:spPr>
      </p:pic>
      <p:pic>
        <p:nvPicPr>
          <p:cNvPr id="10" name="Picture 9" descr="IMAGE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19200"/>
            <a:ext cx="3124200" cy="4165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Target Chase Configuration- </a:t>
            </a:r>
          </a:p>
          <a:p>
            <a:r>
              <a:rPr lang="en-US" sz="2400" b="1" i="1" dirty="0" smtClean="0"/>
              <a:t>Proposal to Use </a:t>
            </a:r>
            <a:r>
              <a:rPr lang="en-US" sz="2400" b="1" i="1" dirty="0" err="1" smtClean="0"/>
              <a:t>NuMI</a:t>
            </a:r>
            <a:r>
              <a:rPr lang="en-US" sz="2400" b="1" i="1" dirty="0" smtClean="0"/>
              <a:t> Style Components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9718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   Downstream end of horn 1 suspended in </a:t>
            </a:r>
            <a:r>
              <a:rPr lang="en-US" sz="1800" b="1" i="1" dirty="0" err="1" smtClean="0"/>
              <a:t>NuMI</a:t>
            </a:r>
            <a:r>
              <a:rPr lang="en-US" sz="1800" b="1" i="1" dirty="0" smtClean="0"/>
              <a:t> target chase by module showing </a:t>
            </a:r>
            <a:r>
              <a:rPr lang="en-US" sz="1800" b="1" i="1" dirty="0" err="1" smtClean="0"/>
              <a:t>stripline</a:t>
            </a:r>
            <a:r>
              <a:rPr lang="en-US" sz="1800" b="1" i="1" dirty="0" smtClean="0"/>
              <a:t> conductors and water scavenge tank surrounded by Duratek steel shield block pile</a:t>
            </a:r>
            <a:endParaRPr lang="en-US" sz="1800" b="1" i="1" dirty="0"/>
          </a:p>
        </p:txBody>
      </p:sp>
      <p:pic>
        <p:nvPicPr>
          <p:cNvPr id="9" name="Picture 8" descr="H1_Chas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276600" cy="50295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Target Chase Configuration- </a:t>
            </a:r>
          </a:p>
          <a:p>
            <a:r>
              <a:rPr lang="en-US" sz="2400" b="1" i="1" dirty="0" smtClean="0"/>
              <a:t>Proposal to Use </a:t>
            </a:r>
            <a:r>
              <a:rPr lang="en-US" sz="2400" b="1" i="1" dirty="0" err="1" smtClean="0"/>
              <a:t>NuMI</a:t>
            </a:r>
            <a:r>
              <a:rPr lang="en-US" sz="2400" b="1" i="1" dirty="0" smtClean="0"/>
              <a:t> Style Components</a:t>
            </a:r>
            <a:endParaRPr lang="en-US" sz="2400" b="1" i="1" dirty="0"/>
          </a:p>
        </p:txBody>
      </p:sp>
      <p:pic>
        <p:nvPicPr>
          <p:cNvPr id="5" name="Picture 4" descr="Work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069" y="1371600"/>
            <a:ext cx="6368332" cy="414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   </a:t>
            </a:r>
            <a:r>
              <a:rPr lang="en-US" sz="1800" b="1" i="1" dirty="0" err="1" smtClean="0"/>
              <a:t>NuMI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Workcell</a:t>
            </a:r>
            <a:r>
              <a:rPr lang="en-US" sz="1800" b="1" i="1" dirty="0" smtClean="0"/>
              <a:t> for Failed Component Replacement</a:t>
            </a:r>
          </a:p>
          <a:p>
            <a:r>
              <a:rPr lang="en-US" sz="1800" b="1" i="1" dirty="0" smtClean="0"/>
              <a:t>(Image shown is that of new components during installation)</a:t>
            </a:r>
            <a:endParaRPr lang="en-US" sz="1800" b="1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52401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vStorm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Beamline</a:t>
            </a:r>
            <a:r>
              <a:rPr lang="en-US" sz="2400" b="1" i="1" dirty="0" smtClean="0"/>
              <a:t> Chase Conceptual Design</a:t>
            </a:r>
          </a:p>
          <a:p>
            <a:r>
              <a:rPr lang="en-US" sz="2400" b="1" i="1" dirty="0" smtClean="0"/>
              <a:t>Cross-Section: Horn, Module, and Shielding</a:t>
            </a:r>
            <a:endParaRPr lang="en-US" sz="2400" b="1" i="1" dirty="0"/>
          </a:p>
        </p:txBody>
      </p:sp>
      <p:pic>
        <p:nvPicPr>
          <p:cNvPr id="5" name="Picture 4" descr="ChaseX-Sect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6886214" cy="4988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48006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Duratek</a:t>
            </a:r>
          </a:p>
          <a:p>
            <a:r>
              <a:rPr lang="en-US" dirty="0" smtClean="0"/>
              <a:t>Steel Shielding</a:t>
            </a:r>
          </a:p>
          <a:p>
            <a:r>
              <a:rPr lang="en-US" dirty="0" smtClean="0"/>
              <a:t>Blocks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>
            <a:off x="4648200" y="4419601"/>
            <a:ext cx="2819400" cy="919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67600" y="3505200"/>
            <a:ext cx="1380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Poured</a:t>
            </a:r>
          </a:p>
          <a:p>
            <a:r>
              <a:rPr lang="en-US" dirty="0" smtClean="0"/>
              <a:t>Concrete</a:t>
            </a:r>
          </a:p>
          <a:p>
            <a:r>
              <a:rPr lang="en-US" dirty="0" smtClean="0"/>
              <a:t>3ft. Nominal</a:t>
            </a:r>
          </a:p>
          <a:p>
            <a:r>
              <a:rPr lang="en-US" dirty="0" smtClean="0"/>
              <a:t>Thickness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rot="10800000" flipV="1">
            <a:off x="5029200" y="4043808"/>
            <a:ext cx="2438400" cy="375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15200" y="20574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Horn Module</a:t>
            </a:r>
          </a:p>
          <a:p>
            <a:r>
              <a:rPr lang="en-US" dirty="0" smtClean="0"/>
              <a:t>Support Carriage</a:t>
            </a:r>
          </a:p>
          <a:p>
            <a:r>
              <a:rPr lang="en-US" dirty="0" smtClean="0"/>
              <a:t>Cross-Beam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V="1">
            <a:off x="4953000" y="2590800"/>
            <a:ext cx="25146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0600" y="5181600"/>
            <a:ext cx="192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Gap Perimeter</a:t>
            </a:r>
          </a:p>
          <a:p>
            <a:r>
              <a:rPr lang="en-US" dirty="0" smtClean="0"/>
              <a:t>For Air Cooling of </a:t>
            </a:r>
          </a:p>
          <a:p>
            <a:r>
              <a:rPr lang="en-US" dirty="0" smtClean="0"/>
              <a:t>Steel Shield Pile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743200" y="4800600"/>
            <a:ext cx="1295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vStorm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Beamline</a:t>
            </a:r>
            <a:r>
              <a:rPr lang="en-US" sz="2400" b="1" i="1" dirty="0" smtClean="0"/>
              <a:t> Target Station Plan View</a:t>
            </a:r>
          </a:p>
          <a:p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Work is ongoing to provide cost estimates associated with this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proposed facility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23" descr="TS_Plan.tiff"/>
          <p:cNvPicPr>
            <a:picLocks noChangeAspect="1"/>
          </p:cNvPicPr>
          <p:nvPr/>
        </p:nvPicPr>
        <p:blipFill>
          <a:blip r:embed="rId2" cstate="print">
            <a:lum contrast="-11000"/>
          </a:blip>
          <a:stretch>
            <a:fillRect/>
          </a:stretch>
        </p:blipFill>
        <p:spPr>
          <a:xfrm>
            <a:off x="685800" y="1371600"/>
            <a:ext cx="7543800" cy="4876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10400" y="1524000"/>
            <a:ext cx="715260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</a:t>
            </a:r>
          </a:p>
          <a:p>
            <a:r>
              <a:rPr lang="en-US" dirty="0" smtClean="0"/>
              <a:t>Cell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6324600" y="2057400"/>
            <a:ext cx="685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858000" y="5257800"/>
            <a:ext cx="123623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Temporary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Morgue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rot="10800000">
            <a:off x="6019800" y="4648200"/>
            <a:ext cx="838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28600" y="5105400"/>
            <a:ext cx="145424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Utilities &amp;</a:t>
            </a:r>
          </a:p>
          <a:p>
            <a:r>
              <a:rPr lang="en-US" dirty="0" smtClean="0"/>
              <a:t>Power Supply</a:t>
            </a:r>
          </a:p>
          <a:p>
            <a:r>
              <a:rPr lang="en-US" dirty="0" smtClean="0"/>
              <a:t>     Room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838200" y="3962400"/>
            <a:ext cx="12954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886200" y="1905000"/>
            <a:ext cx="869549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</a:p>
          <a:p>
            <a:r>
              <a:rPr lang="en-US" dirty="0" smtClean="0"/>
              <a:t>Module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3505200" y="25146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038600" y="4800600"/>
            <a:ext cx="869549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Horn</a:t>
            </a:r>
          </a:p>
          <a:p>
            <a:r>
              <a:rPr lang="en-US" dirty="0" smtClean="0"/>
              <a:t>Module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V="1">
            <a:off x="3200400" y="3962400"/>
            <a:ext cx="1066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981200" y="5181600"/>
            <a:ext cx="79661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Quads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7" idx="0"/>
          </p:cNvCxnSpPr>
          <p:nvPr/>
        </p:nvCxnSpPr>
        <p:spPr bwMode="auto">
          <a:xfrm rot="5400000" flipH="1" flipV="1">
            <a:off x="2370853" y="4199653"/>
            <a:ext cx="990600" cy="973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57" idx="0"/>
          </p:cNvCxnSpPr>
          <p:nvPr/>
        </p:nvCxnSpPr>
        <p:spPr bwMode="auto">
          <a:xfrm rot="5400000" flipH="1" flipV="1">
            <a:off x="2523253" y="4352053"/>
            <a:ext cx="685800" cy="973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220200" cy="4876800"/>
          </a:xfrm>
        </p:spPr>
        <p:txBody>
          <a:bodyPr anchor="t"/>
          <a:lstStyle/>
          <a:p>
            <a:pPr algn="l"/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Goal is to utilize prior and existing target station designs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and components from successfully operated FNAL target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stations (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NuMI/NOvA</a:t>
            </a:r>
            <a:r>
              <a:rPr lang="en-US" sz="2400" b="1" i="1" dirty="0" smtClean="0">
                <a:solidFill>
                  <a:schemeClr val="tx1"/>
                </a:solidFill>
              </a:rPr>
              <a:t>, AP0 Antiproton Source,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MiniBoone</a:t>
            </a:r>
            <a:r>
              <a:rPr lang="en-US" sz="2400" b="1" i="1" dirty="0" smtClean="0">
                <a:solidFill>
                  <a:schemeClr val="tx1"/>
                </a:solidFill>
              </a:rPr>
              <a:t>)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Existing design costs and operational characteristics are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well understood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SWF is a significant cost driver for new projects and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impact is minimized by utilizing or slightly modifying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existing design concepts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endParaRPr lang="en-US" sz="3600" b="1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STORM</a:t>
            </a:r>
            <a:r>
              <a:rPr lang="en-US" sz="2400" b="1" i="1" dirty="0" smtClean="0">
                <a:solidFill>
                  <a:schemeClr val="tx1"/>
                </a:solidFill>
              </a:rPr>
              <a:t> Target Station Conceptual Design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220200" cy="4876800"/>
          </a:xfrm>
        </p:spPr>
        <p:txBody>
          <a:bodyPr anchor="t"/>
          <a:lstStyle/>
          <a:p>
            <a:pPr algn="l"/>
            <a:r>
              <a:rPr lang="en-US" sz="1800" b="1" i="1" dirty="0" smtClean="0">
                <a:solidFill>
                  <a:schemeClr val="tx1"/>
                </a:solidFill>
              </a:rPr>
              <a:t>• Target station </a:t>
            </a:r>
            <a:r>
              <a:rPr lang="en-US" sz="1800" b="1" i="1" dirty="0" err="1" smtClean="0">
                <a:solidFill>
                  <a:schemeClr val="tx1"/>
                </a:solidFill>
              </a:rPr>
              <a:t>beamline</a:t>
            </a:r>
            <a:r>
              <a:rPr lang="en-US" sz="1800" b="1" i="1" dirty="0" smtClean="0">
                <a:solidFill>
                  <a:schemeClr val="tx1"/>
                </a:solidFill>
              </a:rPr>
              <a:t> chase with adequate shielding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Active </a:t>
            </a:r>
            <a:r>
              <a:rPr lang="en-US" sz="1800" b="1" i="1" dirty="0" err="1" smtClean="0">
                <a:solidFill>
                  <a:schemeClr val="tx1"/>
                </a:solidFill>
              </a:rPr>
              <a:t>beamline</a:t>
            </a:r>
            <a:r>
              <a:rPr lang="en-US" sz="1800" b="1" i="1" dirty="0" smtClean="0">
                <a:solidFill>
                  <a:schemeClr val="tx1"/>
                </a:solidFill>
              </a:rPr>
              <a:t> elements include: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	- Production target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	- Focusing horn, </a:t>
            </a:r>
            <a:r>
              <a:rPr lang="en-US" sz="1800" b="1" i="1" dirty="0" err="1" smtClean="0">
                <a:solidFill>
                  <a:schemeClr val="tx1"/>
                </a:solidFill>
              </a:rPr>
              <a:t>stripline</a:t>
            </a:r>
            <a:r>
              <a:rPr lang="en-US" sz="1800" b="1" i="1" dirty="0" smtClean="0">
                <a:solidFill>
                  <a:schemeClr val="tx1"/>
                </a:solidFill>
              </a:rPr>
              <a:t> bus, and power supply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	- Pair of </a:t>
            </a:r>
            <a:r>
              <a:rPr lang="en-US" sz="1800" b="1" i="1" dirty="0" err="1" smtClean="0">
                <a:solidFill>
                  <a:schemeClr val="tx1"/>
                </a:solidFill>
              </a:rPr>
              <a:t>quadrupole</a:t>
            </a:r>
            <a:r>
              <a:rPr lang="en-US" sz="1800" b="1" i="1" dirty="0" smtClean="0">
                <a:solidFill>
                  <a:schemeClr val="tx1"/>
                </a:solidFill>
              </a:rPr>
              <a:t> magnets and related power supplies/utilities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	- Water cooled collimators for quad protection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Support modules for </a:t>
            </a:r>
            <a:r>
              <a:rPr lang="en-US" sz="1800" b="1" i="1" dirty="0" err="1" smtClean="0">
                <a:solidFill>
                  <a:schemeClr val="tx1"/>
                </a:solidFill>
              </a:rPr>
              <a:t>beamline</a:t>
            </a:r>
            <a:r>
              <a:rPr lang="en-US" sz="1800" b="1" i="1" dirty="0" smtClean="0">
                <a:solidFill>
                  <a:schemeClr val="tx1"/>
                </a:solidFill>
              </a:rPr>
              <a:t> alignment of the above devices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Air handling and radioactive water (RAW) systems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Work cell for hot handling and failed component repair/replacement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Remote handling fixtures and camera system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Hot component storage morgue for device cool-down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• Functional civil construction enclosure consistent with providing the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  means of maintaining Target Station equipment and facilitating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  adequate operational up-time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endParaRPr lang="en-US" sz="3600" b="1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Key Elements of </a:t>
            </a:r>
            <a:r>
              <a:rPr lang="en-US" sz="2400" b="1" i="1" dirty="0" err="1" smtClean="0">
                <a:solidFill>
                  <a:schemeClr val="tx1"/>
                </a:solidFill>
              </a:rPr>
              <a:t>vStorm</a:t>
            </a:r>
            <a:r>
              <a:rPr lang="en-US" sz="2400" b="1" i="1" dirty="0" smtClean="0">
                <a:solidFill>
                  <a:schemeClr val="tx1"/>
                </a:solidFill>
              </a:rPr>
              <a:t> Target Station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8915400" cy="4876800"/>
          </a:xfrm>
        </p:spPr>
        <p:txBody>
          <a:bodyPr anchor="t"/>
          <a:lstStyle/>
          <a:p>
            <a:pPr algn="l"/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Utilize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/</a:t>
            </a:r>
            <a:r>
              <a:rPr lang="en-US" sz="2400" b="1" i="1" dirty="0" err="1" smtClean="0">
                <a:solidFill>
                  <a:schemeClr val="tx1"/>
                </a:solidFill>
              </a:rPr>
              <a:t>NOvA</a:t>
            </a:r>
            <a:r>
              <a:rPr lang="en-US" sz="2400" b="1" i="1" dirty="0" smtClean="0">
                <a:solidFill>
                  <a:schemeClr val="tx1"/>
                </a:solidFill>
              </a:rPr>
              <a:t> style horn 1 for focusing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pions</a:t>
            </a:r>
            <a:r>
              <a:rPr lang="en-US" sz="2400" b="1" i="1" dirty="0" smtClean="0">
                <a:solidFill>
                  <a:schemeClr val="tx1"/>
                </a:solidFill>
              </a:rPr>
              <a:t> produced in a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low energy style graphite fin target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-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NuMI</a:t>
            </a:r>
            <a:r>
              <a:rPr lang="en-US" sz="2000" b="1" i="1" dirty="0" smtClean="0">
                <a:solidFill>
                  <a:srgbClr val="0000FF"/>
                </a:solidFill>
              </a:rPr>
              <a:t> LE style graphite fin target (95cm length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x</a:t>
            </a:r>
            <a:r>
              <a:rPr lang="en-US" sz="2000" b="1" i="1" dirty="0" smtClean="0">
                <a:solidFill>
                  <a:srgbClr val="0000FF"/>
                </a:solidFill>
              </a:rPr>
              <a:t> 6.4mm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           wide) has been successfully operated at beam power of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           350kW to 400kW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-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NuMI</a:t>
            </a:r>
            <a:r>
              <a:rPr lang="en-US" sz="2000" b="1" i="1" dirty="0" smtClean="0">
                <a:solidFill>
                  <a:srgbClr val="0000FF"/>
                </a:solidFill>
              </a:rPr>
              <a:t> horn 1 baseline design for 200kA peak current pulse,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          400kW incident beam, and 10M pulse fatigue life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          (plus an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additinal</a:t>
            </a:r>
            <a:r>
              <a:rPr lang="en-US" sz="2000" b="1" i="1" dirty="0" smtClean="0">
                <a:solidFill>
                  <a:srgbClr val="0000FF"/>
                </a:solidFill>
              </a:rPr>
              <a:t> fatigue life safety factor)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/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	- Work ongoing to define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quadrupole</a:t>
            </a:r>
            <a:r>
              <a:rPr lang="en-US" sz="2000" b="1" i="1" dirty="0" smtClean="0">
                <a:solidFill>
                  <a:srgbClr val="0000FF"/>
                </a:solidFill>
              </a:rPr>
              <a:t> magnet design and</a:t>
            </a:r>
            <a:br>
              <a:rPr lang="en-US" sz="2000" b="1" i="1" dirty="0" smtClean="0">
                <a:solidFill>
                  <a:srgbClr val="0000FF"/>
                </a:solidFill>
              </a:rPr>
            </a:br>
            <a:r>
              <a:rPr lang="en-US" sz="2000" b="1" i="1" dirty="0" smtClean="0">
                <a:solidFill>
                  <a:srgbClr val="0000FF"/>
                </a:solidFill>
              </a:rPr>
              <a:t>           requirements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	</a:t>
            </a:r>
            <a:endParaRPr lang="en-US" sz="2000" b="1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STORM</a:t>
            </a:r>
            <a:r>
              <a:rPr lang="en-US" sz="2400" b="1" i="1" dirty="0" smtClean="0">
                <a:solidFill>
                  <a:schemeClr val="tx1"/>
                </a:solidFill>
              </a:rPr>
              <a:t> Target Station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Beamline</a:t>
            </a:r>
            <a:r>
              <a:rPr lang="en-US" sz="2400" b="1" i="1" dirty="0" smtClean="0">
                <a:solidFill>
                  <a:schemeClr val="tx1"/>
                </a:solidFill>
              </a:rPr>
              <a:t> Elements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r>
              <a:rPr lang="en-US" dirty="0" smtClean="0">
                <a:latin typeface="Comic Sans MS" charset="0"/>
              </a:rPr>
              <a:t>Slide Courtesy of James </a:t>
            </a:r>
            <a:r>
              <a:rPr lang="en-US" dirty="0" err="1" smtClean="0">
                <a:latin typeface="Comic Sans MS" charset="0"/>
              </a:rPr>
              <a:t>Hylen</a:t>
            </a:r>
            <a:r>
              <a:rPr lang="en-US" dirty="0" smtClean="0">
                <a:latin typeface="Comic Sans MS" charset="0"/>
              </a:rPr>
              <a:t> - FNAL</a:t>
            </a:r>
            <a:endParaRPr lang="en-US" dirty="0">
              <a:latin typeface="Comic Sans MS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99A06-317D-ED4D-A223-E94EB8051EB7}" type="slidenum">
              <a:rPr lang="en-US"/>
              <a:pPr/>
              <a:t>5</a:t>
            </a:fld>
            <a:endParaRPr lang="en-US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71800"/>
            <a:ext cx="51816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Target for Low Energy Neutrino Spectrum</a:t>
            </a:r>
          </a:p>
        </p:txBody>
      </p:sp>
      <p:pic>
        <p:nvPicPr>
          <p:cNvPr id="432132" name="Picture 4" descr="target-graphite"/>
          <p:cNvPicPr>
            <a:picLocks noChangeAspect="1" noChangeArrowheads="1"/>
          </p:cNvPicPr>
          <p:nvPr/>
        </p:nvPicPr>
        <p:blipFill>
          <a:blip r:embed="rId3" cstate="print"/>
          <a:srcRect t="43773" b="32077"/>
          <a:stretch>
            <a:fillRect/>
          </a:stretch>
        </p:blipFill>
        <p:spPr bwMode="auto">
          <a:xfrm>
            <a:off x="533400" y="1600200"/>
            <a:ext cx="7924800" cy="1320800"/>
          </a:xfrm>
          <a:prstGeom prst="rect">
            <a:avLst/>
          </a:prstGeom>
          <a:noFill/>
        </p:spPr>
      </p:pic>
      <p:sp>
        <p:nvSpPr>
          <p:cNvPr id="432133" name="Line 5"/>
          <p:cNvSpPr>
            <a:spLocks noChangeShapeType="1"/>
          </p:cNvSpPr>
          <p:nvPr/>
        </p:nvSpPr>
        <p:spPr bwMode="auto">
          <a:xfrm flipV="1">
            <a:off x="1981200" y="22860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2134" name="Picture 6" descr="target-end"/>
          <p:cNvPicPr>
            <a:picLocks noChangeAspect="1" noChangeArrowheads="1"/>
          </p:cNvPicPr>
          <p:nvPr/>
        </p:nvPicPr>
        <p:blipFill>
          <a:blip r:embed="rId4" cstate="print"/>
          <a:srcRect l="11765"/>
          <a:stretch>
            <a:fillRect/>
          </a:stretch>
        </p:blipFill>
        <p:spPr bwMode="auto">
          <a:xfrm>
            <a:off x="1676400" y="3200400"/>
            <a:ext cx="2590800" cy="1844675"/>
          </a:xfrm>
          <a:prstGeom prst="rect">
            <a:avLst/>
          </a:prstGeom>
          <a:noFill/>
        </p:spPr>
      </p:pic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304800" y="30480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sz="20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Graphite Fin Core</a:t>
            </a:r>
          </a:p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sz="20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6.4 mm wide</a:t>
            </a:r>
          </a:p>
        </p:txBody>
      </p:sp>
      <p:sp>
        <p:nvSpPr>
          <p:cNvPr id="432136" name="Rectangle 8"/>
          <p:cNvSpPr>
            <a:spLocks noChangeArrowheads="1"/>
          </p:cNvSpPr>
          <p:nvPr/>
        </p:nvSpPr>
        <p:spPr bwMode="auto">
          <a:xfrm>
            <a:off x="4572000" y="3048000"/>
            <a:ext cx="2362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Water cooling tube</a:t>
            </a:r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381000" y="5105400"/>
            <a:ext cx="3200400" cy="10160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Backing target out of horn produces neutrinos at higher energies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2138" name="Line 10"/>
          <p:cNvSpPr>
            <a:spLocks noChangeShapeType="1"/>
          </p:cNvSpPr>
          <p:nvPr/>
        </p:nvSpPr>
        <p:spPr bwMode="auto">
          <a:xfrm>
            <a:off x="1981200" y="3429000"/>
            <a:ext cx="6096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139" name="Line 11"/>
          <p:cNvSpPr>
            <a:spLocks noChangeShapeType="1"/>
          </p:cNvSpPr>
          <p:nvPr/>
        </p:nvSpPr>
        <p:spPr bwMode="auto">
          <a:xfrm flipH="1">
            <a:off x="2895600" y="3276600"/>
            <a:ext cx="1676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140" name="Line 12"/>
          <p:cNvSpPr>
            <a:spLocks noChangeShapeType="1"/>
          </p:cNvSpPr>
          <p:nvPr/>
        </p:nvSpPr>
        <p:spPr bwMode="auto">
          <a:xfrm flipV="1">
            <a:off x="6705600" y="2667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5638800" y="5791200"/>
            <a:ext cx="812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         </a:t>
            </a:r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5943600" y="5562600"/>
            <a:ext cx="2438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sz="200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Fits within the horn.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019800" cy="838200"/>
          </a:xfrm>
          <a:solidFill>
            <a:schemeClr val="bg1">
              <a:lumMod val="75000"/>
            </a:schemeClr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Magnetic Horn</a:t>
            </a:r>
            <a:br>
              <a:rPr lang="en-US" altLang="en-US" sz="2400" b="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altLang="en-US" sz="2400" b="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General </a:t>
            </a:r>
            <a:r>
              <a:rPr lang="en-US" altLang="en-US" sz="2400" b="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Design Features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343400"/>
            <a:ext cx="4495800" cy="18923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altLang="en-US" sz="1800" b="1" i="1" dirty="0">
                <a:latin typeface="Times New Roman"/>
                <a:cs typeface="Times New Roman"/>
              </a:rPr>
              <a:t>Large </a:t>
            </a:r>
            <a:r>
              <a:rPr lang="en-US" altLang="en-US" sz="1800" b="1" i="1" dirty="0" err="1">
                <a:latin typeface="Times New Roman"/>
                <a:cs typeface="Times New Roman"/>
              </a:rPr>
              <a:t>toroidal</a:t>
            </a:r>
            <a:r>
              <a:rPr lang="en-US" altLang="en-US" sz="1800" b="1" i="1" dirty="0">
                <a:latin typeface="Times New Roman"/>
                <a:cs typeface="Times New Roman"/>
              </a:rPr>
              <a:t> magnetic field</a:t>
            </a:r>
          </a:p>
          <a:p>
            <a:r>
              <a:rPr lang="en-US" altLang="en-US" sz="1800" b="1" i="1" dirty="0">
                <a:latin typeface="Times New Roman"/>
                <a:cs typeface="Times New Roman"/>
              </a:rPr>
              <a:t>Requires large </a:t>
            </a:r>
            <a:r>
              <a:rPr lang="en-US" altLang="en-US" sz="1800" b="1" i="1" dirty="0" smtClean="0">
                <a:latin typeface="Times New Roman"/>
                <a:cs typeface="Times New Roman"/>
              </a:rPr>
              <a:t>current -  200 </a:t>
            </a:r>
            <a:r>
              <a:rPr lang="en-US" altLang="en-US" sz="1800" b="1" i="1" dirty="0" err="1">
                <a:latin typeface="Times New Roman"/>
                <a:cs typeface="Times New Roman"/>
              </a:rPr>
              <a:t>kAmp</a:t>
            </a:r>
            <a:endParaRPr lang="en-US" altLang="en-US" sz="1800" b="1" i="1" dirty="0">
              <a:latin typeface="Times New Roman"/>
              <a:cs typeface="Times New Roman"/>
            </a:endParaRPr>
          </a:p>
          <a:p>
            <a:r>
              <a:rPr lang="en-US" altLang="en-US" sz="1800" b="1" i="1" dirty="0">
                <a:latin typeface="Times New Roman"/>
                <a:cs typeface="Times New Roman"/>
              </a:rPr>
              <a:t>Thin inner conductor, to minimize </a:t>
            </a:r>
            <a:r>
              <a:rPr lang="en-US" altLang="en-US" sz="1800" b="1" i="1" dirty="0" err="1">
                <a:latin typeface="Symbol" charset="2"/>
                <a:cs typeface="Symbol" charset="2"/>
              </a:rPr>
              <a:t>p</a:t>
            </a:r>
            <a:r>
              <a:rPr lang="en-US" altLang="en-US" sz="1800" b="1" i="1" baseline="30000" dirty="0">
                <a:latin typeface="Times New Roman"/>
                <a:cs typeface="Times New Roman"/>
              </a:rPr>
              <a:t>+</a:t>
            </a:r>
            <a:r>
              <a:rPr lang="en-US" altLang="en-US" sz="1800" b="1" i="1" dirty="0">
                <a:latin typeface="Times New Roman"/>
                <a:cs typeface="Times New Roman"/>
              </a:rPr>
              <a:t> absorption</a:t>
            </a:r>
          </a:p>
          <a:p>
            <a:r>
              <a:rPr lang="en-US" altLang="en-US" sz="1800" b="1" i="1" dirty="0">
                <a:latin typeface="Times New Roman"/>
                <a:cs typeface="Times New Roman"/>
              </a:rPr>
              <a:t>Water spray cooling on inner </a:t>
            </a:r>
            <a:r>
              <a:rPr lang="en-US" altLang="en-US" sz="1800" b="1" i="1" dirty="0" smtClean="0">
                <a:latin typeface="Times New Roman"/>
                <a:cs typeface="Times New Roman"/>
              </a:rPr>
              <a:t>conductor</a:t>
            </a:r>
            <a:endParaRPr lang="en-US" altLang="en-US" sz="1800" b="1" i="1" dirty="0">
              <a:latin typeface="Times New Roman"/>
              <a:cs typeface="Times New Roman"/>
            </a:endParaRPr>
          </a:p>
        </p:txBody>
      </p:sp>
      <p:sp>
        <p:nvSpPr>
          <p:cNvPr id="109572" name="Text Box 1028"/>
          <p:cNvSpPr txBox="1">
            <a:spLocks noChangeArrowheads="1"/>
          </p:cNvSpPr>
          <p:nvPr/>
        </p:nvSpPr>
        <p:spPr bwMode="auto">
          <a:xfrm>
            <a:off x="152400" y="3505200"/>
            <a:ext cx="4508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en-US" sz="2400" dirty="0" smtClean="0">
                <a:latin typeface="Times New Roman"/>
                <a:cs typeface="Times New Roman"/>
              </a:rPr>
              <a:t>Depending on Polarity Horn Can</a:t>
            </a:r>
          </a:p>
          <a:p>
            <a:r>
              <a:rPr lang="en-US" altLang="en-US" sz="2400" dirty="0" smtClean="0">
                <a:latin typeface="Times New Roman"/>
                <a:cs typeface="Times New Roman"/>
              </a:rPr>
              <a:t>             Focus </a:t>
            </a:r>
            <a:r>
              <a:rPr lang="en-US" altLang="en-US" sz="2400" dirty="0" err="1" smtClean="0">
                <a:latin typeface="Symbol" charset="2"/>
              </a:rPr>
              <a:t>p</a:t>
            </a:r>
            <a:r>
              <a:rPr lang="en-US" altLang="en-US" sz="2400" baseline="30000" dirty="0" smtClean="0">
                <a:latin typeface="Symbol" charset="2"/>
              </a:rPr>
              <a:t>+</a:t>
            </a:r>
            <a:r>
              <a:rPr lang="en-US" altLang="en-US" sz="2400" dirty="0" smtClean="0">
                <a:latin typeface="Symbol" charset="2"/>
              </a:rPr>
              <a:t> </a:t>
            </a:r>
            <a:r>
              <a:rPr lang="en-US" altLang="en-US" sz="2400" dirty="0" smtClean="0">
                <a:latin typeface="Times New Roman"/>
                <a:cs typeface="Times New Roman"/>
              </a:rPr>
              <a:t>or </a:t>
            </a:r>
            <a:r>
              <a:rPr lang="en-US" altLang="en-US" sz="2400" dirty="0" err="1" smtClean="0">
                <a:latin typeface="Symbol" charset="2"/>
              </a:rPr>
              <a:t>p</a:t>
            </a:r>
            <a:r>
              <a:rPr lang="en-US" altLang="en-US" sz="2400" baseline="30000" dirty="0" smtClean="0">
                <a:latin typeface="Symbol" charset="2"/>
              </a:rPr>
              <a:t>-</a:t>
            </a:r>
            <a:r>
              <a:rPr lang="en-US" altLang="en-US" sz="2400" dirty="0" smtClean="0">
                <a:latin typeface="Symbol" charset="2"/>
              </a:rPr>
              <a:t> </a:t>
            </a:r>
            <a:endParaRPr lang="en-US" altLang="en-US" sz="2400" dirty="0"/>
          </a:p>
        </p:txBody>
      </p:sp>
      <p:pic>
        <p:nvPicPr>
          <p:cNvPr id="109573" name="Picture 1029" descr="horniso.eps                                                    000106F0Macintosh HD                   AD8C4BB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88400" cy="5257800"/>
          </a:xfrm>
          <a:prstGeom prst="rect">
            <a:avLst/>
          </a:prstGeom>
          <a:noFill/>
        </p:spPr>
      </p:pic>
      <p:sp>
        <p:nvSpPr>
          <p:cNvPr id="109574" name="Line 1030"/>
          <p:cNvSpPr>
            <a:spLocks noChangeShapeType="1"/>
          </p:cNvSpPr>
          <p:nvPr/>
        </p:nvSpPr>
        <p:spPr bwMode="auto">
          <a:xfrm flipH="1">
            <a:off x="4279900" y="1930400"/>
            <a:ext cx="546100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5" name="Text Box 1031"/>
          <p:cNvSpPr txBox="1">
            <a:spLocks noChangeArrowheads="1"/>
          </p:cNvSpPr>
          <p:nvPr/>
        </p:nvSpPr>
        <p:spPr bwMode="auto">
          <a:xfrm>
            <a:off x="4759325" y="1592263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/>
              <a:t>Outer Conductor</a:t>
            </a:r>
          </a:p>
        </p:txBody>
      </p:sp>
      <p:sp>
        <p:nvSpPr>
          <p:cNvPr id="109576" name="Text Box 1032"/>
          <p:cNvSpPr txBox="1">
            <a:spLocks noChangeArrowheads="1"/>
          </p:cNvSpPr>
          <p:nvPr/>
        </p:nvSpPr>
        <p:spPr bwMode="auto">
          <a:xfrm>
            <a:off x="5064125" y="1985963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/>
              <a:t>Inner Conductor</a:t>
            </a:r>
          </a:p>
        </p:txBody>
      </p:sp>
      <p:sp>
        <p:nvSpPr>
          <p:cNvPr id="109577" name="Line 1033"/>
          <p:cNvSpPr>
            <a:spLocks noChangeShapeType="1"/>
          </p:cNvSpPr>
          <p:nvPr/>
        </p:nvSpPr>
        <p:spPr bwMode="auto">
          <a:xfrm flipH="1">
            <a:off x="4648200" y="2247900"/>
            <a:ext cx="4064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Text Box 1034"/>
          <p:cNvSpPr txBox="1">
            <a:spLocks noChangeArrowheads="1"/>
          </p:cNvSpPr>
          <p:nvPr/>
        </p:nvSpPr>
        <p:spPr bwMode="auto">
          <a:xfrm>
            <a:off x="7413625" y="1744663"/>
            <a:ext cx="105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 err="1"/>
              <a:t>Stripline</a:t>
            </a:r>
            <a:endParaRPr lang="en-US" altLang="en-US" sz="2000" dirty="0"/>
          </a:p>
        </p:txBody>
      </p:sp>
      <p:sp>
        <p:nvSpPr>
          <p:cNvPr id="109579" name="Line 1035"/>
          <p:cNvSpPr>
            <a:spLocks noChangeShapeType="1"/>
          </p:cNvSpPr>
          <p:nvPr/>
        </p:nvSpPr>
        <p:spPr bwMode="auto">
          <a:xfrm flipH="1">
            <a:off x="7861300" y="21844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0" name="Text Box 1036"/>
          <p:cNvSpPr txBox="1">
            <a:spLocks noChangeArrowheads="1"/>
          </p:cNvSpPr>
          <p:nvPr/>
        </p:nvSpPr>
        <p:spPr bwMode="auto">
          <a:xfrm>
            <a:off x="6384925" y="56308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/>
              <a:t>Drain</a:t>
            </a:r>
          </a:p>
        </p:txBody>
      </p:sp>
      <p:sp>
        <p:nvSpPr>
          <p:cNvPr id="109581" name="Text Box 1037"/>
          <p:cNvSpPr txBox="1">
            <a:spLocks noChangeArrowheads="1"/>
          </p:cNvSpPr>
          <p:nvPr/>
        </p:nvSpPr>
        <p:spPr bwMode="auto">
          <a:xfrm>
            <a:off x="6829425" y="4995863"/>
            <a:ext cx="175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/>
              <a:t>Insulating Ring</a:t>
            </a:r>
            <a:endParaRPr lang="en-US" altLang="en-US" dirty="0">
              <a:latin typeface="Symbol" charset="2"/>
            </a:endParaRPr>
          </a:p>
        </p:txBody>
      </p:sp>
      <p:sp>
        <p:nvSpPr>
          <p:cNvPr id="109582" name="Line 1038"/>
          <p:cNvSpPr>
            <a:spLocks noChangeShapeType="1"/>
          </p:cNvSpPr>
          <p:nvPr/>
        </p:nvSpPr>
        <p:spPr bwMode="auto">
          <a:xfrm flipH="1" flipV="1">
            <a:off x="7086600" y="4114800"/>
            <a:ext cx="3429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3" name="Line 1039"/>
          <p:cNvSpPr>
            <a:spLocks noChangeShapeType="1"/>
          </p:cNvSpPr>
          <p:nvPr/>
        </p:nvSpPr>
        <p:spPr bwMode="auto">
          <a:xfrm flipV="1">
            <a:off x="6578600" y="4572000"/>
            <a:ext cx="279400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4" name="Text Box 1040"/>
          <p:cNvSpPr txBox="1">
            <a:spLocks noChangeArrowheads="1"/>
          </p:cNvSpPr>
          <p:nvPr/>
        </p:nvSpPr>
        <p:spPr bwMode="auto">
          <a:xfrm>
            <a:off x="5699125" y="2455863"/>
            <a:ext cx="155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sz="2000" dirty="0"/>
              <a:t>Spray Nozzle</a:t>
            </a:r>
          </a:p>
        </p:txBody>
      </p:sp>
      <p:sp>
        <p:nvSpPr>
          <p:cNvPr id="109585" name="Line 1041"/>
          <p:cNvSpPr>
            <a:spLocks noChangeShapeType="1"/>
          </p:cNvSpPr>
          <p:nvPr/>
        </p:nvSpPr>
        <p:spPr bwMode="auto">
          <a:xfrm flipH="1">
            <a:off x="5499100" y="2717800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6" name="Line 1042"/>
          <p:cNvSpPr>
            <a:spLocks noChangeShapeType="1"/>
          </p:cNvSpPr>
          <p:nvPr/>
        </p:nvSpPr>
        <p:spPr bwMode="auto">
          <a:xfrm>
            <a:off x="444500" y="2374900"/>
            <a:ext cx="8369300" cy="20447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7" name="Text Box 1043"/>
          <p:cNvSpPr txBox="1">
            <a:spLocks noChangeArrowheads="1"/>
          </p:cNvSpPr>
          <p:nvPr/>
        </p:nvSpPr>
        <p:spPr bwMode="auto">
          <a:xfrm>
            <a:off x="0" y="2109788"/>
            <a:ext cx="46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latin typeface="Symbol" charset="2"/>
              </a:rPr>
              <a:t>p</a:t>
            </a:r>
            <a:r>
              <a:rPr lang="en-US" altLang="en-US" baseline="30000">
                <a:solidFill>
                  <a:schemeClr val="accent1"/>
                </a:solidFill>
                <a:latin typeface="Symbol" charset="2"/>
              </a:rPr>
              <a:t>+</a:t>
            </a:r>
            <a:endParaRPr lang="en-US" altLang="en-US">
              <a:latin typeface="Symbol" charset="2"/>
            </a:endParaRPr>
          </a:p>
        </p:txBody>
      </p:sp>
      <p:sp>
        <p:nvSpPr>
          <p:cNvPr id="109588" name="AutoShape 1044"/>
          <p:cNvSpPr>
            <a:spLocks noChangeArrowheads="1"/>
          </p:cNvSpPr>
          <p:nvPr/>
        </p:nvSpPr>
        <p:spPr bwMode="auto">
          <a:xfrm flipH="1">
            <a:off x="1803400" y="2400300"/>
            <a:ext cx="388938" cy="161925"/>
          </a:xfrm>
          <a:prstGeom prst="curvedDownArrow">
            <a:avLst>
              <a:gd name="adj1" fmla="val 48039"/>
              <a:gd name="adj2" fmla="val 9607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9" name="Text Box 1045"/>
          <p:cNvSpPr txBox="1">
            <a:spLocks noChangeArrowheads="1"/>
          </p:cNvSpPr>
          <p:nvPr/>
        </p:nvSpPr>
        <p:spPr bwMode="auto">
          <a:xfrm>
            <a:off x="2003425" y="19700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Symbol" charset="2"/>
              </a:rPr>
              <a:t>B</a:t>
            </a:r>
            <a:endParaRPr lang="en-US" altLang="en-US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109590" name="AutoShape 1046"/>
          <p:cNvSpPr>
            <a:spLocks noChangeArrowheads="1"/>
          </p:cNvSpPr>
          <p:nvPr/>
        </p:nvSpPr>
        <p:spPr bwMode="auto">
          <a:xfrm rot="866478">
            <a:off x="3143250" y="2563813"/>
            <a:ext cx="476250" cy="127000"/>
          </a:xfrm>
          <a:prstGeom prst="leftArrow">
            <a:avLst>
              <a:gd name="adj1" fmla="val 49537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1" name="Text Box 1047"/>
          <p:cNvSpPr txBox="1">
            <a:spLocks noChangeArrowheads="1"/>
          </p:cNvSpPr>
          <p:nvPr/>
        </p:nvSpPr>
        <p:spPr bwMode="auto">
          <a:xfrm>
            <a:off x="3260725" y="21097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latin typeface="Symbol" charset="2"/>
              </a:rPr>
              <a:t>I</a:t>
            </a:r>
            <a:endParaRPr lang="en-US" altLang="en-US">
              <a:latin typeface="Symbol" charset="2"/>
            </a:endParaRPr>
          </a:p>
        </p:txBody>
      </p:sp>
      <p:sp>
        <p:nvSpPr>
          <p:cNvPr id="109592" name="AutoShape 1048"/>
          <p:cNvSpPr>
            <a:spLocks noChangeArrowheads="1"/>
          </p:cNvSpPr>
          <p:nvPr/>
        </p:nvSpPr>
        <p:spPr bwMode="auto">
          <a:xfrm rot="579941" flipH="1">
            <a:off x="3067050" y="2805113"/>
            <a:ext cx="476250" cy="127000"/>
          </a:xfrm>
          <a:prstGeom prst="leftArrow">
            <a:avLst>
              <a:gd name="adj1" fmla="val 49537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4" name="Text Box 1050"/>
          <p:cNvSpPr txBox="1">
            <a:spLocks noChangeArrowheads="1"/>
          </p:cNvSpPr>
          <p:nvPr/>
        </p:nvSpPr>
        <p:spPr bwMode="auto">
          <a:xfrm>
            <a:off x="365125" y="6003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STORM</a:t>
            </a:r>
            <a:r>
              <a:rPr lang="en-US" sz="2400" b="1" i="1" dirty="0" smtClean="0">
                <a:solidFill>
                  <a:schemeClr val="tx1"/>
                </a:solidFill>
              </a:rPr>
              <a:t> Target Station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Beamline</a:t>
            </a:r>
            <a:r>
              <a:rPr lang="en-US" sz="2400" b="1" i="1" dirty="0" smtClean="0">
                <a:solidFill>
                  <a:schemeClr val="tx1"/>
                </a:solidFill>
              </a:rPr>
              <a:t> Elements: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Horn 1</a:t>
            </a:r>
            <a:endParaRPr lang="en-US" sz="2400" dirty="0"/>
          </a:p>
        </p:txBody>
      </p:sp>
      <p:pic>
        <p:nvPicPr>
          <p:cNvPr id="7" name="Picture 6" descr="IMG_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934200" cy="5063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447800"/>
            <a:ext cx="1259279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Stripline</a:t>
            </a:r>
            <a:endParaRPr lang="en-US" dirty="0" smtClean="0"/>
          </a:p>
          <a:p>
            <a:r>
              <a:rPr lang="en-US" dirty="0" smtClean="0"/>
              <a:t>Conductors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1981200"/>
            <a:ext cx="205486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Spray Nozzles and</a:t>
            </a:r>
          </a:p>
          <a:p>
            <a:r>
              <a:rPr lang="en-US" dirty="0" smtClean="0"/>
              <a:t>Water Supply Lines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191000"/>
            <a:ext cx="1159392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</a:p>
          <a:p>
            <a:r>
              <a:rPr lang="en-US" dirty="0" smtClean="0"/>
              <a:t>Conductor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181600"/>
            <a:ext cx="1765527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Water Scavenge</a:t>
            </a:r>
          </a:p>
          <a:p>
            <a:r>
              <a:rPr lang="en-US" dirty="0" smtClean="0"/>
              <a:t>         Tank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1600200" y="2133600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 flipV="1">
            <a:off x="5943600" y="251460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6400800" y="3581400"/>
            <a:ext cx="1371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5943600" y="4572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220200" cy="5105400"/>
          </a:xfrm>
        </p:spPr>
        <p:txBody>
          <a:bodyPr anchor="t"/>
          <a:lstStyle/>
          <a:p>
            <a:pPr algn="l"/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Utilize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style target chase and positioning modules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Utilize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style hot handling techniques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Target chase shielding steel would be mostly comprise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 of relatively inexpensive “Duratek” shielding blocks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Target station facility would likely be a variation between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NuMI</a:t>
            </a:r>
            <a:r>
              <a:rPr lang="en-US" sz="2400" b="1" i="1" dirty="0" smtClean="0">
                <a:solidFill>
                  <a:schemeClr val="tx1"/>
                </a:solidFill>
              </a:rPr>
              <a:t> and the AP0 Antiproton Source Target Hall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• Need to have an effective plan for handling airborne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activation products and tritium control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	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endParaRPr lang="en-US" sz="3600" b="1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STORM</a:t>
            </a:r>
            <a:r>
              <a:rPr lang="en-US" sz="2400" b="1" i="1" dirty="0" smtClean="0">
                <a:solidFill>
                  <a:schemeClr val="tx1"/>
                </a:solidFill>
              </a:rPr>
              <a:t> Target Station Conceptual Design Approach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1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Target Chase Configuration- </a:t>
            </a:r>
          </a:p>
          <a:p>
            <a:r>
              <a:rPr lang="en-US" sz="2400" b="1" i="1" dirty="0" smtClean="0"/>
              <a:t>Proposal to Use </a:t>
            </a:r>
            <a:r>
              <a:rPr lang="en-US" sz="2400" b="1" i="1" dirty="0" err="1" smtClean="0"/>
              <a:t>NuMI</a:t>
            </a:r>
            <a:r>
              <a:rPr lang="en-US" sz="2400" b="1" i="1" dirty="0" smtClean="0"/>
              <a:t> Style</a:t>
            </a:r>
            <a:endParaRPr lang="en-US" sz="2400" b="1" i="1" dirty="0"/>
          </a:p>
        </p:txBody>
      </p:sp>
      <p:pic>
        <p:nvPicPr>
          <p:cNvPr id="4" name="Picture 3" descr="TH_Chase_Co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524000"/>
            <a:ext cx="3810000" cy="3740726"/>
          </a:xfrm>
          <a:prstGeom prst="rect">
            <a:avLst/>
          </a:prstGeom>
        </p:spPr>
      </p:pic>
      <p:pic>
        <p:nvPicPr>
          <p:cNvPr id="5" name="Picture 4" descr="Cav_Steel_Blo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1" y="1295401"/>
            <a:ext cx="2743199" cy="4210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Concrete Lined </a:t>
            </a:r>
            <a:r>
              <a:rPr lang="en-US" sz="1800" b="1" i="1" dirty="0" err="1" smtClean="0"/>
              <a:t>Beamline</a:t>
            </a:r>
            <a:r>
              <a:rPr lang="en-US" sz="1800" b="1" i="1" dirty="0" smtClean="0"/>
              <a:t> Chase Walls and Base Provided by Civil</a:t>
            </a:r>
          </a:p>
          <a:p>
            <a:r>
              <a:rPr lang="en-US" sz="1800" b="1" i="1" dirty="0" smtClean="0"/>
              <a:t>           Construction</a:t>
            </a:r>
            <a:endParaRPr lang="en-US" sz="1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562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/>
              <a:t>Beamline</a:t>
            </a:r>
            <a:r>
              <a:rPr lang="en-US" sz="1800" b="1" i="1" dirty="0" smtClean="0"/>
              <a:t> Chase Steel Constructed</a:t>
            </a:r>
          </a:p>
          <a:p>
            <a:r>
              <a:rPr lang="en-US" sz="1800" b="1" i="1" dirty="0" smtClean="0"/>
              <a:t>   Using Duratek Steel Blocks </a:t>
            </a:r>
            <a:endParaRPr lang="en-US" sz="1800" b="1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9975161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18313</TotalTime>
  <Words>344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Advanced_Scintillation_Detector _RnD_at_Fermilab</vt:lpstr>
      <vt:lpstr>Neutrinos from Stored Muons  nSTORM Target Station Conceptual Design  15-April-2013  Kris Anderson Fermilab/Accelerator Division/Mechanical Support Department Target Facilities Group Leader</vt:lpstr>
      <vt:lpstr> • Goal is to utilize prior and existing target station designs   and components from successfully operated FNAL target   stations (NuMI/NOvA, AP0 Antiproton Source, MiniBoone)  • Existing design costs and operational characteristics are   well understood  • SWF is a significant cost driver for new projects and   impact is minimized by utilizing or slightly modifying   existing design concepts </vt:lpstr>
      <vt:lpstr>• Target station beamline chase with adequate shielding  • Active beamline elements include:  - Production target  - Focusing horn, stripline bus, and power supply  - Pair of quadrupole magnets and related power supplies/utilities  - Water cooled collimators for quad protection  • Support modules for beamline alignment of the above devices • Air handling and radioactive water (RAW) systems • Work cell for hot handling and failed component repair/replacement • Remote handling fixtures and camera system • Hot component storage morgue for device cool-down • Functional civil construction enclosure consistent with providing the   means of maintaining Target Station equipment and facilitating   adequate operational up-time   </vt:lpstr>
      <vt:lpstr> Utilize NuMI /NOvA style horn 1 for focusing pions produced in a NuMI low energy style graphite fin target   - NuMI LE style graphite fin target (95cm length x 6.4mm            wide) has been successfully operated at beam power of            350kW to 400kW   - NuMI horn 1 baseline design for 200kA peak current pulse,           400kW incident beam, and 10M pulse fatigue life           (plus an additinal fatigue life safety factor)   - Work ongoing to define quadrupole magnet design and            requirements  </vt:lpstr>
      <vt:lpstr>Target for Low Energy Neutrino Spectrum</vt:lpstr>
      <vt:lpstr>Magnetic Horn  General Design Features</vt:lpstr>
      <vt:lpstr>Slide 7</vt:lpstr>
      <vt:lpstr> • Utilize NuMI style target chase and positioning modules  • Utilize NuMI style hot handling techniques  • Target chase shielding steel would be mostly comprise    of relatively inexpensive “Duratek” shielding blocks  • Target station facility would likely be a variation between    NuMI and the AP0 Antiproton Source Target Hall  • Need to have an effective plan for handling airborne   activation products and tritium control     </vt:lpstr>
      <vt:lpstr>Slide 9</vt:lpstr>
      <vt:lpstr>Slide 10</vt:lpstr>
      <vt:lpstr>Slide 11</vt:lpstr>
      <vt:lpstr>Slide 12</vt:lpstr>
      <vt:lpstr>Slide 13</vt:lpstr>
      <vt:lpstr>Slide 14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Kirk T McDonald</cp:lastModifiedBy>
  <cp:revision>701</cp:revision>
  <dcterms:created xsi:type="dcterms:W3CDTF">2013-04-11T17:34:47Z</dcterms:created>
  <dcterms:modified xsi:type="dcterms:W3CDTF">2013-04-14T19:25:01Z</dcterms:modified>
</cp:coreProperties>
</file>