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56" r:id="rId11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49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2A89-1274-46AB-AF66-1418679041D4}" type="datetimeFigureOut">
              <a:rPr lang="en-GB" smtClean="0"/>
              <a:t>05/04/2013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B3D4-3A14-4BA6-B289-47DBBC5D53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co.uk/books?id=EqubPgAACAAJ&amp;sitesec=reviews" TargetMode="External"/><Relationship Id="rId3" Type="http://schemas.openxmlformats.org/officeDocument/2006/relationships/hyperlink" Target="http://www.dl.begellhouse.com/journals/46784ef93dddff27.html" TargetMode="External"/><Relationship Id="rId7" Type="http://schemas.openxmlformats.org/officeDocument/2006/relationships/hyperlink" Target="http://www.google.co.uk/search?tbo=p&amp;tbm=bks&amp;q=inauthor:%22P.+Hutchinson%22" TargetMode="External"/><Relationship Id="rId2" Type="http://schemas.openxmlformats.org/officeDocument/2006/relationships/hyperlink" Target="http://www.dl.begellhouse.com/journal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search?tbo=p&amp;tbm=bks&amp;q=inauthor:%22G.+F.+Hewitt%22" TargetMode="External"/><Relationship Id="rId11" Type="http://schemas.openxmlformats.org/officeDocument/2006/relationships/hyperlink" Target="http://www.sciencedirect.com/science/journal/00179310/30/11" TargetMode="External"/><Relationship Id="rId5" Type="http://schemas.openxmlformats.org/officeDocument/2006/relationships/hyperlink" Target="http://www.google.co.uk/search?tbo=p&amp;tbm=bks&amp;q=inauthor:%22P.+B.+Whalley%22" TargetMode="External"/><Relationship Id="rId10" Type="http://schemas.openxmlformats.org/officeDocument/2006/relationships/hyperlink" Target="http://www.sciencedirect.com/science/journal/00179310" TargetMode="External"/><Relationship Id="rId4" Type="http://schemas.openxmlformats.org/officeDocument/2006/relationships/hyperlink" Target="http://www.dl.begellhouse.com/journals/46784ef93dddff27,6cc64b27482bb4f9.html" TargetMode="External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flux heat transfer in a target environment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240" y="3454152"/>
            <a:ext cx="5862408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tint val="75000"/>
                  </a:schemeClr>
                </a:solidFill>
              </a:rPr>
              <a:t>T</a:t>
            </a:r>
            <a:r>
              <a:rPr lang="en-GB" sz="2200" dirty="0" smtClean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en-GB" sz="2200" dirty="0" err="1" smtClean="0">
                <a:solidFill>
                  <a:schemeClr val="tx1">
                    <a:tint val="75000"/>
                  </a:schemeClr>
                </a:solidFill>
              </a:rPr>
              <a:t>Davenne</a:t>
            </a:r>
            <a:endParaRPr lang="en-GB" sz="2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tint val="75000"/>
                  </a:schemeClr>
                </a:solidFill>
              </a:rPr>
              <a:t>High Power Targets Group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tint val="75000"/>
                  </a:schemeClr>
                </a:solidFill>
              </a:rPr>
              <a:t>Rutherford Appleton Laboratory</a:t>
            </a: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tint val="75000"/>
                  </a:schemeClr>
                </a:solidFill>
              </a:rPr>
              <a:t>Science and Technology Facilities Council</a:t>
            </a:r>
          </a:p>
          <a:p>
            <a:pPr marL="0" indent="0" algn="ctr">
              <a:buNone/>
            </a:pPr>
            <a:endParaRPr lang="en-GB" sz="2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tx1">
                    <a:tint val="75000"/>
                  </a:schemeClr>
                </a:solidFill>
              </a:rPr>
              <a:t>2</a:t>
            </a:r>
            <a:r>
              <a:rPr lang="en-GB" sz="2200" baseline="30000" dirty="0" smtClean="0">
                <a:solidFill>
                  <a:schemeClr val="tx1">
                    <a:tint val="75000"/>
                  </a:schemeClr>
                </a:solidFill>
              </a:rPr>
              <a:t>nd</a:t>
            </a:r>
            <a:r>
              <a:rPr lang="en-GB" sz="2200" dirty="0" smtClean="0">
                <a:solidFill>
                  <a:schemeClr val="tx1">
                    <a:tint val="75000"/>
                  </a:schemeClr>
                </a:solidFill>
              </a:rPr>
              <a:t> PASI meeting</a:t>
            </a:r>
            <a:endParaRPr lang="en-GB" sz="2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200" dirty="0" smtClean="0">
                <a:solidFill>
                  <a:schemeClr val="tx1">
                    <a:tint val="75000"/>
                  </a:schemeClr>
                </a:solidFill>
              </a:rPr>
              <a:t>5th </a:t>
            </a:r>
            <a:r>
              <a:rPr lang="en-GB" sz="2200" dirty="0">
                <a:solidFill>
                  <a:schemeClr val="tx1">
                    <a:tint val="75000"/>
                  </a:schemeClr>
                </a:solidFill>
              </a:rPr>
              <a:t>April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Journals</a:t>
            </a:r>
            <a:r>
              <a:rPr lang="en-GB" dirty="0" smtClean="0"/>
              <a:t> &gt; </a:t>
            </a:r>
            <a:r>
              <a:rPr lang="en-GB" dirty="0" smtClean="0">
                <a:hlinkClick r:id="rId3"/>
              </a:rPr>
              <a:t>Heat Transfer Research</a:t>
            </a:r>
            <a:r>
              <a:rPr lang="en-GB" dirty="0" smtClean="0"/>
              <a:t> &gt; </a:t>
            </a:r>
            <a:r>
              <a:rPr lang="en-GB" dirty="0" smtClean="0">
                <a:hlinkClick r:id="rId4"/>
              </a:rPr>
              <a:t>Volume 33, 2002 Issue 5&amp;6 </a:t>
            </a:r>
            <a:r>
              <a:rPr lang="en-GB" dirty="0" smtClean="0"/>
              <a:t>&gt; </a:t>
            </a:r>
            <a:r>
              <a:rPr lang="en-GB" b="1" dirty="0" smtClean="0"/>
              <a:t>Calculation of Critical Heat Flux in Natural and Forced Convection Boiling</a:t>
            </a:r>
            <a:endParaRPr lang="en-GB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404664"/>
            <a:ext cx="57775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Calculation of Critical Heat Flux in Forced Convection Boiling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P. B.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Whalley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G. F. Hewitt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/>
              </a:rPr>
              <a:t>P. Hutchinson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0 Reviews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Atomic Energy Research Establishment, 1973 - 17 pages</a:t>
            </a:r>
          </a:p>
        </p:txBody>
      </p:sp>
      <p:pic>
        <p:nvPicPr>
          <p:cNvPr id="1030" name="Picture 6" descr="Front 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825" y="-4592638"/>
            <a:ext cx="1219200" cy="170497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1520" y="1988840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 tooltip="Go to International Journal of Heat and Mass Transfer on SciVerse ScienceDirect"/>
              </a:rPr>
              <a:t>International Journal of Heat and Mass Transfer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 tooltip="Go to table of contents for this volume/issue"/>
              </a:rPr>
              <a:t>Volume 30, Issue 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November 1987, Pages 2261–2269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               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Critical heat flux of forced convective boiling in uniformly heated vertical tubes with special reference to very large length-to-diameter ratios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Radiation Cooling</a:t>
            </a:r>
          </a:p>
          <a:p>
            <a:r>
              <a:rPr lang="en-GB" dirty="0" smtClean="0"/>
              <a:t>Forced Convection</a:t>
            </a:r>
          </a:p>
          <a:p>
            <a:r>
              <a:rPr lang="en-GB" dirty="0" smtClean="0"/>
              <a:t>Nucleate Boiling</a:t>
            </a:r>
          </a:p>
          <a:p>
            <a:r>
              <a:rPr lang="en-GB" dirty="0" smtClean="0"/>
              <a:t>Critical Heat Flux</a:t>
            </a:r>
          </a:p>
          <a:p>
            <a:r>
              <a:rPr lang="en-GB" dirty="0" smtClean="0"/>
              <a:t>Other ideas</a:t>
            </a:r>
          </a:p>
          <a:p>
            <a:r>
              <a:rPr lang="en-GB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cooling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9306" cy="33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340768"/>
            <a:ext cx="2520280" cy="648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87624" y="5805264"/>
            <a:ext cx="6577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High temperatures require refractory metals and also good vacuum </a:t>
            </a:r>
          </a:p>
          <a:p>
            <a:r>
              <a:rPr lang="en-GB" dirty="0" smtClean="0"/>
              <a:t>quality to avoid target loss through oxidation and evaporation cycles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Forced Convection</a:t>
            </a:r>
            <a:endParaRPr lang="en-GB" dirty="0"/>
          </a:p>
        </p:txBody>
      </p:sp>
      <p:pic>
        <p:nvPicPr>
          <p:cNvPr id="16386" name="Picture 2" descr="\mathrm{Nu}_D = 0.023 \mathrm{Re}_D^{4/5} \mathrm{Pr}^{n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1752600" cy="257175"/>
          </a:xfrm>
          <a:prstGeom prst="rect">
            <a:avLst/>
          </a:prstGeom>
          <a:noFill/>
        </p:spPr>
      </p:pic>
      <p:pic>
        <p:nvPicPr>
          <p:cNvPr id="16389" name="Picture 5" descr="\mathrm{Re}_D \gtrsim 10\,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40768"/>
            <a:ext cx="1095375" cy="190500"/>
          </a:xfrm>
          <a:prstGeom prst="rect">
            <a:avLst/>
          </a:prstGeom>
          <a:noFill/>
        </p:spPr>
      </p:pic>
      <p:pic>
        <p:nvPicPr>
          <p:cNvPr id="16388" name="Picture 4" descr="0.6 \le \mathrm{Pr} \le 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-411163"/>
            <a:ext cx="1219200" cy="161925"/>
          </a:xfrm>
          <a:prstGeom prst="rect">
            <a:avLst/>
          </a:prstGeom>
          <a:noFill/>
        </p:spPr>
      </p:pic>
      <p:pic>
        <p:nvPicPr>
          <p:cNvPr id="16392" name="Picture 8" descr="0.6 \le \mathrm{Pr} \le 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484784"/>
            <a:ext cx="1219200" cy="1619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04048" y="980728"/>
            <a:ext cx="2350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N  = 0.4 </a:t>
            </a:r>
            <a:r>
              <a:rPr lang="en-GB" sz="1400" dirty="0" smtClean="0"/>
              <a:t>for fluid being heated</a:t>
            </a:r>
          </a:p>
          <a:p>
            <a:r>
              <a:rPr lang="en-GB" sz="1400" dirty="0" smtClean="0"/>
              <a:t>Valid for: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107504" y="980728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/>
              <a:t>Consider turbulent heat transfer in a </a:t>
            </a:r>
            <a:r>
              <a:rPr lang="en-GB" sz="1400" dirty="0" smtClean="0"/>
              <a:t>1.5mm diameter pipe – </a:t>
            </a:r>
          </a:p>
          <a:p>
            <a:pPr>
              <a:buNone/>
            </a:pPr>
            <a:r>
              <a:rPr lang="en-GB" sz="1400" dirty="0" err="1" smtClean="0"/>
              <a:t>Dittus</a:t>
            </a:r>
            <a:r>
              <a:rPr lang="en-GB" sz="1400" dirty="0" smtClean="0"/>
              <a:t> </a:t>
            </a:r>
            <a:r>
              <a:rPr lang="en-GB" sz="1400" dirty="0" err="1" smtClean="0"/>
              <a:t>Boelter</a:t>
            </a:r>
            <a:r>
              <a:rPr lang="en-GB" sz="1400" dirty="0" smtClean="0"/>
              <a:t> correlation</a:t>
            </a:r>
            <a:endParaRPr lang="en-GB" sz="1400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077072"/>
            <a:ext cx="3045412" cy="432048"/>
          </a:xfrm>
          <a:prstGeom prst="rect">
            <a:avLst/>
          </a:prstGeom>
          <a:noFill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6830" y="4609767"/>
            <a:ext cx="3733304" cy="22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4131928"/>
            <a:ext cx="1547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 smtClean="0"/>
              <a:t>Achenbach correlation for heat transfer in a packed bed of spheres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6228184" y="436510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 smtClean="0"/>
              <a:t>Max power density for a sphere</a:t>
            </a:r>
            <a:endParaRPr lang="en-GB" sz="1400" dirty="0"/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157192"/>
            <a:ext cx="619125" cy="342900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2505075" cy="342900"/>
          </a:xfrm>
          <a:prstGeom prst="rect">
            <a:avLst/>
          </a:prstGeom>
          <a:noFill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6480" y="6093296"/>
            <a:ext cx="3657600" cy="485775"/>
          </a:xfrm>
          <a:prstGeom prst="rect">
            <a:avLst/>
          </a:prstGeom>
          <a:noFill/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54" y="1916832"/>
            <a:ext cx="9011542" cy="20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Nucleate Boiling </a:t>
            </a:r>
            <a:br>
              <a:rPr lang="en-GB" dirty="0" smtClean="0"/>
            </a:br>
            <a:r>
              <a:rPr lang="en-GB" sz="1600" dirty="0"/>
              <a:t>Vapour </a:t>
            </a:r>
            <a:r>
              <a:rPr lang="en-GB" sz="1600" dirty="0" smtClean="0"/>
              <a:t>bubbles forming at nucleation sites and separating from the heated surface </a:t>
            </a:r>
            <a:br>
              <a:rPr lang="en-GB" sz="1600" dirty="0" smtClean="0"/>
            </a:br>
            <a:r>
              <a:rPr lang="en-GB" sz="1600" dirty="0" smtClean="0"/>
              <a:t>thus enhances mixing and heat transfer</a:t>
            </a:r>
            <a:endParaRPr lang="en-GB" sz="1600" dirty="0"/>
          </a:p>
        </p:txBody>
      </p:sp>
      <p:pic>
        <p:nvPicPr>
          <p:cNvPr id="4" name="Picture 4" descr="http://upload.wikimedia.org/wikipedia/en/thumb/4/49/Boiling_Curve.jpg/450px-Boiling_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74282" cy="46251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2348880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Critical heat flux &gt;1MW/m</a:t>
            </a:r>
            <a:r>
              <a:rPr lang="en-GB" sz="1400" baseline="30000" dirty="0" smtClean="0"/>
              <a:t>2</a:t>
            </a:r>
            <a:endParaRPr lang="en-GB" sz="1400" baseline="30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2636912"/>
            <a:ext cx="252028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36296" y="3573016"/>
            <a:ext cx="16561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Heat transfer driven by temperature difference alone, i.e. Plate above boiling temperature of water and no forced convection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14512" y="-661987"/>
            <a:ext cx="5514975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1403648" y="4005064"/>
            <a:ext cx="6768752" cy="151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346050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>Critical heat flux</a:t>
            </a:r>
            <a:br>
              <a:rPr lang="en-GB" sz="2700" dirty="0" smtClean="0"/>
            </a:br>
            <a:r>
              <a:rPr lang="en-GB" sz="1600" dirty="0" smtClean="0"/>
              <a:t>forced convection water flow (original graph </a:t>
            </a:r>
            <a:r>
              <a:rPr lang="en-GB" sz="1600" dirty="0" err="1" smtClean="0"/>
              <a:t>Wimblett</a:t>
            </a:r>
            <a:r>
              <a:rPr lang="en-GB" sz="1600" dirty="0" smtClean="0"/>
              <a:t>)</a:t>
            </a:r>
            <a:r>
              <a:rPr lang="en-GB" sz="1300" dirty="0" smtClean="0"/>
              <a:t/>
            </a:r>
            <a:br>
              <a:rPr lang="en-GB" sz="1300" dirty="0" smtClean="0"/>
            </a:br>
            <a:endParaRPr lang="en-GB" sz="1300" dirty="0"/>
          </a:p>
        </p:txBody>
      </p:sp>
      <p:sp>
        <p:nvSpPr>
          <p:cNvPr id="6" name="Rectangle 5"/>
          <p:cNvSpPr/>
          <p:nvPr/>
        </p:nvSpPr>
        <p:spPr>
          <a:xfrm>
            <a:off x="251520" y="6309320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Burnout flux </a:t>
            </a:r>
            <a:r>
              <a:rPr lang="en-GB" sz="1200" dirty="0"/>
              <a:t>s</a:t>
            </a:r>
            <a:r>
              <a:rPr lang="en-GB" sz="1200" dirty="0" smtClean="0"/>
              <a:t>ensitive to channel thickness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780928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10MW/m</a:t>
            </a:r>
            <a:r>
              <a:rPr lang="en-GB" sz="1200" baseline="30000" dirty="0" smtClean="0">
                <a:solidFill>
                  <a:srgbClr val="FF0000"/>
                </a:solidFill>
              </a:rPr>
              <a:t>2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157192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2MW/m</a:t>
            </a:r>
            <a:r>
              <a:rPr lang="en-GB" sz="1200" baseline="30000" dirty="0" smtClean="0">
                <a:solidFill>
                  <a:srgbClr val="FF0000"/>
                </a:solidFill>
              </a:rPr>
              <a:t>2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104012" y="6409156"/>
            <a:ext cx="6206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5m/s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568508" y="6409157"/>
            <a:ext cx="6206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15m/s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408268" y="6409156"/>
            <a:ext cx="6206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10m/s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3414357" y="5877272"/>
            <a:ext cx="5515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84368" y="5877272"/>
            <a:ext cx="5515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24128" y="5877272"/>
            <a:ext cx="5515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347864" y="50131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52120" y="44371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12360" y="400506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07904" y="5229200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796136" y="5085184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851920" y="5373216"/>
            <a:ext cx="72008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ISIS TS1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5229200"/>
            <a:ext cx="72008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ISIS TS2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6376" y="4077072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Forced convection no boiling</a:t>
            </a:r>
            <a:endParaRPr lang="en-GB" sz="1200" baseline="300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2852936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Burn out curve</a:t>
            </a:r>
            <a:endParaRPr lang="en-GB" sz="1200" baseline="300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35896" y="3140968"/>
            <a:ext cx="216024" cy="2270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Callout 31"/>
          <p:cNvSpPr/>
          <p:nvPr/>
        </p:nvSpPr>
        <p:spPr>
          <a:xfrm>
            <a:off x="5004048" y="3212976"/>
            <a:ext cx="1296144" cy="792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004048" y="3429000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Nucleate boiling</a:t>
            </a:r>
            <a:endParaRPr lang="en-GB" sz="1200" baseline="30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39952" y="980728"/>
            <a:ext cx="14401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Water temp = 40PSI</a:t>
            </a:r>
          </a:p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Temp = 30 to 50°C</a:t>
            </a:r>
          </a:p>
          <a:p>
            <a:pPr algn="ctr"/>
            <a:endParaRPr lang="en-GB" sz="1200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Acoustic transducer used to detect burnout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093297"/>
            <a:ext cx="5976664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1400" dirty="0" smtClean="0"/>
              <a:t>Maximum heat flux could be achieved by monitoring for burnout</a:t>
            </a:r>
          </a:p>
          <a:p>
            <a:pPr>
              <a:buNone/>
            </a:pPr>
            <a:r>
              <a:rPr lang="en-GB" sz="1400" dirty="0" smtClean="0"/>
              <a:t>Heat flux may be limited by erosion due to high water velocities</a:t>
            </a:r>
            <a:endParaRPr lang="en-GB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00800" cy="50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2852936"/>
            <a:ext cx="22322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Wimblett</a:t>
            </a:r>
            <a:r>
              <a:rPr lang="en-GB" sz="1400" dirty="0" smtClean="0"/>
              <a:t> &amp; Coates 1978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Other ideas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899592" y="620688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 smtClean="0"/>
              <a:t>Hypervapotrons</a:t>
            </a:r>
            <a:endParaRPr lang="en-GB" sz="1400" b="1" dirty="0" smtClean="0"/>
          </a:p>
          <a:p>
            <a:endParaRPr lang="en-GB" sz="1400" dirty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Water cooled finned heat exchangers developed to cope with the high heat fluxes present in experimental fusion devices and ancillary systems.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Water flow, heat load and channel width tuned to generate a repetitive cycle that moves steam out into the sub cooled bulk flow.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Typically, these can sustain power densities of up to 20-30 megawatts/m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in steady-state, using water at flow velocities &lt; 10 m/s and operating pressures &lt; 10 bar. 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 </a:t>
            </a:r>
            <a:br>
              <a:rPr lang="en-GB" sz="1400" dirty="0" smtClean="0"/>
            </a:br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b="1" dirty="0"/>
          </a:p>
          <a:p>
            <a:r>
              <a:rPr lang="en-GB" sz="1400" b="1" dirty="0" err="1" smtClean="0"/>
              <a:t>Nanofluids</a:t>
            </a:r>
            <a:endParaRPr lang="en-GB" sz="1400" b="1" dirty="0" smtClean="0"/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Water-based </a:t>
            </a:r>
            <a:r>
              <a:rPr lang="en-GB" sz="1400" dirty="0" err="1" smtClean="0"/>
              <a:t>nanofluids</a:t>
            </a:r>
            <a:r>
              <a:rPr lang="en-GB" sz="1400" dirty="0" smtClean="0"/>
              <a:t> (suspensions of 0.001-10% </a:t>
            </a:r>
            <a:r>
              <a:rPr lang="en-GB" sz="1400" dirty="0" err="1" smtClean="0"/>
              <a:t>nanoparticles</a:t>
            </a:r>
            <a:r>
              <a:rPr lang="en-GB" sz="1400" dirty="0" smtClean="0"/>
              <a:t>, &lt;100nm) have the potential to deliver much improved cooling while retaining the advantages of water.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10-14% increase in convective/conductive heat transfer and 100-200% increase in critical heat flux have been reported.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/>
              <a:t>L</a:t>
            </a:r>
            <a:r>
              <a:rPr lang="en-GB" sz="1400" dirty="0" smtClean="0"/>
              <a:t>ong-term stability of </a:t>
            </a:r>
            <a:r>
              <a:rPr lang="en-GB" sz="1400" dirty="0" err="1" smtClean="0"/>
              <a:t>nanofluids</a:t>
            </a:r>
            <a:r>
              <a:rPr lang="en-GB" sz="1400" dirty="0" smtClean="0"/>
              <a:t>, the deposition of particles, and their effect on erosion are not well understood.</a:t>
            </a:r>
            <a:endParaRPr lang="en-GB" sz="1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7783">
            <a:off x="748803" y="2505103"/>
            <a:ext cx="4699671" cy="209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755576" y="4509120"/>
            <a:ext cx="3154680" cy="310896"/>
          </a:xfrm>
          <a:custGeom>
            <a:avLst/>
            <a:gdLst>
              <a:gd name="connsiteX0" fmla="*/ 109728 w 3154680"/>
              <a:gd name="connsiteY0" fmla="*/ 128016 h 310896"/>
              <a:gd name="connsiteX1" fmla="*/ 3145536 w 3154680"/>
              <a:gd name="connsiteY1" fmla="*/ 0 h 310896"/>
              <a:gd name="connsiteX2" fmla="*/ 3154680 w 3154680"/>
              <a:gd name="connsiteY2" fmla="*/ 173736 h 310896"/>
              <a:gd name="connsiteX3" fmla="*/ 292608 w 3154680"/>
              <a:gd name="connsiteY3" fmla="*/ 292608 h 310896"/>
              <a:gd name="connsiteX4" fmla="*/ 0 w 3154680"/>
              <a:gd name="connsiteY4" fmla="*/ 310896 h 310896"/>
              <a:gd name="connsiteX5" fmla="*/ 109728 w 3154680"/>
              <a:gd name="connsiteY5" fmla="*/ 12801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680" h="310896">
                <a:moveTo>
                  <a:pt x="109728" y="128016"/>
                </a:moveTo>
                <a:lnTo>
                  <a:pt x="3145536" y="0"/>
                </a:lnTo>
                <a:lnTo>
                  <a:pt x="3154680" y="173736"/>
                </a:lnTo>
                <a:lnTo>
                  <a:pt x="292608" y="292608"/>
                </a:lnTo>
                <a:lnTo>
                  <a:pt x="0" y="310896"/>
                </a:lnTo>
                <a:lnTo>
                  <a:pt x="109728" y="1280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vaport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92896"/>
            <a:ext cx="2402408" cy="20665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91880" y="3861048"/>
            <a:ext cx="1507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Falter and Thompson</a:t>
            </a:r>
          </a:p>
          <a:p>
            <a:r>
              <a:rPr lang="en-GB" sz="1200" dirty="0" smtClean="0"/>
              <a:t>Jet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2386584" y="64616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S. K. Das et al., </a:t>
            </a:r>
            <a:r>
              <a:rPr lang="en-GB" sz="1200" dirty="0" err="1" smtClean="0"/>
              <a:t>Nanofluids</a:t>
            </a:r>
            <a:r>
              <a:rPr lang="en-GB" sz="1200" dirty="0" smtClean="0"/>
              <a:t>, First ed., John Wiley &amp; Sons, 2007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2739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432" y="1628800"/>
            <a:ext cx="593551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34697</TotalTime>
  <Words>386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High flux heat transfer in a target environment </vt:lpstr>
      <vt:lpstr>Contents</vt:lpstr>
      <vt:lpstr>Radiation cooling</vt:lpstr>
      <vt:lpstr>Forced Convection</vt:lpstr>
      <vt:lpstr>      Nucleate Boiling  Vapour bubbles forming at nucleation sites and separating from the heated surface  thus enhances mixing and heat transfer</vt:lpstr>
      <vt:lpstr>Critical heat flux forced convection water flow (original graph Wimblett) </vt:lpstr>
      <vt:lpstr>Acoustic transducer used to detect burnout</vt:lpstr>
      <vt:lpstr>Other ideas </vt:lpstr>
      <vt:lpstr>Summary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wvx65526</dc:creator>
  <cp:lastModifiedBy>Kirk T McDonald</cp:lastModifiedBy>
  <cp:revision>2357</cp:revision>
  <dcterms:created xsi:type="dcterms:W3CDTF">2013-03-11T16:35:30Z</dcterms:created>
  <dcterms:modified xsi:type="dcterms:W3CDTF">2013-04-05T08:19:09Z</dcterms:modified>
</cp:coreProperties>
</file>