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34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6954-F71D-40CC-8BD2-6880C9D86209}" type="datetimeFigureOut">
              <a:rPr lang="en-GB" smtClean="0"/>
              <a:pPr/>
              <a:t>05/04/2013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AF47-EC34-4B36-B201-F33C4C771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6954-F71D-40CC-8BD2-6880C9D86209}" type="datetimeFigureOut">
              <a:rPr lang="en-GB" smtClean="0"/>
              <a:pPr/>
              <a:t>05/04/2013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AF47-EC34-4B36-B201-F33C4C771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6954-F71D-40CC-8BD2-6880C9D86209}" type="datetimeFigureOut">
              <a:rPr lang="en-GB" smtClean="0"/>
              <a:pPr/>
              <a:t>05/04/2013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AF47-EC34-4B36-B201-F33C4C771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6954-F71D-40CC-8BD2-6880C9D86209}" type="datetimeFigureOut">
              <a:rPr lang="en-GB" smtClean="0"/>
              <a:pPr/>
              <a:t>05/04/2013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AF47-EC34-4B36-B201-F33C4C771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6954-F71D-40CC-8BD2-6880C9D86209}" type="datetimeFigureOut">
              <a:rPr lang="en-GB" smtClean="0"/>
              <a:pPr/>
              <a:t>05/04/2013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AF47-EC34-4B36-B201-F33C4C771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6954-F71D-40CC-8BD2-6880C9D86209}" type="datetimeFigureOut">
              <a:rPr lang="en-GB" smtClean="0"/>
              <a:pPr/>
              <a:t>05/04/2013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AF47-EC34-4B36-B201-F33C4C771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6954-F71D-40CC-8BD2-6880C9D86209}" type="datetimeFigureOut">
              <a:rPr lang="en-GB" smtClean="0"/>
              <a:pPr/>
              <a:t>05/04/2013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AF47-EC34-4B36-B201-F33C4C771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6954-F71D-40CC-8BD2-6880C9D86209}" type="datetimeFigureOut">
              <a:rPr lang="en-GB" smtClean="0"/>
              <a:pPr/>
              <a:t>05/04/2013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AF47-EC34-4B36-B201-F33C4C771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6954-F71D-40CC-8BD2-6880C9D86209}" type="datetimeFigureOut">
              <a:rPr lang="en-GB" smtClean="0"/>
              <a:pPr/>
              <a:t>05/04/2013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AF47-EC34-4B36-B201-F33C4C771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6954-F71D-40CC-8BD2-6880C9D86209}" type="datetimeFigureOut">
              <a:rPr lang="en-GB" smtClean="0"/>
              <a:pPr/>
              <a:t>05/04/2013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AF47-EC34-4B36-B201-F33C4C771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6954-F71D-40CC-8BD2-6880C9D86209}" type="datetimeFigureOut">
              <a:rPr lang="en-GB" smtClean="0"/>
              <a:pPr/>
              <a:t>05/04/2013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AF47-EC34-4B36-B201-F33C4C771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76954-F71D-40CC-8BD2-6880C9D86209}" type="datetimeFigureOut">
              <a:rPr lang="en-GB" smtClean="0"/>
              <a:pPr/>
              <a:t>05/04/2013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6AF47-EC34-4B36-B201-F33C4C771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tristan\pasi\pasi2\vmstresswaveinsphere.mpg" TargetMode="Externa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Static &amp; dynamic stresses from beam heating in targets &amp; windows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</a:t>
            </a:r>
            <a:r>
              <a:rPr lang="en-GB" dirty="0" smtClean="0"/>
              <a:t>. </a:t>
            </a:r>
            <a:r>
              <a:rPr lang="en-GB" dirty="0" err="1" smtClean="0"/>
              <a:t>Davenne</a:t>
            </a:r>
            <a:endParaRPr lang="en-GB" dirty="0" smtClean="0"/>
          </a:p>
          <a:p>
            <a:r>
              <a:rPr lang="en-GB" dirty="0" smtClean="0"/>
              <a:t>High Power Targets Group</a:t>
            </a:r>
          </a:p>
          <a:p>
            <a:r>
              <a:rPr lang="en-GB" dirty="0" smtClean="0"/>
              <a:t>Rutherford Appleton Laboratory</a:t>
            </a:r>
          </a:p>
          <a:p>
            <a:r>
              <a:rPr lang="en-GB" dirty="0" smtClean="0"/>
              <a:t>Science and Technology Facilities Council</a:t>
            </a:r>
          </a:p>
          <a:p>
            <a:endParaRPr lang="en-GB" dirty="0" smtClean="0"/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PASI meeting</a:t>
            </a:r>
            <a:endParaRPr lang="en-GB" dirty="0"/>
          </a:p>
          <a:p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April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ANSYS Classic </a:t>
            </a:r>
            <a:r>
              <a:rPr lang="en-GB" sz="2800" dirty="0" err="1" smtClean="0"/>
              <a:t>vs</a:t>
            </a:r>
            <a:r>
              <a:rPr lang="en-GB" sz="2800" dirty="0" smtClean="0"/>
              <a:t> AUTODYN for inertial stress modelling</a:t>
            </a:r>
            <a:endParaRPr lang="en-GB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002" y="1191518"/>
            <a:ext cx="6336792" cy="327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16430" y="810256"/>
            <a:ext cx="7576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Comparison of implicit and explicit finite element codes in the elastic regime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435429" y="4513257"/>
            <a:ext cx="83384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 err="1" smtClean="0"/>
              <a:t>Autodyn</a:t>
            </a:r>
            <a:r>
              <a:rPr lang="en-GB" sz="1400" dirty="0" smtClean="0"/>
              <a:t> time step limited by Courant number stability criteria, sometimes may be able to get away with slightly longer </a:t>
            </a:r>
            <a:r>
              <a:rPr lang="en-GB" sz="1400" dirty="0" err="1" smtClean="0"/>
              <a:t>timesteps</a:t>
            </a:r>
            <a:r>
              <a:rPr lang="en-GB" sz="1400" dirty="0" smtClean="0"/>
              <a:t> using implicit method, still needs to be short enough to capture physics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ANSYS classic has advantages for temperature dependant material modelling in the elastic and plastic regions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err="1" smtClean="0"/>
              <a:t>Autodyn</a:t>
            </a:r>
            <a:r>
              <a:rPr lang="en-GB" sz="1400" dirty="0" smtClean="0"/>
              <a:t> shock equations of state are for high compressions – shock EOS data not employed in this calculation as compression is small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No option to enter tangent modulus – inertial plastic wave simulations as yet not attempted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Explicit method does offer stability for highly non linear phenomena if you have them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Before employing </a:t>
            </a:r>
            <a:r>
              <a:rPr lang="en-GB" sz="1400" dirty="0" err="1"/>
              <a:t>A</a:t>
            </a:r>
            <a:r>
              <a:rPr lang="en-GB" sz="1400" dirty="0" err="1" smtClean="0"/>
              <a:t>utodyn</a:t>
            </a:r>
            <a:r>
              <a:rPr lang="en-GB" sz="1400" dirty="0" smtClean="0"/>
              <a:t> or LS-</a:t>
            </a:r>
            <a:r>
              <a:rPr lang="en-GB" sz="1400" dirty="0" err="1" smtClean="0"/>
              <a:t>dyna</a:t>
            </a:r>
            <a:r>
              <a:rPr lang="en-GB" sz="1400" dirty="0" smtClean="0"/>
              <a:t> be certain you are in a regime where you need it, are the equations of state and material strength models relevant to your problem?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0714" y="4103914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P.Loveridge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0316" y="1459020"/>
            <a:ext cx="5213684" cy="4027045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53">
            <a:off x="84438" y="1813831"/>
            <a:ext cx="37242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36171" y="460465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Asay</a:t>
            </a:r>
            <a:r>
              <a:rPr lang="en-GB" dirty="0" smtClean="0"/>
              <a:t> &amp; </a:t>
            </a:r>
            <a:r>
              <a:rPr lang="en-GB" dirty="0" err="1" smtClean="0"/>
              <a:t>shahinpoor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343"/>
            <a:ext cx="8229600" cy="481148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/>
              <a:t>Steady state and transient stress (</a:t>
            </a:r>
            <a:r>
              <a:rPr lang="en-GB" dirty="0" smtClean="0"/>
              <a:t>non </a:t>
            </a:r>
            <a:r>
              <a:rPr lang="en-GB" dirty="0"/>
              <a:t>inertial)</a:t>
            </a:r>
          </a:p>
          <a:p>
            <a:r>
              <a:rPr lang="en-GB" dirty="0" smtClean="0"/>
              <a:t>Elastic stress</a:t>
            </a:r>
            <a:endParaRPr lang="en-GB" dirty="0"/>
          </a:p>
          <a:p>
            <a:r>
              <a:rPr lang="en-GB" dirty="0" smtClean="0"/>
              <a:t>Plastic stress - 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			shakedown</a:t>
            </a:r>
          </a:p>
          <a:p>
            <a:pPr>
              <a:buNone/>
            </a:pPr>
            <a:r>
              <a:rPr lang="en-GB" dirty="0" smtClean="0"/>
              <a:t>			</a:t>
            </a:r>
            <a:r>
              <a:rPr lang="en-GB" dirty="0" err="1" smtClean="0"/>
              <a:t>ratcheting</a:t>
            </a:r>
            <a:r>
              <a:rPr lang="en-GB" dirty="0"/>
              <a:t>     </a:t>
            </a:r>
          </a:p>
          <a:p>
            <a:pPr>
              <a:buNone/>
            </a:pPr>
            <a:r>
              <a:rPr lang="en-GB" dirty="0"/>
              <a:t> </a:t>
            </a:r>
          </a:p>
          <a:p>
            <a:pPr>
              <a:buNone/>
            </a:pPr>
            <a:r>
              <a:rPr lang="en-GB" dirty="0"/>
              <a:t>Inertial Stress</a:t>
            </a:r>
          </a:p>
          <a:p>
            <a:r>
              <a:rPr lang="en-GB" dirty="0" smtClean="0"/>
              <a:t>Elastic waves</a:t>
            </a:r>
            <a:endParaRPr lang="en-GB" dirty="0"/>
          </a:p>
          <a:p>
            <a:r>
              <a:rPr lang="en-GB" dirty="0" smtClean="0"/>
              <a:t>Plastic Waves</a:t>
            </a:r>
            <a:endParaRPr lang="en-GB" dirty="0"/>
          </a:p>
          <a:p>
            <a:r>
              <a:rPr lang="en-GB" dirty="0" smtClean="0"/>
              <a:t>Shock Waves </a:t>
            </a:r>
            <a:endParaRPr lang="en-GB" dirty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E</a:t>
            </a:r>
            <a:r>
              <a:rPr lang="en-GB" dirty="0" smtClean="0"/>
              <a:t>lastic stress (non inertial) </a:t>
            </a:r>
            <a:br>
              <a:rPr lang="en-GB" dirty="0" smtClean="0"/>
            </a:br>
            <a:r>
              <a:rPr lang="en-GB" sz="1600" dirty="0" smtClean="0"/>
              <a:t>(reversible, small strain deformations) </a:t>
            </a:r>
            <a:endParaRPr lang="en-GB" sz="1600" dirty="0"/>
          </a:p>
        </p:txBody>
      </p:sp>
      <p:pic>
        <p:nvPicPr>
          <p:cNvPr id="6" name="Picture 5" descr="steadystatestresstemp.png"/>
          <p:cNvPicPr/>
          <p:nvPr/>
        </p:nvPicPr>
        <p:blipFill>
          <a:blip r:embed="rId2" cstate="print"/>
          <a:srcRect r="23222" b="10778"/>
          <a:stretch>
            <a:fillRect/>
          </a:stretch>
        </p:blipFill>
        <p:spPr>
          <a:xfrm>
            <a:off x="323528" y="1124744"/>
            <a:ext cx="4400550" cy="2838450"/>
          </a:xfrm>
          <a:prstGeom prst="rect">
            <a:avLst/>
          </a:prstGeom>
        </p:spPr>
      </p:pic>
      <p:pic>
        <p:nvPicPr>
          <p:cNvPr id="7" name="Picture 6" descr="steadystatestress2.png"/>
          <p:cNvPicPr/>
          <p:nvPr/>
        </p:nvPicPr>
        <p:blipFill>
          <a:blip r:embed="rId3" cstate="print"/>
          <a:srcRect r="25881" b="27545"/>
          <a:stretch>
            <a:fillRect/>
          </a:stretch>
        </p:blipFill>
        <p:spPr>
          <a:xfrm>
            <a:off x="4355976" y="3861048"/>
            <a:ext cx="4248150" cy="23050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51520" y="3501008"/>
            <a:ext cx="720080" cy="2160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30689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BEAM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17008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A ‘continuous’  beam results in constant heat power deposited within a target</a:t>
            </a:r>
          </a:p>
          <a:p>
            <a:r>
              <a:rPr lang="en-GB" dirty="0" smtClean="0"/>
              <a:t>The target is cooled resulting in a temperature gradient (which primarily depends on power deposition, thermal conductivity and geometry)</a:t>
            </a:r>
          </a:p>
          <a:p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79512" y="4437112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 a result of thermal expansion and the temperature gradient a stress field is setup within the target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59632" y="1412776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Typical temperature contour in a cylindrical target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444208" y="5733256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Von-</a:t>
            </a:r>
            <a:r>
              <a:rPr lang="en-GB" dirty="0" err="1" smtClean="0"/>
              <a:t>Mises</a:t>
            </a:r>
            <a:r>
              <a:rPr lang="en-GB" dirty="0" smtClean="0"/>
              <a:t> Stress as a result of temperature contour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plastic strain2.png"/>
          <p:cNvPicPr/>
          <p:nvPr/>
        </p:nvPicPr>
        <p:blipFill>
          <a:blip r:embed="rId2" cstate="print"/>
          <a:srcRect t="19461" r="16574" b="44910"/>
          <a:stretch>
            <a:fillRect/>
          </a:stretch>
        </p:blipFill>
        <p:spPr>
          <a:xfrm>
            <a:off x="3918585" y="2158174"/>
            <a:ext cx="4781550" cy="1133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Plastic stress (non inertial) </a:t>
            </a:r>
            <a:br>
              <a:rPr lang="en-GB" dirty="0" smtClean="0"/>
            </a:br>
            <a:r>
              <a:rPr lang="en-GB" sz="1600" dirty="0" smtClean="0"/>
              <a:t>stress exceeds yield point and plastic deformation occurs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359229" y="1268760"/>
            <a:ext cx="360019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onsider the stress and strain near the centre of a window heated by a ‘large’ beam pulse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Plastic deformation starts to occur at point A until the point of maximum compressive stress occurs at point B. </a:t>
            </a:r>
          </a:p>
          <a:p>
            <a:r>
              <a:rPr lang="en-GB" dirty="0" smtClean="0"/>
              <a:t>If the window is then cooled back to ambient temperature the stress unloads along the line B-C. </a:t>
            </a:r>
          </a:p>
          <a:p>
            <a:r>
              <a:rPr lang="en-GB" dirty="0" smtClean="0"/>
              <a:t>Point C has a small amount of tension resulting from the plastic deformation. </a:t>
            </a:r>
          </a:p>
          <a:p>
            <a:r>
              <a:rPr lang="en-GB" dirty="0" smtClean="0"/>
              <a:t>If the window is heated again by the same amount the stress will reach point B without any further plastic deformation. </a:t>
            </a:r>
            <a:endParaRPr lang="en-GB" dirty="0"/>
          </a:p>
        </p:txBody>
      </p:sp>
      <p:sp>
        <p:nvSpPr>
          <p:cNvPr id="75" name="Rectangle 74"/>
          <p:cNvSpPr/>
          <p:nvPr/>
        </p:nvSpPr>
        <p:spPr>
          <a:xfrm>
            <a:off x="4499992" y="6237312"/>
            <a:ext cx="4042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Point D represents stress prediction with </a:t>
            </a:r>
          </a:p>
          <a:p>
            <a:r>
              <a:rPr lang="en-GB" dirty="0" smtClean="0"/>
              <a:t>a simple linear model</a:t>
            </a:r>
            <a:endParaRPr lang="en-GB" dirty="0"/>
          </a:p>
        </p:txBody>
      </p:sp>
      <p:pic>
        <p:nvPicPr>
          <p:cNvPr id="76" name="Picture 75" descr="temp2.png"/>
          <p:cNvPicPr/>
          <p:nvPr/>
        </p:nvPicPr>
        <p:blipFill>
          <a:blip r:embed="rId3" cstate="print"/>
          <a:srcRect t="22455" r="18070" b="42515"/>
          <a:stretch>
            <a:fillRect/>
          </a:stretch>
        </p:blipFill>
        <p:spPr>
          <a:xfrm>
            <a:off x="4067944" y="1051592"/>
            <a:ext cx="4695825" cy="1114425"/>
          </a:xfrm>
          <a:prstGeom prst="rect">
            <a:avLst/>
          </a:prstGeom>
        </p:spPr>
      </p:pic>
      <p:cxnSp>
        <p:nvCxnSpPr>
          <p:cNvPr id="78" name="Straight Connector 77"/>
          <p:cNvCxnSpPr/>
          <p:nvPr/>
        </p:nvCxnSpPr>
        <p:spPr>
          <a:xfrm flipH="1" flipV="1">
            <a:off x="4599432" y="1268760"/>
            <a:ext cx="9144" cy="1821912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4900407" y="1150544"/>
            <a:ext cx="3820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Beam window temperature profile [°C]</a:t>
            </a:r>
            <a:endParaRPr lang="en-GB" dirty="0"/>
          </a:p>
        </p:txBody>
      </p:sp>
      <p:sp>
        <p:nvSpPr>
          <p:cNvPr id="82" name="Rectangle 81"/>
          <p:cNvSpPr/>
          <p:nvPr/>
        </p:nvSpPr>
        <p:spPr>
          <a:xfrm>
            <a:off x="4677034" y="2311646"/>
            <a:ext cx="4235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Plastic strain occurring at centre of window</a:t>
            </a:r>
            <a:endParaRPr lang="en-GB" dirty="0"/>
          </a:p>
        </p:txBody>
      </p:sp>
      <p:grpSp>
        <p:nvGrpSpPr>
          <p:cNvPr id="89" name="Group 88"/>
          <p:cNvGrpSpPr/>
          <p:nvPr/>
        </p:nvGrpSpPr>
        <p:grpSpPr>
          <a:xfrm>
            <a:off x="4139952" y="3284984"/>
            <a:ext cx="4770005" cy="2768600"/>
            <a:chOff x="4139952" y="3284984"/>
            <a:chExt cx="4770005" cy="2768600"/>
          </a:xfrm>
        </p:grpSpPr>
        <p:grpSp>
          <p:nvGrpSpPr>
            <p:cNvPr id="74" name="Group 73"/>
            <p:cNvGrpSpPr/>
            <p:nvPr/>
          </p:nvGrpSpPr>
          <p:grpSpPr>
            <a:xfrm>
              <a:off x="4139952" y="3284984"/>
              <a:ext cx="4770005" cy="2768600"/>
              <a:chOff x="4139952" y="3284984"/>
              <a:chExt cx="4770005" cy="27686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12557" y="3284984"/>
                <a:ext cx="4597400" cy="276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4139952" y="5157192"/>
                <a:ext cx="6046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 smtClean="0"/>
                  <a:t>σ</a:t>
                </a:r>
                <a:r>
                  <a:rPr lang="en-GB" baseline="-25000" dirty="0" smtClean="0"/>
                  <a:t>yield</a:t>
                </a:r>
                <a:endParaRPr lang="en-GB" baseline="-25000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796136" y="5301208"/>
                <a:ext cx="317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A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364088" y="5157192"/>
                <a:ext cx="3177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B</a:t>
                </a:r>
                <a:endParaRPr lang="en-GB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214724" y="3356992"/>
                <a:ext cx="317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C</a:t>
                </a:r>
                <a:endParaRPr lang="en-GB" dirty="0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5032637" y="5373216"/>
                <a:ext cx="43204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5580112" y="5445224"/>
                <a:ext cx="288032" cy="21602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ctangle 72"/>
              <p:cNvSpPr/>
              <p:nvPr/>
            </p:nvSpPr>
            <p:spPr>
              <a:xfrm>
                <a:off x="5364088" y="5517232"/>
                <a:ext cx="3273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D</a:t>
                </a:r>
              </a:p>
            </p:txBody>
          </p:sp>
        </p:grpSp>
        <p:cxnSp>
          <p:nvCxnSpPr>
            <p:cNvPr id="84" name="Straight Arrow Connector 83"/>
            <p:cNvCxnSpPr/>
            <p:nvPr/>
          </p:nvCxnSpPr>
          <p:spPr>
            <a:xfrm flipH="1">
              <a:off x="7077456" y="4434840"/>
              <a:ext cx="347472" cy="2103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>
              <a:off x="6766560" y="4197096"/>
              <a:ext cx="713232" cy="448056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5733288" y="5385816"/>
              <a:ext cx="1097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2700" dirty="0" smtClean="0"/>
              <a:t>Plastic stress – shake down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 smtClean="0"/>
              <a:t>Plastic shakedown </a:t>
            </a:r>
            <a:r>
              <a:rPr lang="en-GB" sz="1600" dirty="0" err="1" smtClean="0"/>
              <a:t>behavior</a:t>
            </a:r>
            <a:r>
              <a:rPr lang="en-GB" sz="1600" dirty="0" smtClean="0"/>
              <a:t> is one in which the steady state is a closed elastic-plastic loop, with no net accumulation of plastic deformation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467544" y="980728"/>
            <a:ext cx="3419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Consider more significant heating to the window resulting in significantly more plastic deformation between A and B.</a:t>
            </a:r>
          </a:p>
          <a:p>
            <a:endParaRPr lang="en-GB" dirty="0"/>
          </a:p>
          <a:p>
            <a:r>
              <a:rPr lang="en-GB" dirty="0" smtClean="0"/>
              <a:t>Unloading now follows line B-C thus setting up a loop of repetitive cycles of plastic deformation</a:t>
            </a:r>
          </a:p>
          <a:p>
            <a:r>
              <a:rPr lang="en-GB" dirty="0" smtClean="0"/>
              <a:t> 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16" y="4907419"/>
            <a:ext cx="3239039" cy="195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5"/>
          <p:cNvGrpSpPr/>
          <p:nvPr/>
        </p:nvGrpSpPr>
        <p:grpSpPr>
          <a:xfrm>
            <a:off x="4248592" y="3925056"/>
            <a:ext cx="4591050" cy="2805113"/>
            <a:chOff x="4139952" y="4052887"/>
            <a:chExt cx="4591050" cy="280511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9952" y="4052887"/>
              <a:ext cx="4591050" cy="2805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6084168" y="5157192"/>
              <a:ext cx="216024" cy="1440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6516216" y="5301208"/>
              <a:ext cx="216024" cy="1440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5400092" y="6417332"/>
              <a:ext cx="216024" cy="1440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6200000">
              <a:off x="7128284" y="4185084"/>
              <a:ext cx="216024" cy="1440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004048" y="4293096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Isotropic hardening model</a:t>
              </a:r>
              <a:endParaRPr lang="en-GB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502920" y="3379848"/>
            <a:ext cx="3547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If the yield stress increases following plastic work then the magnitude of the cyclic plastic deformation reduces until return to the elastic regime. </a:t>
            </a:r>
            <a:endParaRPr lang="en-GB" dirty="0"/>
          </a:p>
        </p:txBody>
      </p:sp>
      <p:grpSp>
        <p:nvGrpSpPr>
          <p:cNvPr id="37" name="Group 36"/>
          <p:cNvGrpSpPr/>
          <p:nvPr/>
        </p:nvGrpSpPr>
        <p:grpSpPr>
          <a:xfrm>
            <a:off x="4283968" y="920152"/>
            <a:ext cx="4608512" cy="2762250"/>
            <a:chOff x="4283968" y="764704"/>
            <a:chExt cx="4608512" cy="2762250"/>
          </a:xfrm>
        </p:grpSpPr>
        <p:grpSp>
          <p:nvGrpSpPr>
            <p:cNvPr id="4" name="Group 24"/>
            <p:cNvGrpSpPr/>
            <p:nvPr/>
          </p:nvGrpSpPr>
          <p:grpSpPr>
            <a:xfrm>
              <a:off x="4283968" y="764704"/>
              <a:ext cx="4608512" cy="2762250"/>
              <a:chOff x="4211960" y="1196752"/>
              <a:chExt cx="4608512" cy="276225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11960" y="1196752"/>
                <a:ext cx="4597400" cy="2762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9" name="Rectangle 48"/>
              <p:cNvSpPr/>
              <p:nvPr/>
            </p:nvSpPr>
            <p:spPr>
              <a:xfrm>
                <a:off x="7596336" y="3356992"/>
                <a:ext cx="317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A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148064" y="3356992"/>
                <a:ext cx="317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B</a:t>
                </a:r>
                <a:endParaRPr lang="en-GB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076056" y="1700808"/>
                <a:ext cx="7216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2</a:t>
                </a:r>
                <a:r>
                  <a:rPr lang="el-GR" dirty="0" smtClean="0"/>
                  <a:t>σ</a:t>
                </a:r>
                <a:r>
                  <a:rPr lang="en-GB" baseline="-25000" dirty="0" smtClean="0"/>
                  <a:t>yield</a:t>
                </a:r>
                <a:endParaRPr lang="en-GB" baseline="-25000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524328" y="1412776"/>
                <a:ext cx="317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C</a:t>
                </a:r>
                <a:endParaRPr lang="en-GB" dirty="0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4932040" y="3429000"/>
                <a:ext cx="43204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932040" y="1556792"/>
                <a:ext cx="1944216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5076056" y="1556792"/>
                <a:ext cx="0" cy="187220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7380312" y="1628800"/>
                <a:ext cx="14401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Kinematic hardening model</a:t>
                </a:r>
                <a:endParaRPr lang="en-GB" dirty="0"/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flipH="1">
              <a:off x="7927848" y="2514600"/>
              <a:ext cx="210312" cy="2468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6254496" y="1746504"/>
              <a:ext cx="237744" cy="2834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6464808" y="2359152"/>
              <a:ext cx="18288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5687568" y="2999232"/>
              <a:ext cx="265176" cy="91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7196328" y="1115568"/>
              <a:ext cx="201168" cy="91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2700" dirty="0" smtClean="0"/>
              <a:t>Plastic stress – </a:t>
            </a:r>
            <a:r>
              <a:rPr lang="en-GB" sz="2700" dirty="0" err="1" smtClean="0"/>
              <a:t>ratcheting</a:t>
            </a:r>
            <a:r>
              <a:rPr lang="en-GB" sz="2700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 err="1" smtClean="0"/>
              <a:t>Ratcheting</a:t>
            </a:r>
            <a:r>
              <a:rPr lang="en-GB" sz="1600" dirty="0" smtClean="0"/>
              <a:t> </a:t>
            </a:r>
            <a:r>
              <a:rPr lang="en-GB" sz="1600" dirty="0" err="1" smtClean="0"/>
              <a:t>behavior</a:t>
            </a:r>
            <a:r>
              <a:rPr lang="en-GB" sz="1600" dirty="0" smtClean="0"/>
              <a:t> is one in which the steady state is an open elastic-plastic loop, with the material accumulating a net strain during each cycle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476688" y="1456216"/>
            <a:ext cx="3419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UNSTABLE </a:t>
            </a:r>
            <a:r>
              <a:rPr lang="en-GB" dirty="0" err="1" smtClean="0"/>
              <a:t>Ratcheting</a:t>
            </a:r>
            <a:r>
              <a:rPr lang="en-GB" dirty="0" smtClean="0"/>
              <a:t> behaviour observed by increasing window thickness</a:t>
            </a:r>
          </a:p>
          <a:p>
            <a:endParaRPr lang="en-GB" dirty="0"/>
          </a:p>
          <a:p>
            <a:r>
              <a:rPr lang="en-GB" dirty="0" smtClean="0"/>
              <a:t> 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03272" y="2389995"/>
            <a:ext cx="4597400" cy="2768600"/>
            <a:chOff x="4156964" y="1797812"/>
            <a:chExt cx="4597400" cy="27686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6964" y="1797812"/>
              <a:ext cx="4597400" cy="276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TextBox 28"/>
            <p:cNvSpPr txBox="1"/>
            <p:nvPr/>
          </p:nvSpPr>
          <p:spPr>
            <a:xfrm>
              <a:off x="7068312" y="3904488"/>
              <a:ext cx="265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16624" y="1880616"/>
              <a:ext cx="853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G E C</a:t>
              </a:r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32248" y="3998976"/>
              <a:ext cx="710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F D B</a:t>
              </a:r>
              <a:endParaRPr lang="en-GB" dirty="0"/>
            </a:p>
          </p:txBody>
        </p:sp>
      </p:grpSp>
      <p:pic>
        <p:nvPicPr>
          <p:cNvPr id="35" name="Picture 34" descr="BreeDiag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2040" y="1287780"/>
            <a:ext cx="3081528" cy="53595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999997" y="3189470"/>
            <a:ext cx="1842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Bree</a:t>
            </a:r>
            <a:r>
              <a:rPr lang="en-GB" dirty="0" smtClean="0"/>
              <a:t> diagram shows regions where </a:t>
            </a:r>
            <a:r>
              <a:rPr lang="en-GB" dirty="0" err="1" smtClean="0"/>
              <a:t>ratcheting</a:t>
            </a:r>
            <a:r>
              <a:rPr lang="en-GB" dirty="0" smtClean="0"/>
              <a:t> can occur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2700" dirty="0" smtClean="0"/>
              <a:t>Inertial Stress - Elastic Waves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 smtClean="0"/>
              <a:t>Stress waves with a magnitude below the yield stress propagating with small reversible deflections 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494976" y="1264192"/>
            <a:ext cx="3419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Consider a spherical target being rapidly and uniformly heated by a beam pulse.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If it is heated before it has had time to expand a pressure/stress occurs. This results in oscillating stress waves propagating through the target as it expands, overshoots and contracts again.</a:t>
            </a:r>
          </a:p>
          <a:p>
            <a:endParaRPr lang="en-GB" dirty="0"/>
          </a:p>
          <a:p>
            <a:r>
              <a:rPr lang="en-GB" dirty="0" smtClean="0"/>
              <a:t>The waves travel at the speed of sound in the material. (longitudinal or shear sound speeds)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 </a:t>
            </a:r>
          </a:p>
        </p:txBody>
      </p:sp>
      <p:pic>
        <p:nvPicPr>
          <p:cNvPr id="11" name="vmstresswaveinspher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25696" y="868680"/>
            <a:ext cx="4081272" cy="3341541"/>
          </a:xfrm>
          <a:prstGeom prst="rect">
            <a:avLst/>
          </a:prstGeom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8359" y="4095750"/>
            <a:ext cx="4591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75145" y="5650077"/>
            <a:ext cx="313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Stress depends on heating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/>
          <a:srcRect t="13494"/>
          <a:stretch>
            <a:fillRect/>
          </a:stretch>
        </p:blipFill>
        <p:spPr bwMode="auto">
          <a:xfrm rot="10622596">
            <a:off x="4328022" y="1391252"/>
            <a:ext cx="5038407" cy="332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2700" dirty="0" smtClean="0"/>
              <a:t>Inertial Stress - Plastic Waves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 smtClean="0"/>
              <a:t>If a pulse is transmitted to a material that has an amplitude exceeding the elastic limit the pulse will decompose into an elastic and a plastic wave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337457" y="1007724"/>
            <a:ext cx="82731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Plastic waves travel slower than acoustic elastic waves due to the dissipative effect of plastic work</a:t>
            </a:r>
          </a:p>
          <a:p>
            <a:endParaRPr lang="en-GB" b="1" dirty="0" smtClean="0"/>
          </a:p>
          <a:p>
            <a:r>
              <a:rPr lang="en-GB" b="1" dirty="0" smtClean="0"/>
              <a:t>But what is the dynamic yield point?</a:t>
            </a:r>
          </a:p>
          <a:p>
            <a:endParaRPr lang="en-GB" dirty="0"/>
          </a:p>
          <a:p>
            <a:r>
              <a:rPr lang="en-GB" dirty="0" smtClean="0"/>
              <a:t> 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7734" y="1900480"/>
          <a:ext cx="434495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318"/>
                <a:gridCol w="1448318"/>
                <a:gridCol w="1448318"/>
              </a:tblGrid>
              <a:tr h="55981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Material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Hugoniot</a:t>
                      </a:r>
                      <a:r>
                        <a:rPr lang="en-GB" sz="1400" dirty="0" smtClean="0"/>
                        <a:t> Elastic Limit [</a:t>
                      </a:r>
                      <a:r>
                        <a:rPr lang="en-GB" sz="1400" dirty="0" err="1" smtClean="0"/>
                        <a:t>GPa</a:t>
                      </a:r>
                      <a:r>
                        <a:rPr lang="en-GB" sz="1400" dirty="0" smtClean="0"/>
                        <a:t>] Meyers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Typical static yield point [</a:t>
                      </a:r>
                      <a:r>
                        <a:rPr lang="en-GB" sz="1400" dirty="0" err="1" smtClean="0"/>
                        <a:t>Gpa</a:t>
                      </a:r>
                      <a:r>
                        <a:rPr lang="en-GB" sz="1400" dirty="0" smtClean="0"/>
                        <a:t>]</a:t>
                      </a:r>
                      <a:endParaRPr lang="en-GB" sz="1400" dirty="0"/>
                    </a:p>
                  </a:txBody>
                  <a:tcPr/>
                </a:tc>
              </a:tr>
              <a:tr h="28101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2024 Al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0.25</a:t>
                      </a:r>
                      <a:endParaRPr lang="en-GB" sz="1400" dirty="0"/>
                    </a:p>
                  </a:txBody>
                  <a:tcPr/>
                </a:tc>
              </a:tr>
              <a:tr h="28101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0.225</a:t>
                      </a:r>
                      <a:endParaRPr lang="en-GB" sz="1400" dirty="0"/>
                    </a:p>
                  </a:txBody>
                  <a:tcPr/>
                </a:tc>
              </a:tr>
              <a:tr h="28101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0.035</a:t>
                      </a:r>
                      <a:endParaRPr lang="en-GB" sz="1400" dirty="0"/>
                    </a:p>
                  </a:txBody>
                  <a:tcPr/>
                </a:tc>
              </a:tr>
              <a:tr h="28101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1-1.5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0.1</a:t>
                      </a:r>
                      <a:endParaRPr lang="en-GB" sz="1400" dirty="0"/>
                    </a:p>
                  </a:txBody>
                  <a:tcPr/>
                </a:tc>
              </a:tr>
              <a:tr h="28101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Sapphire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12-21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  <a:tr h="28101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Fused Quartz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9.8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547336" y="2023391"/>
            <a:ext cx="17460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Strain rate </a:t>
            </a:r>
            <a:r>
              <a:rPr lang="en-GB" sz="1400" b="1" dirty="0" err="1" smtClean="0"/>
              <a:t>dependance</a:t>
            </a:r>
            <a:r>
              <a:rPr lang="en-GB" sz="1400" b="1" dirty="0" smtClean="0"/>
              <a:t> of mild steel Campbell and Ferguson</a:t>
            </a:r>
            <a:endParaRPr lang="en-GB" sz="1400" b="1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l="16120" t="32433" r="11627" b="20374"/>
          <a:stretch>
            <a:fillRect/>
          </a:stretch>
        </p:blipFill>
        <p:spPr bwMode="auto">
          <a:xfrm>
            <a:off x="222086" y="4437969"/>
            <a:ext cx="4273713" cy="242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868927" y="5279572"/>
            <a:ext cx="2082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Applied ultrasonic vibrations can result in reduced yield stress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6052458"/>
            <a:ext cx="3189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Acousto</a:t>
            </a:r>
            <a:r>
              <a:rPr lang="en-GB" sz="1400" b="1" dirty="0" smtClean="0"/>
              <a:t>-plastic-effect</a:t>
            </a:r>
            <a:endParaRPr lang="en-GB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5167773" y="4964736"/>
            <a:ext cx="3339643" cy="957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Do we induce vibratory stress relief by bouncing inertial waves through a target?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274847" y="6064806"/>
            <a:ext cx="2978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Research required in this area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2700" dirty="0" smtClean="0"/>
              <a:t>Shock Waves – Inertial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 smtClean="0"/>
              <a:t>A discontinuity in pressure, temperature and density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476688" y="898432"/>
            <a:ext cx="341987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Shock waves in solids normally studied using impacts and involve multiple </a:t>
            </a:r>
            <a:r>
              <a:rPr lang="en-GB" sz="1600" dirty="0" err="1" smtClean="0"/>
              <a:t>Gpa</a:t>
            </a:r>
            <a:r>
              <a:rPr lang="en-GB" sz="1600" dirty="0" smtClean="0"/>
              <a:t> pressures</a:t>
            </a:r>
          </a:p>
          <a:p>
            <a:endParaRPr lang="en-GB" sz="1600" dirty="0"/>
          </a:p>
          <a:p>
            <a:r>
              <a:rPr lang="en-GB" sz="1600" dirty="0" smtClean="0"/>
              <a:t>Requirement for formation of a shock wave (in a target or window) </a:t>
            </a:r>
          </a:p>
          <a:p>
            <a:r>
              <a:rPr lang="en-GB" sz="1600" dirty="0"/>
              <a:t>H</a:t>
            </a:r>
            <a:r>
              <a:rPr lang="en-GB" sz="1600" dirty="0" smtClean="0"/>
              <a:t>igher amplitude regions of a disturbance front travel faster than lower amplitude regions 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 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9472" y="1298448"/>
            <a:ext cx="1238250" cy="371475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2272" y="1764792"/>
            <a:ext cx="1981200" cy="38100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1152" y="1298448"/>
            <a:ext cx="1152525" cy="314325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3136" y="1618488"/>
            <a:ext cx="1600200" cy="4572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243609" y="976622"/>
            <a:ext cx="4433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Isothermal compression    shock compression</a:t>
            </a:r>
            <a:endParaRPr lang="en-GB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122" y="3965511"/>
            <a:ext cx="4377713" cy="250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/>
          <p:nvPr/>
        </p:nvGrpSpPr>
        <p:grpSpPr>
          <a:xfrm>
            <a:off x="4646440" y="2212174"/>
            <a:ext cx="4031029" cy="2453133"/>
            <a:chOff x="4431836" y="2268157"/>
            <a:chExt cx="3810463" cy="2294699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31836" y="2268157"/>
              <a:ext cx="3810463" cy="229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0" name="Straight Arrow Connector 19"/>
            <p:cNvCxnSpPr/>
            <p:nvPr/>
          </p:nvCxnSpPr>
          <p:spPr>
            <a:xfrm flipV="1">
              <a:off x="5065776" y="3648456"/>
              <a:ext cx="1389888" cy="914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766560" y="3630168"/>
              <a:ext cx="859536" cy="914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483096" y="2404872"/>
              <a:ext cx="9144" cy="18288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736080" y="2401824"/>
              <a:ext cx="9144" cy="18288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404104" y="3410712"/>
              <a:ext cx="7772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elastic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10528" y="2971800"/>
              <a:ext cx="19202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plastic</a:t>
              </a:r>
              <a:endParaRPr lang="en-GB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67144" y="3401568"/>
              <a:ext cx="722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shock</a:t>
              </a:r>
              <a:endParaRPr lang="en-GB" sz="1200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4558498" y="4753094"/>
            <a:ext cx="428380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High pressures required for non-linear wave </a:t>
            </a:r>
          </a:p>
          <a:p>
            <a:r>
              <a:rPr lang="en-GB" sz="1600" dirty="0" smtClean="0"/>
              <a:t>steepening </a:t>
            </a:r>
          </a:p>
          <a:p>
            <a:r>
              <a:rPr lang="en-GB" sz="1600" dirty="0" smtClean="0"/>
              <a:t>Geometric spreading of waves in targets results </a:t>
            </a:r>
          </a:p>
          <a:p>
            <a:r>
              <a:rPr lang="en-GB" sz="1600" dirty="0" smtClean="0"/>
              <a:t>in a reduction in wave amplitude</a:t>
            </a:r>
          </a:p>
          <a:p>
            <a:r>
              <a:rPr lang="en-GB" sz="1600" dirty="0" smtClean="0"/>
              <a:t>Acoustic attenuation of wave energy opposes</a:t>
            </a:r>
          </a:p>
          <a:p>
            <a:r>
              <a:rPr lang="en-GB" sz="1600" dirty="0" smtClean="0"/>
              <a:t>Non-linear steepening (ref Goldberg number)</a:t>
            </a:r>
          </a:p>
          <a:p>
            <a:r>
              <a:rPr lang="en-GB" sz="1600" dirty="0" smtClean="0"/>
              <a:t>Formation of a shock wave from a beam induced </a:t>
            </a:r>
          </a:p>
          <a:p>
            <a:r>
              <a:rPr lang="en-GB" sz="1600" dirty="0" smtClean="0"/>
              <a:t>pressure wave is unlikely</a:t>
            </a:r>
            <a:endParaRPr lang="en-GB" sz="1600" dirty="0"/>
          </a:p>
        </p:txBody>
      </p:sp>
      <p:sp>
        <p:nvSpPr>
          <p:cNvPr id="33" name="Rectangle 32"/>
          <p:cNvSpPr/>
          <p:nvPr/>
        </p:nvSpPr>
        <p:spPr>
          <a:xfrm>
            <a:off x="535601" y="3385848"/>
            <a:ext cx="3241742" cy="598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Solution of wave equation with c(p) non linear steepening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90656" y="4441372"/>
            <a:ext cx="489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err="1" smtClean="0"/>
              <a:t>GPa</a:t>
            </a:r>
            <a:endParaRPr lang="en-GB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11938</TotalTime>
  <Words>795</Words>
  <Application>Microsoft Office PowerPoint</Application>
  <PresentationFormat>On-screen Show (4:3)</PresentationFormat>
  <Paragraphs>141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Static &amp; dynamic stresses from beam heating in targets &amp; windows </vt:lpstr>
      <vt:lpstr>Contents</vt:lpstr>
      <vt:lpstr>Elastic stress (non inertial)  (reversible, small strain deformations) </vt:lpstr>
      <vt:lpstr>Plastic stress (non inertial)  stress exceeds yield point and plastic deformation occurs</vt:lpstr>
      <vt:lpstr>Plastic stress – shake down  Plastic shakedown behavior is one in which the steady state is a closed elastic-plastic loop, with no net accumulation of plastic deformation</vt:lpstr>
      <vt:lpstr>Plastic stress – ratcheting  Ratcheting behavior is one in which the steady state is an open elastic-plastic loop, with the material accumulating a net strain during each cycle</vt:lpstr>
      <vt:lpstr>Inertial Stress - Elastic Waves  Stress waves with a magnitude below the yield stress propagating with small reversible deflections </vt:lpstr>
      <vt:lpstr>Inertial Stress - Plastic Waves  If a pulse is transmitted to a material that has an amplitude exceeding the elastic limit the pulse will decompose into an elastic and a plastic wave</vt:lpstr>
      <vt:lpstr>Shock Waves – Inertial  A discontinuity in pressure, temperature and density</vt:lpstr>
      <vt:lpstr>ANSYS Classic vs AUTODYN for inertial stress modelling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Static &amp; dynamic stresses from beam heating in targets &amp; windows</dc:title>
  <dc:creator>wvx65526</dc:creator>
  <cp:lastModifiedBy>Kirk T McDonald</cp:lastModifiedBy>
  <cp:revision>942</cp:revision>
  <dcterms:created xsi:type="dcterms:W3CDTF">2013-03-27T12:00:38Z</dcterms:created>
  <dcterms:modified xsi:type="dcterms:W3CDTF">2013-04-05T08:24:07Z</dcterms:modified>
</cp:coreProperties>
</file>