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89" r:id="rId2"/>
    <p:sldId id="259" r:id="rId3"/>
    <p:sldId id="267" r:id="rId4"/>
    <p:sldId id="286" r:id="rId5"/>
    <p:sldId id="263" r:id="rId6"/>
    <p:sldId id="302" r:id="rId7"/>
    <p:sldId id="268" r:id="rId8"/>
    <p:sldId id="304" r:id="rId9"/>
    <p:sldId id="287" r:id="rId10"/>
    <p:sldId id="269" r:id="rId11"/>
    <p:sldId id="277" r:id="rId12"/>
    <p:sldId id="285" r:id="rId13"/>
    <p:sldId id="291" r:id="rId14"/>
    <p:sldId id="261" r:id="rId15"/>
    <p:sldId id="293" r:id="rId16"/>
    <p:sldId id="295" r:id="rId17"/>
    <p:sldId id="270" r:id="rId18"/>
    <p:sldId id="264" r:id="rId19"/>
    <p:sldId id="271" r:id="rId20"/>
    <p:sldId id="281" r:id="rId21"/>
    <p:sldId id="283" r:id="rId22"/>
    <p:sldId id="276" r:id="rId23"/>
    <p:sldId id="273" r:id="rId24"/>
    <p:sldId id="272" r:id="rId25"/>
    <p:sldId id="274" r:id="rId26"/>
    <p:sldId id="275" r:id="rId27"/>
    <p:sldId id="278" r:id="rId28"/>
    <p:sldId id="280" r:id="rId29"/>
    <p:sldId id="288" r:id="rId30"/>
    <p:sldId id="279" r:id="rId31"/>
    <p:sldId id="301" r:id="rId32"/>
    <p:sldId id="299" r:id="rId33"/>
    <p:sldId id="300" r:id="rId34"/>
    <p:sldId id="292" r:id="rId35"/>
    <p:sldId id="296" r:id="rId36"/>
    <p:sldId id="297" r:id="rId37"/>
    <p:sldId id="298" r:id="rId3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Case 1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Sheet1!$B$28:$B$32</c:f>
              <c:numCache>
                <c:formatCode>General</c:formatCode>
                <c:ptCount val="5"/>
                <c:pt idx="0">
                  <c:v>3182.0000000000005</c:v>
                </c:pt>
                <c:pt idx="1">
                  <c:v>4902.0000000000009</c:v>
                </c:pt>
                <c:pt idx="2">
                  <c:v>6622.0000000000009</c:v>
                </c:pt>
                <c:pt idx="3">
                  <c:v>8342.0000000000018</c:v>
                </c:pt>
                <c:pt idx="4">
                  <c:v>10062.000000000002</c:v>
                </c:pt>
              </c:numCache>
            </c:numRef>
          </c:yVal>
          <c:smooth val="1"/>
        </c:ser>
        <c:ser>
          <c:idx val="1"/>
          <c:order val="1"/>
          <c:tx>
            <c:v>Case 2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Sheet1!$C$28:$C$32</c:f>
              <c:numCache>
                <c:formatCode>General</c:formatCode>
                <c:ptCount val="5"/>
                <c:pt idx="0">
                  <c:v>1973.9824561403509</c:v>
                </c:pt>
                <c:pt idx="1">
                  <c:v>3041</c:v>
                </c:pt>
                <c:pt idx="2">
                  <c:v>4108.0175438596489</c:v>
                </c:pt>
                <c:pt idx="3">
                  <c:v>5175.0350877192977</c:v>
                </c:pt>
                <c:pt idx="4">
                  <c:v>6242.0526315789475</c:v>
                </c:pt>
              </c:numCache>
            </c:numRef>
          </c:yVal>
          <c:smooth val="1"/>
        </c:ser>
        <c:ser>
          <c:idx val="2"/>
          <c:order val="2"/>
          <c:tx>
            <c:v>Case 3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Sheet1!$D$28:$D$32</c:f>
              <c:numCache>
                <c:formatCode>General</c:formatCode>
                <c:ptCount val="5"/>
                <c:pt idx="0">
                  <c:v>1393.5064935064934</c:v>
                </c:pt>
                <c:pt idx="1">
                  <c:v>2146.7532467532465</c:v>
                </c:pt>
                <c:pt idx="2">
                  <c:v>2899.9999999999995</c:v>
                </c:pt>
                <c:pt idx="3">
                  <c:v>3653.2467532467531</c:v>
                </c:pt>
                <c:pt idx="4">
                  <c:v>4406.4935064935062</c:v>
                </c:pt>
              </c:numCache>
            </c:numRef>
          </c:yVal>
          <c:smooth val="1"/>
        </c:ser>
        <c:ser>
          <c:idx val="3"/>
          <c:order val="3"/>
          <c:tx>
            <c:v>Case 4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Sheet1!$E$28:$E$32</c:f>
              <c:numCache>
                <c:formatCode>General</c:formatCode>
                <c:ptCount val="5"/>
                <c:pt idx="0">
                  <c:v>1123.3505154639174</c:v>
                </c:pt>
                <c:pt idx="1">
                  <c:v>1730.5670103092782</c:v>
                </c:pt>
                <c:pt idx="2">
                  <c:v>2337.783505154639</c:v>
                </c:pt>
                <c:pt idx="3">
                  <c:v>2945</c:v>
                </c:pt>
                <c:pt idx="4">
                  <c:v>3552.2164948453606</c:v>
                </c:pt>
              </c:numCache>
            </c:numRef>
          </c:yVal>
          <c:smooth val="1"/>
        </c:ser>
        <c:ser>
          <c:idx val="4"/>
          <c:order val="4"/>
          <c:tx>
            <c:v>Case 5</c:v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Sheet1!$F$28:$F$32</c:f>
              <c:numCache>
                <c:formatCode>General</c:formatCode>
                <c:ptCount val="5"/>
                <c:pt idx="0">
                  <c:v>832.97435897435901</c:v>
                </c:pt>
                <c:pt idx="1">
                  <c:v>1283.2307692307693</c:v>
                </c:pt>
                <c:pt idx="2">
                  <c:v>1733.4871794871794</c:v>
                </c:pt>
                <c:pt idx="3">
                  <c:v>2183.7435897435898</c:v>
                </c:pt>
                <c:pt idx="4">
                  <c:v>2634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621408"/>
        <c:axId val="275621968"/>
      </c:scatterChart>
      <c:valAx>
        <c:axId val="275621408"/>
        <c:scaling>
          <c:orientation val="minMax"/>
          <c:max val="600"/>
          <c:min val="2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Temperature LBE (Deg 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621968"/>
        <c:crosses val="autoZero"/>
        <c:crossBetween val="midCat"/>
      </c:valAx>
      <c:valAx>
        <c:axId val="275621968"/>
        <c:scaling>
          <c:orientation val="minMax"/>
          <c:max val="3960"/>
          <c:min val="161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Power extracted (W)</a:t>
                </a:r>
              </a:p>
            </c:rich>
          </c:tx>
          <c:layout>
            <c:manualLayout>
              <c:xMode val="edge"/>
              <c:yMode val="edge"/>
              <c:x val="6.4401111079746328E-3"/>
              <c:y val="0.298428685434381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5621408"/>
        <c:crosses val="autoZero"/>
        <c:crossBetween val="midCat"/>
      </c:valAx>
      <c:spPr>
        <a:noFill/>
        <a:ln>
          <a:noFill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83872364119696807"/>
          <c:y val="0.37273544493060717"/>
          <c:w val="4.8959888249704563E-2"/>
          <c:h val="0.2545291101387857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52F8CBB7-28BE-4AE4-A9B5-4636C231AE55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A268E3E0-5E66-4DEE-A87E-65F121C9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4DE94-486D-4D08-BFE7-71A4954D17AA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0B66-2899-4DA6-B9DB-9B5102B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1B32-5E10-4BBA-9618-914E084D6A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-60-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0" y="1053046"/>
            <a:ext cx="5492679" cy="4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LOGO-60-CERN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9" y="5986682"/>
            <a:ext cx="2016681" cy="871318"/>
          </a:xfrm>
          <a:prstGeom prst="rect">
            <a:avLst/>
          </a:prstGeom>
        </p:spPr>
      </p:pic>
      <p:pic>
        <p:nvPicPr>
          <p:cNvPr id="10" name="Picture 9" descr="EN-STI-LOGO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317750" y="6194705"/>
            <a:ext cx="512618" cy="455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2" r:id="rId3"/>
    <p:sldLayoutId id="2147483677" r:id="rId4"/>
    <p:sldLayoutId id="2147483678" r:id="rId5"/>
    <p:sldLayoutId id="2147483681" r:id="rId6"/>
    <p:sldLayoutId id="2147483680" r:id="rId7"/>
    <p:sldLayoutId id="2147483679" r:id="rId8"/>
    <p:sldLayoutId id="2147483664" r:id="rId9"/>
    <p:sldLayoutId id="2147483665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jpeg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4800" b="1" dirty="0"/>
              <a:t>LIEBE: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000" dirty="0" smtClean="0"/>
              <a:t>Design </a:t>
            </a:r>
            <a:r>
              <a:rPr lang="en-US" sz="4000" dirty="0"/>
              <a:t>of a molten metal target based on a </a:t>
            </a:r>
            <a:r>
              <a:rPr lang="en-US" sz="4000" dirty="0" err="1"/>
              <a:t>Pb</a:t>
            </a:r>
            <a:r>
              <a:rPr lang="en-US" sz="4000" dirty="0"/>
              <a:t>-Bi loop at CERN-ISOLDE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199" y="4598762"/>
            <a:ext cx="8298873" cy="41965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T. De Melo Mendonca, </a:t>
            </a:r>
            <a:r>
              <a:rPr lang="en-US" u="sng" dirty="0" smtClean="0"/>
              <a:t>M. Delonca</a:t>
            </a:r>
            <a:r>
              <a:rPr lang="en-US" dirty="0" smtClean="0"/>
              <a:t>, D. Houngbo, C. </a:t>
            </a:r>
            <a:r>
              <a:rPr lang="en-US" dirty="0"/>
              <a:t>M</a:t>
            </a:r>
            <a:r>
              <a:rPr lang="en-US" dirty="0" smtClean="0"/>
              <a:t>aglioni, L. Popescu, P. </a:t>
            </a:r>
            <a:r>
              <a:rPr lang="en-US" dirty="0" err="1" smtClean="0"/>
              <a:t>Schuurmans</a:t>
            </a:r>
            <a:r>
              <a:rPr lang="en-US" dirty="0" smtClean="0"/>
              <a:t>, T. </a:t>
            </a:r>
            <a:r>
              <a:rPr lang="en-US" dirty="0" err="1" smtClean="0"/>
              <a:t>Stora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(May 21, 2014)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92" y="622287"/>
            <a:ext cx="7330420" cy="10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psf\Home\Downloads\CERN-LogoPack\Outline\PNG\BLUE\LogoOutline-Blue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75308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3492"/>
            <a:ext cx="7181273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design - </a:t>
            </a:r>
            <a:r>
              <a:rPr lang="en-US" sz="4000" dirty="0" smtClean="0"/>
              <a:t>main part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3" y="1191482"/>
            <a:ext cx="3656192" cy="45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61" y="1191482"/>
            <a:ext cx="3530421" cy="45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05648" y="2058746"/>
            <a:ext cx="1332824" cy="894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04429" y="4015613"/>
            <a:ext cx="1828096" cy="1764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95765" y="3062182"/>
            <a:ext cx="1683464" cy="1019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1721" y="4078619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HEX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9471" y="1500185"/>
            <a:ext cx="11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Filling tank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849" y="5034559"/>
            <a:ext cx="11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Pump pipes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3022" y="3116388"/>
            <a:ext cx="1106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Beam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35100" y="2825226"/>
            <a:ext cx="653935" cy="217055"/>
          </a:xfrm>
          <a:prstGeom prst="straightConnector1">
            <a:avLst/>
          </a:prstGeom>
          <a:ln>
            <a:solidFill>
              <a:srgbClr val="FFFF00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52543" y="3340232"/>
            <a:ext cx="666173" cy="954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99539" y="2058746"/>
            <a:ext cx="572181" cy="54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5964" y="4288272"/>
            <a:ext cx="11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Diffusion chamber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5849" y="1623295"/>
            <a:ext cx="1275871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Container *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902999"/>
            <a:ext cx="5954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* D. </a:t>
            </a:r>
            <a:r>
              <a:rPr lang="en-GB" sz="1200" dirty="0" err="1" smtClean="0"/>
              <a:t>Houngbo</a:t>
            </a:r>
            <a:r>
              <a:rPr lang="en-GB" sz="1200" dirty="0" smtClean="0"/>
              <a:t>, SCK-CEN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95848" y="5199623"/>
            <a:ext cx="354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+ heating/isolating elements all along the loop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8200" y="1961849"/>
            <a:ext cx="0" cy="3657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457182" y="381741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≈ 650 mm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design – </a:t>
            </a:r>
            <a:r>
              <a:rPr lang="en-US" sz="3600" dirty="0" smtClean="0"/>
              <a:t>HEX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8" y="1367590"/>
            <a:ext cx="2812906" cy="36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60" y="1367589"/>
            <a:ext cx="3674243" cy="267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64" y="4273580"/>
            <a:ext cx="3286792" cy="2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81038" y="4273580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LBE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6686" y="2857226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HEX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8035" y="5430471"/>
            <a:ext cx="264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55A0"/>
                </a:solidFill>
              </a:rPr>
              <a:t>“Casserole” in between water and LBE</a:t>
            </a:r>
            <a:endParaRPr lang="en-US" sz="1600" b="1" dirty="0">
              <a:solidFill>
                <a:srgbClr val="0055A0"/>
              </a:solidFill>
            </a:endParaRPr>
          </a:p>
        </p:txBody>
      </p:sp>
      <p:cxnSp>
        <p:nvCxnSpPr>
          <p:cNvPr id="13" name="Straight Arrow Connector 12"/>
          <p:cNvCxnSpPr>
            <a:stCxn id="22" idx="3"/>
          </p:cNvCxnSpPr>
          <p:nvPr/>
        </p:nvCxnSpPr>
        <p:spPr>
          <a:xfrm flipV="1">
            <a:off x="4480192" y="5283205"/>
            <a:ext cx="622743" cy="439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9105" y="6015246"/>
            <a:ext cx="183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Water block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2501" y="5553582"/>
            <a:ext cx="1758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LBE circulation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6650182" y="5365816"/>
            <a:ext cx="652319" cy="357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48254" y="5634182"/>
            <a:ext cx="0" cy="381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design – </a:t>
            </a:r>
            <a:r>
              <a:rPr lang="en-US" sz="3600" dirty="0" smtClean="0"/>
              <a:t>HEX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0" y="1482854"/>
            <a:ext cx="2954588" cy="20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39" y="1482854"/>
            <a:ext cx="3018817" cy="20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1988" y="3714727"/>
            <a:ext cx="3762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5 working temperatures defined in step of 100 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r>
              <a:rPr lang="en-US" dirty="0" smtClean="0"/>
              <a:t>C</a:t>
            </a:r>
          </a:p>
          <a:p>
            <a:pPr algn="just"/>
            <a:r>
              <a:rPr lang="en-US" dirty="0" smtClean="0"/>
              <a:t>5 inlets on each side</a:t>
            </a:r>
          </a:p>
          <a:p>
            <a:pPr algn="just"/>
            <a:r>
              <a:rPr lang="en-US" dirty="0" smtClean="0"/>
              <a:t>1 outlet on each side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For each working temperature defined,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two inlets are used</a:t>
            </a:r>
            <a:r>
              <a:rPr lang="en-US" sz="1600" dirty="0" smtClean="0"/>
              <a:t>.</a:t>
            </a:r>
            <a:endParaRPr lang="en-U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35" y="3638152"/>
            <a:ext cx="3286792" cy="2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52453" y="5469325"/>
            <a:ext cx="72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1935" y="5849023"/>
            <a:ext cx="72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3854" y="4015502"/>
            <a:ext cx="7296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262" y="5469325"/>
            <a:ext cx="7296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2935" y="4710267"/>
            <a:ext cx="7296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23527" y="4169390"/>
            <a:ext cx="316016" cy="3590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32608" y="4864155"/>
            <a:ext cx="18932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57098" y="5075091"/>
            <a:ext cx="482445" cy="3942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</p:cNvCxnSpPr>
          <p:nvPr/>
        </p:nvCxnSpPr>
        <p:spPr>
          <a:xfrm flipH="1" flipV="1">
            <a:off x="6291943" y="4864155"/>
            <a:ext cx="94829" cy="9848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0"/>
          </p:cNvCxnSpPr>
          <p:nvPr/>
        </p:nvCxnSpPr>
        <p:spPr>
          <a:xfrm flipH="1" flipV="1">
            <a:off x="6680817" y="5016555"/>
            <a:ext cx="236473" cy="4527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7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686800" cy="940443"/>
          </a:xfrm>
        </p:spPr>
        <p:txBody>
          <a:bodyPr>
            <a:noAutofit/>
          </a:bodyPr>
          <a:lstStyle/>
          <a:p>
            <a:r>
              <a:rPr lang="en-US" sz="4400" dirty="0" smtClean="0"/>
              <a:t>Diffusion </a:t>
            </a:r>
            <a:r>
              <a:rPr lang="en-US" sz="4400" dirty="0"/>
              <a:t>simulations 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simulations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33" y="2657032"/>
            <a:ext cx="3495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878453" y="2992582"/>
            <a:ext cx="495292" cy="1535710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23"/>
          <p:cNvSpPr txBox="1"/>
          <p:nvPr/>
        </p:nvSpPr>
        <p:spPr>
          <a:xfrm>
            <a:off x="3186472" y="348398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 smtClean="0"/>
              <a:t>Static</a:t>
            </a:r>
            <a:r>
              <a:rPr lang="pt-PT" sz="1000" dirty="0" smtClean="0"/>
              <a:t> </a:t>
            </a:r>
            <a:r>
              <a:rPr lang="pt-PT" sz="1000" dirty="0" err="1" smtClean="0"/>
              <a:t>units</a:t>
            </a:r>
            <a:endParaRPr lang="pt-PT" sz="1000" dirty="0"/>
          </a:p>
        </p:txBody>
      </p:sp>
      <p:sp>
        <p:nvSpPr>
          <p:cNvPr id="12" name="Chaveta à direita 25"/>
          <p:cNvSpPr/>
          <p:nvPr/>
        </p:nvSpPr>
        <p:spPr>
          <a:xfrm>
            <a:off x="3102605" y="3233096"/>
            <a:ext cx="144000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54454" y="1341430"/>
            <a:ext cx="8229600" cy="474618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Diffusion: model from Fujioka et </a:t>
            </a:r>
          </a:p>
          <a:p>
            <a:pPr marL="0" indent="0" algn="just">
              <a:buNone/>
            </a:pPr>
            <a:r>
              <a:rPr lang="en-US" sz="1800" dirty="0"/>
              <a:t>al. (NIM 186 (1981) 409)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87725" y="1563084"/>
                <a:ext cx="4572001" cy="1812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2.</m:t>
                          </m:r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 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den>
                                  </m:f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𝑐h𝑎𝑟𝑎𝑐𝑡𝑒𝑟𝑖𝑠𝑡𝑖𝑐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𝑑𝑖𝑓𝑓𝑢𝑠𝑖𝑜𝑛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𝑡𝑖𝑚𝑒</m:t>
                    </m:r>
                    <m:r>
                      <a:rPr lang="en-US" sz="1400" b="0" i="1" smtClean="0">
                        <a:latin typeface="Cambria Math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sz="1400" b="0" dirty="0" smtClean="0"/>
              </a:p>
              <a:p>
                <a:r>
                  <a:rPr lang="en-US" sz="1400" dirty="0" smtClean="0"/>
                  <a:t>	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𝑎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𝑟𝑎𝑑𝑖𝑢𝑠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𝑜𝑓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𝑑𝑟𝑜𝑝𝑙𝑒𝑡</m:t>
                    </m:r>
                  </m:oMath>
                </a14:m>
                <a:r>
                  <a:rPr lang="en-US" sz="1400" dirty="0" smtClean="0"/>
                  <a:t>	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𝐷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𝑑𝑖𝑓𝑓𝑢𝑠𝑖𝑜𝑛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𝑐𝑜𝑒𝑓𝑓𝑖𝑐𝑖𝑒𝑛𝑡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𝑜𝑓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𝑡𝑎𝑙𝑙𝑖𝑢𝑚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𝑖𝑛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𝐿𝐵𝐸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𝒂𝒕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𝟔𝟎𝟎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℃</m:t>
                    </m:r>
                  </m:oMath>
                </a14:m>
                <a:endParaRPr lang="en-US" sz="1400" b="1" dirty="0" smtClean="0">
                  <a:solidFill>
                    <a:schemeClr val="accent1">
                      <a:lumMod val="75000"/>
                    </a:schemeClr>
                  </a:solidFill>
                  <a:ea typeface="Cambria Math"/>
                </a:endParaRPr>
              </a:p>
              <a:p>
                <a:r>
                  <a:rPr lang="en-US" sz="140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𝑚𝑒𝑎𝑛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𝑙𝑖𝑓𝑒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𝑜𝑓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𝑖𝑠𝑜𝑡𝑜𝑝𝑒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25" y="1563084"/>
                <a:ext cx="4572001" cy="1812676"/>
              </a:xfrm>
              <a:prstGeom prst="rect">
                <a:avLst/>
              </a:prstGeom>
              <a:blipFill rotWithShape="1">
                <a:blip r:embed="rId3"/>
                <a:stretch>
                  <a:fillRect l="-400"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/>
          <p:cNvSpPr/>
          <p:nvPr/>
        </p:nvSpPr>
        <p:spPr>
          <a:xfrm>
            <a:off x="4294008" y="3957880"/>
            <a:ext cx="533837" cy="498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5424" y="5624975"/>
            <a:ext cx="298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Courtesy 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Mendonca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CERN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311" y="3672413"/>
            <a:ext cx="371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Diffusion optimized for droplets shape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Need a grid on the container to create the shower</a:t>
            </a:r>
            <a:endParaRPr lang="en-US" sz="16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/>
          <a:stretch/>
        </p:blipFill>
        <p:spPr bwMode="auto">
          <a:xfrm>
            <a:off x="7084195" y="5111716"/>
            <a:ext cx="1101181" cy="10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8085298" y="5143155"/>
            <a:ext cx="68" cy="93908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7908949" y="5486475"/>
            <a:ext cx="99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mm</a:t>
            </a:r>
            <a:endParaRPr lang="en-US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1756" y="5381180"/>
            <a:ext cx="3127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Holes diameter: 0.1 mm,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Thickness plate: 0.5 mm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Material: SS304L</a:t>
            </a:r>
            <a:endParaRPr lang="en-US" sz="14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</a:t>
            </a:r>
            <a:r>
              <a:rPr lang="en-US" dirty="0"/>
              <a:t>simulations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28" y="2145445"/>
            <a:ext cx="4096131" cy="2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35"/>
          <p:cNvSpPr txBox="1"/>
          <p:nvPr/>
        </p:nvSpPr>
        <p:spPr>
          <a:xfrm>
            <a:off x="591128" y="1845060"/>
            <a:ext cx="398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i="1" dirty="0" err="1" smtClean="0">
                <a:solidFill>
                  <a:srgbClr val="FF0000"/>
                </a:solidFill>
              </a:rPr>
              <a:t>Improvement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of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diffusion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with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temperature</a:t>
            </a:r>
            <a:endParaRPr lang="pt-PT" sz="1400" i="1" dirty="0">
              <a:solidFill>
                <a:srgbClr val="FF0000"/>
              </a:solidFill>
            </a:endParaRPr>
          </a:p>
        </p:txBody>
      </p:sp>
      <p:sp>
        <p:nvSpPr>
          <p:cNvPr id="17" name="Rectângulo 40"/>
          <p:cNvSpPr/>
          <p:nvPr/>
        </p:nvSpPr>
        <p:spPr>
          <a:xfrm>
            <a:off x="4732763" y="1260284"/>
            <a:ext cx="4110258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baseline="30000" dirty="0" smtClean="0"/>
              <a:t>177</a:t>
            </a:r>
            <a:r>
              <a:rPr lang="pt-PT" dirty="0" smtClean="0"/>
              <a:t>Hg (T</a:t>
            </a:r>
            <a:r>
              <a:rPr lang="pt-PT" baseline="-25000" dirty="0" smtClean="0"/>
              <a:t>1/2</a:t>
            </a:r>
            <a:r>
              <a:rPr lang="pt-PT" dirty="0" smtClean="0"/>
              <a:t>= 130 ms) as reference:</a:t>
            </a:r>
          </a:p>
          <a:p>
            <a:pPr lvl="1" algn="just"/>
            <a:endParaRPr lang="pt-PT" sz="1200" dirty="0"/>
          </a:p>
          <a:p>
            <a:pPr lvl="1" algn="just"/>
            <a:r>
              <a:rPr lang="pt-PT" sz="1400" dirty="0" smtClean="0">
                <a:cs typeface="Times New Roman"/>
              </a:rPr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PT" sz="1400" dirty="0" smtClean="0">
                <a:cs typeface="Times New Roman"/>
              </a:rPr>
              <a:t> Increasing droplet radius will decrease the released fraction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PT" sz="1400" dirty="0" smtClean="0">
                <a:cs typeface="Times New Roman"/>
              </a:rPr>
              <a:t> Diffusion efficiency of 38% for 100 ms, 44% for 200 ms in the diffusion chamber</a:t>
            </a:r>
          </a:p>
        </p:txBody>
      </p:sp>
      <p:sp>
        <p:nvSpPr>
          <p:cNvPr id="18" name="Seta de movimento para a direita 41"/>
          <p:cNvSpPr/>
          <p:nvPr/>
        </p:nvSpPr>
        <p:spPr>
          <a:xfrm rot="10800000">
            <a:off x="5750548" y="3302264"/>
            <a:ext cx="122413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0" name="Rectângulo 37"/>
          <p:cNvSpPr/>
          <p:nvPr/>
        </p:nvSpPr>
        <p:spPr>
          <a:xfrm>
            <a:off x="1310436" y="2485819"/>
            <a:ext cx="1188000" cy="2052000"/>
          </a:xfrm>
          <a:prstGeom prst="rect">
            <a:avLst/>
          </a:prstGeom>
          <a:solidFill>
            <a:schemeClr val="tx2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1" name="CaixaDeTexto 38"/>
          <p:cNvSpPr txBox="1"/>
          <p:nvPr/>
        </p:nvSpPr>
        <p:spPr>
          <a:xfrm>
            <a:off x="701964" y="5045024"/>
            <a:ext cx="359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err="1" smtClean="0"/>
              <a:t>Maximum</a:t>
            </a:r>
            <a:r>
              <a:rPr lang="pt-PT" sz="1400" dirty="0" smtClean="0"/>
              <a:t> </a:t>
            </a:r>
            <a:r>
              <a:rPr lang="pt-PT" sz="1400" dirty="0" err="1" smtClean="0"/>
              <a:t>operating</a:t>
            </a:r>
            <a:r>
              <a:rPr lang="pt-PT" sz="1400" dirty="0" smtClean="0"/>
              <a:t> </a:t>
            </a:r>
            <a:r>
              <a:rPr lang="pt-PT" sz="1400" dirty="0" err="1" smtClean="0"/>
              <a:t>temperature</a:t>
            </a:r>
            <a:r>
              <a:rPr lang="pt-PT" sz="1400" dirty="0" smtClean="0"/>
              <a:t> </a:t>
            </a:r>
            <a:r>
              <a:rPr lang="pt-PT" sz="1400" dirty="0" err="1" smtClean="0"/>
              <a:t>limited</a:t>
            </a:r>
            <a:r>
              <a:rPr lang="pt-PT" sz="1400" dirty="0" smtClean="0"/>
              <a:t> </a:t>
            </a:r>
            <a:r>
              <a:rPr lang="pt-PT" sz="1400" dirty="0" err="1" smtClean="0"/>
              <a:t>by</a:t>
            </a:r>
            <a:r>
              <a:rPr lang="pt-PT" sz="1400" dirty="0" smtClean="0"/>
              <a:t> vapor </a:t>
            </a:r>
            <a:r>
              <a:rPr lang="pt-PT" sz="1400" dirty="0" err="1" smtClean="0"/>
              <a:t>pressure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LBE</a:t>
            </a:r>
            <a:endParaRPr lang="pt-PT" sz="1400" dirty="0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433" y="3241173"/>
            <a:ext cx="3938588" cy="27813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3" name="Rectângulo 24"/>
          <p:cNvSpPr/>
          <p:nvPr/>
        </p:nvSpPr>
        <p:spPr>
          <a:xfrm>
            <a:off x="5879965" y="3554292"/>
            <a:ext cx="288032" cy="199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"/>
          </p:nvPr>
        </p:nvSpPr>
        <p:spPr>
          <a:xfrm>
            <a:off x="454454" y="1341430"/>
            <a:ext cx="8229600" cy="4746187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Diffusion</a:t>
            </a:r>
            <a:endParaRPr lang="en-US" sz="1800" dirty="0"/>
          </a:p>
        </p:txBody>
      </p:sp>
      <p:sp>
        <p:nvSpPr>
          <p:cNvPr id="8" name="Down Arrow 7"/>
          <p:cNvSpPr/>
          <p:nvPr/>
        </p:nvSpPr>
        <p:spPr>
          <a:xfrm>
            <a:off x="4959349" y="1765158"/>
            <a:ext cx="143586" cy="13417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4760" y="5999112"/>
            <a:ext cx="298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Courtesy 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Mendonca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CERN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</a:t>
            </a:r>
            <a:r>
              <a:rPr lang="en-US" dirty="0"/>
              <a:t>simulations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Conclusions</a:t>
            </a:r>
          </a:p>
          <a:p>
            <a:pPr algn="just"/>
            <a:endParaRPr lang="en-US" sz="2800" dirty="0"/>
          </a:p>
          <a:p>
            <a:pPr lvl="1" algn="just"/>
            <a:r>
              <a:rPr lang="en-US" sz="2000" dirty="0" smtClean="0"/>
              <a:t>Diffusion efficiency is improved with:</a:t>
            </a:r>
          </a:p>
          <a:p>
            <a:pPr lvl="1" algn="just"/>
            <a:endParaRPr lang="en-US" sz="2000" dirty="0" smtClean="0"/>
          </a:p>
          <a:p>
            <a:pPr lvl="2" algn="just"/>
            <a:r>
              <a:rPr lang="en-US" sz="1800" dirty="0"/>
              <a:t>D</a:t>
            </a:r>
            <a:r>
              <a:rPr lang="en-US" sz="1800" dirty="0" smtClean="0"/>
              <a:t>roplet shape</a:t>
            </a:r>
          </a:p>
          <a:p>
            <a:pPr lvl="2" algn="just"/>
            <a:r>
              <a:rPr lang="en-US" sz="1800" dirty="0" smtClean="0"/>
              <a:t>Temperature</a:t>
            </a:r>
          </a:p>
          <a:p>
            <a:pPr lvl="2" algn="just"/>
            <a:r>
              <a:rPr lang="en-US" sz="1800" dirty="0" smtClean="0"/>
              <a:t>Falling time of the droplets (lower outlet velocity, longer falling distance)</a:t>
            </a:r>
          </a:p>
          <a:p>
            <a:pPr lvl="1" algn="just"/>
            <a:endParaRPr lang="en-US" sz="2000" dirty="0">
              <a:solidFill>
                <a:srgbClr val="FF0000"/>
              </a:solidFill>
            </a:endParaRPr>
          </a:p>
          <a:p>
            <a:pPr lvl="1" algn="just"/>
            <a:endParaRPr lang="en-US" sz="2000" dirty="0"/>
          </a:p>
          <a:p>
            <a:pPr lvl="1" algn="just"/>
            <a:endParaRPr lang="en-US" sz="1600" dirty="0" smtClean="0">
              <a:solidFill>
                <a:srgbClr val="FF0000"/>
              </a:solidFill>
            </a:endParaRPr>
          </a:p>
          <a:p>
            <a:pPr lvl="1" algn="just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– </a:t>
            </a:r>
            <a:r>
              <a:rPr lang="en-US" sz="3600" dirty="0"/>
              <a:t>HEX</a:t>
            </a:r>
            <a:r>
              <a:rPr lang="en-US" sz="4000" dirty="0"/>
              <a:t> 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lvl="1" algn="just">
              <a:buSzPct val="80000"/>
            </a:pPr>
            <a:r>
              <a:rPr lang="en-US" sz="2000" dirty="0" smtClean="0"/>
              <a:t>Need to keep the target at the desired working temperature for temperature ranging from 200 </a:t>
            </a:r>
            <a:r>
              <a:rPr lang="en-US" sz="2000" dirty="0" smtClean="0">
                <a:latin typeface="Times New Roman"/>
                <a:cs typeface="Times New Roman"/>
              </a:rPr>
              <a:t>º</a:t>
            </a:r>
            <a:r>
              <a:rPr lang="en-US" sz="2000" dirty="0" smtClean="0"/>
              <a:t>C till 600 </a:t>
            </a:r>
            <a:r>
              <a:rPr lang="en-US" sz="2000" dirty="0" smtClean="0">
                <a:latin typeface="Times New Roman"/>
                <a:cs typeface="Times New Roman"/>
              </a:rPr>
              <a:t>º</a:t>
            </a:r>
            <a:r>
              <a:rPr lang="en-US" sz="2000" dirty="0" smtClean="0"/>
              <a:t>C</a:t>
            </a:r>
            <a:endParaRPr lang="en-US" sz="2000" dirty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61716"/>
              </p:ext>
            </p:extLst>
          </p:nvPr>
        </p:nvGraphicFramePr>
        <p:xfrm>
          <a:off x="759535" y="2593846"/>
          <a:ext cx="197381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904"/>
                <a:gridCol w="966909"/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Pump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Radiation</a:t>
                      </a:r>
                      <a:endParaRPr lang="en-US" sz="1200" dirty="0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HEX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5153" y="2251254"/>
            <a:ext cx="421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Power contributions:</a:t>
            </a: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70" y="2716957"/>
            <a:ext cx="4075349" cy="5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96971" y="2409180"/>
            <a:ext cx="300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Pump power extraction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70" y="3474454"/>
            <a:ext cx="3872955" cy="4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96971" y="3249757"/>
            <a:ext cx="300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</a:rPr>
              <a:t>Radiation power extraction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/>
          <a:stretch/>
        </p:blipFill>
        <p:spPr bwMode="auto">
          <a:xfrm>
            <a:off x="3436930" y="4289470"/>
            <a:ext cx="5707070" cy="116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72509" y="2983357"/>
            <a:ext cx="12376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1"/>
          </p:cNvCxnSpPr>
          <p:nvPr/>
        </p:nvCxnSpPr>
        <p:spPr>
          <a:xfrm>
            <a:off x="2872509" y="3320485"/>
            <a:ext cx="1324461" cy="401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12054"/>
              </p:ext>
            </p:extLst>
          </p:nvPr>
        </p:nvGraphicFramePr>
        <p:xfrm>
          <a:off x="415118" y="4825303"/>
          <a:ext cx="2318230" cy="528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115"/>
                <a:gridCol w="1159115"/>
              </a:tblGrid>
              <a:tr h="26970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endParaRPr lang="en-US" sz="11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to 990 W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Pump</a:t>
                      </a:r>
                      <a:endParaRPr lang="en-US" sz="11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 W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1233054" y="3862146"/>
            <a:ext cx="0" cy="802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33348" y="3768197"/>
            <a:ext cx="703582" cy="521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Assessment of HEX behavior with CFX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0"/>
          <a:stretch/>
        </p:blipFill>
        <p:spPr bwMode="auto">
          <a:xfrm>
            <a:off x="457200" y="1669638"/>
            <a:ext cx="2006051" cy="23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82232" y="2731818"/>
            <a:ext cx="1690255" cy="98829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15049" y="1911326"/>
                <a:ext cx="4870327" cy="1016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576">
                  <a:spcBef>
                    <a:spcPct val="20000"/>
                  </a:spcBef>
                  <a:buClr>
                    <a:schemeClr val="tx1"/>
                  </a:buClr>
                  <a:buSzPct val="80000"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Dimensioning of an HEX: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P</m:t>
                      </m:r>
                      <m: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H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𝑤𝑖𝑡h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∆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𝑎𝑛𝑑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fr-FR" sz="1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49" y="1911326"/>
                <a:ext cx="4870327" cy="1016176"/>
              </a:xfrm>
              <a:prstGeom prst="rect">
                <a:avLst/>
              </a:prstGeom>
              <a:blipFill rotWithShape="1">
                <a:blip r:embed="rId3"/>
                <a:stretch>
                  <a:fillRect l="-626" t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ent-Up Arrow 8"/>
          <p:cNvSpPr/>
          <p:nvPr/>
        </p:nvSpPr>
        <p:spPr>
          <a:xfrm rot="5400000">
            <a:off x="3860799" y="4448767"/>
            <a:ext cx="674254" cy="38792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19704" y="4349620"/>
            <a:ext cx="4318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Problem: </a:t>
            </a:r>
            <a:r>
              <a:rPr lang="en-US" sz="1400" dirty="0" smtClean="0"/>
              <a:t>The HEX must extract less power           @ 600 </a:t>
            </a:r>
            <a:r>
              <a:rPr lang="en-US" sz="1400" dirty="0" smtClean="0">
                <a:latin typeface="Times New Roman"/>
                <a:cs typeface="Times New Roman"/>
              </a:rPr>
              <a:t>º</a:t>
            </a:r>
            <a:r>
              <a:rPr lang="en-US" sz="1400" dirty="0" smtClean="0"/>
              <a:t>C than @ 200 </a:t>
            </a:r>
            <a:r>
              <a:rPr lang="en-US" sz="1400" dirty="0" smtClean="0">
                <a:latin typeface="Times New Roman"/>
                <a:cs typeface="Times New Roman"/>
              </a:rPr>
              <a:t>º</a:t>
            </a:r>
            <a:r>
              <a:rPr lang="en-US" sz="1400" dirty="0" smtClean="0"/>
              <a:t>C BUT power extracted depend on the surface of exchange, the average heat exchange coefficient and the temperature of both fluids involved -&gt; </a:t>
            </a:r>
            <a:r>
              <a:rPr lang="en-US" sz="1400" b="1" dirty="0" smtClean="0"/>
              <a:t>need of a variable HEX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7828"/>
          <a:stretch/>
        </p:blipFill>
        <p:spPr bwMode="auto">
          <a:xfrm>
            <a:off x="3252305" y="3225963"/>
            <a:ext cx="5785418" cy="8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07040"/>
              </p:ext>
            </p:extLst>
          </p:nvPr>
        </p:nvGraphicFramePr>
        <p:xfrm>
          <a:off x="308441" y="4398658"/>
          <a:ext cx="3142330" cy="13828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5045"/>
                <a:gridCol w="696685"/>
                <a:gridCol w="990600"/>
              </a:tblGrid>
              <a:tr h="37703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LBE</a:t>
                      </a:r>
                      <a:endParaRPr lang="en-US" sz="1600" baseline="0" dirty="0"/>
                    </a:p>
                  </a:txBody>
                  <a:tcPr/>
                </a:tc>
              </a:tr>
              <a:tr h="2566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Flow rate (l/s)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 </a:t>
                      </a:r>
                      <a:r>
                        <a:rPr lang="en-US" sz="1600" baseline="-25000" dirty="0" smtClean="0"/>
                        <a:t>inlet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 </a:t>
                      </a:r>
                      <a:r>
                        <a:rPr lang="en-US" sz="1600" baseline="-25000" dirty="0" smtClean="0"/>
                        <a:t>outlet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6"/>
          <a:stretch/>
        </p:blipFill>
        <p:spPr bwMode="auto">
          <a:xfrm>
            <a:off x="6923481" y="1173935"/>
            <a:ext cx="1914795" cy="11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Introduction/context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Proposed design</a:t>
            </a:r>
          </a:p>
          <a:p>
            <a:endParaRPr lang="en-US" dirty="0"/>
          </a:p>
          <a:p>
            <a:r>
              <a:rPr lang="en-US" dirty="0" smtClean="0"/>
              <a:t>Diffusion simulations</a:t>
            </a:r>
          </a:p>
          <a:p>
            <a:endParaRPr lang="en-US" dirty="0" smtClean="0"/>
          </a:p>
          <a:p>
            <a:r>
              <a:rPr lang="en-US" dirty="0" smtClean="0"/>
              <a:t>Numerical results</a:t>
            </a:r>
          </a:p>
          <a:p>
            <a:pPr lvl="1"/>
            <a:r>
              <a:rPr lang="en-US" i="1" dirty="0"/>
              <a:t>Heat Exchanger (HEX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r>
              <a:rPr lang="en-US" i="1" dirty="0" smtClean="0"/>
              <a:t>Beam impact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 &amp; next steps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@ </a:t>
            </a:r>
            <a:r>
              <a:rPr lang="en-US" sz="2000" b="1" dirty="0" smtClean="0"/>
              <a:t>600 </a:t>
            </a:r>
            <a:r>
              <a:rPr lang="en-US" sz="2000" b="1" dirty="0" smtClean="0">
                <a:latin typeface="Times New Roman"/>
                <a:cs typeface="Times New Roman"/>
              </a:rPr>
              <a:t>º</a:t>
            </a:r>
            <a:r>
              <a:rPr lang="en-US" sz="2000" b="1" dirty="0" smtClean="0"/>
              <a:t>C</a:t>
            </a:r>
          </a:p>
          <a:p>
            <a:endParaRPr lang="en-US" sz="20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40750"/>
            <a:ext cx="3164125" cy="241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9"/>
          <a:stretch/>
        </p:blipFill>
        <p:spPr bwMode="auto">
          <a:xfrm>
            <a:off x="558799" y="4004355"/>
            <a:ext cx="3367325" cy="19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6872" y="3486600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water = 79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5704" y="5693857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LBE = 597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3780" y="1273444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Summary of results: 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43709"/>
              </p:ext>
            </p:extLst>
          </p:nvPr>
        </p:nvGraphicFramePr>
        <p:xfrm>
          <a:off x="5751298" y="1718519"/>
          <a:ext cx="2844800" cy="22763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3563"/>
                <a:gridCol w="1006764"/>
                <a:gridCol w="1034473"/>
              </a:tblGrid>
              <a:tr h="59997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 </a:t>
                      </a:r>
                      <a:r>
                        <a:rPr lang="en-US" sz="1400" baseline="-25000" dirty="0" smtClean="0"/>
                        <a:t>max</a:t>
                      </a:r>
                      <a:r>
                        <a:rPr lang="en-US" sz="1400" dirty="0" smtClean="0"/>
                        <a:t> water (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ºC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 </a:t>
                      </a:r>
                      <a:r>
                        <a:rPr lang="en-US" sz="1600" baseline="-25000" dirty="0" smtClean="0"/>
                        <a:t>extracted </a:t>
                      </a:r>
                      <a:r>
                        <a:rPr lang="en-US" sz="1600" baseline="0" dirty="0" smtClean="0"/>
                        <a:t>(W)</a:t>
                      </a:r>
                      <a:endParaRPr lang="en-US" sz="1600" baseline="0" dirty="0"/>
                    </a:p>
                  </a:txBody>
                  <a:tcPr/>
                </a:tc>
              </a:tr>
              <a:tr h="2566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3 180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3 050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2 890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2 820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2 650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09" y="4171647"/>
            <a:ext cx="2728317" cy="168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Conclusions</a:t>
            </a:r>
          </a:p>
          <a:p>
            <a:pPr algn="just"/>
            <a:endParaRPr lang="en-US" sz="2000" dirty="0"/>
          </a:p>
          <a:p>
            <a:pPr lvl="1" algn="just"/>
            <a:endParaRPr lang="en-US" sz="1600" dirty="0"/>
          </a:p>
          <a:p>
            <a:pPr lvl="1" algn="just"/>
            <a:r>
              <a:rPr lang="en-US" sz="1600" dirty="0" smtClean="0"/>
              <a:t>Temperature and power extraction are in the proper range (values have been checked over the full range of temperature, from 200 </a:t>
            </a:r>
            <a:r>
              <a:rPr lang="en-US" sz="1600" b="1" dirty="0">
                <a:latin typeface="Times New Roman"/>
                <a:cs typeface="Times New Roman"/>
              </a:rPr>
              <a:t>º</a:t>
            </a:r>
            <a:r>
              <a:rPr lang="en-US" sz="1600" dirty="0" smtClean="0"/>
              <a:t>C up to 600 </a:t>
            </a:r>
            <a:r>
              <a:rPr lang="en-US" sz="1600" b="1" dirty="0">
                <a:latin typeface="Times New Roman"/>
                <a:cs typeface="Times New Roman"/>
              </a:rPr>
              <a:t>º</a:t>
            </a:r>
            <a:r>
              <a:rPr lang="en-US" sz="1600" dirty="0" smtClean="0"/>
              <a:t>C)</a:t>
            </a:r>
          </a:p>
          <a:p>
            <a:pPr lvl="1" algn="just"/>
            <a:endParaRPr lang="en-US" sz="1600" dirty="0" smtClean="0"/>
          </a:p>
          <a:p>
            <a:pPr lvl="1" algn="just"/>
            <a:r>
              <a:rPr lang="en-US" sz="1600" dirty="0" smtClean="0"/>
              <a:t>Further analysis must be computed considering bad thermal contact between the different parts</a:t>
            </a:r>
          </a:p>
          <a:p>
            <a:pPr lvl="1" algn="just"/>
            <a:endParaRPr lang="en-US" sz="1600" dirty="0" smtClean="0"/>
          </a:p>
          <a:p>
            <a:pPr lvl="1" algn="just"/>
            <a:r>
              <a:rPr lang="en-US" sz="1600" dirty="0" smtClean="0"/>
              <a:t>Prototype will validate </a:t>
            </a:r>
            <a:r>
              <a:rPr lang="en-US" sz="1600" dirty="0"/>
              <a:t>the </a:t>
            </a:r>
            <a:r>
              <a:rPr lang="en-US" sz="1600" dirty="0" smtClean="0"/>
              <a:t>design</a:t>
            </a:r>
          </a:p>
          <a:p>
            <a:pPr lvl="1" algn="just"/>
            <a:endParaRPr lang="en-US" sz="1600" dirty="0"/>
          </a:p>
          <a:p>
            <a:pPr lvl="1" algn="just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with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heating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elements installed all along the loop</a:t>
            </a:r>
          </a:p>
          <a:p>
            <a:pPr lvl="1"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1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Assessment of beam impact with </a:t>
            </a:r>
            <a:r>
              <a:rPr lang="en-US" sz="2000" dirty="0" err="1" smtClean="0"/>
              <a:t>Fluka</a:t>
            </a:r>
            <a:r>
              <a:rPr lang="en-US" sz="2000" dirty="0" smtClean="0"/>
              <a:t> &amp;</a:t>
            </a:r>
          </a:p>
          <a:p>
            <a:pPr marL="36576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Ansys</a:t>
            </a:r>
            <a:r>
              <a:rPr lang="en-US" sz="2000" dirty="0" smtClean="0"/>
              <a:t> </a:t>
            </a:r>
            <a:r>
              <a:rPr lang="en-US" sz="2000" dirty="0" err="1" smtClean="0"/>
              <a:t>Autodyn</a:t>
            </a:r>
            <a:endParaRPr lang="en-US" sz="2000" dirty="0"/>
          </a:p>
          <a:p>
            <a:r>
              <a:rPr lang="en-US" sz="2000" dirty="0" smtClean="0"/>
              <a:t>Geometry considered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1" y="2484583"/>
            <a:ext cx="2006051" cy="32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533236" y="2687782"/>
            <a:ext cx="1690255" cy="98829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46764" y="4027055"/>
            <a:ext cx="683491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5" y="2648424"/>
            <a:ext cx="4458566" cy="22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0255" y="4922634"/>
            <a:ext cx="4532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Container: </a:t>
            </a:r>
            <a:r>
              <a:rPr lang="en-US" dirty="0" smtClean="0"/>
              <a:t>Stainless Steel 304, solid part, </a:t>
            </a:r>
            <a:r>
              <a:rPr lang="en-US" dirty="0" err="1" smtClean="0"/>
              <a:t>Lagrangian</a:t>
            </a:r>
            <a:r>
              <a:rPr lang="en-US" dirty="0" smtClean="0"/>
              <a:t> part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Liquid: </a:t>
            </a:r>
            <a:r>
              <a:rPr lang="en-US" dirty="0" smtClean="0"/>
              <a:t>LBE, SPH elements</a:t>
            </a:r>
          </a:p>
          <a:p>
            <a:endParaRPr lang="en-US" dirty="0"/>
          </a:p>
          <a:p>
            <a:r>
              <a:rPr lang="en-US" dirty="0" smtClean="0"/>
              <a:t>Use of 40 gauges along beam axis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63" y="1051511"/>
            <a:ext cx="3173073" cy="1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30519" y="2340282"/>
            <a:ext cx="250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accent4">
                    <a:lumMod val="75000"/>
                  </a:schemeClr>
                </a:solidFill>
              </a:rPr>
              <a:t>Isolde</a:t>
            </a:r>
            <a:r>
              <a:rPr lang="en-US" sz="1400" i="1" dirty="0" smtClean="0">
                <a:solidFill>
                  <a:schemeClr val="accent4">
                    <a:lumMod val="75000"/>
                  </a:schemeClr>
                </a:solidFill>
              </a:rPr>
              <a:t> beam parameters</a:t>
            </a:r>
            <a:endParaRPr lang="en-US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30519" y="1570182"/>
            <a:ext cx="3047226" cy="6188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Material definition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026"/>
            <a:ext cx="3008859" cy="40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583708" y="1478194"/>
                <a:ext cx="5024583" cy="466742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Char char="•"/>
                  <a:defRPr kumimoji="0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000" dirty="0" smtClean="0"/>
                  <a:t>Standard variables @ 600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ºC.</a:t>
                </a:r>
                <a:endParaRPr lang="en-US" sz="2000" dirty="0" smtClean="0"/>
              </a:p>
              <a:p>
                <a:pPr lvl="1" algn="just"/>
                <a:r>
                  <a:rPr lang="el-GR" sz="1600" dirty="0">
                    <a:latin typeface="Times New Roman"/>
                    <a:cs typeface="Times New Roman"/>
                  </a:rPr>
                  <a:t>ρ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, </a:t>
                </a:r>
                <a:r>
                  <a:rPr lang="en-US" sz="1600" dirty="0" err="1" smtClean="0">
                    <a:latin typeface="Times New Roman"/>
                    <a:cs typeface="Times New Roman"/>
                  </a:rPr>
                  <a:t>Cp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, k</a:t>
                </a:r>
                <a:endParaRPr lang="en-US" sz="1600" dirty="0" smtClean="0"/>
              </a:p>
              <a:p>
                <a:pPr algn="just"/>
                <a:endParaRPr lang="en-US" sz="1600" dirty="0"/>
              </a:p>
              <a:p>
                <a:pPr algn="just"/>
                <a:r>
                  <a:rPr lang="en-US" sz="2000" dirty="0"/>
                  <a:t>Shock EOS </a:t>
                </a:r>
                <a:r>
                  <a:rPr lang="en-US" sz="2000" dirty="0" smtClean="0"/>
                  <a:t>(Linear model)</a:t>
                </a:r>
              </a:p>
              <a:p>
                <a:pPr marL="36576" indent="0" algn="just">
                  <a:buNone/>
                </a:pPr>
                <a:r>
                  <a:rPr lang="en-US" sz="2000" dirty="0" smtClean="0"/>
                  <a:t>	</a:t>
                </a:r>
                <a:r>
                  <a:rPr lang="en-US" sz="2000" i="1" dirty="0" err="1" smtClean="0"/>
                  <a:t>Gruneisen</a:t>
                </a:r>
                <a:r>
                  <a:rPr lang="en-US" sz="2000" i="1" dirty="0" smtClean="0"/>
                  <a:t> model</a:t>
                </a:r>
              </a:p>
              <a:p>
                <a:pPr marL="36576" indent="0" algn="just">
                  <a:buNone/>
                </a:pPr>
                <a:endParaRPr lang="en-US" sz="2000" i="1" dirty="0" smtClean="0"/>
              </a:p>
              <a:p>
                <a:pPr marL="448056" lvl="1" indent="0" algn="just">
                  <a:buNone/>
                </a:pPr>
                <a:r>
                  <a:rPr lang="en-US" sz="1600" dirty="0" smtClean="0"/>
                  <a:t>U</a:t>
                </a:r>
                <a:r>
                  <a:rPr lang="en-US" sz="1600" baseline="-25000" dirty="0" smtClean="0"/>
                  <a:t>s</a:t>
                </a:r>
                <a:r>
                  <a:rPr lang="en-US" sz="1600" dirty="0" smtClean="0"/>
                  <a:t> = shock velocity, </a:t>
                </a:r>
                <a14:m>
                  <m:oMath xmlns:m="http://schemas.openxmlformats.org/officeDocument/2006/math">
                    <m:r>
                      <a:rPr lang="az-Cyrl-AZ" sz="1600" i="1">
                        <a:latin typeface="Cambria Math"/>
                      </a:rPr>
                      <m:t>Г</m:t>
                    </m:r>
                  </m:oMath>
                </a14:m>
                <a:r>
                  <a:rPr lang="en-US" sz="1600" dirty="0" smtClean="0"/>
                  <a:t> = </a:t>
                </a:r>
                <a:r>
                  <a:rPr lang="en-US" sz="1600" dirty="0" err="1" smtClean="0"/>
                  <a:t>Gruneisen</a:t>
                </a:r>
                <a:r>
                  <a:rPr lang="en-US" sz="1600" dirty="0" smtClean="0"/>
                  <a:t> coefficient,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= particle velocity, C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 and S = fitting parameters</a:t>
                </a:r>
              </a:p>
              <a:p>
                <a:pPr marL="448056" lvl="1" indent="0" algn="just">
                  <a:buNone/>
                </a:pPr>
                <a:endParaRPr lang="en-US" sz="1600" dirty="0"/>
              </a:p>
              <a:p>
                <a:pPr marL="493776" lvl="1" algn="just">
                  <a:buSzPct val="80000"/>
                </a:pPr>
                <a:r>
                  <a:rPr lang="en-US" sz="2000" dirty="0"/>
                  <a:t>Failure </a:t>
                </a:r>
                <a:r>
                  <a:rPr lang="en-US" sz="2000" dirty="0" smtClean="0"/>
                  <a:t>mechanism</a:t>
                </a:r>
              </a:p>
              <a:p>
                <a:pPr marL="681228" lvl="2" algn="just">
                  <a:buSzPct val="80000"/>
                </a:pPr>
                <a:r>
                  <a:rPr lang="en-US" sz="1600" dirty="0" smtClean="0"/>
                  <a:t>Hydrodynamic tensile limit</a:t>
                </a:r>
              </a:p>
              <a:p>
                <a:pPr marL="681228" lvl="2" algn="just">
                  <a:buSzPct val="80000"/>
                </a:pPr>
                <a:r>
                  <a:rPr lang="en-US" sz="1600" dirty="0" smtClean="0"/>
                  <a:t>2 values considered: </a:t>
                </a:r>
                <a:r>
                  <a:rPr lang="en-US" sz="1600" b="1" dirty="0" smtClean="0"/>
                  <a:t>-150 </a:t>
                </a:r>
                <a:r>
                  <a:rPr lang="en-US" sz="1600" b="1" dirty="0" err="1" smtClean="0"/>
                  <a:t>kPa</a:t>
                </a:r>
                <a:r>
                  <a:rPr lang="en-US" sz="1600" b="1" dirty="0" smtClean="0"/>
                  <a:t> </a:t>
                </a:r>
                <a:r>
                  <a:rPr lang="en-US" sz="1600" dirty="0" smtClean="0"/>
                  <a:t>and </a:t>
                </a:r>
                <a:r>
                  <a:rPr lang="en-US" sz="1600" b="1" dirty="0" smtClean="0"/>
                  <a:t>-1.9 </a:t>
                </a:r>
                <a:r>
                  <a:rPr lang="en-US" sz="1600" b="1" dirty="0" err="1" smtClean="0"/>
                  <a:t>GPa</a:t>
                </a:r>
                <a:r>
                  <a:rPr lang="en-US" sz="1600" b="1" dirty="0" smtClean="0"/>
                  <a:t> </a:t>
                </a:r>
                <a:r>
                  <a:rPr lang="en-US" sz="1600" dirty="0" smtClean="0"/>
                  <a:t>(no value available for LBE)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08" y="1478194"/>
                <a:ext cx="5024583" cy="4667421"/>
              </a:xfrm>
              <a:prstGeom prst="rect">
                <a:avLst/>
              </a:prstGeom>
              <a:blipFill rotWithShape="1">
                <a:blip r:embed="rId3"/>
                <a:stretch>
                  <a:fillRect t="-653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25030" y="2279820"/>
                <a:ext cx="1671188" cy="1191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az-Cyrl-AZ" sz="1400" b="0" i="1" smtClean="0">
                              <a:latin typeface="Cambria Math"/>
                            </a:rPr>
                            <m:t>Г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400" i="1" smtClean="0">
                          <a:latin typeface="Cambria Math"/>
                        </a:rPr>
                        <m:t>Г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030" y="2279820"/>
                <a:ext cx="1671188" cy="11910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94546" y="5923008"/>
            <a:ext cx="524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Courtesy E. Noah, Un Geneva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Analysis for 50 µs (1 pulse = 32.6 µs) – </a:t>
            </a:r>
            <a:r>
              <a:rPr lang="en-US" sz="2000" b="1" dirty="0" smtClean="0"/>
              <a:t>under</a:t>
            </a:r>
            <a:r>
              <a:rPr lang="en-US" sz="2000" dirty="0" smtClean="0"/>
              <a:t> hydrodynamic tensile limit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5" y="1966694"/>
            <a:ext cx="4425511" cy="32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92132" y="3889899"/>
            <a:ext cx="3639954" cy="687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6082" y="5288261"/>
            <a:ext cx="424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Shock waves deposit energy onto the weakest point of the container (grid part).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63492" y="5923008"/>
            <a:ext cx="317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smtClean="0">
                <a:solidFill>
                  <a:srgbClr val="FF0000"/>
                </a:solidFill>
              </a:rPr>
              <a:t>Stresses up to 350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MPa</a:t>
            </a:r>
            <a:r>
              <a:rPr lang="en-US" sz="1200" b="1" i="1" dirty="0" smtClean="0">
                <a:solidFill>
                  <a:srgbClr val="FF0000"/>
                </a:solidFill>
              </a:rPr>
              <a:t> (Yield = 390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MPa</a:t>
            </a:r>
            <a:r>
              <a:rPr lang="en-US" sz="1200" b="1" i="1" dirty="0" smtClean="0">
                <a:solidFill>
                  <a:srgbClr val="FF0000"/>
                </a:solidFill>
              </a:rPr>
              <a:t>) in less than 1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ms.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5298982" y="5865112"/>
            <a:ext cx="288557" cy="4914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/>
          <a:stretch/>
        </p:blipFill>
        <p:spPr bwMode="auto">
          <a:xfrm>
            <a:off x="145954" y="2067062"/>
            <a:ext cx="4180675" cy="380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53165" y="3583708"/>
            <a:ext cx="471054" cy="432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Analysis for </a:t>
            </a:r>
            <a:r>
              <a:rPr lang="en-US" sz="2000" dirty="0" smtClean="0"/>
              <a:t>50 </a:t>
            </a:r>
            <a:r>
              <a:rPr lang="en-US" sz="2000" dirty="0"/>
              <a:t>µs (1 pulse = 32.6 µs) – </a:t>
            </a:r>
            <a:r>
              <a:rPr lang="en-US" sz="2000" b="1" dirty="0" smtClean="0"/>
              <a:t>over</a:t>
            </a:r>
            <a:r>
              <a:rPr lang="en-US" sz="2000" dirty="0" smtClean="0"/>
              <a:t> </a:t>
            </a:r>
            <a:r>
              <a:rPr lang="en-US" sz="2000" dirty="0"/>
              <a:t>hydrodynamic tensile limit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18" y="2250017"/>
            <a:ext cx="4545777" cy="31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61552" y="5611313"/>
            <a:ext cx="4608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Cavitation in the liquid will induce splashing of the LBE and projection of droplets with very high velocity in the diffusion chamber.</a:t>
            </a:r>
            <a:endParaRPr lang="en-US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1" y="2549738"/>
            <a:ext cx="4030086" cy="25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017820" y="3756239"/>
            <a:ext cx="471054" cy="432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5056" y="5409984"/>
            <a:ext cx="42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FF0000"/>
                </a:solidFill>
              </a:rPr>
              <a:t>Deformation scale: *9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Conclusions &amp; Outlook</a:t>
            </a:r>
          </a:p>
          <a:p>
            <a:pPr lvl="1" algn="just"/>
            <a:endParaRPr lang="en-US" sz="1800" dirty="0" smtClean="0"/>
          </a:p>
          <a:p>
            <a:pPr lvl="1" algn="just"/>
            <a:r>
              <a:rPr lang="en-US" sz="1800" dirty="0" smtClean="0"/>
              <a:t>The geometry needs an improvement to avoid resonant shock waves</a:t>
            </a:r>
          </a:p>
          <a:p>
            <a:pPr lvl="1" algn="just"/>
            <a:endParaRPr lang="en-US" sz="1800" dirty="0"/>
          </a:p>
          <a:p>
            <a:pPr lvl="1" algn="just"/>
            <a:r>
              <a:rPr lang="en-US" sz="1800" dirty="0" smtClean="0"/>
              <a:t>Impact of beam onto the container should be further investigated:</a:t>
            </a:r>
          </a:p>
          <a:p>
            <a:pPr lvl="2" algn="just"/>
            <a:endParaRPr lang="en-US" sz="1600" dirty="0"/>
          </a:p>
          <a:p>
            <a:pPr lvl="2" algn="just"/>
            <a:r>
              <a:rPr lang="en-US" sz="1600" dirty="0" smtClean="0"/>
              <a:t>Negligible impact expected</a:t>
            </a:r>
          </a:p>
          <a:p>
            <a:pPr lvl="2" algn="just"/>
            <a:r>
              <a:rPr lang="en-US" sz="1600" dirty="0" smtClean="0"/>
              <a:t>Need more detailed simulation to prove it</a:t>
            </a:r>
          </a:p>
          <a:p>
            <a:pPr marL="448056" lvl="1" indent="0" algn="just">
              <a:buNone/>
            </a:pPr>
            <a:endParaRPr lang="en-US" sz="2400" dirty="0"/>
          </a:p>
          <a:p>
            <a:pPr lvl="1" algn="just"/>
            <a:r>
              <a:rPr lang="en-US" sz="1800" dirty="0"/>
              <a:t>Simulation must be computed for longer time</a:t>
            </a:r>
          </a:p>
          <a:p>
            <a:pPr lvl="1" algn="just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steps…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Preliminary design is available, under optimization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Test of the Heat Exchanger foreseen</a:t>
            </a:r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Optimization of the irradiation container under beam impact on-going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Off-line tests scheduled in the near future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Introduction/context…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all the contributors…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V. Barozier</a:t>
            </a:r>
          </a:p>
          <a:p>
            <a:r>
              <a:rPr lang="en-US" sz="2000" dirty="0" smtClean="0"/>
              <a:t>A. P. Bernardes</a:t>
            </a:r>
          </a:p>
          <a:p>
            <a:r>
              <a:rPr lang="en-US" sz="2000" dirty="0" smtClean="0"/>
              <a:t>K. </a:t>
            </a:r>
            <a:r>
              <a:rPr lang="en-US" sz="2000" dirty="0" err="1" smtClean="0"/>
              <a:t>Kravalis</a:t>
            </a:r>
            <a:endParaRPr lang="en-US" sz="2000" dirty="0"/>
          </a:p>
          <a:p>
            <a:r>
              <a:rPr lang="en-US" sz="2000" dirty="0" smtClean="0"/>
              <a:t>F. Loprete</a:t>
            </a:r>
          </a:p>
          <a:p>
            <a:r>
              <a:rPr lang="en-US" sz="2000" dirty="0" smtClean="0"/>
              <a:t>S. Marzari</a:t>
            </a:r>
          </a:p>
          <a:p>
            <a:r>
              <a:rPr lang="en-US" sz="2000" dirty="0" smtClean="0"/>
              <a:t>R. Nikoluskins</a:t>
            </a:r>
          </a:p>
          <a:p>
            <a:r>
              <a:rPr lang="en-US" sz="2000" dirty="0" smtClean="0"/>
              <a:t>F. Pasdeloup</a:t>
            </a:r>
          </a:p>
          <a:p>
            <a:r>
              <a:rPr lang="en-US" sz="2000" dirty="0" smtClean="0"/>
              <a:t>A. Polato</a:t>
            </a:r>
          </a:p>
          <a:p>
            <a:r>
              <a:rPr lang="en-US" sz="2000" dirty="0" smtClean="0"/>
              <a:t>H. Znaidi</a:t>
            </a:r>
          </a:p>
          <a:p>
            <a:r>
              <a:rPr lang="en-US" sz="2000" dirty="0" smtClean="0"/>
              <a:t>… (and many others…)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 slides…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Introduction/context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/>
              <a:t>Specificity of RIBs (Radioactive Ion Beam) production via the ISOL (Isotope separation on-line) technique:</a:t>
            </a:r>
            <a:r>
              <a:rPr lang="en-US" sz="2400" b="1" dirty="0" smtClean="0"/>
              <a:t> </a:t>
            </a:r>
            <a:r>
              <a:rPr lang="en-US" sz="1600" i="1" dirty="0" smtClean="0"/>
              <a:t>Isolde target unit </a:t>
            </a:r>
          </a:p>
          <a:p>
            <a:pPr algn="just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67" name="Grupo 1"/>
          <p:cNvGrpSpPr/>
          <p:nvPr/>
        </p:nvGrpSpPr>
        <p:grpSpPr>
          <a:xfrm>
            <a:off x="1181383" y="2611187"/>
            <a:ext cx="7128792" cy="2917545"/>
            <a:chOff x="732048" y="930954"/>
            <a:chExt cx="7128792" cy="2917545"/>
          </a:xfrm>
        </p:grpSpPr>
        <p:sp>
          <p:nvSpPr>
            <p:cNvPr id="368" name="CaixaDeTexto 2"/>
            <p:cNvSpPr txBox="1"/>
            <p:nvPr/>
          </p:nvSpPr>
          <p:spPr>
            <a:xfrm>
              <a:off x="5687745" y="93095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Extraction</a:t>
              </a:r>
              <a:r>
                <a: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electrode</a:t>
              </a:r>
              <a:endPara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9" name="CaixaDeTexto 3"/>
            <p:cNvSpPr txBox="1"/>
            <p:nvPr/>
          </p:nvSpPr>
          <p:spPr>
            <a:xfrm>
              <a:off x="6060640" y="2011074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Extracted</a:t>
              </a:r>
              <a:r>
                <a: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ion</a:t>
              </a:r>
              <a:r>
                <a: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beam</a:t>
              </a:r>
              <a:endPara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70" name="Grupo 100"/>
            <p:cNvGrpSpPr/>
            <p:nvPr/>
          </p:nvGrpSpPr>
          <p:grpSpPr>
            <a:xfrm>
              <a:off x="732048" y="1268760"/>
              <a:ext cx="5903676" cy="2579739"/>
              <a:chOff x="732048" y="1245768"/>
              <a:chExt cx="5903676" cy="2579739"/>
            </a:xfrm>
          </p:grpSpPr>
          <p:grpSp>
            <p:nvGrpSpPr>
              <p:cNvPr id="371" name="Grupo 29"/>
              <p:cNvGrpSpPr/>
              <p:nvPr/>
            </p:nvGrpSpPr>
            <p:grpSpPr>
              <a:xfrm>
                <a:off x="2204736" y="1395759"/>
                <a:ext cx="4430988" cy="1411047"/>
                <a:chOff x="2051720" y="1858584"/>
                <a:chExt cx="4430988" cy="1411047"/>
              </a:xfrm>
            </p:grpSpPr>
            <p:cxnSp>
              <p:nvCxnSpPr>
                <p:cNvPr id="417" name="Conexão recta 51"/>
                <p:cNvCxnSpPr/>
                <p:nvPr/>
              </p:nvCxnSpPr>
              <p:spPr>
                <a:xfrm>
                  <a:off x="2051720" y="3154616"/>
                  <a:ext cx="936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8" name="Conexão recta 52"/>
                <p:cNvCxnSpPr/>
                <p:nvPr/>
              </p:nvCxnSpPr>
              <p:spPr>
                <a:xfrm>
                  <a:off x="2052592" y="2060848"/>
                  <a:ext cx="936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9" name="Conexão recta 53"/>
                <p:cNvCxnSpPr/>
                <p:nvPr/>
              </p:nvCxnSpPr>
              <p:spPr>
                <a:xfrm>
                  <a:off x="4075802" y="3143968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0" name="Conexão recta 54"/>
                <p:cNvCxnSpPr/>
                <p:nvPr/>
              </p:nvCxnSpPr>
              <p:spPr>
                <a:xfrm>
                  <a:off x="4072802" y="2043596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1" name="Conexão recta 55"/>
                <p:cNvCxnSpPr/>
                <p:nvPr/>
              </p:nvCxnSpPr>
              <p:spPr>
                <a:xfrm>
                  <a:off x="2996450" y="2700294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2" name="Conexão recta 56"/>
                <p:cNvCxnSpPr/>
                <p:nvPr/>
              </p:nvCxnSpPr>
              <p:spPr>
                <a:xfrm>
                  <a:off x="2987824" y="2494918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3" name="Conexão recta 57"/>
                <p:cNvCxnSpPr/>
                <p:nvPr/>
              </p:nvCxnSpPr>
              <p:spPr>
                <a:xfrm>
                  <a:off x="5582708" y="3212976"/>
                  <a:ext cx="90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4" name="Conexão recta 58"/>
                <p:cNvCxnSpPr/>
                <p:nvPr/>
              </p:nvCxnSpPr>
              <p:spPr>
                <a:xfrm>
                  <a:off x="5578578" y="1899580"/>
                  <a:ext cx="864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5" name="Conexão recta 59"/>
                <p:cNvCxnSpPr/>
                <p:nvPr/>
              </p:nvCxnSpPr>
              <p:spPr>
                <a:xfrm rot="5400000">
                  <a:off x="1514776" y="2600896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6" name="Conexão recta 60"/>
                <p:cNvCxnSpPr/>
                <p:nvPr/>
              </p:nvCxnSpPr>
              <p:spPr>
                <a:xfrm rot="5400000">
                  <a:off x="3852211" y="2279656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7" name="Conexão recta 61"/>
                <p:cNvCxnSpPr/>
                <p:nvPr/>
              </p:nvCxnSpPr>
              <p:spPr>
                <a:xfrm rot="5400000">
                  <a:off x="3859783" y="2920916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8" name="Conexão recta 62"/>
                <p:cNvCxnSpPr/>
                <p:nvPr/>
              </p:nvCxnSpPr>
              <p:spPr>
                <a:xfrm rot="5400000">
                  <a:off x="2771824" y="2278800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9" name="Conexão recta 63"/>
                <p:cNvCxnSpPr/>
                <p:nvPr/>
              </p:nvCxnSpPr>
              <p:spPr>
                <a:xfrm rot="5400000">
                  <a:off x="2783699" y="2928688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30" name="Triângulo isósceles 64"/>
                <p:cNvSpPr/>
                <p:nvPr/>
              </p:nvSpPr>
              <p:spPr>
                <a:xfrm rot="19620000">
                  <a:off x="5400880" y="2729631"/>
                  <a:ext cx="72008" cy="540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31" name="Triângulo isósceles 65"/>
                <p:cNvSpPr/>
                <p:nvPr/>
              </p:nvSpPr>
              <p:spPr>
                <a:xfrm rot="-1440000">
                  <a:off x="5035391" y="2722587"/>
                  <a:ext cx="72008" cy="468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32" name="Triângulo isósceles 66"/>
                <p:cNvSpPr/>
                <p:nvPr/>
              </p:nvSpPr>
              <p:spPr>
                <a:xfrm rot="12600000">
                  <a:off x="5012839" y="2000292"/>
                  <a:ext cx="72008" cy="468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33" name="Triângulo isósceles 67"/>
                <p:cNvSpPr/>
                <p:nvPr/>
              </p:nvSpPr>
              <p:spPr>
                <a:xfrm rot="12780000">
                  <a:off x="5402610" y="1858584"/>
                  <a:ext cx="72008" cy="540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372" name="Seta para a direita 6"/>
              <p:cNvSpPr/>
              <p:nvPr/>
            </p:nvSpPr>
            <p:spPr>
              <a:xfrm>
                <a:off x="1043608" y="1916832"/>
                <a:ext cx="1008112" cy="360040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3" name="CaixaDeTexto 7"/>
              <p:cNvSpPr txBox="1"/>
              <p:nvPr/>
            </p:nvSpPr>
            <p:spPr>
              <a:xfrm>
                <a:off x="732048" y="2503171"/>
                <a:ext cx="1368152" cy="276999"/>
              </a:xfrm>
              <a:prstGeom prst="rect">
                <a:avLst/>
              </a:prstGeom>
              <a:noFill/>
              <a:ln w="22225"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Primary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beam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4" name="CaixaDeTexto 8"/>
              <p:cNvSpPr txBox="1"/>
              <p:nvPr/>
            </p:nvSpPr>
            <p:spPr>
              <a:xfrm>
                <a:off x="2159353" y="1283705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Target</a:t>
                </a:r>
              </a:p>
            </p:txBody>
          </p:sp>
          <p:sp>
            <p:nvSpPr>
              <p:cNvPr id="375" name="CaixaDeTexto 9"/>
              <p:cNvSpPr txBox="1"/>
              <p:nvPr/>
            </p:nvSpPr>
            <p:spPr>
              <a:xfrm>
                <a:off x="3164934" y="1512838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Transfer</a:t>
                </a:r>
                <a:r>
                  <a:rPr kumimoji="0" lang="pt-PT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line</a:t>
                </a:r>
                <a:endPara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6" name="CaixaDeTexto 10"/>
              <p:cNvSpPr txBox="1"/>
              <p:nvPr/>
            </p:nvSpPr>
            <p:spPr>
              <a:xfrm>
                <a:off x="4260218" y="1245768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Ion</a:t>
                </a:r>
                <a:r>
                  <a:rPr kumimoji="0" lang="pt-PT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source</a:t>
                </a:r>
                <a:endPara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2315244" y="1867058"/>
                <a:ext cx="180000" cy="720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2568050" y="1868400"/>
                <a:ext cx="180000" cy="720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2820058" y="1868400"/>
                <a:ext cx="180000" cy="720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380" name="Conexão recta unidireccional 14"/>
              <p:cNvCxnSpPr>
                <a:stCxn id="377" idx="0"/>
              </p:cNvCxnSpPr>
              <p:nvPr/>
            </p:nvCxnSpPr>
            <p:spPr>
              <a:xfrm flipV="1">
                <a:off x="2405244" y="1628800"/>
                <a:ext cx="438564" cy="23825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1" name="Conexão recta unidireccional 15"/>
              <p:cNvCxnSpPr/>
              <p:nvPr/>
            </p:nvCxnSpPr>
            <p:spPr>
              <a:xfrm>
                <a:off x="2843808" y="1628800"/>
                <a:ext cx="288032" cy="57606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2" name="Conexão recta unidireccional 16"/>
              <p:cNvCxnSpPr/>
              <p:nvPr/>
            </p:nvCxnSpPr>
            <p:spPr>
              <a:xfrm flipV="1">
                <a:off x="3131840" y="2060848"/>
                <a:ext cx="216024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3" name="Conexão recta unidireccional 17"/>
              <p:cNvCxnSpPr/>
              <p:nvPr/>
            </p:nvCxnSpPr>
            <p:spPr>
              <a:xfrm>
                <a:off x="3347864" y="2060848"/>
                <a:ext cx="288032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4" name="Conexão recta unidireccional 18"/>
              <p:cNvCxnSpPr/>
              <p:nvPr/>
            </p:nvCxnSpPr>
            <p:spPr>
              <a:xfrm flipV="1">
                <a:off x="3635896" y="2060848"/>
                <a:ext cx="216024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5" name="Conexão recta unidireccional 19"/>
              <p:cNvCxnSpPr/>
              <p:nvPr/>
            </p:nvCxnSpPr>
            <p:spPr>
              <a:xfrm>
                <a:off x="3851920" y="2060848"/>
                <a:ext cx="216024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6" name="Conexão recta unidireccional 20"/>
              <p:cNvCxnSpPr/>
              <p:nvPr/>
            </p:nvCxnSpPr>
            <p:spPr>
              <a:xfrm>
                <a:off x="4211960" y="2060848"/>
                <a:ext cx="432048" cy="57606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7" name="Conexão recta unidireccional 21"/>
              <p:cNvCxnSpPr>
                <a:endCxn id="433" idx="5"/>
              </p:cNvCxnSpPr>
              <p:nvPr/>
            </p:nvCxnSpPr>
            <p:spPr>
              <a:xfrm flipV="1">
                <a:off x="4644008" y="1655954"/>
                <a:ext cx="932524" cy="98095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88" name="Forma livre 22"/>
              <p:cNvSpPr/>
              <p:nvPr/>
            </p:nvSpPr>
            <p:spPr>
              <a:xfrm>
                <a:off x="5094514" y="1935678"/>
                <a:ext cx="973776" cy="146463"/>
              </a:xfrm>
              <a:custGeom>
                <a:avLst/>
                <a:gdLst>
                  <a:gd name="connsiteX0" fmla="*/ 0 w 973776"/>
                  <a:gd name="connsiteY0" fmla="*/ 0 h 146463"/>
                  <a:gd name="connsiteX1" fmla="*/ 118754 w 973776"/>
                  <a:gd name="connsiteY1" fmla="*/ 47502 h 146463"/>
                  <a:gd name="connsiteX2" fmla="*/ 593767 w 973776"/>
                  <a:gd name="connsiteY2" fmla="*/ 130629 h 146463"/>
                  <a:gd name="connsiteX3" fmla="*/ 914400 w 973776"/>
                  <a:gd name="connsiteY3" fmla="*/ 142504 h 146463"/>
                  <a:gd name="connsiteX4" fmla="*/ 950026 w 973776"/>
                  <a:gd name="connsiteY4" fmla="*/ 142504 h 14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776" h="146463">
                    <a:moveTo>
                      <a:pt x="0" y="0"/>
                    </a:moveTo>
                    <a:cubicBezTo>
                      <a:pt x="9896" y="12865"/>
                      <a:pt x="19793" y="25731"/>
                      <a:pt x="118754" y="47502"/>
                    </a:cubicBezTo>
                    <a:cubicBezTo>
                      <a:pt x="217715" y="69273"/>
                      <a:pt x="461159" y="114795"/>
                      <a:pt x="593767" y="130629"/>
                    </a:cubicBezTo>
                    <a:cubicBezTo>
                      <a:pt x="726375" y="146463"/>
                      <a:pt x="855024" y="140525"/>
                      <a:pt x="914400" y="142504"/>
                    </a:cubicBezTo>
                    <a:cubicBezTo>
                      <a:pt x="973776" y="144483"/>
                      <a:pt x="961901" y="143493"/>
                      <a:pt x="950026" y="142504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9" name="Forma livre 23"/>
              <p:cNvSpPr/>
              <p:nvPr/>
            </p:nvSpPr>
            <p:spPr>
              <a:xfrm>
                <a:off x="5076057" y="2101932"/>
                <a:ext cx="980360" cy="174940"/>
              </a:xfrm>
              <a:custGeom>
                <a:avLst/>
                <a:gdLst>
                  <a:gd name="connsiteX0" fmla="*/ 0 w 617517"/>
                  <a:gd name="connsiteY0" fmla="*/ 190006 h 190006"/>
                  <a:gd name="connsiteX1" fmla="*/ 213756 w 617517"/>
                  <a:gd name="connsiteY1" fmla="*/ 130629 h 190006"/>
                  <a:gd name="connsiteX2" fmla="*/ 451262 w 617517"/>
                  <a:gd name="connsiteY2" fmla="*/ 59377 h 190006"/>
                  <a:gd name="connsiteX3" fmla="*/ 617517 w 617517"/>
                  <a:gd name="connsiteY3" fmla="*/ 0 h 190006"/>
                  <a:gd name="connsiteX4" fmla="*/ 617517 w 617517"/>
                  <a:gd name="connsiteY4" fmla="*/ 0 h 190006"/>
                  <a:gd name="connsiteX5" fmla="*/ 617517 w 617517"/>
                  <a:gd name="connsiteY5" fmla="*/ 0 h 190006"/>
                  <a:gd name="connsiteX6" fmla="*/ 617517 w 617517"/>
                  <a:gd name="connsiteY6" fmla="*/ 0 h 1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17" h="190006">
                    <a:moveTo>
                      <a:pt x="0" y="190006"/>
                    </a:moveTo>
                    <a:lnTo>
                      <a:pt x="213756" y="130629"/>
                    </a:lnTo>
                    <a:cubicBezTo>
                      <a:pt x="288966" y="108858"/>
                      <a:pt x="383969" y="81148"/>
                      <a:pt x="451262" y="59377"/>
                    </a:cubicBezTo>
                    <a:cubicBezTo>
                      <a:pt x="518555" y="37606"/>
                      <a:pt x="617517" y="0"/>
                      <a:pt x="617517" y="0"/>
                    </a:cubicBezTo>
                    <a:lnTo>
                      <a:pt x="617517" y="0"/>
                    </a:lnTo>
                    <a:lnTo>
                      <a:pt x="617517" y="0"/>
                    </a:lnTo>
                    <a:lnTo>
                      <a:pt x="617517" y="0"/>
                    </a:ln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390" name="Conexão recta unidireccional 24"/>
              <p:cNvCxnSpPr/>
              <p:nvPr/>
            </p:nvCxnSpPr>
            <p:spPr>
              <a:xfrm flipV="1">
                <a:off x="4067944" y="2060848"/>
                <a:ext cx="144016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91" name="Forma livre 25"/>
              <p:cNvSpPr/>
              <p:nvPr/>
            </p:nvSpPr>
            <p:spPr>
              <a:xfrm>
                <a:off x="4427984" y="2101932"/>
                <a:ext cx="1616556" cy="246948"/>
              </a:xfrm>
              <a:custGeom>
                <a:avLst/>
                <a:gdLst>
                  <a:gd name="connsiteX0" fmla="*/ 0 w 1555667"/>
                  <a:gd name="connsiteY0" fmla="*/ 225632 h 225632"/>
                  <a:gd name="connsiteX1" fmla="*/ 142504 w 1555667"/>
                  <a:gd name="connsiteY1" fmla="*/ 118754 h 225632"/>
                  <a:gd name="connsiteX2" fmla="*/ 344384 w 1555667"/>
                  <a:gd name="connsiteY2" fmla="*/ 59377 h 225632"/>
                  <a:gd name="connsiteX3" fmla="*/ 914400 w 1555667"/>
                  <a:gd name="connsiteY3" fmla="*/ 11876 h 225632"/>
                  <a:gd name="connsiteX4" fmla="*/ 1555667 w 1555667"/>
                  <a:gd name="connsiteY4" fmla="*/ 0 h 22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5667" h="225632">
                    <a:moveTo>
                      <a:pt x="0" y="225632"/>
                    </a:moveTo>
                    <a:cubicBezTo>
                      <a:pt x="42553" y="186047"/>
                      <a:pt x="85107" y="146463"/>
                      <a:pt x="142504" y="118754"/>
                    </a:cubicBezTo>
                    <a:cubicBezTo>
                      <a:pt x="199901" y="91045"/>
                      <a:pt x="215735" y="77190"/>
                      <a:pt x="344384" y="59377"/>
                    </a:cubicBezTo>
                    <a:cubicBezTo>
                      <a:pt x="473033" y="41564"/>
                      <a:pt x="712520" y="21772"/>
                      <a:pt x="914400" y="11876"/>
                    </a:cubicBezTo>
                    <a:cubicBezTo>
                      <a:pt x="1116280" y="1980"/>
                      <a:pt x="1335973" y="990"/>
                      <a:pt x="1555667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2" name="CaixaDeTexto 26"/>
              <p:cNvSpPr txBox="1"/>
              <p:nvPr/>
            </p:nvSpPr>
            <p:spPr>
              <a:xfrm>
                <a:off x="4211960" y="1628042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Plasma</a:t>
                </a:r>
              </a:p>
            </p:txBody>
          </p:sp>
          <p:sp>
            <p:nvSpPr>
              <p:cNvPr id="393" name="Meia Moldura 27"/>
              <p:cNvSpPr/>
              <p:nvPr/>
            </p:nvSpPr>
            <p:spPr>
              <a:xfrm rot="5400000">
                <a:off x="2082165" y="2811374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4" name="Meia Moldura 28"/>
              <p:cNvSpPr/>
              <p:nvPr/>
            </p:nvSpPr>
            <p:spPr>
              <a:xfrm rot="5400000">
                <a:off x="2316009" y="2901202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5" name="CaixaDeTexto 29"/>
              <p:cNvSpPr txBox="1"/>
              <p:nvPr/>
            </p:nvSpPr>
            <p:spPr>
              <a:xfrm>
                <a:off x="1763688" y="3020618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Leaks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6" name="CaixaDeTexto 30"/>
              <p:cNvSpPr txBox="1"/>
              <p:nvPr/>
            </p:nvSpPr>
            <p:spPr>
              <a:xfrm>
                <a:off x="2076228" y="3237484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Release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7" name="Meia Moldura 31"/>
              <p:cNvSpPr/>
              <p:nvPr/>
            </p:nvSpPr>
            <p:spPr>
              <a:xfrm rot="5400000">
                <a:off x="2501967" y="3087160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8" name="CaixaDeTexto 32"/>
              <p:cNvSpPr txBox="1"/>
              <p:nvPr/>
            </p:nvSpPr>
            <p:spPr>
              <a:xfrm>
                <a:off x="2351627" y="3548508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Decay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9" name="Meia Moldura 33"/>
              <p:cNvSpPr/>
              <p:nvPr/>
            </p:nvSpPr>
            <p:spPr>
              <a:xfrm rot="5400000">
                <a:off x="4158522" y="2799499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0" name="Meia Moldura 34"/>
              <p:cNvSpPr/>
              <p:nvPr/>
            </p:nvSpPr>
            <p:spPr>
              <a:xfrm rot="5400000">
                <a:off x="4297366" y="2889327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1" name="CaixaDeTexto 35"/>
              <p:cNvSpPr txBox="1"/>
              <p:nvPr/>
            </p:nvSpPr>
            <p:spPr>
              <a:xfrm>
                <a:off x="3840045" y="3008743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Leaks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2" name="CaixaDeTexto 36"/>
              <p:cNvSpPr txBox="1"/>
              <p:nvPr/>
            </p:nvSpPr>
            <p:spPr>
              <a:xfrm>
                <a:off x="3820084" y="3189984"/>
                <a:ext cx="12115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Condensation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3" name="Meia Moldura 37"/>
              <p:cNvSpPr/>
              <p:nvPr/>
            </p:nvSpPr>
            <p:spPr>
              <a:xfrm rot="5400000">
                <a:off x="4376449" y="3075285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4" name="CaixaDeTexto 38"/>
              <p:cNvSpPr txBox="1"/>
              <p:nvPr/>
            </p:nvSpPr>
            <p:spPr>
              <a:xfrm>
                <a:off x="4020444" y="3465383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Decay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5" name="Meia Moldura 39"/>
              <p:cNvSpPr/>
              <p:nvPr/>
            </p:nvSpPr>
            <p:spPr>
              <a:xfrm rot="5400000">
                <a:off x="3150410" y="2367451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6" name="Meia Moldura 40"/>
              <p:cNvSpPr/>
              <p:nvPr/>
            </p:nvSpPr>
            <p:spPr>
              <a:xfrm rot="5400000">
                <a:off x="3384254" y="2457279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7" name="CaixaDeTexto 41"/>
              <p:cNvSpPr txBox="1"/>
              <p:nvPr/>
            </p:nvSpPr>
            <p:spPr>
              <a:xfrm>
                <a:off x="2879433" y="2493570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Leaks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8" name="CaixaDeTexto 42"/>
              <p:cNvSpPr txBox="1"/>
              <p:nvPr/>
            </p:nvSpPr>
            <p:spPr>
              <a:xfrm>
                <a:off x="2942597" y="2746061"/>
                <a:ext cx="1259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Condensation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9" name="Meia Moldura 43"/>
              <p:cNvSpPr/>
              <p:nvPr/>
            </p:nvSpPr>
            <p:spPr>
              <a:xfrm rot="5400000">
                <a:off x="3570212" y="2643237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0" name="CaixaDeTexto 44"/>
              <p:cNvSpPr txBox="1"/>
              <p:nvPr/>
            </p:nvSpPr>
            <p:spPr>
              <a:xfrm>
                <a:off x="3229872" y="2997710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Decay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1" name="Meia Moldura 45"/>
              <p:cNvSpPr/>
              <p:nvPr/>
            </p:nvSpPr>
            <p:spPr>
              <a:xfrm rot="5400000">
                <a:off x="5006448" y="2809399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2" name="Meia Moldura 46"/>
              <p:cNvSpPr/>
              <p:nvPr/>
            </p:nvSpPr>
            <p:spPr>
              <a:xfrm rot="5400000">
                <a:off x="5584667" y="2958602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3" name="CaixaDeTexto 47"/>
              <p:cNvSpPr txBox="1"/>
              <p:nvPr/>
            </p:nvSpPr>
            <p:spPr>
              <a:xfrm>
                <a:off x="4802173" y="298583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Neutrals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4" name="CaixaDeTexto 48"/>
              <p:cNvSpPr txBox="1"/>
              <p:nvPr/>
            </p:nvSpPr>
            <p:spPr>
              <a:xfrm>
                <a:off x="5436096" y="3294884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Sidebands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5" name="Meia Moldura 49"/>
              <p:cNvSpPr/>
              <p:nvPr/>
            </p:nvSpPr>
            <p:spPr>
              <a:xfrm rot="5400000">
                <a:off x="5877500" y="3156435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6" name="CaixaDeTexto 50"/>
              <p:cNvSpPr txBox="1"/>
              <p:nvPr/>
            </p:nvSpPr>
            <p:spPr>
              <a:xfrm>
                <a:off x="5182173" y="3522783"/>
                <a:ext cx="13428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Multiply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charged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434" name="TextBox 32"/>
          <p:cNvSpPr txBox="1"/>
          <p:nvPr/>
        </p:nvSpPr>
        <p:spPr>
          <a:xfrm>
            <a:off x="1243511" y="4761547"/>
            <a:ext cx="1219200" cy="52322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Isotope production</a:t>
            </a:r>
          </a:p>
        </p:txBody>
      </p:sp>
      <p:sp>
        <p:nvSpPr>
          <p:cNvPr id="435" name="TextBox 36"/>
          <p:cNvSpPr txBox="1"/>
          <p:nvPr/>
        </p:nvSpPr>
        <p:spPr>
          <a:xfrm>
            <a:off x="1181383" y="2827211"/>
            <a:ext cx="1219200" cy="30777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Diffusion</a:t>
            </a:r>
          </a:p>
        </p:txBody>
      </p:sp>
      <p:sp>
        <p:nvSpPr>
          <p:cNvPr id="436" name="TextBox 43"/>
          <p:cNvSpPr txBox="1"/>
          <p:nvPr/>
        </p:nvSpPr>
        <p:spPr>
          <a:xfrm>
            <a:off x="3557647" y="2755203"/>
            <a:ext cx="1219200" cy="30777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Effusion</a:t>
            </a:r>
          </a:p>
        </p:txBody>
      </p:sp>
      <p:cxnSp>
        <p:nvCxnSpPr>
          <p:cNvPr id="437" name="Straight Arrow Connector 46"/>
          <p:cNvCxnSpPr/>
          <p:nvPr/>
        </p:nvCxnSpPr>
        <p:spPr>
          <a:xfrm flipH="1">
            <a:off x="3629655" y="3043235"/>
            <a:ext cx="321568" cy="576064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38" name="Straight Arrow Connector 52"/>
          <p:cNvCxnSpPr>
            <a:endCxn id="377" idx="1"/>
          </p:cNvCxnSpPr>
          <p:nvPr/>
        </p:nvCxnSpPr>
        <p:spPr>
          <a:xfrm>
            <a:off x="2405519" y="3043235"/>
            <a:ext cx="385420" cy="63248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439" name="Straight Arrow Connector 45"/>
          <p:cNvCxnSpPr>
            <a:endCxn id="377" idx="0"/>
          </p:cNvCxnSpPr>
          <p:nvPr/>
        </p:nvCxnSpPr>
        <p:spPr>
          <a:xfrm flipV="1">
            <a:off x="2405519" y="3570283"/>
            <a:ext cx="449060" cy="1201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40" name="Straight Arrow Connector 54"/>
          <p:cNvCxnSpPr/>
          <p:nvPr/>
        </p:nvCxnSpPr>
        <p:spPr>
          <a:xfrm>
            <a:off x="4277727" y="3043235"/>
            <a:ext cx="288032" cy="648072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3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Introduction/context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/>
              <a:t>Specificity of RIBs (Radioactive Ion Beam) production via the ISOL (Isotope separation on-line) technique:</a:t>
            </a:r>
            <a:r>
              <a:rPr lang="en-US" sz="2400" b="1" dirty="0" smtClean="0"/>
              <a:t> </a:t>
            </a:r>
            <a:r>
              <a:rPr lang="en-US" sz="1600" i="1" dirty="0" smtClean="0"/>
              <a:t>Isolde target unit </a:t>
            </a:r>
          </a:p>
          <a:p>
            <a:pPr algn="just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5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59250"/>
              </p:ext>
            </p:extLst>
          </p:nvPr>
        </p:nvGraphicFramePr>
        <p:xfrm>
          <a:off x="4860032" y="4189458"/>
          <a:ext cx="3960000" cy="37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ção" r:id="rId3" imgW="2234880" imgH="203040" progId="Equation.3">
                  <p:embed/>
                </p:oleObj>
              </mc:Choice>
              <mc:Fallback>
                <p:oleObj name="Equação" r:id="rId3" imgW="223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189458"/>
                        <a:ext cx="3960000" cy="37474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CaixaDeTexto 69"/>
          <p:cNvSpPr txBox="1"/>
          <p:nvPr/>
        </p:nvSpPr>
        <p:spPr>
          <a:xfrm>
            <a:off x="4315032" y="358986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prstClr val="black"/>
                </a:solidFill>
                <a:latin typeface="Calibri"/>
              </a:rPr>
              <a:t>RIB </a:t>
            </a:r>
            <a:r>
              <a:rPr lang="pt-PT" sz="1600" b="1" dirty="0" err="1" smtClean="0">
                <a:solidFill>
                  <a:prstClr val="black"/>
                </a:solidFill>
                <a:latin typeface="Calibri"/>
              </a:rPr>
              <a:t>intensity</a:t>
            </a:r>
            <a:endParaRPr lang="pt-PT" sz="16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600" b="1" dirty="0" smtClean="0">
                <a:solidFill>
                  <a:prstClr val="black"/>
                </a:solidFill>
                <a:latin typeface="Calibri"/>
              </a:rPr>
              <a:t> [s</a:t>
            </a:r>
            <a:r>
              <a:rPr lang="pt-PT" sz="1600" b="1" baseline="30000" dirty="0" smtClean="0">
                <a:solidFill>
                  <a:prstClr val="black"/>
                </a:solidFill>
                <a:latin typeface="Calibri"/>
              </a:rPr>
              <a:t>-1 </a:t>
            </a:r>
            <a:r>
              <a:rPr lang="el-GR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pt-PT" sz="1600" b="1" dirty="0" smtClean="0">
                <a:solidFill>
                  <a:prstClr val="black"/>
                </a:solidFill>
                <a:latin typeface="Calibri"/>
                <a:cs typeface="Times New Roman"/>
              </a:rPr>
              <a:t>A</a:t>
            </a:r>
            <a:r>
              <a:rPr lang="pt-PT" sz="1600" b="1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-1</a:t>
            </a:r>
            <a:r>
              <a:rPr lang="pt-PT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CaixaDeTexto 70"/>
          <p:cNvSpPr txBox="1"/>
          <p:nvPr/>
        </p:nvSpPr>
        <p:spPr>
          <a:xfrm>
            <a:off x="5148064" y="454949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Cross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section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[cm</a:t>
            </a:r>
            <a:r>
              <a:rPr lang="pt-PT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CaixaDeTexto 71"/>
          <p:cNvSpPr txBox="1"/>
          <p:nvPr/>
        </p:nvSpPr>
        <p:spPr>
          <a:xfrm>
            <a:off x="6372200" y="454949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Proton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intensity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[s</a:t>
            </a:r>
            <a:r>
              <a:rPr lang="pt-PT" sz="1400" baseline="30000" dirty="0" smtClean="0">
                <a:solidFill>
                  <a:prstClr val="black"/>
                </a:solidFill>
                <a:latin typeface="Calibri"/>
              </a:rPr>
              <a:t>-1 </a:t>
            </a:r>
            <a:r>
              <a:rPr lang="el-GR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pt-PT" sz="1400" dirty="0" smtClean="0">
                <a:solidFill>
                  <a:prstClr val="black"/>
                </a:solidFill>
                <a:latin typeface="Calibri"/>
                <a:cs typeface="Times New Roman"/>
              </a:rPr>
              <a:t>A</a:t>
            </a:r>
            <a:r>
              <a:rPr lang="pt-PT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-1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CaixaDeTexto 72"/>
          <p:cNvSpPr txBox="1"/>
          <p:nvPr/>
        </p:nvSpPr>
        <p:spPr>
          <a:xfrm>
            <a:off x="5574000" y="354138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Target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density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[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atom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cm</a:t>
            </a:r>
            <a:r>
              <a:rPr lang="pt-PT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-2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CaixaDeTexto 73"/>
          <p:cNvSpPr txBox="1"/>
          <p:nvPr/>
        </p:nvSpPr>
        <p:spPr>
          <a:xfrm>
            <a:off x="7092280" y="354138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Diffusion+effusion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efficiency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CaixaDeTexto 74"/>
          <p:cNvSpPr txBox="1"/>
          <p:nvPr/>
        </p:nvSpPr>
        <p:spPr>
          <a:xfrm>
            <a:off x="7929080" y="4594210"/>
            <a:ext cx="12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Ionization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efficiency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CaixaDeTexto 75"/>
          <p:cNvSpPr txBox="1"/>
          <p:nvPr/>
        </p:nvSpPr>
        <p:spPr>
          <a:xfrm>
            <a:off x="4932040" y="2893314"/>
            <a:ext cx="3960000" cy="307777"/>
          </a:xfrm>
          <a:prstGeom prst="rect">
            <a:avLst/>
          </a:prstGeom>
          <a:solidFill>
            <a:srgbClr val="2934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Radioactive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ion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beam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 (RIB) </a:t>
            </a:r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intensity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:</a:t>
            </a:r>
            <a:endParaRPr lang="pt-PT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609984" y="4189458"/>
            <a:ext cx="684000" cy="36000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040" y="3469378"/>
            <a:ext cx="3611049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1342480" y="4765522"/>
            <a:ext cx="2844000" cy="492443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</a:rPr>
              <a:t>Target Heating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Diffusion improves with temperature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179512" y="3037330"/>
            <a:ext cx="2304256" cy="104644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</a:rPr>
              <a:t>Transfer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</a:rPr>
              <a:t>line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Heated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: decrease adsorption in effusion process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Cooled: trap condensable isobaric contaminants</a:t>
            </a:r>
          </a:p>
        </p:txBody>
      </p:sp>
      <p:sp>
        <p:nvSpPr>
          <p:cNvPr id="97" name="Rectangle 5"/>
          <p:cNvSpPr/>
          <p:nvPr/>
        </p:nvSpPr>
        <p:spPr>
          <a:xfrm>
            <a:off x="2915816" y="3560050"/>
            <a:ext cx="1404000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4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Diffusion/effusion simulations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54454" y="1341430"/>
            <a:ext cx="6343510" cy="474618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Effusion: Monte </a:t>
            </a:r>
            <a:r>
              <a:rPr lang="en-US" sz="1800" dirty="0" smtClean="0"/>
              <a:t>Carlo</a:t>
            </a:r>
          </a:p>
          <a:p>
            <a:pPr lvl="1" algn="just"/>
            <a:endParaRPr lang="en-US" sz="1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The effusion efficiency is dependent on the geometry of the container/diffusion chamber, the sticking time, the mean free path and number of collisions with droplets and surface of containment.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572250" y="6022473"/>
            <a:ext cx="257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Thanks to T. Mendonca</a:t>
            </a:r>
          </a:p>
        </p:txBody>
      </p:sp>
      <p:pic>
        <p:nvPicPr>
          <p:cNvPr id="15" name="Imagem 5"/>
          <p:cNvPicPr/>
          <p:nvPr/>
        </p:nvPicPr>
        <p:blipFill>
          <a:blip r:embed="rId2" cstate="print"/>
          <a:srcRect l="11791" t="9681" r="29531" b="12200"/>
          <a:stretch>
            <a:fillRect/>
          </a:stretch>
        </p:blipFill>
        <p:spPr bwMode="auto">
          <a:xfrm>
            <a:off x="7058849" y="1838218"/>
            <a:ext cx="2039014" cy="1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 l="2759" t="32110" r="20033" b="26547"/>
          <a:stretch>
            <a:fillRect/>
          </a:stretch>
        </p:blipFill>
        <p:spPr bwMode="auto">
          <a:xfrm>
            <a:off x="7058849" y="1173935"/>
            <a:ext cx="2039014" cy="6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Tania Mendonça\Desktop\tausv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07" y="3392830"/>
            <a:ext cx="3421280" cy="2417230"/>
          </a:xfrm>
          <a:prstGeom prst="rect">
            <a:avLst/>
          </a:prstGeom>
          <a:noFill/>
        </p:spPr>
      </p:pic>
      <p:sp>
        <p:nvSpPr>
          <p:cNvPr id="25" name="CaixaDeTexto 12"/>
          <p:cNvSpPr txBox="1"/>
          <p:nvPr/>
        </p:nvSpPr>
        <p:spPr>
          <a:xfrm>
            <a:off x="286623" y="2841424"/>
            <a:ext cx="30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Sticking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times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~10</a:t>
            </a:r>
            <a:r>
              <a:rPr lang="pt-PT" sz="1200" baseline="30000" dirty="0" smtClean="0">
                <a:solidFill>
                  <a:schemeClr val="bg1">
                    <a:lumMod val="65000"/>
                  </a:schemeClr>
                </a:solidFill>
              </a:rPr>
              <a:t>-12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s –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negligible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effect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efficiency</a:t>
            </a:r>
            <a:endParaRPr lang="pt-PT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Imagem 17" descr="Graph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473" y="3303089"/>
            <a:ext cx="3848940" cy="27193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297382" y="4525818"/>
            <a:ext cx="388183" cy="378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7964" y="3484056"/>
            <a:ext cx="223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Effusion release efficiencies between 22% and 34% for residence times in the diffusion chamber between 100-200 </a:t>
            </a:r>
            <a:r>
              <a:rPr lang="en-US" sz="1400" dirty="0" err="1" smtClean="0"/>
              <a:t>ms</a:t>
            </a: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Estimated release efficiencies (</a:t>
            </a:r>
            <a:r>
              <a:rPr lang="en-US" sz="1400" dirty="0" err="1" smtClean="0"/>
              <a:t>diff+eff</a:t>
            </a:r>
            <a:r>
              <a:rPr lang="en-US" sz="1400" dirty="0" smtClean="0"/>
              <a:t>) of </a:t>
            </a:r>
            <a:r>
              <a:rPr lang="en-US" sz="1400" dirty="0">
                <a:latin typeface="Times New Roman"/>
                <a:cs typeface="Times New Roman"/>
              </a:rPr>
              <a:t>~</a:t>
            </a:r>
            <a:r>
              <a:rPr lang="en-US" sz="1400" dirty="0" smtClean="0">
                <a:latin typeface="Times New Roman"/>
                <a:cs typeface="Times New Roman"/>
              </a:rPr>
              <a:t> 8% </a:t>
            </a:r>
            <a:r>
              <a:rPr lang="en-US" sz="1400" dirty="0"/>
              <a:t>for 100 </a:t>
            </a:r>
            <a:r>
              <a:rPr lang="en-US" sz="1400" dirty="0" err="1"/>
              <a:t>ms</a:t>
            </a:r>
            <a:r>
              <a:rPr lang="en-US" sz="1400" dirty="0"/>
              <a:t> and </a:t>
            </a:r>
            <a:r>
              <a:rPr lang="en-US" sz="1400" dirty="0" smtClean="0">
                <a:latin typeface="Times New Roman"/>
                <a:cs typeface="Times New Roman"/>
              </a:rPr>
              <a:t>~ 15% </a:t>
            </a:r>
            <a:r>
              <a:rPr lang="en-US" sz="1400" dirty="0"/>
              <a:t>for 200 </a:t>
            </a:r>
            <a:r>
              <a:rPr lang="en-US" sz="1400" dirty="0" err="1"/>
              <a:t>ms.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71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loop1\2013-2014\27Aug2013\meshes\concept17_FFF-9_for-graphs\FFF-9.2-4-0242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t="28479" r="26356" b="42799"/>
          <a:stretch/>
        </p:blipFill>
        <p:spPr bwMode="auto">
          <a:xfrm>
            <a:off x="4823578" y="4218508"/>
            <a:ext cx="4309536" cy="14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 </a:t>
            </a:r>
            <a:r>
              <a:rPr lang="en-US" dirty="0"/>
              <a:t>-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61241" r="84048" b="14612"/>
          <a:stretch/>
        </p:blipFill>
        <p:spPr bwMode="auto">
          <a:xfrm>
            <a:off x="3297448" y="5638800"/>
            <a:ext cx="741152" cy="6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61626" r="84762" b="14868"/>
          <a:stretch/>
        </p:blipFill>
        <p:spPr bwMode="auto">
          <a:xfrm>
            <a:off x="7934293" y="5761635"/>
            <a:ext cx="676307" cy="6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3056" r="84048" b="74214"/>
          <a:stretch/>
        </p:blipFill>
        <p:spPr bwMode="auto">
          <a:xfrm>
            <a:off x="630448" y="5638800"/>
            <a:ext cx="778210" cy="6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805" r="84762" b="74201"/>
          <a:stretch/>
        </p:blipFill>
        <p:spPr bwMode="auto">
          <a:xfrm>
            <a:off x="4985180" y="5740982"/>
            <a:ext cx="695729" cy="6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:\WD SmartWare.swstor\PC3603\Volume.e7789bc0.0bcc.11e3.9bf6.0026b9ebf990\loop1\2013-2014\27Aug2013\meshes\concept17_FFF-9_for-graphs\FFF-9.2-4-0242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692" r="24999" b="43471"/>
          <a:stretch/>
        </p:blipFill>
        <p:spPr bwMode="auto">
          <a:xfrm>
            <a:off x="195104" y="4311186"/>
            <a:ext cx="4376896" cy="12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684610" y="4697072"/>
            <a:ext cx="1397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Calibri"/>
                <a:cs typeface="Times New Roman"/>
              </a:rPr>
              <a:t>Feeder Volume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69996" y="5223406"/>
            <a:ext cx="1627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Calibri"/>
                <a:cs typeface="Times New Roman"/>
              </a:rPr>
              <a:t>Irradiation Volume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43000" y="3962400"/>
            <a:ext cx="26447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charset="0"/>
              </a:rPr>
              <a:t>Static-Pressures (Pa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</a:rPr>
              <a:t>)</a:t>
            </a:r>
            <a:endParaRPr lang="nl-BE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5096" y="3962400"/>
            <a:ext cx="26447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charset="0"/>
              </a:rPr>
              <a:t>Velocity Vectors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</a:rPr>
              <a:t>(m/s)</a:t>
            </a:r>
            <a:endParaRPr lang="nl-BE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53078" y="63870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255EA95-FFB1-444D-B0EC-F3615956B461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" y="5294824"/>
            <a:ext cx="272311" cy="1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3" y="5253504"/>
            <a:ext cx="272311" cy="1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3078" y="1066800"/>
            <a:ext cx="2537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1 kg of LBE in Feeder Volume,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2 feeder grids of 2520 apertures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1-mm or 0.5-mm thick feeder grids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2520 evacuation apertures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1.5-m/s inlet </a:t>
            </a:r>
            <a:r>
              <a:rPr lang="en-US" sz="1400" dirty="0" smtClean="0"/>
              <a:t>velocity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~0.2-bar pressure drop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Stable uniform flow between 500 K – 1500 K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54927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133600"/>
            <a:ext cx="1023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21803" r="84048" b="53962"/>
          <a:stretch/>
        </p:blipFill>
        <p:spPr bwMode="auto">
          <a:xfrm>
            <a:off x="1509265" y="5638800"/>
            <a:ext cx="778210" cy="7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42143" r="84048" b="35096"/>
          <a:stretch/>
        </p:blipFill>
        <p:spPr bwMode="auto">
          <a:xfrm>
            <a:off x="2383048" y="5638800"/>
            <a:ext cx="778210" cy="6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2403" r="84762" b="53991"/>
          <a:stretch/>
        </p:blipFill>
        <p:spPr bwMode="auto">
          <a:xfrm>
            <a:off x="5933671" y="5761635"/>
            <a:ext cx="695729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41085" r="84762" b="34622"/>
          <a:stretch/>
        </p:blipFill>
        <p:spPr bwMode="auto">
          <a:xfrm>
            <a:off x="6934200" y="5761635"/>
            <a:ext cx="695729" cy="6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64008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Houngbo D.- </a:t>
            </a:r>
            <a:r>
              <a:rPr lang="en-US" sz="1000" i="1" dirty="0"/>
              <a:t>LIEBE project, Computational Fluid Dynamics (CFD) analysis</a:t>
            </a:r>
            <a:r>
              <a:rPr lang="en-US" sz="1000" dirty="0"/>
              <a:t>.- Workshop on Radioactive Ion Beam Production and High-Power Target Stations.- </a:t>
            </a:r>
            <a:r>
              <a:rPr lang="en-US" sz="1000" dirty="0" err="1"/>
              <a:t>Mol</a:t>
            </a:r>
            <a:r>
              <a:rPr lang="en-US" sz="1000" dirty="0"/>
              <a:t>, Belgium, 16-18 September 2013.- [Presentation]</a:t>
            </a:r>
          </a:p>
        </p:txBody>
      </p:sp>
    </p:spTree>
    <p:extLst>
      <p:ext uri="{BB962C8B-B14F-4D97-AF65-F5344CB8AC3E}">
        <p14:creationId xmlns:p14="http://schemas.microsoft.com/office/powerpoint/2010/main" val="25530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74" y="3805518"/>
            <a:ext cx="3853584" cy="22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@ </a:t>
            </a:r>
            <a:r>
              <a:rPr lang="en-US" sz="2000" b="1" dirty="0" smtClean="0"/>
              <a:t>600 </a:t>
            </a:r>
            <a:r>
              <a:rPr lang="en-US" sz="2000" b="1" dirty="0" smtClean="0">
                <a:latin typeface="Times New Roman"/>
                <a:cs typeface="Times New Roman"/>
              </a:rPr>
              <a:t>º</a:t>
            </a:r>
            <a:r>
              <a:rPr lang="en-US" sz="2000" b="1" dirty="0" smtClean="0"/>
              <a:t>C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0174" y="6081883"/>
            <a:ext cx="431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Pressure in water for case LBE @ 200 </a:t>
            </a:r>
            <a:r>
              <a:rPr lang="en-US" sz="1400" i="1" dirty="0" smtClean="0">
                <a:latin typeface="Times New Roman"/>
                <a:cs typeface="Times New Roman"/>
              </a:rPr>
              <a:t>º</a:t>
            </a:r>
            <a:r>
              <a:rPr lang="en-US" sz="1400" i="1" dirty="0" smtClean="0"/>
              <a:t>C 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30174" y="3486601"/>
            <a:ext cx="431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Velocity in water and LBE</a:t>
            </a:r>
            <a:endParaRPr lang="en-US" sz="1400" i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40750"/>
            <a:ext cx="2760133" cy="210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3276"/>
            <a:ext cx="3022600" cy="214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74" y="1145898"/>
            <a:ext cx="3233388" cy="236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3843" y="3486600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water = 79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842" y="5688100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LBE = 597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89" y="1358600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results: 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34965"/>
              </p:ext>
            </p:extLst>
          </p:nvPr>
        </p:nvGraphicFramePr>
        <p:xfrm>
          <a:off x="3135349" y="1173935"/>
          <a:ext cx="5916047" cy="436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7828"/>
          <a:stretch/>
        </p:blipFill>
        <p:spPr bwMode="auto">
          <a:xfrm>
            <a:off x="3502693" y="5534614"/>
            <a:ext cx="5181361" cy="7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45168"/>
              </p:ext>
            </p:extLst>
          </p:nvPr>
        </p:nvGraphicFramePr>
        <p:xfrm>
          <a:off x="119761" y="2301697"/>
          <a:ext cx="2844800" cy="22763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3563"/>
                <a:gridCol w="1006764"/>
                <a:gridCol w="1034473"/>
              </a:tblGrid>
              <a:tr h="59997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 </a:t>
                      </a:r>
                      <a:r>
                        <a:rPr lang="en-US" sz="1400" baseline="-25000" dirty="0" smtClean="0"/>
                        <a:t>max</a:t>
                      </a:r>
                      <a:r>
                        <a:rPr lang="en-US" sz="1400" dirty="0" smtClean="0"/>
                        <a:t> water (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ºC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 </a:t>
                      </a:r>
                      <a:r>
                        <a:rPr lang="en-US" sz="1600" baseline="-25000" dirty="0" smtClean="0"/>
                        <a:t>extracted </a:t>
                      </a:r>
                      <a:r>
                        <a:rPr lang="en-US" sz="1600" baseline="0" dirty="0" smtClean="0"/>
                        <a:t>(W)</a:t>
                      </a:r>
                      <a:endParaRPr lang="en-US" sz="1600" baseline="0" dirty="0"/>
                    </a:p>
                  </a:txBody>
                  <a:tcPr/>
                </a:tc>
              </a:tr>
              <a:tr h="2566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3 180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3 050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2 890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2 820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2 650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14327" y="2733964"/>
            <a:ext cx="729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300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400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500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600 </a:t>
            </a:r>
            <a:r>
              <a:rPr lang="en-US" sz="1400" dirty="0">
                <a:latin typeface="Times New Roman"/>
                <a:cs typeface="Times New Roman"/>
              </a:rPr>
              <a:t>ºC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Introduction/context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288145"/>
            <a:ext cx="8465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/>
            <a:r>
              <a:rPr lang="en-US" b="1" i="1" dirty="0" smtClean="0"/>
              <a:t>Some keywords: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 power target, short-lived isotopes, 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Collaboration started in May 2012 for the LIEBE (Liquid Eutectic Lead Bismuth Loop Target) project: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/>
            <a:r>
              <a:rPr lang="en-GB" b="1" dirty="0" smtClean="0"/>
              <a:t>	WP </a:t>
            </a:r>
            <a:r>
              <a:rPr lang="en-GB" b="1" dirty="0"/>
              <a:t>definition		 </a:t>
            </a:r>
            <a:r>
              <a:rPr lang="en-GB" b="1" dirty="0" smtClean="0"/>
              <a:t>          WP </a:t>
            </a:r>
            <a:r>
              <a:rPr lang="en-GB" b="1" dirty="0"/>
              <a:t>holder		Coordinator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defRPr/>
            </a:pPr>
            <a:r>
              <a:rPr lang="en-GB" sz="1400" dirty="0" smtClean="0"/>
              <a:t>	WP1 </a:t>
            </a:r>
            <a:r>
              <a:rPr lang="en-GB" sz="1400" dirty="0"/>
              <a:t>: Coordination		</a:t>
            </a:r>
            <a:r>
              <a:rPr lang="en-GB" sz="1400" dirty="0" smtClean="0"/>
              <a:t>	CERN</a:t>
            </a:r>
            <a:r>
              <a:rPr lang="en-GB" sz="1400" dirty="0"/>
              <a:t>	</a:t>
            </a:r>
            <a:r>
              <a:rPr lang="en-GB" sz="1400" dirty="0" smtClean="0"/>
              <a:t>	T</a:t>
            </a:r>
            <a:r>
              <a:rPr lang="en-GB" sz="1400" dirty="0"/>
              <a:t>. Stora</a:t>
            </a:r>
          </a:p>
          <a:p>
            <a:pPr>
              <a:defRPr/>
            </a:pPr>
            <a:r>
              <a:rPr lang="en-GB" sz="1400" dirty="0" smtClean="0"/>
              <a:t>	WP2 </a:t>
            </a:r>
            <a:r>
              <a:rPr lang="en-GB" sz="1400" dirty="0"/>
              <a:t>: Conceptual Design and simulations	SCK-CEN	</a:t>
            </a:r>
            <a:r>
              <a:rPr lang="en-GB" sz="1400" dirty="0" smtClean="0"/>
              <a:t>	P</a:t>
            </a:r>
            <a:r>
              <a:rPr lang="en-GB" sz="1400" dirty="0"/>
              <a:t>. </a:t>
            </a:r>
            <a:r>
              <a:rPr lang="en-GB" sz="1400" dirty="0" err="1"/>
              <a:t>Schuurmans</a:t>
            </a:r>
            <a:endParaRPr lang="en-GB" sz="1400" dirty="0"/>
          </a:p>
          <a:p>
            <a:pPr>
              <a:defRPr/>
            </a:pPr>
            <a:r>
              <a:rPr lang="en-GB" sz="1400" dirty="0" smtClean="0"/>
              <a:t>	WP3 </a:t>
            </a:r>
            <a:r>
              <a:rPr lang="en-GB" sz="1400" dirty="0"/>
              <a:t>: Construction, </a:t>
            </a:r>
            <a:r>
              <a:rPr lang="en-GB" sz="1400" dirty="0" smtClean="0"/>
              <a:t>assembly</a:t>
            </a:r>
            <a:r>
              <a:rPr lang="en-GB" sz="1400" dirty="0"/>
              <a:t>	</a:t>
            </a:r>
            <a:r>
              <a:rPr lang="en-GB" sz="1400" dirty="0" smtClean="0"/>
              <a:t>	CERN</a:t>
            </a:r>
            <a:r>
              <a:rPr lang="en-GB" sz="1400" dirty="0"/>
              <a:t>	</a:t>
            </a:r>
            <a:r>
              <a:rPr lang="en-GB" sz="1400" dirty="0" smtClean="0"/>
              <a:t>	M</a:t>
            </a:r>
            <a:r>
              <a:rPr lang="en-GB" sz="1400" dirty="0"/>
              <a:t>. Delonca</a:t>
            </a:r>
          </a:p>
          <a:p>
            <a:pPr lvl="1">
              <a:defRPr/>
            </a:pPr>
            <a:r>
              <a:rPr lang="en-GB" sz="1400" dirty="0" smtClean="0"/>
              <a:t>	WP4 </a:t>
            </a:r>
            <a:r>
              <a:rPr lang="en-GB" sz="1400" dirty="0"/>
              <a:t>: Instrumentation		</a:t>
            </a:r>
            <a:r>
              <a:rPr lang="en-GB" sz="1400" dirty="0" smtClean="0"/>
              <a:t>	CERN</a:t>
            </a:r>
            <a:r>
              <a:rPr lang="en-GB" sz="1400" dirty="0"/>
              <a:t>	</a:t>
            </a:r>
            <a:r>
              <a:rPr lang="en-GB" sz="1400" dirty="0" smtClean="0"/>
              <a:t>	T</a:t>
            </a:r>
            <a:r>
              <a:rPr lang="en-GB" sz="1400" dirty="0"/>
              <a:t>. Mendonca</a:t>
            </a:r>
          </a:p>
          <a:p>
            <a:pPr>
              <a:defRPr/>
            </a:pPr>
            <a:r>
              <a:rPr lang="en-US" sz="1400" dirty="0" smtClean="0"/>
              <a:t>	WP5 </a:t>
            </a:r>
            <a:r>
              <a:rPr lang="en-US" sz="1400" dirty="0"/>
              <a:t>: Safety and Licensing		</a:t>
            </a:r>
            <a:r>
              <a:rPr lang="en-US" sz="1400" dirty="0" smtClean="0"/>
              <a:t>CEA</a:t>
            </a:r>
            <a:r>
              <a:rPr lang="en-US" sz="1400" dirty="0"/>
              <a:t>	</a:t>
            </a:r>
            <a:r>
              <a:rPr lang="en-US" sz="1400" dirty="0" smtClean="0"/>
              <a:t>	A</a:t>
            </a:r>
            <a:r>
              <a:rPr lang="en-US" sz="1400" dirty="0"/>
              <a:t>. </a:t>
            </a:r>
            <a:r>
              <a:rPr lang="en-US" sz="1400" dirty="0" err="1"/>
              <a:t>Marchix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WP6 </a:t>
            </a:r>
            <a:r>
              <a:rPr lang="en-US" sz="1400" dirty="0"/>
              <a:t>: Target characterization and analysis	PSI	</a:t>
            </a:r>
            <a:r>
              <a:rPr lang="en-US" sz="1400" dirty="0" smtClean="0"/>
              <a:t>	D</a:t>
            </a:r>
            <a:r>
              <a:rPr lang="en-US" sz="1400" dirty="0"/>
              <a:t>. Schumann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WP7 </a:t>
            </a:r>
            <a:r>
              <a:rPr lang="en-US" sz="1400" dirty="0"/>
              <a:t>: Radiochemistry			</a:t>
            </a:r>
            <a:r>
              <a:rPr lang="en-US" sz="1400" dirty="0" smtClean="0"/>
              <a:t>SINP</a:t>
            </a:r>
            <a:r>
              <a:rPr lang="en-US" sz="1400" dirty="0"/>
              <a:t>	</a:t>
            </a:r>
            <a:r>
              <a:rPr lang="en-US" sz="1400" dirty="0" smtClean="0"/>
              <a:t>	S</a:t>
            </a:r>
            <a:r>
              <a:rPr lang="en-US" sz="1400" dirty="0"/>
              <a:t>. </a:t>
            </a:r>
            <a:r>
              <a:rPr lang="en-US" sz="1400" dirty="0" err="1"/>
              <a:t>Lahiri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WP8 </a:t>
            </a:r>
            <a:r>
              <a:rPr lang="en-US" sz="1400" dirty="0"/>
              <a:t>: Offline commissioning		</a:t>
            </a:r>
            <a:r>
              <a:rPr lang="en-US" sz="1400" dirty="0" smtClean="0"/>
              <a:t>IPUL</a:t>
            </a:r>
            <a:r>
              <a:rPr lang="en-US" sz="1400" dirty="0"/>
              <a:t>	</a:t>
            </a:r>
            <a:r>
              <a:rPr lang="en-US" sz="1400" dirty="0" smtClean="0"/>
              <a:t>	K</a:t>
            </a:r>
            <a:r>
              <a:rPr lang="en-US" sz="1400" dirty="0"/>
              <a:t>. </a:t>
            </a:r>
            <a:r>
              <a:rPr lang="en-US" sz="1400" dirty="0" err="1"/>
              <a:t>Kravalis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WP9 </a:t>
            </a:r>
            <a:r>
              <a:rPr lang="en-US" sz="1400" dirty="0"/>
              <a:t>: Online operation		</a:t>
            </a:r>
            <a:r>
              <a:rPr lang="en-US" sz="1400" dirty="0" smtClean="0"/>
              <a:t>CERN</a:t>
            </a:r>
            <a:r>
              <a:rPr lang="en-US" sz="1400" dirty="0"/>
              <a:t>	</a:t>
            </a:r>
            <a:r>
              <a:rPr lang="en-US" sz="1400" dirty="0" smtClean="0"/>
              <a:t>	T</a:t>
            </a:r>
            <a:r>
              <a:rPr lang="en-US" sz="1400" dirty="0"/>
              <a:t>. </a:t>
            </a:r>
            <a:r>
              <a:rPr lang="en-GB" sz="1400" dirty="0"/>
              <a:t>Mendonca</a:t>
            </a:r>
          </a:p>
          <a:p>
            <a:pPr algn="just">
              <a:defRPr/>
            </a:pPr>
            <a:endParaRPr lang="en-US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88145"/>
            <a:ext cx="846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Aim of </a:t>
            </a:r>
            <a:r>
              <a:rPr lang="en-US" b="1" i="1" dirty="0" smtClean="0"/>
              <a:t>LIEBE </a:t>
            </a:r>
            <a:r>
              <a:rPr lang="en-US" b="1" i="1" dirty="0"/>
              <a:t>target: </a:t>
            </a:r>
            <a:r>
              <a:rPr lang="en-US" dirty="0"/>
              <a:t>validation of conceptual design </a:t>
            </a:r>
            <a:r>
              <a:rPr lang="en-US" dirty="0" smtClean="0"/>
              <a:t>for the </a:t>
            </a:r>
            <a:r>
              <a:rPr lang="en-US" dirty="0"/>
              <a:t>EURISOL direct target by developing </a:t>
            </a:r>
            <a:r>
              <a:rPr lang="en-US" dirty="0" smtClean="0"/>
              <a:t>a prototype </a:t>
            </a:r>
            <a:r>
              <a:rPr lang="en-US" dirty="0"/>
              <a:t>for </a:t>
            </a:r>
            <a:r>
              <a:rPr lang="en-US" b="1" dirty="0" smtClean="0"/>
              <a:t>CERN-ISOLDE.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4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Introduction/context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lvl="1" algn="just">
              <a:buSzPct val="80000"/>
            </a:pPr>
            <a:r>
              <a:rPr lang="en-US" sz="2000" dirty="0" smtClean="0"/>
              <a:t>ISOLDE: </a:t>
            </a:r>
            <a:r>
              <a:rPr lang="en-GB" sz="2000" dirty="0"/>
              <a:t>on-line isotope mass </a:t>
            </a:r>
            <a:r>
              <a:rPr lang="en-GB" sz="2000" dirty="0" smtClean="0"/>
              <a:t>separator @ CERN</a:t>
            </a:r>
            <a:endParaRPr lang="en-US" sz="2000" dirty="0" smtClean="0"/>
          </a:p>
          <a:p>
            <a:pPr marL="493776" lvl="1" algn="just">
              <a:buSzPct val="80000"/>
            </a:pPr>
            <a:endParaRPr lang="en-US" sz="2000" dirty="0" smtClean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 smtClean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 smtClean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02843" y="5344568"/>
            <a:ext cx="68" cy="93908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ERN_Accelerator_Complex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" y="2060706"/>
            <a:ext cx="5738052" cy="37835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3735779" y="4368800"/>
            <a:ext cx="840509" cy="498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51054" y="5629659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Instantaneous power: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≈ 1 GW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5310" y="2203745"/>
            <a:ext cx="2842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Proton beam from PSB:</a:t>
            </a:r>
          </a:p>
          <a:p>
            <a:r>
              <a:rPr lang="en-US" dirty="0" smtClean="0"/>
              <a:t>1.4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2 µA</a:t>
            </a:r>
          </a:p>
          <a:p>
            <a:r>
              <a:rPr lang="en-US" dirty="0" smtClean="0"/>
              <a:t>3e13 protons/pulse</a:t>
            </a:r>
          </a:p>
          <a:p>
            <a:r>
              <a:rPr lang="en-US" dirty="0" smtClean="0"/>
              <a:t>Cycle: 1.2 s</a:t>
            </a:r>
          </a:p>
          <a:p>
            <a:r>
              <a:rPr lang="en-US" dirty="0" smtClean="0"/>
              <a:t>3 kW average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Introduction/context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02843" y="5344568"/>
            <a:ext cx="68" cy="93908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inser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5" y="1173935"/>
            <a:ext cx="7387771" cy="557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5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design (1)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Proposed by EURISOL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5th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t="31102" r="14007" b="13435"/>
          <a:stretch/>
        </p:blipFill>
        <p:spPr bwMode="auto">
          <a:xfrm>
            <a:off x="1632873" y="1970314"/>
            <a:ext cx="6225411" cy="415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3492"/>
            <a:ext cx="7181273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Proposed design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7" y="1774488"/>
            <a:ext cx="3475510" cy="38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"/>
          <a:stretch/>
        </p:blipFill>
        <p:spPr bwMode="auto">
          <a:xfrm>
            <a:off x="4090193" y="1774489"/>
            <a:ext cx="3275718" cy="38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02835" y="3501754"/>
            <a:ext cx="219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Pump/motor</a:t>
            </a:r>
            <a:endParaRPr lang="en-US" sz="16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39599" y="2102779"/>
            <a:ext cx="219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Main loop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3" t="9503" r="26459" b="17456"/>
          <a:stretch/>
        </p:blipFill>
        <p:spPr>
          <a:xfrm>
            <a:off x="6225870" y="48955"/>
            <a:ext cx="2641777" cy="3251417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3" y="2608298"/>
            <a:ext cx="1496378" cy="2176806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83699" y="45743"/>
            <a:ext cx="26839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Current front end + target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5672" y="4785104"/>
            <a:ext cx="147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Current target unit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Diameter: 300 mm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ＭＳ 明朝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10978</TotalTime>
  <Words>1738</Words>
  <Application>Microsoft Office PowerPoint</Application>
  <PresentationFormat>On-screen Show (4:3)</PresentationFormat>
  <Paragraphs>468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Wingdings</vt:lpstr>
      <vt:lpstr>CERNCorporate4-3</vt:lpstr>
      <vt:lpstr>Equação</vt:lpstr>
      <vt:lpstr>LIEBE:  Design of a molten metal target based on a Pb-Bi loop at CERN-ISOLDE</vt:lpstr>
      <vt:lpstr>Outline</vt:lpstr>
      <vt:lpstr>Introduction/context…</vt:lpstr>
      <vt:lpstr>Introduction/context (1)</vt:lpstr>
      <vt:lpstr>Introduction/context (2)</vt:lpstr>
      <vt:lpstr>Introduction/context (3)</vt:lpstr>
      <vt:lpstr>Proposed design…</vt:lpstr>
      <vt:lpstr>Proposed design (1)</vt:lpstr>
      <vt:lpstr>Proposed design (2)</vt:lpstr>
      <vt:lpstr>Proposed design - main part (3)</vt:lpstr>
      <vt:lpstr>Proposed design – HEX (4)</vt:lpstr>
      <vt:lpstr>Proposed design – HEX (5)</vt:lpstr>
      <vt:lpstr>Diffusion simulations …</vt:lpstr>
      <vt:lpstr>Diffusion simulations (1)</vt:lpstr>
      <vt:lpstr>Diffusion simulations (2)</vt:lpstr>
      <vt:lpstr>Diffusion simulations (3)</vt:lpstr>
      <vt:lpstr>Numerical results…</vt:lpstr>
      <vt:lpstr>Numerical results – HEX (1)</vt:lpstr>
      <vt:lpstr>Numerical results – HEX (2)</vt:lpstr>
      <vt:lpstr>Numerical results – HEX (3)</vt:lpstr>
      <vt:lpstr>Numerical results – HEX (4)</vt:lpstr>
      <vt:lpstr>Numerical results – Beam impact (1)</vt:lpstr>
      <vt:lpstr>Numerical results – Beam impact (2)</vt:lpstr>
      <vt:lpstr>Numerical results – Beam impact (3)</vt:lpstr>
      <vt:lpstr>Numerical results – Beam impact (4)</vt:lpstr>
      <vt:lpstr>Numerical results – Beam impact (5)</vt:lpstr>
      <vt:lpstr>Conclusion &amp; next steps…</vt:lpstr>
      <vt:lpstr>Conclusion &amp; next steps</vt:lpstr>
      <vt:lpstr>Thank you for your attention!</vt:lpstr>
      <vt:lpstr>Thanks to all the contributors…</vt:lpstr>
      <vt:lpstr>Back up slides…</vt:lpstr>
      <vt:lpstr>Introduction/context (4)</vt:lpstr>
      <vt:lpstr>Introduction/context (5)</vt:lpstr>
      <vt:lpstr>Diffusion/effusion simulations (3)</vt:lpstr>
      <vt:lpstr>Concept 5 - Results</vt:lpstr>
      <vt:lpstr>Numerical results – HEX (3)</vt:lpstr>
      <vt:lpstr>Numerical results – HEX (4)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Kirk T McDonald</cp:lastModifiedBy>
  <cp:revision>80</cp:revision>
  <cp:lastPrinted>2014-05-14T13:38:25Z</cp:lastPrinted>
  <dcterms:created xsi:type="dcterms:W3CDTF">2012-11-30T11:04:26Z</dcterms:created>
  <dcterms:modified xsi:type="dcterms:W3CDTF">2014-05-23T04:35:55Z</dcterms:modified>
</cp:coreProperties>
</file>