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7" r:id="rId4"/>
    <p:sldId id="287" r:id="rId5"/>
    <p:sldId id="273" r:id="rId6"/>
    <p:sldId id="285" r:id="rId7"/>
    <p:sldId id="268" r:id="rId8"/>
    <p:sldId id="284" r:id="rId9"/>
    <p:sldId id="267" r:id="rId10"/>
    <p:sldId id="275" r:id="rId11"/>
    <p:sldId id="276" r:id="rId12"/>
    <p:sldId id="278" r:id="rId13"/>
    <p:sldId id="266" r:id="rId14"/>
    <p:sldId id="280" r:id="rId15"/>
    <p:sldId id="281" r:id="rId16"/>
    <p:sldId id="279" r:id="rId17"/>
    <p:sldId id="271" r:id="rId18"/>
    <p:sldId id="282" r:id="rId19"/>
    <p:sldId id="283" r:id="rId20"/>
    <p:sldId id="286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9" y="0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96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6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2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sislarge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06F5-AA39-45C2-B397-4B56056FF4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6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4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3" y="0"/>
            <a:ext cx="6804248" cy="476672"/>
          </a:xfrm>
        </p:spPr>
        <p:txBody>
          <a:bodyPr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1668-3A91-45DB-A132-50900E0A2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1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6C15-3627-4104-AE19-C0E31D7B5B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80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8F25-92A4-40BC-B748-F5D9CB6FE3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77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FC93F-7574-4A3E-A2DC-F72FB1A81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6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C9B2-E80F-45F5-B252-59B54D068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5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067B-14A1-4559-BAA1-6EC93864C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  <a:latin typeface="Comic Sans MS" panose="030F0702030302020204" pitchFamily="66" charset="0"/>
              </a:defRPr>
            </a:lvl1pPr>
            <a:lvl2pPr>
              <a:defRPr sz="2400">
                <a:solidFill>
                  <a:schemeClr val="tx2"/>
                </a:solidFill>
                <a:latin typeface="Comic Sans MS" panose="030F0702030302020204" pitchFamily="66" charset="0"/>
              </a:defRPr>
            </a:lvl2pPr>
            <a:lvl3pPr>
              <a:defRPr sz="2000">
                <a:solidFill>
                  <a:schemeClr val="tx2"/>
                </a:solidFill>
                <a:latin typeface="Comic Sans MS" panose="030F0702030302020204" pitchFamily="66" charset="0"/>
              </a:defRPr>
            </a:lvl3pPr>
            <a:lvl4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4pPr>
            <a:lvl5pPr>
              <a:defRPr sz="1800">
                <a:solidFill>
                  <a:schemeClr val="tx2"/>
                </a:solidFill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064923"/>
            <a:ext cx="9180512" cy="79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33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1840-0648-4012-8BED-A3498C27A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3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C2A-7BF3-4CD4-A6BC-41D5EA5CB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7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FCDD-32D7-4007-A7BF-065B1F3FD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1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39FC-16A7-4498-9CE6-B4CF78D9B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5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7CFF-8DC7-47DC-84C1-95476C807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41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3DCE-6E65-45EB-9B33-068D48754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08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B43-D143-4CB4-8CC5-AD1668B1F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80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57EC-F98F-454B-AC0B-CBD67FFAA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7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78A0-2C61-423A-B5DD-260E38DA82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9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0FAE-C3E1-46AF-B07D-9A53F316A8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1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2BAC-1D19-4F90-BE07-3DC37DAFD3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8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E5E3-4F6C-4ABE-A3AE-418E17DA5E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66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7095-31C6-4C28-B19C-FCB5C2D763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1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17F1B-3E9C-45F5-8DED-3C1E27A388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5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6900" y="44450"/>
            <a:ext cx="2162175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3373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1C9A-F3C0-4DB3-A574-80C4052BF2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7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1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B6406-B6AB-417A-88E5-6F32913A77D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19/05/2015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71D-6ECD-4C6C-ADC3-2DFE293720A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sislargeto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0E1211-C1EE-4722-8F2A-56AA87C44D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fclarge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33688" y="44450"/>
            <a:ext cx="6275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9D272-78DE-4293-8EEB-B71D4CC040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cid:image005.jpg@01CFAC3A.6414F7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FAC3A.6414F75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13.png@01CFAC3A.6414F750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FETS*-HIPSTER**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19256" cy="18722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* Front End Test Stand</a:t>
            </a:r>
          </a:p>
          <a:p>
            <a:pPr marL="0" indent="0">
              <a:buNone/>
            </a:pPr>
            <a:r>
              <a:rPr lang="en-GB" dirty="0" smtClean="0"/>
              <a:t>**High </a:t>
            </a:r>
            <a:r>
              <a:rPr lang="en-GB" dirty="0"/>
              <a:t>Intensity Proton Source for Testing Effects of Radiation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645024"/>
            <a:ext cx="8280920" cy="1900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Chris Densham, Tristan Davenne, Alan Letchford (RAL),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Juergen Pozimski (Imperial College/RAL),  </a:t>
            </a:r>
          </a:p>
          <a:p>
            <a:pPr marL="0" indent="0" algn="ctr"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Steve Roberts (University of Oxford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GB" sz="2400" smtClean="0">
                <a:solidFill>
                  <a:schemeClr val="tx1"/>
                </a:solidFill>
              </a:rPr>
              <a:t>May 20, 2015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06090"/>
          </a:xfrm>
        </p:spPr>
        <p:txBody>
          <a:bodyPr/>
          <a:lstStyle/>
          <a:p>
            <a:r>
              <a:rPr lang="en-GB" dirty="0" smtClean="0"/>
              <a:t>HIPSTER c.f. other proton facilities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20908"/>
              </p:ext>
            </p:extLst>
          </p:nvPr>
        </p:nvGraphicFramePr>
        <p:xfrm>
          <a:off x="-1" y="789983"/>
          <a:ext cx="9144001" cy="6068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095560"/>
                <a:gridCol w="1517011"/>
                <a:gridCol w="1306286"/>
              </a:tblGrid>
              <a:tr h="400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Proton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area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T-range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Readiness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Notes</a:t>
                      </a:r>
                    </a:p>
                  </a:txBody>
                  <a:tcPr marL="68580" marR="68580" marT="0" marB="0"/>
                </a:tc>
              </a:tr>
              <a:tr h="1040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FETS-HIPSTER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 MeV fixed: upgradable to </a:t>
                      </a:r>
                      <a:b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15-18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6mA average </a:t>
                      </a:r>
                      <a:b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(60mA pulses, 10% duty cycle)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undecided, but up to 300mm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300 – 1000C </a:t>
                      </a:r>
                      <a:b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likely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Accelerator </a:t>
                      </a: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being commissioned, </a:t>
                      </a: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area to be designed &amp; commissioned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protons only. </a:t>
                      </a:r>
                    </a:p>
                  </a:txBody>
                  <a:tcPr marL="68580" marR="68580" marT="0" marB="0"/>
                </a:tc>
              </a:tr>
              <a:tr h="104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DCF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variable, &lt;1 MeV – 10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~5cm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development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Single beam now, dual beam in late 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 of dual –beam facility. Can deliver any ion at micro-Amp current</a:t>
                      </a:r>
                    </a:p>
                  </a:txBody>
                  <a:tcPr marL="68580" marR="68580" marT="0" marB="0"/>
                </a:tc>
              </a:tr>
              <a:tr h="832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Birmingham</a:t>
                      </a:r>
                      <a:b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cyclotron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11-39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GB" sz="12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Several cm?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Max run time 6-10 hours – shared with isotope production.</a:t>
                      </a:r>
                    </a:p>
                  </a:txBody>
                  <a:tcPr marL="68580" marR="68580" marT="0" marB="0"/>
                </a:tc>
              </a:tr>
              <a:tr h="41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Birmingham</a:t>
                      </a:r>
                      <a:b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dynamitron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3MeV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 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Several cm?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 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 run times?</a:t>
                      </a:r>
                    </a:p>
                  </a:txBody>
                  <a:tcPr marL="68580" marR="68580" marT="0" marB="0"/>
                </a:tc>
              </a:tr>
              <a:tr h="41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UK IBC, Surrey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2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GB" sz="12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 (2x10^13 H/s) / 30 </a:t>
                      </a:r>
                      <a:r>
                        <a:rPr lang="en-GB" sz="12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~40cm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900C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2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JaNNUS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4 MeV </a:t>
                      </a:r>
                      <a:b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(typically 2.5MeV on </a:t>
                      </a:r>
                      <a:r>
                        <a:rPr lang="en-GB" sz="12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Yvette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H</a:t>
                      </a:r>
                      <a:r>
                        <a:rPr lang="en-GB" sz="1200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</a:t>
                      </a:r>
                      <a:r>
                        <a:rPr lang="en-GB" sz="12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b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050" baseline="30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GB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ions/s)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~2.5cm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800C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 of triple – beam facility.</a:t>
                      </a:r>
                    </a:p>
                  </a:txBody>
                  <a:tcPr marL="68580" marR="68580" marT="0" marB="0"/>
                </a:tc>
              </a:tr>
              <a:tr h="41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HZDR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6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0.001 - 100 µA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10cm diameter?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up to 800C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1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IMBL, Michigan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 kV – 3 MeV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 nA – 50 </a:t>
                      </a:r>
                      <a:r>
                        <a:rPr lang="en-GB" sz="1200">
                          <a:effectLst/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~5cm diameter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late 2014.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 of triple – beam facility. </a:t>
                      </a:r>
                    </a:p>
                  </a:txBody>
                  <a:tcPr marL="68580" marR="68580" marT="0" marB="0"/>
                </a:tc>
              </a:tr>
              <a:tr h="416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MIAMI </a:t>
                      </a: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Huddersfield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2- 100 kV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2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10</a:t>
                      </a:r>
                      <a:r>
                        <a:rPr lang="en-GB" sz="12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ions/cm</a:t>
                      </a:r>
                      <a:r>
                        <a:rPr lang="en-GB" sz="1200" b="1" baseline="30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/s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TEM foil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In-situ irradiation TEM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1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en-GB" dirty="0" smtClean="0"/>
              <a:t>HIPSTER potential programme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Protons as surrogates for reactor neutrons</a:t>
            </a:r>
          </a:p>
          <a:p>
            <a:pPr lvl="1"/>
            <a:r>
              <a:rPr lang="en-GB" dirty="0" smtClean="0"/>
              <a:t>Strong theoretical and experimental underpinning for required temperatures to generate required defect types, densities, hardening, precipitation, segregation…</a:t>
            </a:r>
          </a:p>
          <a:p>
            <a:pPr lvl="1"/>
            <a:r>
              <a:rPr lang="en-GB" dirty="0" smtClean="0"/>
              <a:t>3 MeV protons can generate radiation damage at end-of-life </a:t>
            </a:r>
            <a:r>
              <a:rPr lang="en-GB" dirty="0" err="1" smtClean="0"/>
              <a:t>dpa</a:t>
            </a:r>
            <a:r>
              <a:rPr lang="en-GB" dirty="0" smtClean="0"/>
              <a:t> levels for fission reactors</a:t>
            </a:r>
          </a:p>
          <a:p>
            <a:pPr lvl="1"/>
            <a:r>
              <a:rPr lang="en-GB" dirty="0" smtClean="0"/>
              <a:t>Deep enough penetration (~30 microns) to access ‘bulk’ mechanical behaviour: </a:t>
            </a:r>
          </a:p>
          <a:p>
            <a:pPr lvl="1"/>
            <a:r>
              <a:rPr lang="en-GB" dirty="0" smtClean="0"/>
              <a:t>hardening</a:t>
            </a:r>
            <a:r>
              <a:rPr lang="en-GB" dirty="0"/>
              <a:t>, </a:t>
            </a:r>
            <a:r>
              <a:rPr lang="en-GB" dirty="0" err="1"/>
              <a:t>embrittlement</a:t>
            </a:r>
            <a:r>
              <a:rPr lang="en-GB" dirty="0"/>
              <a:t>, </a:t>
            </a:r>
            <a:r>
              <a:rPr lang="en-GB" dirty="0" smtClean="0"/>
              <a:t>creep, stress-corrosion </a:t>
            </a:r>
            <a:r>
              <a:rPr lang="en-GB" dirty="0"/>
              <a:t>cracking, and thermal property changes such as thermal conductivity</a:t>
            </a:r>
            <a:r>
              <a:rPr lang="en-GB" dirty="0" smtClean="0"/>
              <a:t>, Environmentally Assisted Cracking</a:t>
            </a:r>
          </a:p>
          <a:p>
            <a:r>
              <a:rPr lang="en-GB" dirty="0" smtClean="0"/>
              <a:t>Nuclear reaction/cross section data </a:t>
            </a:r>
          </a:p>
          <a:p>
            <a:pPr lvl="1"/>
            <a:r>
              <a:rPr lang="en-GB" dirty="0" smtClean="0"/>
              <a:t>For secondary protons generated by fusion</a:t>
            </a:r>
          </a:p>
          <a:p>
            <a:pPr lvl="1"/>
            <a:r>
              <a:rPr lang="en-GB" dirty="0" smtClean="0"/>
              <a:t>Useful for medical physics</a:t>
            </a:r>
          </a:p>
          <a:p>
            <a:r>
              <a:rPr lang="en-GB" dirty="0" smtClean="0"/>
              <a:t>Upgrade to 15-20 MeV attractive to mimic fusion neutrons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4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93610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Summary of HIPSTER Simulations</a:t>
            </a:r>
            <a:endParaRPr lang="en-GB" sz="3200" b="1" dirty="0"/>
          </a:p>
        </p:txBody>
      </p:sp>
      <p:pic>
        <p:nvPicPr>
          <p:cNvPr id="1027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" y="1323383"/>
            <a:ext cx="9153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9402" y="299695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 wide range of target area (beam spot size) have been considered. </a:t>
            </a:r>
          </a:p>
          <a:p>
            <a:endParaRPr lang="en-GB" dirty="0"/>
          </a:p>
          <a:p>
            <a:r>
              <a:rPr lang="en-GB" dirty="0" smtClean="0"/>
              <a:t>SRIM calculations highlight that large </a:t>
            </a:r>
            <a:r>
              <a:rPr lang="en-GB" dirty="0" err="1" smtClean="0"/>
              <a:t>dpa</a:t>
            </a:r>
            <a:r>
              <a:rPr lang="en-GB" dirty="0" smtClean="0"/>
              <a:t> values are achievable even with the most blown up beam considered</a:t>
            </a:r>
          </a:p>
          <a:p>
            <a:endParaRPr lang="en-GB" dirty="0"/>
          </a:p>
          <a:p>
            <a:r>
              <a:rPr lang="en-GB" dirty="0" smtClean="0"/>
              <a:t>The larger the beam the easier the thermal management issues are to deal with (but lower damage rate). </a:t>
            </a:r>
          </a:p>
          <a:p>
            <a:endParaRPr lang="en-GB" dirty="0"/>
          </a:p>
          <a:p>
            <a:r>
              <a:rPr lang="en-GB" dirty="0" smtClean="0"/>
              <a:t>With a beam area of 2500 cm</a:t>
            </a:r>
            <a:r>
              <a:rPr lang="en-GB" baseline="30000" dirty="0" smtClean="0"/>
              <a:t>2 </a:t>
            </a:r>
            <a:r>
              <a:rPr lang="en-GB" dirty="0" smtClean="0"/>
              <a:t>the required cooling heat flux is easily manageable at 0.07MW/m</a:t>
            </a:r>
            <a:r>
              <a:rPr lang="en-GB" baseline="30000" dirty="0" smtClean="0"/>
              <a:t>2</a:t>
            </a:r>
            <a:r>
              <a:rPr lang="en-GB" dirty="0" smtClean="0"/>
              <a:t>, the predicted sample temperature fluctuation is less than 2K and yet 20 </a:t>
            </a:r>
            <a:r>
              <a:rPr lang="en-GB" dirty="0" err="1" smtClean="0"/>
              <a:t>dpa</a:t>
            </a:r>
            <a:r>
              <a:rPr lang="en-GB" dirty="0" smtClean="0"/>
              <a:t>/</a:t>
            </a:r>
            <a:r>
              <a:rPr lang="en-GB" dirty="0" err="1" smtClean="0"/>
              <a:t>fpy</a:t>
            </a:r>
            <a:r>
              <a:rPr lang="en-GB" dirty="0" smtClean="0"/>
              <a:t> in Tungsten is still possible.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8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Heat Flux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80919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For the range of beam size considered the required heat flux would be a maximum of 1.8MW/m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, this is below the heat flux achieved in the ISIS Neutron target TS1 at RAL</a:t>
            </a:r>
            <a:endParaRPr lang="en-GB" sz="1800" baseline="300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800" baseline="30000" dirty="0"/>
          </a:p>
        </p:txBody>
      </p:sp>
      <p:pic>
        <p:nvPicPr>
          <p:cNvPr id="2050" name="Picture 1" descr="wimbl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2"/>
            <a:ext cx="72775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8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Example of energy deposition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938" y="1700808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beam stopped within 0.1mm in a beryllium sample</a:t>
            </a:r>
            <a:endParaRPr lang="en-GB" sz="2800" dirty="0"/>
          </a:p>
        </p:txBody>
      </p:sp>
      <p:pic>
        <p:nvPicPr>
          <p:cNvPr id="2050" name="Picture 3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3" y="126876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cid:image005.jpg@01CFAC3A.6414F75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8538"/>
            <a:ext cx="59626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304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5536" y="4327078"/>
            <a:ext cx="2309575" cy="2316229"/>
            <a:chOff x="1146189" y="980728"/>
            <a:chExt cx="2309575" cy="2316229"/>
          </a:xfrm>
        </p:grpSpPr>
        <p:pic>
          <p:nvPicPr>
            <p:cNvPr id="10" name="Picture 2" descr="image00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8"/>
            <a:stretch/>
          </p:blipFill>
          <p:spPr bwMode="auto">
            <a:xfrm>
              <a:off x="1146189" y="980728"/>
              <a:ext cx="1163257" cy="2316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image00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19" t="3994" r="9191"/>
            <a:stretch/>
          </p:blipFill>
          <p:spPr bwMode="auto">
            <a:xfrm>
              <a:off x="2297650" y="1052736"/>
              <a:ext cx="1158114" cy="224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6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88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Thermal Management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4048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Consider a 0.5mm thick 1cm x1cm irradiation sample attached to a water cooled aluminium back plate. </a:t>
            </a:r>
          </a:p>
          <a:p>
            <a:pPr marL="0" indent="0">
              <a:buNone/>
            </a:pPr>
            <a:r>
              <a:rPr lang="en-GB" sz="1600" dirty="0" smtClean="0"/>
              <a:t>Significant pulse power density results in unsteady sample temperature with peak temperature and fluctuation depending on the sample material.</a:t>
            </a:r>
          </a:p>
          <a:p>
            <a:pPr marL="0" indent="0">
              <a:buNone/>
            </a:pPr>
            <a:r>
              <a:rPr lang="en-GB" sz="1600" baseline="30000" dirty="0" smtClean="0"/>
              <a:t>Click on image to see video of simulation</a:t>
            </a:r>
            <a:endParaRPr lang="en-GB" sz="1600" baseline="300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800" baseline="30000" dirty="0"/>
          </a:p>
        </p:txBody>
      </p:sp>
      <p:pic>
        <p:nvPicPr>
          <p:cNvPr id="4" name="CFXtitaniumsampl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453" y="1844824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3667388" cy="252028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Pulsed thermal power deposition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16" y="2721221"/>
            <a:ext cx="2915816" cy="2736304"/>
          </a:xfrm>
        </p:spPr>
        <p:txBody>
          <a:bodyPr>
            <a:noAutofit/>
          </a:bodyPr>
          <a:lstStyle/>
          <a:p>
            <a:r>
              <a:rPr lang="en-GB" sz="1800" dirty="0" smtClean="0"/>
              <a:t>Resultant temperature fluctuation </a:t>
            </a:r>
            <a:r>
              <a:rPr lang="en-GB" sz="1800" dirty="0"/>
              <a:t>depends on beam size</a:t>
            </a:r>
          </a:p>
          <a:p>
            <a:r>
              <a:rPr lang="en-GB" sz="1800" dirty="0" smtClean="0"/>
              <a:t>Conduction in the sample during the 2ms beam pulse affects peak temperature</a:t>
            </a:r>
          </a:p>
          <a:p>
            <a:r>
              <a:rPr lang="en-GB" sz="1800" dirty="0" smtClean="0"/>
              <a:t>Surface temperature similar to maximum temperature</a:t>
            </a:r>
          </a:p>
        </p:txBody>
      </p:sp>
      <p:pic>
        <p:nvPicPr>
          <p:cNvPr id="4" name="Picture 4" descr="cid:image012.jpg@01CFAC3A.6414F7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753"/>
            <a:ext cx="59912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id:image013.png@01CFAC3A.6414F7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86050"/>
            <a:ext cx="61245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7583" y="404664"/>
            <a:ext cx="4361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Temperature immediately after beam pulse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9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r="20141"/>
          <a:stretch/>
        </p:blipFill>
        <p:spPr>
          <a:xfrm>
            <a:off x="3364480" y="980728"/>
            <a:ext cx="5484873" cy="2825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Induced Stress in Sample</a:t>
            </a:r>
            <a:endParaRPr lang="en-GB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003466"/>
            <a:ext cx="2506571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High stresses arise with a focused beam </a:t>
            </a:r>
            <a:r>
              <a:rPr lang="en-GB" sz="1800" dirty="0"/>
              <a:t>o</a:t>
            </a:r>
            <a:r>
              <a:rPr lang="en-GB" sz="1800" dirty="0" smtClean="0"/>
              <a:t>n the sample especially if it is perfectly bonded to a cooled back plate</a:t>
            </a:r>
            <a:endParaRPr lang="en-GB" sz="18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580112" y="1285656"/>
            <a:ext cx="2556365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 smtClean="0"/>
              <a:t>350MPa in 0.5mm thick beryllium sample bonded to aluminium cooled back plate heated by a focused FETS beam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106916" y="4173547"/>
            <a:ext cx="2915871" cy="2044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mic Sans MS" panose="030F0702030302020204" pitchFamily="66" charset="0"/>
              </a:rPr>
              <a:t>Maximum temperature and stress in samples depends on beam size, sample shape, and attachment to cooled back plate. 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 r="22641"/>
          <a:stretch/>
        </p:blipFill>
        <p:spPr>
          <a:xfrm>
            <a:off x="179512" y="3140968"/>
            <a:ext cx="5793873" cy="3077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5301208"/>
            <a:ext cx="4979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42MPa in </a:t>
            </a:r>
            <a:r>
              <a:rPr lang="en-GB" sz="1600" dirty="0" err="1"/>
              <a:t>unbonded</a:t>
            </a:r>
            <a:r>
              <a:rPr lang="en-GB" sz="1600" dirty="0"/>
              <a:t> beryllium </a:t>
            </a:r>
            <a:r>
              <a:rPr lang="en-GB" sz="1600" dirty="0" smtClean="0"/>
              <a:t>sample with focused beam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06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1571"/>
            <a:ext cx="8229600" cy="1143000"/>
          </a:xfrm>
        </p:spPr>
        <p:txBody>
          <a:bodyPr/>
          <a:lstStyle/>
          <a:p>
            <a:r>
              <a:rPr lang="en-GB" dirty="0" smtClean="0"/>
              <a:t>FETS radiation shielding</a:t>
            </a:r>
            <a:endParaRPr lang="en-GB" dirty="0"/>
          </a:p>
        </p:txBody>
      </p:sp>
      <p:pic>
        <p:nvPicPr>
          <p:cNvPr id="14338" name="Picture 33" descr="IMAG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329673" cy="355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87" y="3140968"/>
            <a:ext cx="3988883" cy="292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5508104" y="1196752"/>
            <a:ext cx="3464272" cy="197281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Shielding required for FETS aluminium beam dump</a:t>
            </a:r>
          </a:p>
          <a:p>
            <a:r>
              <a:rPr lang="en-GB" sz="1800" dirty="0" smtClean="0"/>
              <a:t>More shielding required for materials generating more activity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146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066130"/>
          </a:xfrm>
        </p:spPr>
        <p:txBody>
          <a:bodyPr>
            <a:normAutofit/>
          </a:bodyPr>
          <a:lstStyle/>
          <a:p>
            <a:r>
              <a:rPr lang="en-GB" dirty="0" smtClean="0"/>
              <a:t>FETS-HIPSTER 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59"/>
            <a:ext cx="8363272" cy="446449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Can deliver beam currents in excess of any existing irradiation facilities</a:t>
            </a:r>
          </a:p>
          <a:p>
            <a:r>
              <a:rPr lang="en-GB" dirty="0" smtClean="0"/>
              <a:t>High </a:t>
            </a:r>
            <a:r>
              <a:rPr lang="en-GB" dirty="0" err="1" smtClean="0"/>
              <a:t>dpa</a:t>
            </a:r>
            <a:r>
              <a:rPr lang="en-GB" dirty="0" smtClean="0"/>
              <a:t> rates with manageable power density</a:t>
            </a:r>
          </a:p>
          <a:p>
            <a:r>
              <a:rPr lang="en-GB" dirty="0" smtClean="0"/>
              <a:t>Deep enough irradiation to access bulk material properties</a:t>
            </a:r>
          </a:p>
          <a:p>
            <a:r>
              <a:rPr lang="en-GB" dirty="0" smtClean="0"/>
              <a:t>Complementary e.g. to Birmingham </a:t>
            </a:r>
            <a:r>
              <a:rPr lang="en-GB" dirty="0" err="1" smtClean="0"/>
              <a:t>Dynamitron</a:t>
            </a:r>
            <a:endParaRPr lang="en-GB" dirty="0" smtClean="0"/>
          </a:p>
          <a:p>
            <a:r>
              <a:rPr lang="en-GB" dirty="0" smtClean="0"/>
              <a:t>Complementary (and a LOT cheaper) than proposed future </a:t>
            </a:r>
            <a:r>
              <a:rPr lang="en-GB" dirty="0"/>
              <a:t>facilities (TRITON, DCF, FAFNIR, IFMIF…)</a:t>
            </a:r>
            <a:endParaRPr lang="en-GB" dirty="0" smtClean="0"/>
          </a:p>
          <a:p>
            <a:r>
              <a:rPr lang="en-GB" dirty="0"/>
              <a:t>Proposal driven by fission and fusion materials community</a:t>
            </a:r>
          </a:p>
          <a:p>
            <a:r>
              <a:rPr lang="en-GB" dirty="0" smtClean="0"/>
              <a:t>Support from senior UK lab management (RAL and </a:t>
            </a:r>
            <a:r>
              <a:rPr lang="en-GB" dirty="0" err="1" smtClean="0"/>
              <a:t>Culham</a:t>
            </a:r>
            <a:r>
              <a:rPr lang="en-GB" dirty="0" smtClean="0"/>
              <a:t>)</a:t>
            </a:r>
          </a:p>
          <a:p>
            <a:r>
              <a:rPr lang="en-GB" dirty="0" smtClean="0"/>
              <a:t>On table for joint UK Research Council ‘fusion for energy’ strategy</a:t>
            </a:r>
          </a:p>
          <a:p>
            <a:r>
              <a:rPr lang="en-GB" dirty="0" smtClean="0"/>
              <a:t>Proposal submitted to NNUF in July 2014</a:t>
            </a:r>
          </a:p>
        </p:txBody>
      </p:sp>
    </p:spTree>
    <p:extLst>
      <p:ext uri="{BB962C8B-B14F-4D97-AF65-F5344CB8AC3E}">
        <p14:creationId xmlns:p14="http://schemas.microsoft.com/office/powerpoint/2010/main" val="2651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fets.isis.rl.ac.uk/imagesFhj/2/2c/FETS2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28604" r="4189" b="34355"/>
          <a:stretch/>
        </p:blipFill>
        <p:spPr bwMode="auto">
          <a:xfrm>
            <a:off x="52489" y="1844824"/>
            <a:ext cx="90560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030" y="764704"/>
            <a:ext cx="365087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High brightness H</a:t>
            </a:r>
            <a:r>
              <a:rPr lang="en-GB" sz="1600" b="1" baseline="30000" dirty="0" smtClean="0">
                <a:solidFill>
                  <a:srgbClr val="000000"/>
                </a:solidFill>
              </a:rPr>
              <a:t>–</a:t>
            </a:r>
            <a:r>
              <a:rPr lang="en-GB" sz="1600" b="1" dirty="0" smtClean="0">
                <a:solidFill>
                  <a:srgbClr val="000000"/>
                </a:solidFill>
              </a:rPr>
              <a:t> ion source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4</a:t>
            </a:r>
            <a:r>
              <a:rPr lang="en-GB" sz="1600" dirty="0" smtClean="0">
                <a:solidFill>
                  <a:srgbClr val="000000"/>
                </a:solidFill>
              </a:rPr>
              <a:t> kW peak-power arc discharge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60 mA, 0.25 </a:t>
            </a:r>
            <a:r>
              <a:rPr lang="el-GR" sz="1600" dirty="0" smtClean="0">
                <a:solidFill>
                  <a:srgbClr val="000000"/>
                </a:solidFill>
                <a:cs typeface="Times New Roman"/>
              </a:rPr>
              <a:t>π</a:t>
            </a:r>
            <a:r>
              <a:rPr lang="en-GB" sz="1600" dirty="0" smtClean="0">
                <a:solidFill>
                  <a:srgbClr val="000000"/>
                </a:solidFill>
              </a:rPr>
              <a:t> mm </a:t>
            </a:r>
            <a:r>
              <a:rPr lang="en-GB" sz="1600" dirty="0" err="1" smtClean="0">
                <a:solidFill>
                  <a:srgbClr val="000000"/>
                </a:solidFill>
              </a:rPr>
              <a:t>mrad</a:t>
            </a:r>
            <a:r>
              <a:rPr lang="en-GB" sz="1600" dirty="0" smtClean="0">
                <a:solidFill>
                  <a:srgbClr val="000000"/>
                </a:solidFill>
              </a:rPr>
              <a:t> beam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2 </a:t>
            </a:r>
            <a:r>
              <a:rPr lang="en-GB" sz="1600" dirty="0" err="1" smtClean="0">
                <a:solidFill>
                  <a:srgbClr val="000000"/>
                </a:solidFill>
              </a:rPr>
              <a:t>ms</a:t>
            </a:r>
            <a:r>
              <a:rPr lang="en-GB" sz="1600" dirty="0" smtClean="0">
                <a:solidFill>
                  <a:srgbClr val="000000"/>
                </a:solidFill>
              </a:rPr>
              <a:t>, 50 Hz pulsed operation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30" y="3933056"/>
            <a:ext cx="3665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Low Energy Beam Transport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Three-solenoid configuration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Space-charge neutralisation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5600 Ls</a:t>
            </a:r>
            <a:r>
              <a:rPr lang="en-GB" sz="1600" baseline="30000" dirty="0" smtClean="0">
                <a:solidFill>
                  <a:srgbClr val="000000"/>
                </a:solidFill>
              </a:rPr>
              <a:t>-1</a:t>
            </a:r>
            <a:r>
              <a:rPr lang="en-GB" sz="1600" dirty="0" smtClean="0">
                <a:solidFill>
                  <a:srgbClr val="000000"/>
                </a:solidFill>
              </a:rPr>
              <a:t> total pumping speed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3037" y="1412776"/>
            <a:ext cx="33166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Radio Frequency </a:t>
            </a:r>
            <a:r>
              <a:rPr lang="en-GB" sz="1600" b="1" dirty="0" err="1" smtClean="0">
                <a:solidFill>
                  <a:srgbClr val="000000"/>
                </a:solidFill>
              </a:rPr>
              <a:t>Quadrupole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Four-vane, 324 MHz, 3 MeV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4 metre bolted construction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High power efficiency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27906" y="4402559"/>
            <a:ext cx="3971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Medium Energy Beam Transport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Re-</a:t>
            </a:r>
            <a:r>
              <a:rPr lang="en-GB" sz="1600" dirty="0" err="1" smtClean="0">
                <a:solidFill>
                  <a:srgbClr val="000000"/>
                </a:solidFill>
              </a:rPr>
              <a:t>buncher</a:t>
            </a:r>
            <a:r>
              <a:rPr lang="en-GB" sz="1600" dirty="0" smtClean="0">
                <a:solidFill>
                  <a:srgbClr val="000000"/>
                </a:solidFill>
              </a:rPr>
              <a:t> cavities and EM quads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Novel ‘fast-slow’ perfect chopping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Low </a:t>
            </a:r>
            <a:r>
              <a:rPr lang="en-GB" sz="1600" dirty="0" err="1" smtClean="0">
                <a:solidFill>
                  <a:srgbClr val="000000"/>
                </a:solidFill>
              </a:rPr>
              <a:t>emittance</a:t>
            </a:r>
            <a:r>
              <a:rPr lang="en-GB" sz="1600" dirty="0" smtClean="0">
                <a:solidFill>
                  <a:srgbClr val="000000"/>
                </a:solidFill>
              </a:rPr>
              <a:t> growth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9858" y="1714369"/>
            <a:ext cx="219541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000000"/>
                </a:solidFill>
              </a:rPr>
              <a:t>Diagnostics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Non-interceptive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Well distributed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0000"/>
                </a:solidFill>
              </a:rPr>
              <a:t>Laser-based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Front End Test Stand (FETS)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0" y="544522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624" y="6190032"/>
            <a:ext cx="1519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12" y="6156695"/>
            <a:ext cx="17795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583"/>
            <a:ext cx="1546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03706"/>
              </p:ext>
            </p:extLst>
          </p:nvPr>
        </p:nvGraphicFramePr>
        <p:xfrm>
          <a:off x="4516647" y="5574247"/>
          <a:ext cx="1292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7" imgW="10847619" imgH="4525007" progId="">
                  <p:embed/>
                </p:oleObj>
              </mc:Choice>
              <mc:Fallback>
                <p:oleObj r:id="rId7" imgW="10847619" imgH="45250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647" y="5574247"/>
                        <a:ext cx="12922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10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5" b="87801"/>
          <a:stretch>
            <a:fillRect/>
          </a:stretch>
        </p:blipFill>
        <p:spPr bwMode="auto">
          <a:xfrm>
            <a:off x="323528" y="5626634"/>
            <a:ext cx="2036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00" y="5606791"/>
            <a:ext cx="13795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37" y="6282108"/>
            <a:ext cx="14906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http://www2.physics.ox.ac.uk/sites/default/files/imagecache/content_halfwidth/JAI-logo-square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3" b="32867"/>
          <a:stretch/>
        </p:blipFill>
        <p:spPr bwMode="auto">
          <a:xfrm>
            <a:off x="6197282" y="5556452"/>
            <a:ext cx="1368152" cy="5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61" y="6245203"/>
            <a:ext cx="1028227" cy="5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4" name="Picture 16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44" y="5517232"/>
            <a:ext cx="650604" cy="6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7" name="Picture 173" descr="http://vectorise.net/logo/wp-content/uploads/2010/07/University-of-Huddersfield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24" y="6241361"/>
            <a:ext cx="931789" cy="5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0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6" y="0"/>
            <a:ext cx="8147248" cy="164219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Front End Test Stand (FETS)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976127"/>
            <a:ext cx="9036496" cy="100717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FETS is an accelerator </a:t>
            </a:r>
            <a:r>
              <a:rPr lang="en-GB" dirty="0"/>
              <a:t>test facility at </a:t>
            </a:r>
            <a:r>
              <a:rPr lang="en-GB" dirty="0" smtClean="0"/>
              <a:t>RAL </a:t>
            </a:r>
          </a:p>
          <a:p>
            <a:r>
              <a:rPr lang="en-GB" dirty="0" smtClean="0"/>
              <a:t>HIPSTER is a potential application </a:t>
            </a:r>
            <a:r>
              <a:rPr lang="en-GB" dirty="0"/>
              <a:t>as a materials irradiation </a:t>
            </a:r>
            <a:r>
              <a:rPr lang="en-GB" dirty="0" smtClean="0"/>
              <a:t>facility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8641"/>
          <a:stretch/>
        </p:blipFill>
        <p:spPr bwMode="auto">
          <a:xfrm>
            <a:off x="52611" y="1876708"/>
            <a:ext cx="5455493" cy="35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1876708"/>
            <a:ext cx="2771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FETS </a:t>
            </a:r>
          </a:p>
          <a:p>
            <a:pPr marL="0" indent="0">
              <a:buNone/>
            </a:pPr>
            <a:r>
              <a:rPr lang="en-GB" dirty="0" smtClean="0"/>
              <a:t>Low Energy Beam Transport (LEBT)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5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696" y="0"/>
            <a:ext cx="8147248" cy="164219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Front End Test Stand (FETS)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976127"/>
            <a:ext cx="9036496" cy="100717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FETS is an accelerator test facility at RAL </a:t>
            </a:r>
          </a:p>
          <a:p>
            <a:r>
              <a:rPr lang="en-GB" dirty="0" smtClean="0"/>
              <a:t>HIPSTER is a potential application </a:t>
            </a:r>
            <a:r>
              <a:rPr lang="en-GB" dirty="0"/>
              <a:t>as a materials irradiation </a:t>
            </a:r>
            <a:r>
              <a:rPr lang="en-GB" dirty="0" smtClean="0"/>
              <a:t>facility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" b="8641"/>
          <a:stretch/>
        </p:blipFill>
        <p:spPr bwMode="auto">
          <a:xfrm>
            <a:off x="52611" y="1876708"/>
            <a:ext cx="5455493" cy="35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08104" y="1876708"/>
            <a:ext cx="2771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FETS </a:t>
            </a:r>
          </a:p>
          <a:p>
            <a:pPr marL="0" indent="0">
              <a:buNone/>
            </a:pPr>
            <a:r>
              <a:rPr lang="en-GB" dirty="0" smtClean="0"/>
              <a:t>Low Energy Beam Transport (LEBT)</a:t>
            </a:r>
            <a:endParaRPr lang="en-GB" dirty="0"/>
          </a:p>
        </p:txBody>
      </p:sp>
      <p:pic>
        <p:nvPicPr>
          <p:cNvPr id="8" name="Picture 1" descr="P1020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85975"/>
            <a:ext cx="3779912" cy="282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36341" y="5507018"/>
            <a:ext cx="2771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2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 smtClean="0"/>
              <a:t>RFQ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4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FETS-HIPSTER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</a:t>
            </a:r>
            <a:r>
              <a:rPr lang="en-GB" sz="2400" dirty="0" smtClean="0"/>
              <a:t>roton beam energy = 3 MeV </a:t>
            </a:r>
          </a:p>
          <a:p>
            <a:r>
              <a:rPr lang="en-GB" sz="2400" dirty="0"/>
              <a:t>B</a:t>
            </a:r>
            <a:r>
              <a:rPr lang="en-GB" sz="2400" dirty="0" smtClean="0"/>
              <a:t>eam sigma = 21.2 mm i.e. FWHM = 50mm</a:t>
            </a:r>
          </a:p>
          <a:p>
            <a:r>
              <a:rPr lang="en-GB" sz="2400" dirty="0" smtClean="0"/>
              <a:t>Beam Pulse length = 2 </a:t>
            </a:r>
            <a:r>
              <a:rPr lang="en-GB" sz="2400" dirty="0" err="1" smtClean="0"/>
              <a:t>ms</a:t>
            </a:r>
            <a:endParaRPr lang="en-GB" sz="2400" dirty="0" smtClean="0"/>
          </a:p>
          <a:p>
            <a:r>
              <a:rPr lang="en-GB" sz="2400" dirty="0" smtClean="0"/>
              <a:t>Beam Frequency = 50 Hz</a:t>
            </a:r>
          </a:p>
          <a:p>
            <a:r>
              <a:rPr lang="en-GB" sz="2400" dirty="0" smtClean="0"/>
              <a:t>Time averaged beam current = 6 mA</a:t>
            </a:r>
          </a:p>
          <a:p>
            <a:r>
              <a:rPr lang="en-GB" sz="2400" dirty="0" smtClean="0"/>
              <a:t>Current during beam pulse = 60 mA</a:t>
            </a:r>
          </a:p>
          <a:p>
            <a:r>
              <a:rPr lang="en-GB" sz="2400" dirty="0" smtClean="0"/>
              <a:t>Candidate materials for irradiation testing: Be, C, </a:t>
            </a:r>
            <a:r>
              <a:rPr lang="en-GB" sz="2400" dirty="0" err="1" smtClean="0"/>
              <a:t>Ti</a:t>
            </a:r>
            <a:r>
              <a:rPr lang="en-GB" sz="2400" dirty="0" smtClean="0"/>
              <a:t>, Steels, W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7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60" y="12148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FETS Future and long term plans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It is the aspiration of the FETS team to develop a 5-10 year plan for the future expansion and exploitation of FETS.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Our bid for continuation contains some element of forward look as well as the primary goal of completing the current phase.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FETS continues discussions with the neutron, medical and fusion materials communities as well as active participation in the Proton Accelerator Alliance.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CH Linac RALV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6516613" cy="378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FETS-HIPSTER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8574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Extension </a:t>
            </a:r>
            <a:r>
              <a:rPr lang="en-GB" dirty="0"/>
              <a:t>of the Front End Test Stand (FETS) </a:t>
            </a:r>
            <a:r>
              <a:rPr lang="en-GB" dirty="0" smtClean="0"/>
              <a:t>would provide </a:t>
            </a:r>
            <a:r>
              <a:rPr lang="en-GB" dirty="0"/>
              <a:t>a </a:t>
            </a:r>
            <a:r>
              <a:rPr lang="en-GB" dirty="0" smtClean="0"/>
              <a:t>high-intensity </a:t>
            </a:r>
            <a:r>
              <a:rPr lang="en-GB" dirty="0"/>
              <a:t>(</a:t>
            </a:r>
            <a:r>
              <a:rPr lang="en-GB" dirty="0" smtClean="0"/>
              <a:t>6 mA</a:t>
            </a:r>
            <a:r>
              <a:rPr lang="en-GB" dirty="0"/>
              <a:t>, </a:t>
            </a:r>
            <a:r>
              <a:rPr lang="en-GB" dirty="0" smtClean="0"/>
              <a:t>3 MeV</a:t>
            </a:r>
            <a:r>
              <a:rPr lang="en-GB" dirty="0"/>
              <a:t>) materials irradiation </a:t>
            </a:r>
            <a:r>
              <a:rPr lang="en-GB" dirty="0" smtClean="0"/>
              <a:t>facility </a:t>
            </a:r>
          </a:p>
          <a:p>
            <a:r>
              <a:rPr lang="en-GB" dirty="0" smtClean="0"/>
              <a:t>HIPSTER </a:t>
            </a:r>
            <a:r>
              <a:rPr lang="en-GB" dirty="0"/>
              <a:t>would be capable of </a:t>
            </a:r>
            <a:r>
              <a:rPr lang="en-GB" dirty="0" smtClean="0"/>
              <a:t>studying: </a:t>
            </a:r>
          </a:p>
          <a:p>
            <a:pPr lvl="1"/>
            <a:r>
              <a:rPr lang="en-GB" dirty="0"/>
              <a:t>irradiation induced microstructural changes and mechanical properties </a:t>
            </a:r>
          </a:p>
          <a:p>
            <a:pPr lvl="1"/>
            <a:r>
              <a:rPr lang="en-GB" dirty="0" smtClean="0"/>
              <a:t>‘deep’ </a:t>
            </a:r>
            <a:r>
              <a:rPr lang="en-GB" dirty="0"/>
              <a:t>(~25 micron), near-uniform radiation damage to moderate levels within reasonable timescales (up to ~100 </a:t>
            </a:r>
            <a:r>
              <a:rPr lang="en-GB" dirty="0" err="1"/>
              <a:t>dpa</a:t>
            </a:r>
            <a:r>
              <a:rPr lang="en-GB" dirty="0"/>
              <a:t> per annum) </a:t>
            </a:r>
            <a:endParaRPr lang="en-GB" dirty="0" smtClean="0"/>
          </a:p>
          <a:p>
            <a:pPr lvl="1"/>
            <a:r>
              <a:rPr lang="en-GB" dirty="0" smtClean="0"/>
              <a:t>High </a:t>
            </a:r>
            <a:r>
              <a:rPr lang="en-GB" dirty="0"/>
              <a:t>heat flux source (ref fusion </a:t>
            </a:r>
            <a:r>
              <a:rPr lang="en-GB" dirty="0" err="1"/>
              <a:t>divertor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downside(?): pulsed beam </a:t>
            </a:r>
          </a:p>
          <a:p>
            <a:pPr lvl="1"/>
            <a:r>
              <a:rPr lang="en-GB" dirty="0"/>
              <a:t>Good for accelerator materials testing</a:t>
            </a:r>
          </a:p>
          <a:p>
            <a:pPr lvl="1"/>
            <a:r>
              <a:rPr lang="en-GB" dirty="0" smtClean="0"/>
              <a:t>Potential limitation for fusion/fission materials testing</a:t>
            </a:r>
          </a:p>
          <a:p>
            <a:pPr lvl="1"/>
            <a:endParaRPr lang="en-GB" dirty="0" smtClean="0"/>
          </a:p>
          <a:p>
            <a:pPr lvl="2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8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HIPSTER outline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435280" cy="5832648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Beamline</a:t>
            </a:r>
            <a:r>
              <a:rPr lang="en-GB" sz="2400" dirty="0" smtClean="0"/>
              <a:t> extension to transport beam from FETS -&gt; HIPSTER</a:t>
            </a:r>
          </a:p>
          <a:p>
            <a:r>
              <a:rPr lang="en-GB" sz="2400" dirty="0" smtClean="0"/>
              <a:t>Material </a:t>
            </a:r>
            <a:r>
              <a:rPr lang="en-GB" sz="2400" dirty="0"/>
              <a:t>samples </a:t>
            </a:r>
            <a:r>
              <a:rPr lang="en-GB" sz="2400" dirty="0" smtClean="0"/>
              <a:t>could </a:t>
            </a:r>
            <a:r>
              <a:rPr lang="en-GB" sz="2400" dirty="0"/>
              <a:t>be located </a:t>
            </a:r>
            <a:r>
              <a:rPr lang="en-GB" sz="2400" dirty="0" smtClean="0"/>
              <a:t>in prototypic environments within a shielded target station </a:t>
            </a:r>
          </a:p>
          <a:p>
            <a:r>
              <a:rPr lang="en-GB" sz="2400" dirty="0" smtClean="0"/>
              <a:t>Remote </a:t>
            </a:r>
            <a:r>
              <a:rPr lang="en-GB" sz="2400" dirty="0"/>
              <a:t>handling facilities would </a:t>
            </a:r>
            <a:r>
              <a:rPr lang="en-GB" sz="2400" dirty="0" smtClean="0"/>
              <a:t>enable </a:t>
            </a:r>
            <a:r>
              <a:rPr lang="en-GB" sz="2400" dirty="0"/>
              <a:t>transfer of material </a:t>
            </a:r>
            <a:r>
              <a:rPr lang="en-GB" sz="2400" dirty="0" smtClean="0"/>
              <a:t>samples into shielded containers</a:t>
            </a:r>
            <a:endParaRPr lang="en-GB" sz="2400" dirty="0"/>
          </a:p>
          <a:p>
            <a:r>
              <a:rPr lang="en-GB" sz="2400" dirty="0"/>
              <a:t>Activated samples would be supplied to collaborating institutes for post-irradiation examination, for example the NNUF irradiated materials test facility at </a:t>
            </a:r>
            <a:r>
              <a:rPr lang="en-GB" sz="2400" dirty="0" smtClean="0"/>
              <a:t>CCFE (</a:t>
            </a:r>
            <a:r>
              <a:rPr lang="en-GB" sz="2400" dirty="0" err="1" smtClean="0"/>
              <a:t>Culham</a:t>
            </a:r>
            <a:r>
              <a:rPr lang="en-GB" sz="2400" dirty="0" smtClean="0"/>
              <a:t> Centre for Fusion Energy)</a:t>
            </a:r>
          </a:p>
          <a:p>
            <a:r>
              <a:rPr lang="en-GB" sz="2400" dirty="0"/>
              <a:t>Possible beam sharing with other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330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Autofit/>
          </a:bodyPr>
          <a:lstStyle/>
          <a:p>
            <a:r>
              <a:rPr lang="en-GB" sz="2800" dirty="0" smtClean="0"/>
              <a:t>Proposal submitted to </a:t>
            </a:r>
            <a:br>
              <a:rPr lang="en-GB" sz="2800" dirty="0" smtClean="0"/>
            </a:br>
            <a:r>
              <a:rPr lang="en-GB" sz="2800" dirty="0" smtClean="0"/>
              <a:t>UK National Nuclear Users Facility </a:t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8" y="1484784"/>
            <a:ext cx="8266080" cy="52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FC Large Top Banner - Top Text">
  <a:themeElements>
    <a:clrScheme name="STFC Large Top Banner - Top 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FC Large Top Banner - Top Tex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FC Large Top Banner - Top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FC Large Top Banner - Top Tex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FC Large Top Banner - Top Tex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3417</TotalTime>
  <Words>1230</Words>
  <Application>Microsoft Office PowerPoint</Application>
  <PresentationFormat>On-screen Show (4:3)</PresentationFormat>
  <Paragraphs>196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Lucida Sans</vt:lpstr>
      <vt:lpstr>Symbol</vt:lpstr>
      <vt:lpstr>Times New Roman</vt:lpstr>
      <vt:lpstr>1_Office Theme</vt:lpstr>
      <vt:lpstr>ISIS Large Top Banner</vt:lpstr>
      <vt:lpstr>STFC Large Top Banner - Top Text</vt:lpstr>
      <vt:lpstr>FETS*-HIPSTER**</vt:lpstr>
      <vt:lpstr>Front End Test Stand (FETS)</vt:lpstr>
      <vt:lpstr>Front End Test Stand (FETS) </vt:lpstr>
      <vt:lpstr>Front End Test Stand (FETS) </vt:lpstr>
      <vt:lpstr>FETS-HIPSTER parameters</vt:lpstr>
      <vt:lpstr>FETS Future and long term plans</vt:lpstr>
      <vt:lpstr>FETS-HIPSTER</vt:lpstr>
      <vt:lpstr>HIPSTER outline </vt:lpstr>
      <vt:lpstr>Proposal submitted to  UK National Nuclear Users Facility  </vt:lpstr>
      <vt:lpstr>HIPSTER c.f. other proton facilities</vt:lpstr>
      <vt:lpstr>HIPSTER potential programme  </vt:lpstr>
      <vt:lpstr>Summary of HIPSTER Simulations</vt:lpstr>
      <vt:lpstr>Heat Flux</vt:lpstr>
      <vt:lpstr>Example of energy deposition</vt:lpstr>
      <vt:lpstr>Thermal Management </vt:lpstr>
      <vt:lpstr>Pulsed thermal power deposition</vt:lpstr>
      <vt:lpstr>Induced Stress in Sample</vt:lpstr>
      <vt:lpstr>FETS radiation shielding</vt:lpstr>
      <vt:lpstr>FETS-HIPSTER Summary</vt:lpstr>
    </vt:vector>
  </TitlesOfParts>
  <Company>STFC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End Test Stand (FETS)</dc:title>
  <dc:creator>Densham</dc:creator>
  <cp:lastModifiedBy>Kirk T McDonald</cp:lastModifiedBy>
  <cp:revision>39</cp:revision>
  <dcterms:created xsi:type="dcterms:W3CDTF">2014-05-16T17:39:01Z</dcterms:created>
  <dcterms:modified xsi:type="dcterms:W3CDTF">2015-05-19T09:46:03Z</dcterms:modified>
</cp:coreProperties>
</file>