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9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42" r:id="rId11"/>
    <p:sldId id="344" r:id="rId12"/>
    <p:sldId id="343" r:id="rId13"/>
    <p:sldId id="329" r:id="rId14"/>
    <p:sldId id="327" r:id="rId15"/>
    <p:sldId id="330" r:id="rId16"/>
    <p:sldId id="341" r:id="rId17"/>
    <p:sldId id="336" r:id="rId18"/>
    <p:sldId id="334" r:id="rId19"/>
    <p:sldId id="335" r:id="rId20"/>
    <p:sldId id="340" r:id="rId21"/>
    <p:sldId id="337" r:id="rId22"/>
    <p:sldId id="338" r:id="rId23"/>
    <p:sldId id="315" r:id="rId24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3366FF"/>
    <a:srgbClr val="DDDDDD"/>
    <a:srgbClr val="EAEAEA"/>
    <a:srgbClr val="EF9595"/>
    <a:srgbClr val="FF0066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0" autoAdjust="0"/>
    <p:restoredTop sz="99885" autoAdjust="0"/>
  </p:normalViewPr>
  <p:slideViewPr>
    <p:cSldViewPr snapToObjects="1">
      <p:cViewPr>
        <p:scale>
          <a:sx n="100" d="100"/>
          <a:sy n="100" d="100"/>
        </p:scale>
        <p:origin x="-221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9E6AC7C7-E8D4-4859-A214-E12E01417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0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379D0BD-CBBC-4C3E-9BC7-55EEB2F06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7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43438" y="6381750"/>
            <a:ext cx="411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2296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10" descr="logo_ra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mr45\Desktop\Euronu_stuff\Euronu_transient_temp_water_cooled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mr45\Desktop\Euronu_stuff\Euronushockwindow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Random_presentations\A_level_Presentations\flowVideo.mpe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8913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b="1" dirty="0" err="1" smtClean="0"/>
              <a:t>EUROnu</a:t>
            </a:r>
            <a:r>
              <a:rPr lang="en-GB" b="1" dirty="0" smtClean="0"/>
              <a:t> Beam Window Studies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Stress and Cooling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3429000"/>
            <a:ext cx="7772400" cy="169227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dirty="0" smtClean="0"/>
              <a:t>Matt Rooney, Tristan Davenne, Chris Densham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r>
              <a:rPr lang="en-GB" dirty="0" smtClean="0"/>
              <a:t>Strasbourg June 2010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endParaRPr lang="en-GB" dirty="0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EUROnu</a:t>
            </a:r>
            <a:r>
              <a:rPr lang="en-GB" dirty="0" smtClean="0"/>
              <a:t> window candidate materials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35" y="1785915"/>
            <a:ext cx="7546129" cy="251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4908" y="4962546"/>
            <a:ext cx="47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Others candidates: </a:t>
            </a:r>
            <a:r>
              <a:rPr lang="en-GB" dirty="0" err="1" smtClean="0"/>
              <a:t>AlBeMet</a:t>
            </a:r>
            <a:r>
              <a:rPr lang="en-GB" dirty="0" smtClean="0"/>
              <a:t>, GUM, INVAR…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2452" cy="1143000"/>
          </a:xfrm>
        </p:spPr>
        <p:txBody>
          <a:bodyPr/>
          <a:lstStyle/>
          <a:p>
            <a:r>
              <a:rPr lang="en-GB" sz="3600" dirty="0" smtClean="0"/>
              <a:t> Simple stress comparison</a:t>
            </a:r>
            <a:endParaRPr lang="en-US" sz="36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9495" y="1590261"/>
            <a:ext cx="2085975" cy="1257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15340" y="19745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</a:t>
            </a: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6609" y="1537253"/>
            <a:ext cx="2390775" cy="11144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2608" y="1630017"/>
            <a:ext cx="136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‘Thermal stress resistance’,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52" y="3379304"/>
            <a:ext cx="38145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UTS – ultimate tensile strength</a:t>
            </a:r>
          </a:p>
          <a:p>
            <a:r>
              <a:rPr lang="en-GB" dirty="0" smtClean="0"/>
              <a:t>α – coefficient of thermal expansion</a:t>
            </a:r>
          </a:p>
          <a:p>
            <a:r>
              <a:rPr lang="en-GB" dirty="0" smtClean="0"/>
              <a:t>E – Young’s modulus</a:t>
            </a:r>
          </a:p>
          <a:p>
            <a:r>
              <a:rPr lang="en-GB" dirty="0" smtClean="0"/>
              <a:t>ΔT – temperature jump</a:t>
            </a:r>
          </a:p>
          <a:p>
            <a:r>
              <a:rPr lang="en-GB" dirty="0" smtClean="0"/>
              <a:t>EDD – energy deposition density</a:t>
            </a:r>
          </a:p>
          <a:p>
            <a:r>
              <a:rPr lang="en-GB" dirty="0" smtClean="0"/>
              <a:t>Cp – specific heat capacity</a:t>
            </a:r>
          </a:p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69" y="3414990"/>
            <a:ext cx="3277906" cy="140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Superbeam</a:t>
            </a:r>
            <a:r>
              <a:rPr lang="en-GB" dirty="0" smtClean="0"/>
              <a:t>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9317" y="1384274"/>
          <a:ext cx="6389776" cy="3190142"/>
        </p:xfrm>
        <a:graphic>
          <a:graphicData uri="http://schemas.openxmlformats.org/drawingml/2006/table">
            <a:tbl>
              <a:tblPr/>
              <a:tblGrid>
                <a:gridCol w="1541122"/>
                <a:gridCol w="1008912"/>
                <a:gridCol w="1008912"/>
                <a:gridCol w="1008912"/>
                <a:gridCol w="1008912"/>
                <a:gridCol w="813006"/>
              </a:tblGrid>
              <a:tr h="39477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EUROnu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 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(700 kW)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</a:t>
                      </a:r>
                    </a:p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energy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Protons per pulse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1.50e14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5.60e13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1.6e14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3.30e14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sigma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Peak energy dep.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 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 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~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J/cc/spill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Pulse length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μ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2603" y="4954709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NOTE: 	Energy deposition is for beryllium.</a:t>
            </a:r>
          </a:p>
          <a:p>
            <a:r>
              <a:rPr lang="en-GB" sz="1400" dirty="0" smtClean="0"/>
              <a:t>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Euronu</a:t>
            </a:r>
            <a:r>
              <a:rPr lang="en-GB" dirty="0" smtClean="0"/>
              <a:t> stress analysis – variables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89925" cy="2374898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Beam parameters:</a:t>
            </a:r>
          </a:p>
          <a:p>
            <a:r>
              <a:rPr lang="en-GB" dirty="0" smtClean="0"/>
              <a:t>Power: 1 MW (4 MW divided between four targets/windows)</a:t>
            </a:r>
          </a:p>
          <a:p>
            <a:r>
              <a:rPr lang="en-GB" dirty="0" smtClean="0"/>
              <a:t>Energy: 5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1.5 x 10</a:t>
            </a:r>
            <a:r>
              <a:rPr lang="en-GB" baseline="30000" dirty="0" smtClean="0"/>
              <a:t>14</a:t>
            </a:r>
            <a:r>
              <a:rPr lang="en-GB" dirty="0" smtClean="0"/>
              <a:t> protons per pulse</a:t>
            </a:r>
          </a:p>
          <a:p>
            <a:r>
              <a:rPr lang="en-GB" dirty="0" smtClean="0"/>
              <a:t>Frequency: 12.5 Hz</a:t>
            </a:r>
          </a:p>
          <a:p>
            <a:r>
              <a:rPr lang="en-GB" dirty="0" smtClean="0"/>
              <a:t>Pulse length: 5 microseconds</a:t>
            </a:r>
          </a:p>
          <a:p>
            <a:r>
              <a:rPr lang="en-GB" dirty="0" smtClean="0"/>
              <a:t>Beam sigma: 4 mm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Design considerations:</a:t>
            </a:r>
          </a:p>
          <a:p>
            <a:r>
              <a:rPr lang="en-GB" dirty="0" smtClean="0"/>
              <a:t>Materials: Beryllium (S65C), Titanium alloy (Ti-6Al-4V)</a:t>
            </a:r>
          </a:p>
          <a:p>
            <a:r>
              <a:rPr lang="en-GB" dirty="0" smtClean="0"/>
              <a:t>Cooling methods: direct forced convection helium and circumferential water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8313" y="5184293"/>
            <a:ext cx="468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Beam parameters taken from </a:t>
            </a:r>
            <a:r>
              <a:rPr lang="en-GB" sz="1400" i="1" dirty="0" err="1" smtClean="0"/>
              <a:t>EUROnu</a:t>
            </a:r>
            <a:r>
              <a:rPr lang="en-GB" sz="1400" i="1" dirty="0" smtClean="0"/>
              <a:t> WP2 Note 09-11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778" y="838200"/>
            <a:ext cx="6394478" cy="48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ANSYS model showing cooling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209" y="5727218"/>
            <a:ext cx="85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ANSYS </a:t>
            </a:r>
            <a:r>
              <a:rPr lang="en-GB" dirty="0" err="1" smtClean="0"/>
              <a:t>Multiphysics</a:t>
            </a:r>
            <a:r>
              <a:rPr lang="en-GB" dirty="0" smtClean="0"/>
              <a:t> v11 used with coupled field elements (</a:t>
            </a:r>
            <a:r>
              <a:rPr lang="en-GB" dirty="0" err="1" smtClean="0"/>
              <a:t>axisymmetric</a:t>
            </a:r>
            <a:r>
              <a:rPr lang="en-GB" dirty="0" smtClean="0"/>
              <a:t>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deposition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68771" y="5498486"/>
            <a:ext cx="722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	Data produced by Tristan Davenne (RAL) using </a:t>
            </a:r>
            <a:r>
              <a:rPr lang="en-GB" sz="1200" dirty="0" err="1" smtClean="0"/>
              <a:t>Fluka</a:t>
            </a:r>
            <a:r>
              <a:rPr lang="en-GB" sz="1200" dirty="0" smtClean="0"/>
              <a:t>. </a:t>
            </a:r>
          </a:p>
          <a:p>
            <a:r>
              <a:rPr lang="en-GB" sz="1200" dirty="0" smtClean="0"/>
              <a:t>	A Gaussian approximation of this data has been used in ANSYS for simplicity.</a:t>
            </a:r>
          </a:p>
          <a:p>
            <a:r>
              <a:rPr lang="en-GB" sz="1200" dirty="0" smtClean="0"/>
              <a:t>	Peak is around 80 J/cc/spill for beryllium window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771" y="1193769"/>
            <a:ext cx="6209253" cy="40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Transient animation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5" name="Euronu_transient_temp_water_cool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3486" y="982629"/>
            <a:ext cx="7659904" cy="476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cooled Ti-6Al-4V window (like T2K) is not an option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341825"/>
            <a:ext cx="3911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0.25 mm thick titanium alloy window</a:t>
            </a:r>
          </a:p>
          <a:p>
            <a:r>
              <a:rPr lang="en-GB" dirty="0" smtClean="0"/>
              <a:t>Direct helium cooling</a:t>
            </a:r>
          </a:p>
          <a:p>
            <a:r>
              <a:rPr lang="en-GB" dirty="0" smtClean="0"/>
              <a:t>(assumes 1000 W/m</a:t>
            </a:r>
            <a:r>
              <a:rPr lang="en-GB" baseline="30000" dirty="0" smtClean="0"/>
              <a:t>2</a:t>
            </a:r>
            <a:r>
              <a:rPr lang="en-GB" dirty="0" smtClean="0"/>
              <a:t>K)</a:t>
            </a:r>
          </a:p>
          <a:p>
            <a:endParaRPr lang="en-GB" dirty="0" smtClean="0"/>
          </a:p>
          <a:p>
            <a:r>
              <a:rPr lang="en-GB" b="1" dirty="0" smtClean="0"/>
              <a:t>Peak stress of 500 </a:t>
            </a:r>
            <a:r>
              <a:rPr lang="en-GB" b="1" dirty="0" err="1" smtClean="0"/>
              <a:t>MPa</a:t>
            </a:r>
            <a:r>
              <a:rPr lang="en-GB" b="1" dirty="0" smtClean="0"/>
              <a:t> is above yield stress for titanium at 800</a:t>
            </a:r>
            <a:r>
              <a:rPr lang="en-GB" b="1" dirty="0" smtClean="0">
                <a:latin typeface="Calibri"/>
              </a:rPr>
              <a:t>°C</a:t>
            </a:r>
            <a:r>
              <a:rPr lang="en-GB" b="1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42"/>
            <a:ext cx="5961161" cy="370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722" y="2917819"/>
            <a:ext cx="5232278" cy="32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83182" y="1347759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50 pulses (4 seconds)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Circumferentially water cooled beryllium window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986"/>
            <a:ext cx="6381442" cy="3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60" y="2902563"/>
            <a:ext cx="5370540" cy="347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122747"/>
            <a:ext cx="43652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0.25 mm thick beryllium window</a:t>
            </a:r>
          </a:p>
          <a:p>
            <a:r>
              <a:rPr lang="en-GB" dirty="0" smtClean="0">
                <a:latin typeface="+mj-lt"/>
              </a:rPr>
              <a:t>Circumferentially water cooled</a:t>
            </a:r>
          </a:p>
          <a:p>
            <a:r>
              <a:rPr lang="en-GB" dirty="0" smtClean="0">
                <a:latin typeface="+mj-lt"/>
              </a:rPr>
              <a:t>(assumes 2000 W/m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K)</a:t>
            </a:r>
          </a:p>
          <a:p>
            <a:r>
              <a:rPr lang="en-GB" dirty="0" smtClean="0">
                <a:latin typeface="+mj-lt"/>
              </a:rPr>
              <a:t>Max temp ~ 180 °C</a:t>
            </a:r>
          </a:p>
          <a:p>
            <a:r>
              <a:rPr lang="en-GB" b="1" dirty="0" smtClean="0">
                <a:latin typeface="+mj-lt"/>
              </a:rPr>
              <a:t>Max stress ~ 50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 (yield ~ 270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)</a:t>
            </a:r>
          </a:p>
          <a:p>
            <a:r>
              <a:rPr lang="en-GB" b="1" dirty="0" smtClean="0">
                <a:latin typeface="+mj-lt"/>
              </a:rPr>
              <a:t>Acceptable!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velocity helium cooled beryllium window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0425"/>
            <a:ext cx="34419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0.25 mm thick beryllium window</a:t>
            </a:r>
          </a:p>
          <a:p>
            <a:r>
              <a:rPr lang="en-GB" dirty="0" smtClean="0">
                <a:latin typeface="+mj-lt"/>
              </a:rPr>
              <a:t>Direct helium cooling</a:t>
            </a:r>
          </a:p>
          <a:p>
            <a:r>
              <a:rPr lang="en-GB" dirty="0" smtClean="0">
                <a:latin typeface="+mj-lt"/>
              </a:rPr>
              <a:t>(assumes 1000 W/m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K)</a:t>
            </a:r>
          </a:p>
          <a:p>
            <a:r>
              <a:rPr lang="en-GB" dirty="0" smtClean="0">
                <a:latin typeface="+mj-lt"/>
              </a:rPr>
              <a:t>Max temp 109 °C</a:t>
            </a:r>
          </a:p>
          <a:p>
            <a:r>
              <a:rPr lang="en-GB" b="1" dirty="0" smtClean="0">
                <a:latin typeface="+mj-lt"/>
              </a:rPr>
              <a:t>Max stress 39 </a:t>
            </a:r>
            <a:r>
              <a:rPr lang="en-GB" b="1" dirty="0" err="1" smtClean="0">
                <a:latin typeface="+mj-lt"/>
              </a:rPr>
              <a:t>Mpa</a:t>
            </a:r>
            <a:endParaRPr lang="en-GB" b="1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Better!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4012"/>
            <a:ext cx="6124186" cy="36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563" y="2707414"/>
            <a:ext cx="5440437" cy="34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T2K beam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3" y="838200"/>
            <a:ext cx="3767797" cy="50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5570" y="980528"/>
            <a:ext cx="3262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 Double-skinned titanium alloy window, cooled by helium gas. </a:t>
            </a:r>
          </a:p>
          <a:p>
            <a:pPr>
              <a:buFontTx/>
              <a:buChar char="-"/>
            </a:pPr>
            <a:r>
              <a:rPr lang="en-GB" dirty="0" smtClean="0"/>
              <a:t> LBNE plan to use a similar design for their beam window. But perhaps beryllium instead of titanium.</a:t>
            </a:r>
          </a:p>
          <a:p>
            <a:pPr>
              <a:buFontTx/>
              <a:buChar char="-"/>
            </a:pPr>
            <a:r>
              <a:rPr lang="en-GB" dirty="0" smtClean="0"/>
              <a:t> Cost ~ $100k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Shock animation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4" name="Euronushockwindo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02122" y="838200"/>
            <a:ext cx="6882632" cy="494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‘Shock’ stress due to single pulse in beryllium window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48" y="1079499"/>
            <a:ext cx="73310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22662" y="894833"/>
            <a:ext cx="486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Temp jump of 22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°C results in 50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 peak stress. When superimposed with other stresses the peak may be </a:t>
            </a:r>
            <a:r>
              <a:rPr lang="en-GB" smtClean="0">
                <a:solidFill>
                  <a:srgbClr val="C00000"/>
                </a:solidFill>
                <a:latin typeface="Calibri"/>
              </a:rPr>
              <a:t>around 70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, giving a SF of around 4 on the UTS.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089116" y="1264164"/>
            <a:ext cx="1533546" cy="5582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MW window for neutrino factory?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501508" cy="35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4383789"/>
            <a:ext cx="3987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Yield strength of beryllium @ 260°C</a:t>
            </a:r>
          </a:p>
          <a:p>
            <a:r>
              <a:rPr lang="en-GB" dirty="0" smtClean="0">
                <a:latin typeface="+mj-lt"/>
              </a:rPr>
              <a:t>is around 200 </a:t>
            </a:r>
            <a:r>
              <a:rPr lang="en-GB" dirty="0" err="1" smtClean="0">
                <a:latin typeface="+mj-lt"/>
              </a:rPr>
              <a:t>MPa</a:t>
            </a:r>
            <a:r>
              <a:rPr lang="en-GB" dirty="0" smtClean="0">
                <a:latin typeface="+mj-lt"/>
              </a:rPr>
              <a:t>.  This leaves a safety factor of about 2 for a beryllium neutrino factory window with these beam parameters. </a:t>
            </a:r>
            <a:endParaRPr lang="en-US" dirty="0"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315" y="2982896"/>
            <a:ext cx="5392685" cy="33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229234" y="1397560"/>
            <a:ext cx="275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50 pulses (1 second)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54012"/>
            <a:ext cx="8229600" cy="5251450"/>
          </a:xfrm>
        </p:spPr>
        <p:txBody>
          <a:bodyPr/>
          <a:lstStyle/>
          <a:p>
            <a:pPr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High frequency beam makes cooling the main challenge for any window. Actual thermal stress due to each pulse is within acceptable limits.</a:t>
            </a:r>
          </a:p>
          <a:p>
            <a:pPr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GB" dirty="0" smtClean="0"/>
              <a:t>Difficulty in cooling a titanium window makes this a bad choice for </a:t>
            </a:r>
            <a:r>
              <a:rPr lang="en-GB" dirty="0" err="1" smtClean="0"/>
              <a:t>EUROnu</a:t>
            </a:r>
            <a:r>
              <a:rPr lang="en-GB" dirty="0" smtClean="0"/>
              <a:t> beam parameters.</a:t>
            </a:r>
            <a:endParaRPr lang="en-GB" dirty="0" smtClean="0">
              <a:cs typeface="Arial" charset="0"/>
            </a:endParaRPr>
          </a:p>
          <a:p>
            <a:pPr marL="762000" lvl="1" indent="-304800"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High frequency beam with low protons per pulse makes beryllium window a possibility due to its high thermal conductivity. Either direct helium cooling on the beam spot or circumferential water cooling may be feasible.</a:t>
            </a:r>
          </a:p>
          <a:p>
            <a:pPr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Neutrino factory window may be possible with this beam parameters, though safety factor is small and radiation damage would quickly become an issue. </a:t>
            </a:r>
          </a:p>
          <a:p>
            <a:pPr>
              <a:buFontTx/>
              <a:buAutoNum type="arabicPeriod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034088" cy="927100"/>
          </a:xfrm>
        </p:spPr>
        <p:txBody>
          <a:bodyPr/>
          <a:lstStyle/>
          <a:p>
            <a:pPr eaLnBrk="1" hangingPunct="1"/>
            <a:r>
              <a:rPr lang="en-GB" sz="4000" b="1" smtClean="0"/>
              <a:t>T2K Target Station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751"/>
          <a:stretch>
            <a:fillRect/>
          </a:stretch>
        </p:blipFill>
        <p:spPr bwMode="auto">
          <a:xfrm>
            <a:off x="3276600" y="1484313"/>
            <a:ext cx="45529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692275" y="4941888"/>
            <a:ext cx="1800225" cy="360362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3300"/>
                </a:solidFill>
              </a:rPr>
              <a:t>Proton beam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4684713" y="4770438"/>
            <a:ext cx="2192337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5292725" y="4581525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877050" y="4221163"/>
            <a:ext cx="14287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56325" y="54451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Focusing horns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124075" y="3644900"/>
            <a:ext cx="17272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851275" y="4733925"/>
            <a:ext cx="6794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348038" y="5949950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Target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331913" y="32845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 dirty="0" smtClean="0"/>
              <a:t>Section view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38380" t="25839" r="20667" b="11075"/>
          <a:stretch>
            <a:fillRect/>
          </a:stretch>
        </p:blipFill>
        <p:spPr bwMode="auto">
          <a:xfrm>
            <a:off x="2156515" y="913504"/>
            <a:ext cx="40576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182" y="1404730"/>
            <a:ext cx="5129818" cy="3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1390"/>
            <a:ext cx="3944853" cy="52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3749" y="301840"/>
            <a:ext cx="7116053" cy="958850"/>
          </a:xfrm>
        </p:spPr>
        <p:txBody>
          <a:bodyPr/>
          <a:lstStyle/>
          <a:p>
            <a:pPr eaLnBrk="1" hangingPunct="1"/>
            <a:r>
              <a:rPr lang="en-GB" dirty="0" smtClean="0"/>
              <a:t>Double skinned window with helium cooling</a:t>
            </a:r>
          </a:p>
        </p:txBody>
      </p:sp>
      <p:pic>
        <p:nvPicPr>
          <p:cNvPr id="90115" name="flowVideo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7352" y="1444857"/>
            <a:ext cx="5283878" cy="3962908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r="609" b="864"/>
          <a:stretch>
            <a:fillRect/>
          </a:stretch>
        </p:blipFill>
        <p:spPr bwMode="auto">
          <a:xfrm>
            <a:off x="5659438" y="2468563"/>
            <a:ext cx="32432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613" y="0"/>
            <a:ext cx="6443662" cy="9715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Main components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51466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4716463" y="5157788"/>
            <a:ext cx="338137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348038" y="5229225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3348038" y="55165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8175" y="5661025"/>
            <a:ext cx="20161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Side plates</a:t>
            </a:r>
          </a:p>
          <a:p>
            <a:pPr>
              <a:buFontTx/>
              <a:buChar char="-"/>
            </a:pPr>
            <a:r>
              <a:rPr lang="en-GB" sz="1200" b="1"/>
              <a:t>Provide a firm support for the beam window to hold it in position 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4986338" y="1341438"/>
            <a:ext cx="809625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24525" y="1052513"/>
            <a:ext cx="3230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Top plate</a:t>
            </a:r>
          </a:p>
          <a:p>
            <a:pPr>
              <a:buFontTx/>
              <a:buChar char="-"/>
            </a:pPr>
            <a:r>
              <a:rPr lang="en-GB" sz="1200" b="1"/>
              <a:t> Used for inserting and removing window</a:t>
            </a:r>
          </a:p>
          <a:p>
            <a:pPr>
              <a:buFontTx/>
              <a:buChar char="-"/>
            </a:pPr>
            <a:r>
              <a:rPr lang="en-GB" sz="1200" b="1"/>
              <a:t> Protects pillow seals and mating flanges</a:t>
            </a:r>
          </a:p>
          <a:p>
            <a:pPr>
              <a:buFontTx/>
              <a:buChar char="-"/>
            </a:pPr>
            <a:r>
              <a:rPr lang="en-GB" sz="1200" b="1"/>
              <a:t> Provides a connection point for services</a:t>
            </a:r>
          </a:p>
          <a:p>
            <a:pPr>
              <a:buFontTx/>
              <a:buChar char="-"/>
            </a:pPr>
            <a:endParaRPr lang="en-GB" sz="1200" b="1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35150" y="2636838"/>
            <a:ext cx="531813" cy="931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0825" y="1916113"/>
            <a:ext cx="264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Pillow seals</a:t>
            </a:r>
          </a:p>
          <a:p>
            <a:pPr>
              <a:buFontTx/>
              <a:buChar char="-"/>
            </a:pPr>
            <a:r>
              <a:rPr lang="en-GB" sz="1200" b="1"/>
              <a:t>Seal helium vessel and beam line</a:t>
            </a:r>
          </a:p>
          <a:p>
            <a:r>
              <a:rPr lang="en-GB" sz="1200" b="1"/>
              <a:t>(leak rate spec, 1 x 10</a:t>
            </a:r>
            <a:r>
              <a:rPr lang="en-GB" sz="1200" b="1" baseline="30000"/>
              <a:t>-7</a:t>
            </a:r>
            <a:r>
              <a:rPr lang="en-GB" sz="1200" b="1"/>
              <a:t> Pam</a:t>
            </a:r>
            <a:r>
              <a:rPr lang="en-GB" sz="1200" b="1" baseline="30000"/>
              <a:t>3</a:t>
            </a:r>
            <a:r>
              <a:rPr lang="en-GB" sz="1200" b="1"/>
              <a:t>/s)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14800" y="5810250"/>
            <a:ext cx="245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Ti-6Al-4V beam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/>
              <a:t>Inflatable seals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2770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39766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624388" y="5248275"/>
            <a:ext cx="358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Picture courtesy of Y. Miyake and</a:t>
            </a:r>
          </a:p>
          <a:p>
            <a:r>
              <a:rPr lang="en-GB"/>
              <a:t>S. Makimura (KEK)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66813" y="5824538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Picture courtesy of PSI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958975" y="12890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PSI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580063" y="162877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KEK Muon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/>
              <a:t>Seal and mating flange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3887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042988" y="43656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>
                <a:ea typeface="ＭＳ Ｐゴシック" pitchFamily="32" charset="-128"/>
              </a:rPr>
              <a:t>Seal foils (surface roughness,  Ra = 0.004 µm, Rt = 0.030 µm) </a:t>
            </a:r>
            <a:endParaRPr lang="en-GB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148263" y="4384675"/>
            <a:ext cx="3995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>
                <a:ea typeface="ＭＳ Ｐゴシック" pitchFamily="32" charset="-128"/>
              </a:rPr>
              <a:t>Polished flange (surface roughness, Ra = 0.020 µm) 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03513" y="571168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Cost: ~ $30,000 each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3513" y="5234608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Leak performance ~ 1 x 10</a:t>
            </a:r>
            <a:r>
              <a:rPr lang="en-GB" baseline="30000" dirty="0" smtClean="0"/>
              <a:t>-9</a:t>
            </a:r>
            <a:r>
              <a:rPr lang="en-GB" dirty="0" smtClean="0"/>
              <a:t> Pa.m</a:t>
            </a:r>
            <a:r>
              <a:rPr lang="en-GB" baseline="30000" dirty="0" smtClean="0"/>
              <a:t>3</a:t>
            </a:r>
            <a:r>
              <a:rPr lang="en-GB" dirty="0" smtClean="0"/>
              <a:t>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LRC_template">
  <a:themeElements>
    <a:clrScheme name="CCLR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LR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LR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bottom nav horizon Master small</Template>
  <TotalTime>30350</TotalTime>
  <Words>805</Words>
  <Application>Microsoft Office PowerPoint</Application>
  <PresentationFormat>On-screen Show (4:3)</PresentationFormat>
  <Paragraphs>170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CCLRC_template</vt:lpstr>
      <vt:lpstr>EUROnu Beam Window Studies Stress and Cooling Analysis</vt:lpstr>
      <vt:lpstr>T2K beam window</vt:lpstr>
      <vt:lpstr>T2K Target Station</vt:lpstr>
      <vt:lpstr>Section view</vt:lpstr>
      <vt:lpstr>PowerPoint Presentation</vt:lpstr>
      <vt:lpstr>Double skinned window with helium cooling</vt:lpstr>
      <vt:lpstr>Main components</vt:lpstr>
      <vt:lpstr>Inflatable seals</vt:lpstr>
      <vt:lpstr>Seal and mating flange</vt:lpstr>
      <vt:lpstr>EUROnu window candidate materials</vt:lpstr>
      <vt:lpstr> Simple stress comparison</vt:lpstr>
      <vt:lpstr>Superbeam comparison</vt:lpstr>
      <vt:lpstr>Euronu stress analysis – variables studied</vt:lpstr>
      <vt:lpstr>Typical ANSYS model showing cooling options</vt:lpstr>
      <vt:lpstr>Energy deposition profile</vt:lpstr>
      <vt:lpstr>Transient animation</vt:lpstr>
      <vt:lpstr>Helium cooled Ti-6Al-4V window (like T2K) is not an option</vt:lpstr>
      <vt:lpstr>Circumferentially water cooled beryllium window</vt:lpstr>
      <vt:lpstr>High velocity helium cooled beryllium window</vt:lpstr>
      <vt:lpstr>Shock animation</vt:lpstr>
      <vt:lpstr>‘Shock’ stress due to single pulse in beryllium window</vt:lpstr>
      <vt:lpstr>4 MW window for neutrino factory?</vt:lpstr>
      <vt:lpstr>Conclusions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Kirk</cp:lastModifiedBy>
  <cp:revision>581</cp:revision>
  <dcterms:created xsi:type="dcterms:W3CDTF">2004-03-02T11:32:43Z</dcterms:created>
  <dcterms:modified xsi:type="dcterms:W3CDTF">2012-08-09T19:37:11Z</dcterms:modified>
</cp:coreProperties>
</file>