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79" r:id="rId3"/>
    <p:sldId id="281" r:id="rId4"/>
    <p:sldId id="266" r:id="rId5"/>
    <p:sldId id="273" r:id="rId6"/>
    <p:sldId id="260" r:id="rId7"/>
    <p:sldId id="280" r:id="rId8"/>
    <p:sldId id="268" r:id="rId9"/>
    <p:sldId id="269" r:id="rId10"/>
    <p:sldId id="270" r:id="rId11"/>
    <p:sldId id="274" r:id="rId12"/>
    <p:sldId id="283" r:id="rId13"/>
    <p:sldId id="275" r:id="rId14"/>
    <p:sldId id="284" r:id="rId15"/>
    <p:sldId id="282" r:id="rId16"/>
    <p:sldId id="286" r:id="rId17"/>
    <p:sldId id="271" r:id="rId18"/>
    <p:sldId id="272" r:id="rId19"/>
    <p:sldId id="287" r:id="rId20"/>
    <p:sldId id="288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22" autoAdjust="0"/>
    <p:restoredTop sz="94643" autoAdjust="0"/>
  </p:normalViewPr>
  <p:slideViewPr>
    <p:cSldViewPr snapToObjects="1">
      <p:cViewPr>
        <p:scale>
          <a:sx n="66" d="100"/>
          <a:sy n="66" d="100"/>
        </p:scale>
        <p:origin x="-35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DCC59-22FE-8E43-831E-46DE90191EAD}" type="datetimeFigureOut">
              <a:rPr lang="en-US" smtClean="0"/>
              <a:pPr/>
              <a:t>3/4/2012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8A500-F522-BF4A-AAD6-07E4F5ED60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813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1C1CF8-DC7D-0C44-91C9-B8A44A4EB277}" type="datetimeFigureOut">
              <a:rPr lang="en-US" smtClean="0"/>
              <a:pPr/>
              <a:t>3/4/2012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6B0176-16F3-544C-BF68-6A83E3B2E6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9441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6443F-1358-3445-83B1-6D4173C0772A}" type="datetime1">
              <a:rPr lang="en-US" smtClean="0"/>
              <a:pPr/>
              <a:t>3/4/2012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4C89-5F4A-5F41-8585-3457E0AAD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D5655-243E-884D-AEB4-8ABDF8C64E8D}" type="datetime1">
              <a:rPr lang="en-US" smtClean="0"/>
              <a:pPr/>
              <a:t>3/4/2012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4C89-5F4A-5F41-8585-3457E0AAD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C3AB-268C-E144-8D61-8B9285195CB0}" type="datetime1">
              <a:rPr lang="en-US" smtClean="0"/>
              <a:pPr/>
              <a:t>3/4/2012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4C89-5F4A-5F41-8585-3457E0AAD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A3A07-F550-6649-9769-6DF8A8DEEB49}" type="datetime1">
              <a:rPr lang="en-US" smtClean="0"/>
              <a:pPr/>
              <a:t>3/4/2012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4C89-5F4A-5F41-8585-3457E0AAD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57282-9C5F-7243-9329-E0DEDFB05F4E}" type="datetime1">
              <a:rPr lang="en-US" smtClean="0"/>
              <a:pPr/>
              <a:t>3/4/2012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4C89-5F4A-5F41-8585-3457E0AAD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9987-0EF5-E748-8065-C3828688F4A3}" type="datetime1">
              <a:rPr lang="en-US" smtClean="0"/>
              <a:pPr/>
              <a:t>3/4/2012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4C89-5F4A-5F41-8585-3457E0AAD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37C8-59FE-3F47-BC71-1D55A8ACC728}" type="datetime1">
              <a:rPr lang="en-US" smtClean="0"/>
              <a:pPr/>
              <a:t>3/4/2012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4C89-5F4A-5F41-8585-3457E0AAD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9F137-52C1-E14D-8AC0-1F076632C70A}" type="datetime1">
              <a:rPr lang="en-US" smtClean="0"/>
              <a:pPr/>
              <a:t>3/4/2012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4C89-5F4A-5F41-8585-3457E0AAD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781A-9E92-6D40-95BB-13C5F76CCA41}" type="datetime1">
              <a:rPr lang="en-US" smtClean="0"/>
              <a:pPr/>
              <a:t>3/4/2012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4C89-5F4A-5F41-8585-3457E0AAD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F046-D3AA-5346-8D07-5FCF74CB55AE}" type="datetime1">
              <a:rPr lang="en-US" smtClean="0"/>
              <a:pPr/>
              <a:t>3/4/2012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4C89-5F4A-5F41-8585-3457E0AAD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E40D1-1BB1-2C40-A8CE-CA97959A0CCD}" type="datetime1">
              <a:rPr lang="en-US" smtClean="0"/>
              <a:pPr/>
              <a:t>3/4/2012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4C89-5F4A-5F41-8585-3457E0AAD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DB410-A05D-1849-ACC5-DAFE07B05565}" type="datetime1">
              <a:rPr lang="en-US" smtClean="0"/>
              <a:pPr/>
              <a:t>3/4/2012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C4C89-5F4A-5F41-8585-3457E0AAD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d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pd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4.pd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6.pd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8.pd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0.pd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2.pd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4.pd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5.pd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d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882775"/>
            <a:ext cx="8382000" cy="1470025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Meson Productions for Target System with GA/HG Jet and IDS120h Configuration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</p:spPr>
        <p:txBody>
          <a:bodyPr>
            <a:normAutofit fontScale="55000" lnSpcReduction="20000"/>
          </a:bodyPr>
          <a:lstStyle/>
          <a:p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X. Ding (Presenter), D. Cline, UCLA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H. Kirk, J.S. Berg, BNL</a:t>
            </a:r>
          </a:p>
          <a:p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err="1" smtClean="0">
                <a:solidFill>
                  <a:srgbClr val="0000FF"/>
                </a:solidFill>
              </a:rPr>
              <a:t>Muon</a:t>
            </a:r>
            <a:r>
              <a:rPr lang="en-US" dirty="0" smtClean="0">
                <a:solidFill>
                  <a:srgbClr val="0000FF"/>
                </a:solidFill>
              </a:rPr>
              <a:t> Accelerator Program Collaboration Meeting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SLAC, </a:t>
            </a:r>
            <a:r>
              <a:rPr lang="en-US" smtClean="0">
                <a:solidFill>
                  <a:srgbClr val="0000FF"/>
                </a:solidFill>
              </a:rPr>
              <a:t>March </a:t>
            </a:r>
            <a:r>
              <a:rPr lang="en-US">
                <a:solidFill>
                  <a:srgbClr val="0000FF"/>
                </a:solidFill>
              </a:rPr>
              <a:t>5</a:t>
            </a:r>
            <a:r>
              <a:rPr lang="en-US" smtClean="0">
                <a:solidFill>
                  <a:srgbClr val="0000FF"/>
                </a:solidFill>
              </a:rPr>
              <a:t>, </a:t>
            </a:r>
            <a:r>
              <a:rPr lang="en-US" dirty="0" smtClean="0">
                <a:solidFill>
                  <a:srgbClr val="0000FF"/>
                </a:solidFill>
              </a:rPr>
              <a:t>2012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4C89-5F4A-5F41-8585-3457E0AADDE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228600"/>
            <a:ext cx="1188720" cy="1356360"/>
          </a:xfrm>
          <a:prstGeom prst="rect">
            <a:avLst/>
          </a:prstGeom>
        </p:spPr>
      </p:pic>
      <p:pic>
        <p:nvPicPr>
          <p:cNvPr id="7" name="Picture 39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1086" y="609600"/>
            <a:ext cx="1676191" cy="974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 descr="BNLlogo"/>
          <p:cNvPicPr>
            <a:picLocks noChangeAspect="1" noChangeArrowheads="1"/>
          </p:cNvPicPr>
          <p:nvPr/>
        </p:nvPicPr>
        <p:blipFill>
          <a:blip r:embed="rId4"/>
          <a:srcRect t="4189" b="3665"/>
          <a:stretch>
            <a:fillRect/>
          </a:stretch>
        </p:blipFill>
        <p:spPr bwMode="auto">
          <a:xfrm>
            <a:off x="6401086" y="5696326"/>
            <a:ext cx="1828800" cy="660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15400" cy="1325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Meson Productions Vs. Run No. at 8 </a:t>
            </a:r>
            <a:r>
              <a:rPr lang="en-US" dirty="0" err="1" smtClean="0">
                <a:solidFill>
                  <a:srgbClr val="0000FF"/>
                </a:solidFill>
              </a:rPr>
              <a:t>GeV</a:t>
            </a:r>
            <a:r>
              <a:rPr lang="en-US" dirty="0" smtClean="0">
                <a:solidFill>
                  <a:srgbClr val="0000FF"/>
                </a:solidFill>
              </a:rPr>
              <a:t/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sz="2222" dirty="0" smtClean="0"/>
              <a:t>(Number of runs: 0-Initial, 1,4,7,10,13,16-optimized target radius, 2,5,8,11,14,17- optimized crossing angle, 3,6,9,12,15,18-optimized beam angle ) </a:t>
            </a:r>
            <a:endParaRPr lang="en-US" sz="2222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4C89-5F4A-5F41-8585-3457E0AADDE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Content Placeholder 5" descr="meson_HG_GA.eps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rcRect t="36364" b="4545"/>
              <a:stretch>
                <a:fillRect/>
              </a:stretch>
            </p:blipFill>
          </mc:Choice>
          <mc:Fallback>
            <p:blipFill>
              <a:blip r:embed="rId3"/>
              <a:srcRect t="36364" b="4545"/>
              <a:stretch>
                <a:fillRect/>
              </a:stretch>
            </p:blipFill>
          </mc:Fallback>
        </mc:AlternateContent>
        <p:spPr>
          <a:xfrm>
            <a:off x="762000" y="1372227"/>
            <a:ext cx="6995160" cy="534924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Target Radius vs. KE 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dirty="0" smtClean="0">
                <a:solidFill>
                  <a:srgbClr val="0000FF"/>
                </a:solidFill>
              </a:rPr>
              <a:t>(HG/GA Jet)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4C89-5F4A-5F41-8585-3457E0AADDE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Content Placeholder 5" descr="radius_KE_HG_GA.eps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rcRect t="36364" b="4545"/>
              <a:stretch>
                <a:fillRect/>
              </a:stretch>
            </p:blipFill>
          </mc:Choice>
          <mc:Fallback>
            <p:blipFill>
              <a:blip r:embed="rId3"/>
              <a:srcRect t="36364" b="4545"/>
              <a:stretch>
                <a:fillRect/>
              </a:stretch>
            </p:blipFill>
          </mc:Fallback>
        </mc:AlternateContent>
        <p:spPr>
          <a:xfrm>
            <a:off x="457200" y="914391"/>
            <a:ext cx="7772400" cy="594360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620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Target Radius vs. KE 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dirty="0" smtClean="0">
                <a:solidFill>
                  <a:srgbClr val="0000FF"/>
                </a:solidFill>
              </a:rPr>
              <a:t>(IDS120h/Study2a, HG Jet) </a:t>
            </a:r>
            <a:endParaRPr lang="en-US" dirty="0"/>
          </a:p>
        </p:txBody>
      </p:sp>
      <p:pic>
        <p:nvPicPr>
          <p:cNvPr id="5" name="Content Placeholder 4" descr="radius_KE_HG_cmp.eps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rcRect t="36364" b="4545"/>
              <a:stretch>
                <a:fillRect/>
              </a:stretch>
            </p:blipFill>
          </mc:Choice>
          <mc:Fallback>
            <p:blipFill>
              <a:blip r:embed="rId3"/>
              <a:srcRect t="36364" b="4545"/>
              <a:stretch>
                <a:fillRect/>
              </a:stretch>
            </p:blipFill>
          </mc:Fallback>
        </mc:AlternateContent>
        <p:spPr>
          <a:xfrm>
            <a:off x="381000" y="914391"/>
            <a:ext cx="7772400" cy="5943609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4C89-5F4A-5F41-8585-3457E0AADDE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Beam/Jet Crossing Angle vs. KE 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dirty="0" smtClean="0">
                <a:solidFill>
                  <a:srgbClr val="0000FF"/>
                </a:solidFill>
              </a:rPr>
              <a:t>(HG/GA Jet)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4C89-5F4A-5F41-8585-3457E0AADDE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9" name="Content Placeholder 8" descr="cross_KE_HG_GA.eps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rcRect t="36364" b="4545"/>
              <a:stretch>
                <a:fillRect/>
              </a:stretch>
            </p:blipFill>
          </mc:Choice>
          <mc:Fallback>
            <p:blipFill>
              <a:blip r:embed="rId3"/>
              <a:srcRect t="36364" b="4545"/>
              <a:stretch>
                <a:fillRect/>
              </a:stretch>
            </p:blipFill>
          </mc:Fallback>
        </mc:AlternateContent>
        <p:spPr>
          <a:xfrm>
            <a:off x="457200" y="914391"/>
            <a:ext cx="7772400" cy="594360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Beam Angle vs. KE 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dirty="0" smtClean="0">
                <a:solidFill>
                  <a:srgbClr val="0000FF"/>
                </a:solidFill>
              </a:rPr>
              <a:t>(HG/GA Jet)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4C89-5F4A-5F41-8585-3457E0AADDEB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7" name="Content Placeholder 6" descr="beam_KE_HG_GA.eps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rcRect t="36364" b="4545"/>
              <a:stretch>
                <a:fillRect/>
              </a:stretch>
            </p:blipFill>
          </mc:Choice>
          <mc:Fallback>
            <p:blipFill>
              <a:blip r:embed="rId3"/>
              <a:srcRect t="36364" b="4545"/>
              <a:stretch>
                <a:fillRect/>
              </a:stretch>
            </p:blipFill>
          </mc:Fallback>
        </mc:AlternateContent>
        <p:spPr>
          <a:xfrm>
            <a:off x="457200" y="914391"/>
            <a:ext cx="7772400" cy="594360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Meson Production vs. KE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dirty="0" smtClean="0">
                <a:solidFill>
                  <a:srgbClr val="0000FF"/>
                </a:solidFill>
              </a:rPr>
              <a:t>(HG/GA Jet)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4C89-5F4A-5F41-8585-3457E0AADDE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9" name="Content Placeholder 8" descr="meson_KE_HG_GA.eps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rcRect t="36364"/>
              <a:stretch>
                <a:fillRect/>
              </a:stretch>
            </p:blipFill>
          </mc:Choice>
          <mc:Fallback>
            <p:blipFill>
              <a:blip r:embed="rId3"/>
              <a:srcRect t="36364"/>
              <a:stretch>
                <a:fillRect/>
              </a:stretch>
            </p:blipFill>
          </mc:Fallback>
        </mc:AlternateContent>
        <p:spPr>
          <a:xfrm>
            <a:off x="1066800" y="1097313"/>
            <a:ext cx="6995160" cy="57606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Meson Production vs. KE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dirty="0" smtClean="0">
                <a:solidFill>
                  <a:srgbClr val="0000FF"/>
                </a:solidFill>
              </a:rPr>
              <a:t>(IDS120h/Study2a, HG Jet)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4C89-5F4A-5F41-8585-3457E0AADDEB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6" name="Content Placeholder 5" descr="meson_KE_HG_cmp.eps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rcRect l="-67655" t="36364" r="-67655" b="4545"/>
              <a:stretch>
                <a:fillRect/>
              </a:stretch>
            </p:blipFill>
          </mc:Choice>
          <mc:Fallback>
            <p:blipFill>
              <a:blip r:embed="rId3"/>
              <a:srcRect l="-67655" t="36364" r="-67655" b="4545"/>
              <a:stretch>
                <a:fillRect/>
              </a:stretch>
            </p:blipFill>
          </mc:Fallback>
        </mc:AlternateContent>
        <p:spPr>
          <a:xfrm>
            <a:off x="-4800600" y="914391"/>
            <a:ext cx="18289234" cy="594360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 Focused Incident Proton Beam at 8 </a:t>
            </a:r>
            <a:r>
              <a:rPr lang="en-US" dirty="0" err="1" smtClean="0">
                <a:solidFill>
                  <a:srgbClr val="0000FF"/>
                </a:solidFill>
              </a:rPr>
              <a:t>GeV</a:t>
            </a:r>
            <a:endParaRPr lang="en-US" dirty="0">
              <a:solidFill>
                <a:srgbClr val="0000FF"/>
              </a:solidFill>
            </a:endParaRPr>
          </a:p>
        </p:txBody>
      </p:sp>
      <p:pic>
        <p:nvPicPr>
          <p:cNvPr id="4" name="Content Placeholder 3" descr="meson_beta.eps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rcRect t="36364" b="4545"/>
              <a:stretch>
                <a:fillRect/>
              </a:stretch>
            </p:blipFill>
          </mc:Choice>
          <mc:Fallback>
            <p:blipFill>
              <a:blip r:embed="rId3"/>
              <a:srcRect t="36364" b="4545"/>
              <a:stretch>
                <a:fillRect/>
              </a:stretch>
            </p:blipFill>
          </mc:Fallback>
        </mc:AlternateContent>
        <p:spPr>
          <a:xfrm>
            <a:off x="846375" y="1310640"/>
            <a:ext cx="6995161" cy="5349247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4C89-5F4A-5F41-8585-3457E0AADDE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Focused Incident Proton Beam at 8 </a:t>
            </a:r>
            <a:r>
              <a:rPr lang="en-US" dirty="0" err="1" smtClean="0">
                <a:solidFill>
                  <a:srgbClr val="0000FF"/>
                </a:solidFill>
              </a:rPr>
              <a:t>GeV</a:t>
            </a:r>
            <a:r>
              <a:rPr lang="en-US" dirty="0" smtClean="0">
                <a:solidFill>
                  <a:srgbClr val="0000FF"/>
                </a:solidFill>
              </a:rPr>
              <a:t>  (Cont’d)</a:t>
            </a:r>
            <a:endParaRPr lang="en-US" dirty="0"/>
          </a:p>
        </p:txBody>
      </p:sp>
      <p:pic>
        <p:nvPicPr>
          <p:cNvPr id="6" name="Content Placeholder 5" descr="realbeam_invbeta.bmp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14400" y="1600200"/>
            <a:ext cx="5414844" cy="4525963"/>
          </a:xfrm>
        </p:spPr>
      </p:pic>
      <p:sp>
        <p:nvSpPr>
          <p:cNvPr id="7" name="TextBox 6"/>
          <p:cNvSpPr txBox="1"/>
          <p:nvPr/>
        </p:nvSpPr>
        <p:spPr>
          <a:xfrm>
            <a:off x="6781800" y="1878846"/>
            <a:ext cx="1905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Non-Linear Fit</a:t>
            </a:r>
          </a:p>
          <a:p>
            <a:endParaRPr lang="en-US" dirty="0" smtClean="0"/>
          </a:p>
          <a:p>
            <a:r>
              <a:rPr lang="en-US" dirty="0" smtClean="0"/>
              <a:t>Y=N/(1+K2/beta</a:t>
            </a:r>
            <a:r>
              <a:rPr lang="en-US" baseline="30000" dirty="0" smtClean="0"/>
              <a:t>-2</a:t>
            </a:r>
            <a:r>
              <a:rPr lang="en-US" dirty="0" smtClean="0"/>
              <a:t>)</a:t>
            </a:r>
          </a:p>
          <a:p>
            <a:r>
              <a:rPr lang="en-US" dirty="0" smtClean="0"/>
              <a:t>N=1.018</a:t>
            </a:r>
          </a:p>
          <a:p>
            <a:r>
              <a:rPr lang="en-US" dirty="0" smtClean="0"/>
              <a:t>Sqrt(K2)=0.1368</a:t>
            </a:r>
          </a:p>
          <a:p>
            <a:endParaRPr lang="en-US" dirty="0" smtClean="0"/>
          </a:p>
          <a:p>
            <a:r>
              <a:rPr lang="en-US" dirty="0" smtClean="0"/>
              <a:t>Proton beam </a:t>
            </a:r>
            <a:r>
              <a:rPr lang="en-US" dirty="0" err="1" smtClean="0"/>
              <a:t>emittance</a:t>
            </a:r>
            <a:r>
              <a:rPr lang="en-US" dirty="0" smtClean="0"/>
              <a:t> is 4.8 </a:t>
            </a:r>
            <a:r>
              <a:rPr lang="en-US" dirty="0" err="1" smtClean="0"/>
              <a:t>μm</a:t>
            </a:r>
            <a:r>
              <a:rPr lang="en-US" dirty="0" smtClean="0"/>
              <a:t> with beam radius of 0.12 cm and </a:t>
            </a:r>
            <a:r>
              <a:rPr lang="en-US" dirty="0" err="1" smtClean="0"/>
              <a:t>β</a:t>
            </a:r>
            <a:r>
              <a:rPr lang="en-US" dirty="0" smtClean="0"/>
              <a:t>* of 0.3 </a:t>
            </a:r>
            <a:r>
              <a:rPr lang="en-US" dirty="0" err="1" smtClean="0"/>
              <a:t>m</a:t>
            </a:r>
            <a:r>
              <a:rPr lang="en-US" dirty="0" smtClean="0"/>
              <a:t>.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4C89-5F4A-5F41-8585-3457E0AADDE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Summary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 8 </a:t>
            </a:r>
            <a:r>
              <a:rPr lang="en-US" sz="2800" dirty="0" err="1" smtClean="0"/>
              <a:t>GeV</a:t>
            </a:r>
            <a:r>
              <a:rPr lang="en-US" sz="2800" dirty="0" smtClean="0"/>
              <a:t> optimized parameters:</a:t>
            </a:r>
          </a:p>
          <a:p>
            <a:pPr lvl="1"/>
            <a:r>
              <a:rPr lang="en-US" sz="2400" dirty="0" smtClean="0"/>
              <a:t>        Hg  r=4.04 mm; beam/jet crossing angle=20.6 </a:t>
            </a:r>
            <a:r>
              <a:rPr lang="en-US" sz="2400" dirty="0" err="1" smtClean="0"/>
              <a:t>mrad</a:t>
            </a:r>
            <a:r>
              <a:rPr lang="en-US" sz="2400" dirty="0" smtClean="0"/>
              <a:t> </a:t>
            </a:r>
            <a:r>
              <a:rPr lang="en-US" sz="2400" dirty="0"/>
              <a:t>;</a:t>
            </a:r>
            <a:r>
              <a:rPr lang="en-US" sz="2400" dirty="0" smtClean="0"/>
              <a:t> beam angle </a:t>
            </a:r>
            <a:r>
              <a:rPr lang="en-US" sz="2400" dirty="0"/>
              <a:t>=</a:t>
            </a:r>
            <a:r>
              <a:rPr lang="en-US" sz="2400" dirty="0" smtClean="0"/>
              <a:t> 117 </a:t>
            </a:r>
            <a:r>
              <a:rPr lang="en-US" sz="2400" dirty="0" err="1" smtClean="0"/>
              <a:t>mrad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smtClean="0"/>
              <a:t>        </a:t>
            </a:r>
            <a:r>
              <a:rPr lang="en-US" sz="2400" dirty="0" err="1" smtClean="0"/>
              <a:t>Ga</a:t>
            </a:r>
            <a:r>
              <a:rPr lang="en-US" sz="2400" dirty="0" smtClean="0"/>
              <a:t>  </a:t>
            </a:r>
            <a:r>
              <a:rPr lang="en-US" sz="2400" dirty="0" err="1" smtClean="0"/>
              <a:t>r</a:t>
            </a:r>
            <a:r>
              <a:rPr lang="en-US" sz="2400" dirty="0" smtClean="0"/>
              <a:t>= </a:t>
            </a:r>
            <a:r>
              <a:rPr lang="en-US" sz="2400" smtClean="0"/>
              <a:t>4.4 mm; </a:t>
            </a:r>
            <a:r>
              <a:rPr lang="en-US" sz="2400" dirty="0" smtClean="0"/>
              <a:t>beam/jet crossing angle </a:t>
            </a:r>
            <a:r>
              <a:rPr lang="en-US" sz="2400" dirty="0"/>
              <a:t>=</a:t>
            </a:r>
            <a:r>
              <a:rPr lang="en-US" sz="2400" dirty="0" smtClean="0"/>
              <a:t> 13 </a:t>
            </a:r>
            <a:r>
              <a:rPr lang="en-US" sz="2400" dirty="0" err="1" smtClean="0"/>
              <a:t>mrad</a:t>
            </a:r>
            <a:r>
              <a:rPr lang="en-US" sz="2400" dirty="0" smtClean="0"/>
              <a:t>; beam angle of 88 </a:t>
            </a:r>
            <a:r>
              <a:rPr lang="en-US" sz="2400" dirty="0" err="1" smtClean="0"/>
              <a:t>mrad</a:t>
            </a:r>
            <a:r>
              <a:rPr lang="en-US" sz="2400" dirty="0" smtClean="0"/>
              <a:t>.     </a:t>
            </a:r>
          </a:p>
          <a:p>
            <a:r>
              <a:rPr lang="en-US" sz="2800" dirty="0" smtClean="0"/>
              <a:t> 8GeV meson production for </a:t>
            </a:r>
            <a:r>
              <a:rPr lang="en-US" sz="2800" dirty="0" err="1" smtClean="0"/>
              <a:t>Ga</a:t>
            </a:r>
            <a:r>
              <a:rPr lang="en-US" sz="2800" dirty="0" smtClean="0"/>
              <a:t>  is 12.9% less than for Hg.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4C89-5F4A-5F41-8585-3457E0AADDE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Motivation of optimization of GA target </a:t>
            </a:r>
          </a:p>
          <a:p>
            <a:r>
              <a:rPr lang="en-US" dirty="0" smtClean="0"/>
              <a:t>Introduction of IDS120h Configuration </a:t>
            </a:r>
          </a:p>
          <a:p>
            <a:pPr>
              <a:buNone/>
            </a:pPr>
            <a:r>
              <a:rPr lang="en-US" dirty="0" smtClean="0"/>
              <a:t>     (Target/Collection system, </a:t>
            </a:r>
            <a:r>
              <a:rPr lang="en-US" dirty="0" err="1" smtClean="0"/>
              <a:t>fieldmap</a:t>
            </a:r>
            <a:r>
              <a:rPr lang="en-US" dirty="0" smtClean="0"/>
              <a:t> and target geometry)</a:t>
            </a:r>
          </a:p>
          <a:p>
            <a:r>
              <a:rPr lang="en-US" dirty="0" smtClean="0"/>
              <a:t>Optimization methods</a:t>
            </a:r>
          </a:p>
          <a:p>
            <a:r>
              <a:rPr lang="en-US" dirty="0" smtClean="0"/>
              <a:t>Optimized target parameters and meson productions at proton KE of 8 </a:t>
            </a:r>
            <a:r>
              <a:rPr lang="en-US" dirty="0" err="1" smtClean="0"/>
              <a:t>GeV</a:t>
            </a:r>
            <a:endParaRPr lang="en-US" dirty="0" smtClean="0"/>
          </a:p>
          <a:p>
            <a:r>
              <a:rPr lang="en-US" dirty="0" smtClean="0"/>
              <a:t>Optimized target parameters and meson productions at different proton KE (Comparison between HG/GA Jet, between IDS120h/Study2a with HG jet)</a:t>
            </a:r>
          </a:p>
          <a:p>
            <a:r>
              <a:rPr lang="en-US" dirty="0" smtClean="0"/>
              <a:t>Focused Incident Proton Beam</a:t>
            </a:r>
          </a:p>
          <a:p>
            <a:r>
              <a:rPr lang="en-US" dirty="0" smtClean="0"/>
              <a:t>Summary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4C89-5F4A-5F41-8585-3457E0AADDE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Summary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Ga</a:t>
            </a:r>
            <a:r>
              <a:rPr lang="en-US" dirty="0" smtClean="0"/>
              <a:t> production peaks near KE = 5 </a:t>
            </a:r>
            <a:r>
              <a:rPr lang="en-US" dirty="0" err="1" smtClean="0"/>
              <a:t>GeV</a:t>
            </a:r>
            <a:r>
              <a:rPr lang="en-US" dirty="0" smtClean="0"/>
              <a:t> and is comparable to Hg at that KE.</a:t>
            </a:r>
          </a:p>
          <a:p>
            <a:r>
              <a:rPr lang="en-US" dirty="0" smtClean="0"/>
              <a:t>For Hg, meson production is reduced by 15% for a proton beam </a:t>
            </a:r>
            <a:r>
              <a:rPr lang="en-US" dirty="0" err="1" smtClean="0"/>
              <a:t>emittance</a:t>
            </a:r>
            <a:r>
              <a:rPr lang="en-US" dirty="0" smtClean="0"/>
              <a:t> of 5 </a:t>
            </a:r>
            <a:r>
              <a:rPr lang="en-US" dirty="0" err="1" smtClean="0"/>
              <a:t>μm</a:t>
            </a:r>
            <a:r>
              <a:rPr lang="en-US" dirty="0" smtClean="0"/>
              <a:t> compared to a 0 </a:t>
            </a:r>
            <a:r>
              <a:rPr lang="en-US" dirty="0" err="1" smtClean="0"/>
              <a:t>μm</a:t>
            </a:r>
            <a:r>
              <a:rPr lang="en-US" dirty="0" smtClean="0"/>
              <a:t> </a:t>
            </a:r>
            <a:r>
              <a:rPr lang="en-US" dirty="0" err="1" smtClean="0"/>
              <a:t>emittance</a:t>
            </a:r>
            <a:r>
              <a:rPr lang="en-US" dirty="0" smtClean="0"/>
              <a:t> beam.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4C89-5F4A-5F41-8585-3457E0AADDE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Motivation to Optimize GA Target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sz="2800" dirty="0" smtClean="0">
                <a:solidFill>
                  <a:srgbClr val="0000FF"/>
                </a:solidFill>
              </a:rPr>
              <a:t>(Possible target alternative of HG)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4C89-5F4A-5F41-8585-3457E0AADDE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143000"/>
            <a:ext cx="709422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762000" y="5521146"/>
            <a:ext cx="7924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 smtClean="0"/>
              <a:t>Pion/muon</a:t>
            </a:r>
            <a:r>
              <a:rPr lang="en-GB" dirty="0" smtClean="0"/>
              <a:t> yields for different atomic Z’s and beam energies (J. Back/X. Ding);</a:t>
            </a:r>
          </a:p>
          <a:p>
            <a:r>
              <a:rPr lang="en-GB" dirty="0" smtClean="0"/>
              <a:t>Advantages of Gallium: relative efficient meson production (near the NI Peak),  liquid state at relatively low temperature (</a:t>
            </a:r>
            <a:r>
              <a:rPr lang="en-US" sz="1400" b="1" dirty="0" smtClean="0">
                <a:latin typeface="Times New Roman"/>
              </a:rPr>
              <a:t>Melting Point = 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/>
              </a:rPr>
              <a:t>29.8</a:t>
            </a:r>
            <a:r>
              <a:rPr lang="en-US" sz="1400" b="1" u="sng" baseline="30000" dirty="0" smtClean="0">
                <a:solidFill>
                  <a:srgbClr val="FF0000"/>
                </a:solidFill>
                <a:latin typeface="Times New Roman"/>
              </a:rPr>
              <a:t>0</a:t>
            </a:r>
            <a:r>
              <a:rPr lang="en-US" sz="1400" b="1" u="sng" dirty="0" smtClean="0">
                <a:solidFill>
                  <a:srgbClr val="FF0000"/>
                </a:solidFill>
                <a:latin typeface="Times New Roman"/>
              </a:rPr>
              <a:t> C</a:t>
            </a:r>
            <a:r>
              <a:rPr lang="en-GB" dirty="0" smtClean="0"/>
              <a:t>) and potential for easier handling (H. Kirk).  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4352924" y="4078803"/>
            <a:ext cx="303847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1" hangingPunct="1">
              <a:buFont typeface="Arial" charset="0"/>
              <a:buChar char="•"/>
            </a:pPr>
            <a:r>
              <a:rPr lang="en-GB" sz="1400" dirty="0">
                <a:latin typeface="Comic Sans MS" charset="0"/>
                <a:ea typeface="Arial" charset="0"/>
                <a:cs typeface="Arial" charset="0"/>
              </a:rPr>
              <a:t>Study 2 NF geometry and B-map</a:t>
            </a:r>
          </a:p>
          <a:p>
            <a:pPr eaLnBrk="1" hangingPunct="1">
              <a:buFont typeface="Arial" charset="0"/>
              <a:buChar char="•"/>
            </a:pPr>
            <a:r>
              <a:rPr lang="en-GB" sz="1400" dirty="0">
                <a:latin typeface="Comic Sans MS" charset="0"/>
                <a:ea typeface="Arial" charset="0"/>
                <a:cs typeface="Arial" charset="0"/>
              </a:rPr>
              <a:t>Acceptance probability histogram used at </a:t>
            </a:r>
            <a:r>
              <a:rPr lang="en-GB" sz="1400" dirty="0" err="1">
                <a:latin typeface="Comic Sans MS" charset="0"/>
                <a:ea typeface="Arial" charset="0"/>
                <a:cs typeface="Arial" charset="0"/>
              </a:rPr>
              <a:t>z</a:t>
            </a:r>
            <a:r>
              <a:rPr lang="en-GB" sz="1400" dirty="0">
                <a:latin typeface="Comic Sans MS" charset="0"/>
                <a:ea typeface="Arial" charset="0"/>
                <a:cs typeface="Arial" charset="0"/>
              </a:rPr>
              <a:t>=6m (based on ICOOL)</a:t>
            </a:r>
            <a:endParaRPr lang="en-US" sz="1400" dirty="0">
              <a:latin typeface="Comic Sans MS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Target/Collection System of IDS120h </a:t>
            </a:r>
            <a:endParaRPr lang="en-US" sz="3556" dirty="0">
              <a:solidFill>
                <a:srgbClr val="0000FF"/>
              </a:solidFill>
            </a:endParaRPr>
          </a:p>
        </p:txBody>
      </p:sp>
      <p:pic>
        <p:nvPicPr>
          <p:cNvPr id="4" name="Content Placeholder 3" descr="ids120h_geom.pdf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rcRect/>
              <a:stretch>
                <a:fillRect/>
              </a:stretch>
            </p:blipFill>
          </mc:Choice>
          <mc:Fallback>
            <p:blipFill>
              <a:blip r:embed="rId3"/>
              <a:srcRect/>
              <a:stretch>
                <a:fillRect/>
              </a:stretch>
            </p:blipFill>
          </mc:Fallback>
        </mc:AlternateContent>
        <p:spPr>
          <a:xfrm>
            <a:off x="730258" y="1355725"/>
            <a:ext cx="5365742" cy="536575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4C89-5F4A-5F41-8585-3457E0AADDE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0" y="1676400"/>
            <a:ext cx="25908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b="1" dirty="0" smtClean="0"/>
              <a:t>Count all the </a:t>
            </a:r>
            <a:r>
              <a:rPr lang="en-US" b="1" dirty="0" err="1" smtClean="0"/>
              <a:t>pions</a:t>
            </a:r>
            <a:r>
              <a:rPr lang="en-US" b="1" dirty="0" smtClean="0"/>
              <a:t> and </a:t>
            </a:r>
            <a:r>
              <a:rPr lang="en-US" b="1" dirty="0" err="1" smtClean="0"/>
              <a:t>muons</a:t>
            </a:r>
            <a:r>
              <a:rPr lang="en-US" b="1" dirty="0" smtClean="0"/>
              <a:t> that cross the transverse plane at </a:t>
            </a:r>
            <a:r>
              <a:rPr lang="en-US" b="1" dirty="0" err="1" smtClean="0"/>
              <a:t>z</a:t>
            </a:r>
            <a:r>
              <a:rPr lang="en-US" b="1" dirty="0" smtClean="0"/>
              <a:t>=50m.</a:t>
            </a:r>
          </a:p>
          <a:p>
            <a:r>
              <a:rPr lang="en-US" dirty="0" smtClean="0"/>
              <a:t> </a:t>
            </a:r>
          </a:p>
          <a:p>
            <a:r>
              <a:rPr lang="en-US" b="1" dirty="0" smtClean="0"/>
              <a:t>For this analysis we select all </a:t>
            </a:r>
            <a:r>
              <a:rPr lang="en-US" b="1" dirty="0" err="1" smtClean="0"/>
              <a:t>pions</a:t>
            </a:r>
            <a:r>
              <a:rPr lang="en-US" b="1" dirty="0" smtClean="0"/>
              <a:t> and </a:t>
            </a:r>
            <a:r>
              <a:rPr lang="en-US" b="1" dirty="0" err="1" smtClean="0"/>
              <a:t>muons</a:t>
            </a:r>
            <a:r>
              <a:rPr lang="en-US" b="1" dirty="0" smtClean="0"/>
              <a:t> with 40 &lt; KE &lt; 180 </a:t>
            </a:r>
            <a:r>
              <a:rPr lang="en-US" b="1" dirty="0" err="1" smtClean="0"/>
              <a:t>MeV</a:t>
            </a:r>
            <a:r>
              <a:rPr lang="en-US" b="1"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Axis Field (</a:t>
            </a:r>
            <a:r>
              <a:rPr lang="en-US" dirty="0" err="1" smtClean="0">
                <a:solidFill>
                  <a:srgbClr val="0000FF"/>
                </a:solidFill>
              </a:rPr>
              <a:t>Bz</a:t>
            </a:r>
            <a:r>
              <a:rPr lang="en-US" dirty="0" smtClean="0">
                <a:solidFill>
                  <a:srgbClr val="0000FF"/>
                </a:solidFill>
              </a:rPr>
              <a:t> at </a:t>
            </a:r>
            <a:r>
              <a:rPr lang="en-US" dirty="0" err="1" smtClean="0">
                <a:solidFill>
                  <a:srgbClr val="0000FF"/>
                </a:solidFill>
              </a:rPr>
              <a:t>r</a:t>
            </a:r>
            <a:r>
              <a:rPr lang="en-US" dirty="0" smtClean="0">
                <a:solidFill>
                  <a:srgbClr val="0000FF"/>
                </a:solidFill>
              </a:rPr>
              <a:t>=0) with IDS120h</a:t>
            </a:r>
            <a:endParaRPr lang="en-US" sz="311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4C89-5F4A-5F41-8585-3457E0AADDE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8" name="Content Placeholder 7" descr="bzr0_mars.eps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rcRect t="36364" b="4545"/>
              <a:stretch>
                <a:fillRect/>
              </a:stretch>
            </p:blipFill>
          </mc:Choice>
          <mc:Fallback>
            <p:blipFill>
              <a:blip r:embed="rId3"/>
              <a:srcRect t="36364" b="4545"/>
              <a:stretch>
                <a:fillRect/>
              </a:stretch>
            </p:blipFill>
          </mc:Fallback>
        </mc:AlternateContent>
        <p:spPr>
          <a:xfrm>
            <a:off x="990600" y="1372227"/>
            <a:ext cx="6995160" cy="534924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HG/GA Target  Geometry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sz="3111" dirty="0" smtClean="0">
                <a:solidFill>
                  <a:srgbClr val="0000FF"/>
                </a:solidFill>
              </a:rPr>
              <a:t>(New Setting Procedure)</a:t>
            </a:r>
            <a:endParaRPr lang="en-US" sz="3111" dirty="0">
              <a:solidFill>
                <a:srgbClr val="0000FF"/>
              </a:solidFill>
            </a:endParaRPr>
          </a:p>
        </p:txBody>
      </p:sp>
      <p:grpSp>
        <p:nvGrpSpPr>
          <p:cNvPr id="17410" name="Group 2"/>
          <p:cNvGrpSpPr>
            <a:grpSpLocks noChangeAspect="1"/>
          </p:cNvGrpSpPr>
          <p:nvPr/>
        </p:nvGrpSpPr>
        <p:grpSpPr bwMode="auto">
          <a:xfrm>
            <a:off x="2514600" y="1370054"/>
            <a:ext cx="4210037" cy="2509838"/>
            <a:chOff x="2529" y="9033"/>
            <a:chExt cx="7200" cy="4294"/>
          </a:xfrm>
        </p:grpSpPr>
        <p:sp>
          <p:nvSpPr>
            <p:cNvPr id="17411" name="AutoShape 3"/>
            <p:cNvSpPr>
              <a:spLocks noChangeAspect="1" noChangeArrowheads="1" noTextEdit="1"/>
            </p:cNvSpPr>
            <p:nvPr/>
          </p:nvSpPr>
          <p:spPr bwMode="auto">
            <a:xfrm>
              <a:off x="2529" y="9033"/>
              <a:ext cx="7200" cy="4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7412" name="Picture 4" descr="HgJetGeometry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529" y="9033"/>
              <a:ext cx="7200" cy="35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13" name="Text Box 5"/>
            <p:cNvSpPr txBox="1">
              <a:spLocks noChangeArrowheads="1"/>
            </p:cNvSpPr>
            <p:nvPr/>
          </p:nvSpPr>
          <p:spPr bwMode="auto">
            <a:xfrm>
              <a:off x="2529" y="12422"/>
              <a:ext cx="7200" cy="9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9144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ＭＳ Ｐゴシック" charset="-128"/>
                </a:rPr>
                <a:t>The </a:t>
              </a: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ＭＳ Ｐゴシック" charset="-128"/>
                </a:rPr>
                <a:t>mercury jet target geometry. The proton beam and mercury jet cross at </a:t>
              </a:r>
              <a:r>
                <a:rPr kumimoji="0" lang="en-US" sz="9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ＭＳ Ｐゴシック" charset="-128"/>
                </a:rPr>
                <a:t>z</a:t>
              </a: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ＭＳ Ｐゴシック" charset="-128"/>
                </a:rPr>
                <a:t>=-37.5 cm.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457200" y="3859152"/>
            <a:ext cx="845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Put beam exactly below the HG/GA jet at </a:t>
            </a:r>
            <a:r>
              <a:rPr lang="en-US" dirty="0" err="1" smtClean="0"/>
              <a:t>z</a:t>
            </a:r>
            <a:r>
              <a:rPr lang="en-US" dirty="0" smtClean="0"/>
              <a:t>=-37.5 cm (see above </a:t>
            </a:r>
            <a:r>
              <a:rPr lang="en-US" dirty="0" err="1" smtClean="0"/>
              <a:t>y-z</a:t>
            </a:r>
            <a:r>
              <a:rPr lang="en-US" dirty="0" smtClean="0"/>
              <a:t> plot), fix beam/jet intersection point at (0, 0, -37.5 cm) and project beam back to </a:t>
            </a:r>
            <a:r>
              <a:rPr lang="en-US" dirty="0" err="1" smtClean="0"/>
              <a:t>z</a:t>
            </a:r>
            <a:r>
              <a:rPr lang="en-US" dirty="0" smtClean="0"/>
              <a:t>=-200cm. </a:t>
            </a:r>
            <a:r>
              <a:rPr lang="en-US" dirty="0" smtClean="0">
                <a:solidFill>
                  <a:srgbClr val="FF0000"/>
                </a:solidFill>
              </a:rPr>
              <a:t>(Difference: In previous simulation for study 2a, beam launching point is at  </a:t>
            </a:r>
            <a:r>
              <a:rPr lang="en-US" dirty="0" err="1" smtClean="0">
                <a:solidFill>
                  <a:srgbClr val="FF0000"/>
                </a:solidFill>
              </a:rPr>
              <a:t>z</a:t>
            </a:r>
            <a:r>
              <a:rPr lang="en-US" dirty="0" smtClean="0">
                <a:solidFill>
                  <a:srgbClr val="FF0000"/>
                </a:solidFill>
              </a:rPr>
              <a:t>=-75 cm.)</a:t>
            </a:r>
          </a:p>
          <a:p>
            <a:pPr marL="342900" indent="-342900">
              <a:buAutoNum type="arabicPeriod"/>
            </a:pPr>
            <a:r>
              <a:rPr lang="en-US" dirty="0" smtClean="0"/>
              <a:t>Initial target parameters at proton KE of 8 </a:t>
            </a:r>
            <a:r>
              <a:rPr lang="en-US" dirty="0" err="1" smtClean="0"/>
              <a:t>GeV</a:t>
            </a:r>
            <a:r>
              <a:rPr lang="en-US" dirty="0" smtClean="0"/>
              <a:t>: target radius of 5 mm, beam angle of 67 </a:t>
            </a:r>
            <a:r>
              <a:rPr lang="en-US" dirty="0" err="1" smtClean="0"/>
              <a:t>mrad</a:t>
            </a:r>
            <a:r>
              <a:rPr lang="en-US" dirty="0" smtClean="0"/>
              <a:t> at </a:t>
            </a:r>
            <a:r>
              <a:rPr lang="en-US" dirty="0" err="1" smtClean="0"/>
              <a:t>z</a:t>
            </a:r>
            <a:r>
              <a:rPr lang="en-US" dirty="0" smtClean="0"/>
              <a:t>=-37.5 cm, beam/jet crossing angle of 33 </a:t>
            </a:r>
            <a:r>
              <a:rPr lang="en-US" dirty="0" err="1" smtClean="0"/>
              <a:t>mrad</a:t>
            </a:r>
            <a:r>
              <a:rPr lang="en-US" dirty="0" smtClean="0"/>
              <a:t> at </a:t>
            </a:r>
            <a:r>
              <a:rPr lang="en-US" dirty="0" err="1" smtClean="0"/>
              <a:t>z</a:t>
            </a:r>
            <a:r>
              <a:rPr lang="en-US" dirty="0" smtClean="0"/>
              <a:t>=-37.5 cm.</a:t>
            </a:r>
          </a:p>
          <a:p>
            <a:pPr marL="342900" indent="-342900">
              <a:buAutoNum type="arabicPeriod"/>
            </a:pPr>
            <a:r>
              <a:rPr lang="en-US" dirty="0" smtClean="0"/>
              <a:t>The SC coils, resistive Cu and Shielding  are deleted in MARS code for speeding up simulation </a:t>
            </a:r>
            <a:r>
              <a:rPr lang="en-US" dirty="0" smtClean="0">
                <a:solidFill>
                  <a:srgbClr val="FF0000"/>
                </a:solidFill>
              </a:rPr>
              <a:t>(Difference: not so in simulation for study2a).</a:t>
            </a:r>
            <a:endParaRPr lang="en-US" dirty="0" smtClean="0">
              <a:solidFill>
                <a:srgbClr val="0000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4C89-5F4A-5F41-8585-3457E0AADDE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Optimization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Take 3 runs  in each cycle: </a:t>
            </a:r>
          </a:p>
          <a:p>
            <a:pPr>
              <a:buNone/>
            </a:pPr>
            <a:r>
              <a:rPr lang="en-US" dirty="0" smtClean="0"/>
              <a:t>    1)  Vary jet radius with initial beam angle and beam/</a:t>
            </a:r>
            <a:r>
              <a:rPr lang="en-US" smtClean="0"/>
              <a:t>jet  crossing </a:t>
            </a:r>
            <a:r>
              <a:rPr lang="en-US" dirty="0" smtClean="0"/>
              <a:t>angle; </a:t>
            </a:r>
          </a:p>
          <a:p>
            <a:pPr>
              <a:buNone/>
            </a:pPr>
            <a:r>
              <a:rPr lang="en-US" dirty="0" smtClean="0"/>
              <a:t>    2)  Vary beam/jet crossing angle with new target radius while keeping jet fixed - always project  beam back to </a:t>
            </a:r>
            <a:r>
              <a:rPr lang="en-US" dirty="0" err="1" smtClean="0"/>
              <a:t>z</a:t>
            </a:r>
            <a:r>
              <a:rPr lang="en-US" dirty="0" smtClean="0"/>
              <a:t>=-200 cm;</a:t>
            </a:r>
          </a:p>
          <a:p>
            <a:pPr>
              <a:buNone/>
            </a:pPr>
            <a:r>
              <a:rPr lang="en-US" dirty="0" smtClean="0"/>
              <a:t>    3)  Vary jet angle with new target radius and beam/jet crossing angle-always keep crossing angle constant-both jet and beam must be rotated about intersection point together and  always project beam back to </a:t>
            </a:r>
            <a:r>
              <a:rPr lang="en-US" dirty="0" err="1" smtClean="0"/>
              <a:t>z</a:t>
            </a:r>
            <a:r>
              <a:rPr lang="en-US" dirty="0" smtClean="0"/>
              <a:t>=-200 cm.</a:t>
            </a:r>
          </a:p>
          <a:p>
            <a:r>
              <a:rPr lang="en-US" dirty="0" smtClean="0"/>
              <a:t>Repeat above cycle until convergence.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4C89-5F4A-5F41-8585-3457E0AADDE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52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Optimized Target Parameters at 8 </a:t>
            </a:r>
            <a:r>
              <a:rPr lang="en-US" dirty="0" err="1" smtClean="0">
                <a:solidFill>
                  <a:srgbClr val="0000FF"/>
                </a:solidFill>
              </a:rPr>
              <a:t>GeV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dirty="0" smtClean="0">
                <a:solidFill>
                  <a:srgbClr val="0000FF"/>
                </a:solidFill>
              </a:rPr>
              <a:t>at </a:t>
            </a:r>
            <a:r>
              <a:rPr lang="en-US" dirty="0" err="1" smtClean="0">
                <a:solidFill>
                  <a:srgbClr val="0000FF"/>
                </a:solidFill>
              </a:rPr>
              <a:t>z</a:t>
            </a:r>
            <a:r>
              <a:rPr lang="en-US" dirty="0" smtClean="0">
                <a:solidFill>
                  <a:srgbClr val="0000FF"/>
                </a:solidFill>
              </a:rPr>
              <a:t> = -37.5 cm</a:t>
            </a:r>
            <a:endParaRPr lang="en-US" dirty="0">
              <a:solidFill>
                <a:srgbClr val="0000FF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52600"/>
          <a:ext cx="8001000" cy="38811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/>
                <a:gridCol w="1066800"/>
                <a:gridCol w="1295400"/>
                <a:gridCol w="1143000"/>
                <a:gridCol w="1219200"/>
                <a:gridCol w="1066800"/>
                <a:gridCol w="1066800"/>
              </a:tblGrid>
              <a:tr h="370840">
                <a:tc rowSpan="2"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                       HG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                      GA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Target radius,</a:t>
                      </a:r>
                    </a:p>
                    <a:p>
                      <a:r>
                        <a:rPr lang="en-US" dirty="0" smtClean="0"/>
                        <a:t>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Crossing angle,</a:t>
                      </a:r>
                    </a:p>
                    <a:p>
                      <a:r>
                        <a:rPr lang="en-US" dirty="0" err="1" smtClean="0"/>
                        <a:t>mrad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Beam angle,</a:t>
                      </a:r>
                    </a:p>
                    <a:p>
                      <a:r>
                        <a:rPr lang="en-US" dirty="0" err="1" smtClean="0"/>
                        <a:t>mrad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Target radius,</a:t>
                      </a:r>
                    </a:p>
                    <a:p>
                      <a:r>
                        <a:rPr lang="en-US" dirty="0" smtClean="0"/>
                        <a:t>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Crossing angle,</a:t>
                      </a:r>
                    </a:p>
                    <a:p>
                      <a:r>
                        <a:rPr lang="en-US" dirty="0" err="1" smtClean="0"/>
                        <a:t>mrad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Beam angle,</a:t>
                      </a:r>
                    </a:p>
                    <a:p>
                      <a:r>
                        <a:rPr lang="en-US" dirty="0" err="1" smtClean="0"/>
                        <a:t>mrad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Initial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(5mm,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33mrad, 67mrad)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(5mm, 33mrad, 67mrad)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Cycle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baseline="0" dirty="0" smtClean="0"/>
                        <a:t> Cycle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baseline="0" dirty="0" smtClean="0"/>
                        <a:t> Cycle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13.2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solidFill>
                            <a:srgbClr val="FF0000"/>
                          </a:solidFill>
                        </a:rPr>
                        <a:t>20.6</a:t>
                      </a:r>
                      <a:endParaRPr lang="en-US" b="1" i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12.8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solidFill>
                            <a:srgbClr val="FF0000"/>
                          </a:solidFill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4C89-5F4A-5F41-8585-3457E0AADDE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5751978"/>
            <a:ext cx="7086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           Nuclear interaction length: HG/14.58 cm, GA/23.92 cm.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Meson Productions at 8 </a:t>
            </a:r>
            <a:r>
              <a:rPr lang="en-US" dirty="0" err="1" smtClean="0">
                <a:solidFill>
                  <a:srgbClr val="0000FF"/>
                </a:solidFill>
              </a:rPr>
              <a:t>GeV</a:t>
            </a:r>
            <a:r>
              <a:rPr lang="en-US" dirty="0" smtClean="0">
                <a:solidFill>
                  <a:srgbClr val="0000FF"/>
                </a:solidFill>
              </a:rPr>
              <a:t/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dirty="0" smtClean="0">
                <a:solidFill>
                  <a:srgbClr val="0000FF"/>
                </a:solidFill>
              </a:rPr>
              <a:t>(400,000 events)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828800"/>
          <a:ext cx="8229600" cy="3388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400"/>
                <a:gridCol w="2057400"/>
                <a:gridCol w="1905000"/>
                <a:gridCol w="22098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</a:t>
                      </a:r>
                      <a:r>
                        <a:rPr lang="en-US" smtClean="0"/>
                        <a:t>N(GA)</a:t>
                      </a:r>
                      <a:r>
                        <a:rPr lang="en-US" dirty="0" smtClean="0"/>
                        <a:t>-</a:t>
                      </a:r>
                      <a:r>
                        <a:rPr lang="en-US" smtClean="0"/>
                        <a:t>N(HG)</a:t>
                      </a:r>
                      <a:r>
                        <a:rPr lang="en-US" dirty="0" smtClean="0"/>
                        <a:t>]/N(HG)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Before</a:t>
                      </a:r>
                      <a:r>
                        <a:rPr lang="en-US" baseline="0" dirty="0" smtClean="0"/>
                        <a:t> optimization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(Target radius/beam</a:t>
                      </a:r>
                      <a:r>
                        <a:rPr lang="en-US" baseline="0" dirty="0" smtClean="0"/>
                        <a:t> angle/crossing angle)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108528</a:t>
                      </a:r>
                    </a:p>
                    <a:p>
                      <a:r>
                        <a:rPr lang="en-US" dirty="0" smtClean="0"/>
                        <a:t>(5mm/67mrad/33mrad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dirty="0" smtClean="0"/>
                        <a:t>Initial)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96586</a:t>
                      </a:r>
                    </a:p>
                    <a:p>
                      <a:r>
                        <a:rPr lang="en-US" dirty="0" smtClean="0"/>
                        <a:t>(5mm/67mrad/33mrad, Initial)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-11% (</a:t>
                      </a:r>
                      <a:r>
                        <a:rPr lang="en-US" dirty="0" err="1" smtClean="0"/>
                        <a:t>w/t</a:t>
                      </a:r>
                      <a:r>
                        <a:rPr lang="en-US" dirty="0" smtClean="0"/>
                        <a:t> opt)</a:t>
                      </a:r>
                      <a:endParaRPr lang="en-US" dirty="0"/>
                    </a:p>
                  </a:txBody>
                  <a:tcPr/>
                </a:tc>
              </a:tr>
              <a:tr h="172720">
                <a:tc>
                  <a:txBody>
                    <a:bodyPr/>
                    <a:lstStyle/>
                    <a:p>
                      <a:r>
                        <a:rPr lang="en-US" dirty="0" smtClean="0"/>
                        <a:t> After</a:t>
                      </a:r>
                      <a:r>
                        <a:rPr lang="en-US" baseline="0" dirty="0" smtClean="0"/>
                        <a:t> optimization </a:t>
                      </a:r>
                    </a:p>
                    <a:p>
                      <a:r>
                        <a:rPr lang="en-US" dirty="0" smtClean="0"/>
                        <a:t>(Target radius/beam angle/crossing</a:t>
                      </a:r>
                      <a:r>
                        <a:rPr lang="en-US" baseline="0" dirty="0" smtClean="0"/>
                        <a:t> angle)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131362</a:t>
                      </a:r>
                    </a:p>
                    <a:p>
                      <a:r>
                        <a:rPr lang="en-US" dirty="0" smtClean="0"/>
                        <a:t>(4.04mm/117mrad/20.6mrad, end of 4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Cycle)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114401</a:t>
                      </a:r>
                    </a:p>
                    <a:p>
                      <a:r>
                        <a:rPr lang="en-US" dirty="0" smtClean="0"/>
                        <a:t>(4.5mm/90mrad/13mrad, end</a:t>
                      </a:r>
                      <a:r>
                        <a:rPr lang="en-US" baseline="0" dirty="0" smtClean="0"/>
                        <a:t> of </a:t>
                      </a:r>
                      <a:r>
                        <a:rPr lang="en-US" dirty="0" smtClean="0"/>
                        <a:t>4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Cycle)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i="0" dirty="0" smtClean="0">
                          <a:solidFill>
                            <a:srgbClr val="FF0000"/>
                          </a:solidFill>
                        </a:rPr>
                        <a:t>-12.9% </a:t>
                      </a:r>
                      <a:r>
                        <a:rPr lang="en-US" dirty="0" smtClean="0"/>
                        <a:t>(opt)</a:t>
                      </a:r>
                      <a:endParaRPr lang="en-US" dirty="0"/>
                    </a:p>
                  </a:txBody>
                  <a:tcPr/>
                </a:tc>
              </a:tr>
              <a:tr h="1727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[</a:t>
                      </a:r>
                      <a:r>
                        <a:rPr lang="en-US" dirty="0" err="1" smtClean="0"/>
                        <a:t>N(opt)-N(w/t</a:t>
                      </a:r>
                      <a:r>
                        <a:rPr lang="en-US" baseline="0" dirty="0" smtClean="0"/>
                        <a:t> opt</a:t>
                      </a:r>
                      <a:r>
                        <a:rPr lang="en-US" dirty="0" smtClean="0"/>
                        <a:t>)]/</a:t>
                      </a:r>
                      <a:r>
                        <a:rPr lang="en-US" dirty="0" err="1" smtClean="0"/>
                        <a:t>N(w/t</a:t>
                      </a:r>
                      <a:r>
                        <a:rPr lang="en-US" dirty="0" smtClean="0"/>
                        <a:t> opt)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+21%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+18.4%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4C89-5F4A-5F41-8585-3457E0AADDE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1137</TotalTime>
  <Words>788</Words>
  <Application>Microsoft Office PowerPoint</Application>
  <PresentationFormat>On-screen Show (4:3)</PresentationFormat>
  <Paragraphs>162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Meson Productions for Target System with GA/HG Jet and IDS120h Configuration</vt:lpstr>
      <vt:lpstr>Outline</vt:lpstr>
      <vt:lpstr>Motivation to Optimize GA Target (Possible target alternative of HG) </vt:lpstr>
      <vt:lpstr>Target/Collection System of IDS120h </vt:lpstr>
      <vt:lpstr>Axis Field (Bz at r=0) with IDS120h</vt:lpstr>
      <vt:lpstr>HG/GA Target  Geometry (New Setting Procedure)</vt:lpstr>
      <vt:lpstr>Optimization Method</vt:lpstr>
      <vt:lpstr>Optimized Target Parameters at 8 GeV  at z = -37.5 cm</vt:lpstr>
      <vt:lpstr>Meson Productions at 8 GeV (400,000 events) </vt:lpstr>
      <vt:lpstr>Meson Productions Vs. Run No. at 8 GeV (Number of runs: 0-Initial, 1,4,7,10,13,16-optimized target radius, 2,5,8,11,14,17- optimized crossing angle, 3,6,9,12,15,18-optimized beam angle ) </vt:lpstr>
      <vt:lpstr>Target Radius vs. KE  (HG/GA Jet)</vt:lpstr>
      <vt:lpstr>Target Radius vs. KE  (IDS120h/Study2a, HG Jet) </vt:lpstr>
      <vt:lpstr>Beam/Jet Crossing Angle vs. KE  (HG/GA Jet)</vt:lpstr>
      <vt:lpstr>Beam Angle vs. KE  (HG/GA Jet)</vt:lpstr>
      <vt:lpstr>Meson Production vs. KE (HG/GA Jet)</vt:lpstr>
      <vt:lpstr>Meson Production vs. KE (IDS120h/Study2a, HG Jet)</vt:lpstr>
      <vt:lpstr> Focused Incident Proton Beam at 8 GeV</vt:lpstr>
      <vt:lpstr>Focused Incident Proton Beam at 8 GeV  (Cont’d)</vt:lpstr>
      <vt:lpstr>Summary</vt:lpstr>
      <vt:lpstr>Summary (Cont’d)</vt:lpstr>
    </vt:vector>
  </TitlesOfParts>
  <Company>UCLA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Meson Productions for Different Z at 8 GeV</dc:title>
  <dc:creator>Xiaoping Ding</dc:creator>
  <cp:lastModifiedBy>Kirk T McDonald</cp:lastModifiedBy>
  <cp:revision>190</cp:revision>
  <dcterms:created xsi:type="dcterms:W3CDTF">2012-03-04T15:33:00Z</dcterms:created>
  <dcterms:modified xsi:type="dcterms:W3CDTF">2012-03-04T18:36:45Z</dcterms:modified>
</cp:coreProperties>
</file>