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tiff" ContentType="image/tif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61" r:id="rId5"/>
    <p:sldId id="259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15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8" d="100"/>
          <a:sy n="78" d="100"/>
        </p:scale>
        <p:origin x="-13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F37AB-7C43-41E2-BA60-F211B548675B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E3921-B5B4-47FA-8819-DD20ABAC8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268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D43A-6284-CE42-B7E0-1F6B694195B0}" type="datetimeFigureOut">
              <a:rPr lang="en-US" smtClean="0"/>
              <a:pPr/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4C89-5F4A-5F41-8585-3457E0AADD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D43A-6284-CE42-B7E0-1F6B694195B0}" type="datetimeFigureOut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C4C89-5F4A-5F41-8585-3457E0AAD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115FD"/>
                </a:solidFill>
              </a:defRPr>
            </a:lvl1pPr>
          </a:lstStyle>
          <a:p>
            <a:fld id="{E7EED43A-6284-CE42-B7E0-1F6B694195B0}" type="datetimeFigureOut">
              <a:rPr lang="en-US" smtClean="0"/>
              <a:pPr/>
              <a:t>10/4/2011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115FD"/>
                </a:solidFill>
              </a:defRPr>
            </a:lvl1pPr>
          </a:lstStyle>
          <a:p>
            <a:fld id="{332C4C89-5F4A-5F41-8585-3457E0AADD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80010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Meson Production Comparison between Hg and </a:t>
            </a:r>
            <a:r>
              <a:rPr lang="en-US" dirty="0" err="1" smtClean="0">
                <a:solidFill>
                  <a:srgbClr val="FF0000"/>
                </a:solidFill>
              </a:rPr>
              <a:t>Ga</a:t>
            </a:r>
            <a:r>
              <a:rPr lang="en-US" dirty="0" smtClean="0">
                <a:solidFill>
                  <a:srgbClr val="FF0000"/>
                </a:solidFill>
              </a:rPr>
              <a:t> at  8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X. Ding, UCLA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Target Studies, Oct. 04, 2011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Meson Productions at 6 and 8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111" dirty="0" smtClean="0">
                <a:solidFill>
                  <a:srgbClr val="0000FF"/>
                </a:solidFill>
              </a:rPr>
              <a:t>(All using the same geometry as Hg case)</a:t>
            </a:r>
            <a:endParaRPr lang="en-US" sz="3111" dirty="0">
              <a:solidFill>
                <a:srgbClr val="0000FF"/>
              </a:solidFill>
            </a:endParaRPr>
          </a:p>
        </p:txBody>
      </p:sp>
      <p:pic>
        <p:nvPicPr>
          <p:cNvPr id="6" name="Content Placeholder 5" descr="G6_G8_100elements.eps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t="36364" b="4545"/>
              <a:stretch>
                <a:fillRect/>
              </a:stretch>
            </p:blipFill>
          </mc:Choice>
          <mc:Fallback>
            <p:blipFill>
              <a:blip r:embed="rId3"/>
              <a:srcRect t="36364" b="4545"/>
              <a:stretch>
                <a:fillRect/>
              </a:stretch>
            </p:blipFill>
          </mc:Fallback>
        </mc:AlternateContent>
        <p:spPr>
          <a:xfrm>
            <a:off x="838200" y="1219200"/>
            <a:ext cx="6995160" cy="5349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Optimized Target Parameters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at z=-37.5 cm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1357489"/>
              </p:ext>
            </p:extLst>
          </p:nvPr>
        </p:nvGraphicFramePr>
        <p:xfrm>
          <a:off x="457200" y="3881438"/>
          <a:ext cx="82296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184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radius (</a:t>
                      </a:r>
                      <a:r>
                        <a:rPr lang="en-US" dirty="0" err="1" smtClean="0"/>
                        <a:t>Rtg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0.38</a:t>
                      </a:r>
                      <a:r>
                        <a:rPr lang="en-US" baseline="0" dirty="0" smtClean="0"/>
                        <a:t>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0.42 cm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Proton Beam Angle (</a:t>
                      </a:r>
                      <a:r>
                        <a:rPr lang="en-US" dirty="0" err="1" smtClean="0"/>
                        <a:t>θb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Crossing Angle of Beam/Jet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θc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19.14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Path length of proton beam inside</a:t>
                      </a:r>
                      <a:r>
                        <a:rPr lang="en-US" baseline="0" dirty="0" smtClean="0"/>
                        <a:t> the jet [2Rtg/sin(θc)]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39.7 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93.3</a:t>
                      </a:r>
                      <a:r>
                        <a:rPr lang="en-US" baseline="0" dirty="0" smtClean="0"/>
                        <a:t> cm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7410" name="Group 2"/>
          <p:cNvGrpSpPr>
            <a:grpSpLocks noChangeAspect="1"/>
          </p:cNvGrpSpPr>
          <p:nvPr/>
        </p:nvGrpSpPr>
        <p:grpSpPr bwMode="auto">
          <a:xfrm>
            <a:off x="2514600" y="1371600"/>
            <a:ext cx="4210037" cy="2509838"/>
            <a:chOff x="2529" y="9033"/>
            <a:chExt cx="7200" cy="4294"/>
          </a:xfrm>
        </p:grpSpPr>
        <p:sp>
          <p:nvSpPr>
            <p:cNvPr id="174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529" y="9033"/>
              <a:ext cx="7200" cy="4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7412" name="Picture 4" descr="HgJetGeometr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29" y="9033"/>
              <a:ext cx="7200" cy="3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2529" y="12422"/>
              <a:ext cx="7200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9144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-128"/>
                </a:rPr>
                <a:t>The </a:t>
              </a: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-128"/>
                </a:rPr>
                <a:t>mercury jet target geometry. The proton beam and mercury jet cross at </a:t>
              </a:r>
              <a:r>
                <a:rPr kumimoji="0" lang="en-US" sz="9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-128"/>
                </a:rPr>
                <a:t>z</a:t>
              </a:r>
              <a:r>
                <a: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-128"/>
                </a:rPr>
                <a:t>=-37.5 cm.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Meson Production Comparison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at Z = 5000 cm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25250792"/>
              </p:ext>
            </p:extLst>
          </p:nvPr>
        </p:nvGraphicFramePr>
        <p:xfrm>
          <a:off x="457200" y="1600200"/>
          <a:ext cx="8229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1844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Hg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Meson</a:t>
                      </a:r>
                      <a:r>
                        <a:rPr lang="en-US" baseline="0" dirty="0" smtClean="0"/>
                        <a:t> Production</a:t>
                      </a:r>
                    </a:p>
                    <a:p>
                      <a:r>
                        <a:rPr lang="en-US" baseline="0" dirty="0" smtClean="0"/>
                        <a:t>per proton per </a:t>
                      </a:r>
                      <a:r>
                        <a:rPr lang="en-US" baseline="0" dirty="0" err="1" smtClean="0"/>
                        <a:t>GeV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errorbar</a:t>
                      </a:r>
                      <a:r>
                        <a:rPr lang="en-US" baseline="0" dirty="0" smtClean="0"/>
                        <a:t>) 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before optimization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(0.5cm/67mrad/33mrad)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0.03665 (0.0003)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0.02961 (0.00026)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Meson</a:t>
                      </a:r>
                      <a:r>
                        <a:rPr lang="en-US" baseline="0" dirty="0" smtClean="0"/>
                        <a:t> Production </a:t>
                      </a:r>
                    </a:p>
                    <a:p>
                      <a:r>
                        <a:rPr lang="en-US" baseline="0" dirty="0" smtClean="0"/>
                        <a:t>per proton per </a:t>
                      </a:r>
                      <a:r>
                        <a:rPr lang="en-US" baseline="0" dirty="0" err="1" smtClean="0"/>
                        <a:t>GeV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errorbar</a:t>
                      </a:r>
                      <a:r>
                        <a:rPr lang="en-US" baseline="0" dirty="0" smtClean="0"/>
                        <a:t>) 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after optimization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0.039837</a:t>
                      </a:r>
                      <a:r>
                        <a:rPr lang="en-US" baseline="0" dirty="0" smtClean="0"/>
                        <a:t> (0.00032)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(14.3% higher than GA case)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0.034157 (0.00028)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0102" y="5181600"/>
            <a:ext cx="7039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115FD"/>
                </a:solidFill>
              </a:rPr>
              <a:t>The new optimization is based on a jet that with azimuth below the beam at z = -37.5 cm.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Further optimization with different azimuths is possible.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>
              <a:solidFill>
                <a:srgbClr val="0000FF"/>
              </a:solidFill>
            </a:endParaRPr>
          </a:p>
          <a:p>
            <a:pPr algn="ctr">
              <a:buNone/>
            </a:pPr>
            <a:endParaRPr lang="en-US" sz="4800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en-US" sz="4800" dirty="0" smtClean="0">
                <a:solidFill>
                  <a:srgbClr val="0000FF"/>
                </a:solidFill>
              </a:rPr>
              <a:t>BACKUP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MARS Results by J. Back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John_Back_Z_Analysis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0253" r="-2025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194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Meson Production Comparison between Hg and Ga at  8 GeV</vt:lpstr>
      <vt:lpstr>Meson Productions at 6 and 8 GeV (All using the same geometry as Hg case)</vt:lpstr>
      <vt:lpstr>Optimized Target Parameters  at z=-37.5 cm</vt:lpstr>
      <vt:lpstr>Meson Production Comparison  at Z = 5000 cm</vt:lpstr>
      <vt:lpstr> </vt:lpstr>
      <vt:lpstr>MARS Results by J. Back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Meson Productions for Different Z at 8 GeV</dc:title>
  <dc:creator>Xiaoping Ding</dc:creator>
  <cp:lastModifiedBy>Kirk T McDonald</cp:lastModifiedBy>
  <cp:revision>29</cp:revision>
  <dcterms:created xsi:type="dcterms:W3CDTF">2011-10-03T17:11:55Z</dcterms:created>
  <dcterms:modified xsi:type="dcterms:W3CDTF">2011-10-04T14:38:57Z</dcterms:modified>
</cp:coreProperties>
</file>