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0" r:id="rId4"/>
    <p:sldId id="268" r:id="rId5"/>
    <p:sldId id="26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78" d="100"/>
          <a:sy n="78" d="100"/>
        </p:scale>
        <p:origin x="-67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43A-6284-CE42-B7E0-1F6B694195B0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43A-6284-CE42-B7E0-1F6B694195B0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43A-6284-CE42-B7E0-1F6B694195B0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43A-6284-CE42-B7E0-1F6B694195B0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43A-6284-CE42-B7E0-1F6B694195B0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43A-6284-CE42-B7E0-1F6B694195B0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43A-6284-CE42-B7E0-1F6B694195B0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43A-6284-CE42-B7E0-1F6B694195B0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43A-6284-CE42-B7E0-1F6B694195B0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43A-6284-CE42-B7E0-1F6B694195B0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43A-6284-CE42-B7E0-1F6B694195B0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ED43A-6284-CE42-B7E0-1F6B694195B0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pd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80010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Meson </a:t>
            </a:r>
            <a:r>
              <a:rPr lang="en-US" dirty="0" smtClean="0">
                <a:solidFill>
                  <a:srgbClr val="FF0000"/>
                </a:solidFill>
              </a:rPr>
              <a:t>Production </a:t>
            </a:r>
            <a:r>
              <a:rPr lang="en-US" dirty="0" smtClean="0">
                <a:solidFill>
                  <a:srgbClr val="FF0000"/>
                </a:solidFill>
              </a:rPr>
              <a:t>at 8 </a:t>
            </a:r>
            <a:r>
              <a:rPr lang="en-US" dirty="0" err="1" smtClean="0">
                <a:solidFill>
                  <a:srgbClr val="FF0000"/>
                </a:solidFill>
              </a:rPr>
              <a:t>GeV</a:t>
            </a:r>
            <a:r>
              <a:rPr lang="en-US" dirty="0" smtClean="0">
                <a:solidFill>
                  <a:srgbClr val="FF0000"/>
                </a:solidFill>
              </a:rPr>
              <a:t> for IDS120h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X. Ding, UCLA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Target Studies, Dec. 27, 2011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Configuration of IDS120h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4" name="Content Placeholder 3" descr="ids120h_geom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l="-40915" r="-40915"/>
              <a:stretch>
                <a:fillRect/>
              </a:stretch>
            </p:blipFill>
          </mc:Choice>
          <mc:Fallback>
            <p:blipFill>
              <a:blip r:embed="rId3"/>
              <a:srcRect l="-40915" r="-4091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Meson Production Study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17410" name="Group 2"/>
          <p:cNvGrpSpPr>
            <a:grpSpLocks noChangeAspect="1"/>
          </p:cNvGrpSpPr>
          <p:nvPr/>
        </p:nvGrpSpPr>
        <p:grpSpPr bwMode="auto">
          <a:xfrm>
            <a:off x="2514600" y="1676400"/>
            <a:ext cx="4210037" cy="2509838"/>
            <a:chOff x="2529" y="9033"/>
            <a:chExt cx="7200" cy="4294"/>
          </a:xfrm>
        </p:grpSpPr>
        <p:sp>
          <p:nvSpPr>
            <p:cNvPr id="17411" name="AutoShape 3"/>
            <p:cNvSpPr>
              <a:spLocks noChangeAspect="1" noChangeArrowheads="1" noTextEdit="1"/>
            </p:cNvSpPr>
            <p:nvPr/>
          </p:nvSpPr>
          <p:spPr bwMode="auto">
            <a:xfrm>
              <a:off x="2529" y="9033"/>
              <a:ext cx="7200" cy="4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7412" name="Picture 4" descr="HgJetGeometry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29" y="9033"/>
              <a:ext cx="7200" cy="3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3" name="Text Box 5"/>
            <p:cNvSpPr txBox="1">
              <a:spLocks noChangeArrowheads="1"/>
            </p:cNvSpPr>
            <p:nvPr/>
          </p:nvSpPr>
          <p:spPr bwMode="auto">
            <a:xfrm>
              <a:off x="2529" y="12422"/>
              <a:ext cx="7200" cy="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9144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ＭＳ Ｐゴシック" charset="-128"/>
                </a:rPr>
                <a:t>The </a:t>
              </a: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ＭＳ Ｐゴシック" charset="-128"/>
                </a:rPr>
                <a:t>mercury jet target geometry. The proton beam and mercury jet cross at </a:t>
              </a:r>
              <a:r>
                <a:rPr kumimoji="0" lang="en-US" sz="9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ＭＳ Ｐゴシック" charset="-128"/>
                </a:rPr>
                <a:t>z</a:t>
              </a: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ＭＳ Ｐゴシック" charset="-128"/>
                </a:rPr>
                <a:t>=-37.5 cm.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52400" y="4495800"/>
            <a:ext cx="8763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IDS120h (Geometry and </a:t>
            </a:r>
            <a:r>
              <a:rPr lang="en-US" dirty="0" err="1" smtClean="0"/>
              <a:t>fieldmap</a:t>
            </a:r>
            <a:r>
              <a:rPr lang="en-US" dirty="0" smtClean="0"/>
              <a:t>)</a:t>
            </a:r>
          </a:p>
          <a:p>
            <a:pPr marL="342900" indent="-342900"/>
            <a:r>
              <a:rPr lang="en-US" dirty="0" smtClean="0"/>
              <a:t>2. Target (HG or GA) </a:t>
            </a:r>
          </a:p>
          <a:p>
            <a:pPr marL="342900" indent="-342900"/>
            <a:r>
              <a:rPr lang="en-US" dirty="0" smtClean="0"/>
              <a:t>3. Beam below the HG/GA jet exactly at </a:t>
            </a:r>
            <a:r>
              <a:rPr lang="en-US" dirty="0" smtClean="0"/>
              <a:t>z = -</a:t>
            </a:r>
            <a:r>
              <a:rPr lang="en-US" dirty="0" smtClean="0"/>
              <a:t>37.5 cm and project beam back to </a:t>
            </a:r>
            <a:r>
              <a:rPr lang="en-US" dirty="0" smtClean="0"/>
              <a:t>z = -200 cm</a:t>
            </a:r>
            <a:r>
              <a:rPr lang="en-US" dirty="0" smtClean="0"/>
              <a:t>.</a:t>
            </a:r>
          </a:p>
          <a:p>
            <a:r>
              <a:rPr lang="en-US" dirty="0" smtClean="0"/>
              <a:t>4. Initial target parameters: target radius of 5 mm, beam angle of 67 </a:t>
            </a:r>
            <a:r>
              <a:rPr lang="en-US" dirty="0" err="1" smtClean="0"/>
              <a:t>mrad</a:t>
            </a:r>
            <a:r>
              <a:rPr lang="en-US" dirty="0" smtClean="0"/>
              <a:t> at </a:t>
            </a:r>
            <a:r>
              <a:rPr lang="en-US" dirty="0" smtClean="0"/>
              <a:t>z = -</a:t>
            </a:r>
            <a:r>
              <a:rPr lang="en-US" dirty="0" smtClean="0"/>
              <a:t>37.5 cm, beam/jet crossing angle of 33 </a:t>
            </a:r>
            <a:r>
              <a:rPr lang="en-US" dirty="0" err="1" smtClean="0"/>
              <a:t>mrad</a:t>
            </a:r>
            <a:r>
              <a:rPr lang="en-US" dirty="0" smtClean="0"/>
              <a:t> at </a:t>
            </a:r>
            <a:r>
              <a:rPr lang="en-US" dirty="0" smtClean="0"/>
              <a:t>z = -</a:t>
            </a:r>
            <a:r>
              <a:rPr lang="en-US" dirty="0" smtClean="0"/>
              <a:t>37.5 cm.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Optimized Target Parameters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at </a:t>
            </a:r>
            <a:r>
              <a:rPr lang="en-US" dirty="0" err="1" smtClean="0">
                <a:solidFill>
                  <a:srgbClr val="0000FF"/>
                </a:solidFill>
              </a:rPr>
              <a:t>z</a:t>
            </a:r>
            <a:r>
              <a:rPr lang="en-US" dirty="0" smtClean="0">
                <a:solidFill>
                  <a:srgbClr val="0000FF"/>
                </a:solidFill>
              </a:rPr>
              <a:t> = -37.5 cm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2438400"/>
          <a:ext cx="8001000" cy="276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066800"/>
                <a:gridCol w="1295400"/>
                <a:gridCol w="1143000"/>
                <a:gridCol w="1219200"/>
                <a:gridCol w="1066800"/>
                <a:gridCol w="1066800"/>
              </a:tblGrid>
              <a:tr h="370840">
                <a:tc rowSpan="2"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                       HG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                      GA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Beam radius,</a:t>
                      </a:r>
                    </a:p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Crossing angle,</a:t>
                      </a:r>
                    </a:p>
                    <a:p>
                      <a:r>
                        <a:rPr lang="en-US" dirty="0" err="1" smtClean="0"/>
                        <a:t>mrad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Beam angle,</a:t>
                      </a:r>
                    </a:p>
                    <a:p>
                      <a:r>
                        <a:rPr lang="en-US" dirty="0" err="1" smtClean="0"/>
                        <a:t>mrad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Beam radius,</a:t>
                      </a:r>
                    </a:p>
                    <a:p>
                      <a:r>
                        <a:rPr lang="en-US" dirty="0" smtClean="0"/>
                        <a:t>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Crossing angle,</a:t>
                      </a:r>
                    </a:p>
                    <a:p>
                      <a:r>
                        <a:rPr lang="en-US" dirty="0" err="1" smtClean="0"/>
                        <a:t>mrad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Beam angle,</a:t>
                      </a:r>
                    </a:p>
                    <a:p>
                      <a:r>
                        <a:rPr lang="en-US" dirty="0" err="1" smtClean="0"/>
                        <a:t>mrad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Cycle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baseline="0" dirty="0" smtClean="0"/>
                        <a:t> Cycle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Meson Productions at 8 </a:t>
            </a:r>
            <a:r>
              <a:rPr lang="en-US" dirty="0" err="1" smtClean="0">
                <a:solidFill>
                  <a:srgbClr val="0000FF"/>
                </a:solidFill>
              </a:rPr>
              <a:t>GeV</a:t>
            </a:r>
            <a:r>
              <a:rPr lang="en-US" dirty="0" smtClean="0">
                <a:solidFill>
                  <a:srgbClr val="0000FF"/>
                </a:solidFill>
              </a:rPr>
              <a:t/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(400,000 events)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514600"/>
          <a:ext cx="8229600" cy="219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Before</a:t>
                      </a:r>
                      <a:r>
                        <a:rPr lang="en-US" baseline="0" dirty="0" smtClean="0"/>
                        <a:t> optimization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(Beam radius/beam</a:t>
                      </a:r>
                      <a:r>
                        <a:rPr lang="en-US" baseline="0" dirty="0" smtClean="0"/>
                        <a:t> angle/crossing 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119794</a:t>
                      </a:r>
                    </a:p>
                    <a:p>
                      <a:r>
                        <a:rPr lang="en-US" dirty="0" smtClean="0"/>
                        <a:t>(5mm/67mrad/33mrad)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97895</a:t>
                      </a:r>
                    </a:p>
                    <a:p>
                      <a:r>
                        <a:rPr lang="en-US" dirty="0" smtClean="0"/>
                        <a:t>(5mm/67mrad/33mrad)</a:t>
                      </a:r>
                      <a:endParaRPr lang="en-US" dirty="0"/>
                    </a:p>
                  </a:txBody>
                  <a:tcPr/>
                </a:tc>
              </a:tr>
              <a:tr h="172720">
                <a:tc>
                  <a:txBody>
                    <a:bodyPr/>
                    <a:lstStyle/>
                    <a:p>
                      <a:r>
                        <a:rPr lang="en-US" dirty="0" smtClean="0"/>
                        <a:t> After</a:t>
                      </a:r>
                      <a:r>
                        <a:rPr lang="en-US" baseline="0" dirty="0" smtClean="0"/>
                        <a:t> optimization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(Beam radius/beam angle/crossing</a:t>
                      </a:r>
                      <a:r>
                        <a:rPr lang="en-US" baseline="0" dirty="0" smtClean="0"/>
                        <a:t> angle)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129976</a:t>
                      </a:r>
                    </a:p>
                    <a:p>
                      <a:r>
                        <a:rPr lang="en-US" dirty="0" smtClean="0"/>
                        <a:t>(4.15mm/120mrad/21.6mrad)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112269</a:t>
                      </a:r>
                    </a:p>
                    <a:p>
                      <a:r>
                        <a:rPr lang="en-US" dirty="0" smtClean="0"/>
                        <a:t>(4.9mm/92mrad/12.2mrad)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224</Words>
  <Application>Microsoft Office PowerPoint</Application>
  <PresentationFormat>On-screen Show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Meson Production at 8 GeV for IDS120h</vt:lpstr>
      <vt:lpstr>Configuration of IDS120h</vt:lpstr>
      <vt:lpstr>Meson Production Study</vt:lpstr>
      <vt:lpstr>Optimized Target Parameters  at z = -37.5 cm</vt:lpstr>
      <vt:lpstr>Meson Productions at 8 GeV (400,000 events) </vt:lpstr>
    </vt:vector>
  </TitlesOfParts>
  <Company>UCLA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Meson Productions for Different Z at 8 GeV</dc:title>
  <dc:creator>Xiaoping Ding</dc:creator>
  <cp:lastModifiedBy>Kirk T McDonald</cp:lastModifiedBy>
  <cp:revision>67</cp:revision>
  <dcterms:created xsi:type="dcterms:W3CDTF">2011-12-26T13:46:27Z</dcterms:created>
  <dcterms:modified xsi:type="dcterms:W3CDTF">2011-12-27T15:02:59Z</dcterms:modified>
</cp:coreProperties>
</file>