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0" r:id="rId2"/>
    <p:sldId id="271" r:id="rId3"/>
    <p:sldId id="272" r:id="rId4"/>
    <p:sldId id="274" r:id="rId5"/>
    <p:sldId id="275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rouss1\Downloads\CIMAP%20experiment%20sample%20matri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dpa</a:t>
            </a:r>
            <a:r>
              <a:rPr lang="en-US" baseline="0" dirty="0"/>
              <a:t> for </a:t>
            </a:r>
            <a:r>
              <a:rPr lang="el-GR" baseline="0" dirty="0"/>
              <a:t>Φ</a:t>
            </a:r>
            <a:r>
              <a:rPr lang="en-US" baseline="0" dirty="0"/>
              <a:t>=1e15 ion/cm2 </a:t>
            </a:r>
          </a:p>
          <a:p>
            <a:pPr>
              <a:defRPr/>
            </a:pPr>
            <a:r>
              <a:rPr lang="en-US" dirty="0" err="1"/>
              <a:t>Ar</a:t>
            </a:r>
            <a:r>
              <a:rPr lang="en-US" dirty="0"/>
              <a:t> 36 @ 36 MeV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5"/>
          <c:order val="0"/>
          <c:tx>
            <c:strRef>
              <c:f>'dpa estimation'!$K$29</c:f>
              <c:strCache>
                <c:ptCount val="1"/>
                <c:pt idx="0">
                  <c:v>dpa for 1e15 ion/cm2</c:v>
                </c:pt>
              </c:strCache>
            </c:strRef>
          </c:tx>
          <c:spPr>
            <a:ln w="19050">
              <a:noFill/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'dpa estimation'!$B$32:$B$131</c:f>
              <c:numCache>
                <c:formatCode>0.00E+00</c:formatCode>
                <c:ptCount val="100"/>
                <c:pt idx="0">
                  <c:v>1.0000099999999999E-4</c:v>
                </c:pt>
                <c:pt idx="1">
                  <c:v>2.00001E-4</c:v>
                </c:pt>
                <c:pt idx="2">
                  <c:v>3.0000100000000004E-4</c:v>
                </c:pt>
                <c:pt idx="3">
                  <c:v>4.0000100000000003E-4</c:v>
                </c:pt>
                <c:pt idx="4">
                  <c:v>5.0000100000000003E-4</c:v>
                </c:pt>
                <c:pt idx="5">
                  <c:v>6.0000100000000007E-4</c:v>
                </c:pt>
                <c:pt idx="6">
                  <c:v>7.0000100000000001E-4</c:v>
                </c:pt>
                <c:pt idx="7">
                  <c:v>8.0000100000000005E-4</c:v>
                </c:pt>
                <c:pt idx="8">
                  <c:v>9.0000099999999999E-4</c:v>
                </c:pt>
                <c:pt idx="9">
                  <c:v>1E-3</c:v>
                </c:pt>
                <c:pt idx="10">
                  <c:v>1.1000000000000001E-3</c:v>
                </c:pt>
                <c:pt idx="11">
                  <c:v>1.1999999999999999E-3</c:v>
                </c:pt>
                <c:pt idx="12">
                  <c:v>1.2999999999999999E-3</c:v>
                </c:pt>
                <c:pt idx="13">
                  <c:v>1.4E-3</c:v>
                </c:pt>
                <c:pt idx="14">
                  <c:v>1.5E-3</c:v>
                </c:pt>
                <c:pt idx="15">
                  <c:v>1.6000000000000001E-3</c:v>
                </c:pt>
                <c:pt idx="16">
                  <c:v>1.6999999999999999E-3</c:v>
                </c:pt>
                <c:pt idx="17">
                  <c:v>1.8E-3</c:v>
                </c:pt>
                <c:pt idx="18">
                  <c:v>1.9E-3</c:v>
                </c:pt>
                <c:pt idx="19">
                  <c:v>2E-3</c:v>
                </c:pt>
                <c:pt idx="20">
                  <c:v>2.0999999999999999E-3</c:v>
                </c:pt>
                <c:pt idx="21">
                  <c:v>2.2000000000000001E-3</c:v>
                </c:pt>
                <c:pt idx="22">
                  <c:v>2.3E-3</c:v>
                </c:pt>
                <c:pt idx="23">
                  <c:v>2.3999999999999998E-3</c:v>
                </c:pt>
                <c:pt idx="24">
                  <c:v>2.5000000000000001E-3</c:v>
                </c:pt>
                <c:pt idx="25">
                  <c:v>2.5999999999999999E-3</c:v>
                </c:pt>
                <c:pt idx="26">
                  <c:v>2.7000000000000001E-3</c:v>
                </c:pt>
                <c:pt idx="27">
                  <c:v>2.8E-3</c:v>
                </c:pt>
                <c:pt idx="28">
                  <c:v>2.8999999999999998E-3</c:v>
                </c:pt>
                <c:pt idx="29">
                  <c:v>3.0000000000000001E-3</c:v>
                </c:pt>
                <c:pt idx="30">
                  <c:v>3.0999999999999999E-3</c:v>
                </c:pt>
                <c:pt idx="31">
                  <c:v>3.2000000000000002E-3</c:v>
                </c:pt>
                <c:pt idx="32">
                  <c:v>3.3E-3</c:v>
                </c:pt>
                <c:pt idx="33">
                  <c:v>3.3999999999999998E-3</c:v>
                </c:pt>
                <c:pt idx="34">
                  <c:v>3.5000000000000001E-3</c:v>
                </c:pt>
                <c:pt idx="35">
                  <c:v>3.5999999999999999E-3</c:v>
                </c:pt>
                <c:pt idx="36">
                  <c:v>3.7000000000000002E-3</c:v>
                </c:pt>
                <c:pt idx="37">
                  <c:v>3.8E-3</c:v>
                </c:pt>
                <c:pt idx="38">
                  <c:v>3.8999999999999998E-3</c:v>
                </c:pt>
                <c:pt idx="39">
                  <c:v>4.0000000000000001E-3</c:v>
                </c:pt>
                <c:pt idx="40">
                  <c:v>4.1000000000000003E-3</c:v>
                </c:pt>
                <c:pt idx="41">
                  <c:v>4.1999999999999997E-3</c:v>
                </c:pt>
                <c:pt idx="42">
                  <c:v>4.3E-3</c:v>
                </c:pt>
                <c:pt idx="43">
                  <c:v>4.4000000000000003E-3</c:v>
                </c:pt>
                <c:pt idx="44">
                  <c:v>4.4999999999999997E-3</c:v>
                </c:pt>
                <c:pt idx="45">
                  <c:v>4.5999999999999999E-3</c:v>
                </c:pt>
                <c:pt idx="46">
                  <c:v>4.7000000000000002E-3</c:v>
                </c:pt>
                <c:pt idx="47">
                  <c:v>4.7999999999999996E-3</c:v>
                </c:pt>
                <c:pt idx="48">
                  <c:v>4.8999999999999998E-3</c:v>
                </c:pt>
                <c:pt idx="49">
                  <c:v>5.0000000000000001E-3</c:v>
                </c:pt>
                <c:pt idx="50">
                  <c:v>5.1000000000000004E-3</c:v>
                </c:pt>
                <c:pt idx="51">
                  <c:v>5.1999999999999998E-3</c:v>
                </c:pt>
                <c:pt idx="52">
                  <c:v>5.3E-3</c:v>
                </c:pt>
                <c:pt idx="53">
                  <c:v>5.4000000000000003E-3</c:v>
                </c:pt>
                <c:pt idx="54">
                  <c:v>5.4999999999999997E-3</c:v>
                </c:pt>
                <c:pt idx="55">
                  <c:v>5.5999999999999999E-3</c:v>
                </c:pt>
                <c:pt idx="56">
                  <c:v>5.7000000000000002E-3</c:v>
                </c:pt>
                <c:pt idx="57">
                  <c:v>5.7999999999999996E-3</c:v>
                </c:pt>
                <c:pt idx="58">
                  <c:v>5.8999999999999999E-3</c:v>
                </c:pt>
                <c:pt idx="59">
                  <c:v>6.0000000000000001E-3</c:v>
                </c:pt>
                <c:pt idx="60">
                  <c:v>6.1000000000000004E-3</c:v>
                </c:pt>
                <c:pt idx="61">
                  <c:v>6.1999999999999998E-3</c:v>
                </c:pt>
                <c:pt idx="62">
                  <c:v>6.3E-3</c:v>
                </c:pt>
                <c:pt idx="63">
                  <c:v>6.4000000000000003E-3</c:v>
                </c:pt>
                <c:pt idx="64">
                  <c:v>6.4999999999999997E-3</c:v>
                </c:pt>
                <c:pt idx="65">
                  <c:v>6.6E-3</c:v>
                </c:pt>
                <c:pt idx="66">
                  <c:v>6.7000000000000002E-3</c:v>
                </c:pt>
                <c:pt idx="67">
                  <c:v>6.7999999999999996E-3</c:v>
                </c:pt>
                <c:pt idx="68">
                  <c:v>6.8999999999999999E-3</c:v>
                </c:pt>
                <c:pt idx="69">
                  <c:v>7.0000000000000001E-3</c:v>
                </c:pt>
                <c:pt idx="70">
                  <c:v>7.1000000000000004E-3</c:v>
                </c:pt>
                <c:pt idx="71">
                  <c:v>7.1999999999999998E-3</c:v>
                </c:pt>
                <c:pt idx="72">
                  <c:v>7.3000000000000001E-3</c:v>
                </c:pt>
                <c:pt idx="73">
                  <c:v>7.4000000000000003E-3</c:v>
                </c:pt>
                <c:pt idx="74">
                  <c:v>7.4999999999999997E-3</c:v>
                </c:pt>
                <c:pt idx="75">
                  <c:v>7.6E-3</c:v>
                </c:pt>
                <c:pt idx="76">
                  <c:v>7.7000000000000002E-3</c:v>
                </c:pt>
                <c:pt idx="77">
                  <c:v>7.7999999999999996E-3</c:v>
                </c:pt>
                <c:pt idx="78">
                  <c:v>7.9000000000000008E-3</c:v>
                </c:pt>
                <c:pt idx="79">
                  <c:v>8.0000000000000002E-3</c:v>
                </c:pt>
                <c:pt idx="80">
                  <c:v>8.0999999999999996E-3</c:v>
                </c:pt>
                <c:pt idx="81">
                  <c:v>8.2000000000000007E-3</c:v>
                </c:pt>
                <c:pt idx="82">
                  <c:v>8.3000000000000001E-3</c:v>
                </c:pt>
                <c:pt idx="83">
                  <c:v>8.3999999999999995E-3</c:v>
                </c:pt>
                <c:pt idx="84">
                  <c:v>8.5000000000000006E-3</c:v>
                </c:pt>
                <c:pt idx="85">
                  <c:v>8.6E-3</c:v>
                </c:pt>
                <c:pt idx="86">
                  <c:v>8.6999999999999994E-3</c:v>
                </c:pt>
                <c:pt idx="87">
                  <c:v>8.8000000000000005E-3</c:v>
                </c:pt>
                <c:pt idx="88">
                  <c:v>8.8999999999999999E-3</c:v>
                </c:pt>
                <c:pt idx="89">
                  <c:v>8.9999999999999993E-3</c:v>
                </c:pt>
                <c:pt idx="90">
                  <c:v>9.1000000000000004E-3</c:v>
                </c:pt>
                <c:pt idx="91">
                  <c:v>9.1999999999999998E-3</c:v>
                </c:pt>
                <c:pt idx="92">
                  <c:v>9.2999999999999992E-3</c:v>
                </c:pt>
                <c:pt idx="93">
                  <c:v>9.4000000000000004E-3</c:v>
                </c:pt>
                <c:pt idx="94">
                  <c:v>9.4999999999999998E-3</c:v>
                </c:pt>
                <c:pt idx="95">
                  <c:v>9.5999999999999992E-3</c:v>
                </c:pt>
                <c:pt idx="96">
                  <c:v>9.7000000000000003E-3</c:v>
                </c:pt>
                <c:pt idx="97">
                  <c:v>9.7999999999999997E-3</c:v>
                </c:pt>
                <c:pt idx="98">
                  <c:v>9.9000000000000008E-3</c:v>
                </c:pt>
                <c:pt idx="99">
                  <c:v>0.01</c:v>
                </c:pt>
              </c:numCache>
            </c:numRef>
          </c:xVal>
          <c:yVal>
            <c:numRef>
              <c:f>'dpa estimation'!$K$32:$K$131</c:f>
              <c:numCache>
                <c:formatCode>0.00E+00</c:formatCode>
                <c:ptCount val="100"/>
                <c:pt idx="0">
                  <c:v>2.6150816852966462E-2</c:v>
                </c:pt>
                <c:pt idx="1">
                  <c:v>3.3017860705073086E-2</c:v>
                </c:pt>
                <c:pt idx="2">
                  <c:v>3.8014184006878754E-2</c:v>
                </c:pt>
                <c:pt idx="3">
                  <c:v>3.660935855546002E-2</c:v>
                </c:pt>
                <c:pt idx="4">
                  <c:v>4.5252515907136713E-2</c:v>
                </c:pt>
                <c:pt idx="5">
                  <c:v>3.7425121238177129E-2</c:v>
                </c:pt>
                <c:pt idx="6">
                  <c:v>5.3658263112639722E-2</c:v>
                </c:pt>
                <c:pt idx="7">
                  <c:v>3.6689685296646603E-2</c:v>
                </c:pt>
                <c:pt idx="8">
                  <c:v>3.3862184006878765E-2</c:v>
                </c:pt>
                <c:pt idx="9">
                  <c:v>3.9253000859845219E-2</c:v>
                </c:pt>
                <c:pt idx="10">
                  <c:v>3.7608980223559761E-2</c:v>
                </c:pt>
                <c:pt idx="11">
                  <c:v>4.8447735167669821E-2</c:v>
                </c:pt>
                <c:pt idx="12">
                  <c:v>4.5404244196044712E-2</c:v>
                </c:pt>
                <c:pt idx="13">
                  <c:v>5.0318455717970757E-2</c:v>
                </c:pt>
                <c:pt idx="14">
                  <c:v>5.3315535683576956E-2</c:v>
                </c:pt>
                <c:pt idx="15">
                  <c:v>3.6159528804815134E-2</c:v>
                </c:pt>
                <c:pt idx="16">
                  <c:v>4.3267552880481515E-2</c:v>
                </c:pt>
                <c:pt idx="17">
                  <c:v>5.405989681857265E-2</c:v>
                </c:pt>
                <c:pt idx="18">
                  <c:v>4.8583398108340496E-2</c:v>
                </c:pt>
                <c:pt idx="19">
                  <c:v>3.8256949269131556E-2</c:v>
                </c:pt>
                <c:pt idx="20">
                  <c:v>5.1559057609630261E-2</c:v>
                </c:pt>
                <c:pt idx="21">
                  <c:v>6.5353836629406706E-2</c:v>
                </c:pt>
                <c:pt idx="22">
                  <c:v>6.1549919174548572E-2</c:v>
                </c:pt>
                <c:pt idx="23">
                  <c:v>7.3163380911435941E-2</c:v>
                </c:pt>
                <c:pt idx="24">
                  <c:v>6.6608718830610467E-2</c:v>
                </c:pt>
                <c:pt idx="25">
                  <c:v>7.1105231298366295E-2</c:v>
                </c:pt>
                <c:pt idx="26">
                  <c:v>6.6285626827171124E-2</c:v>
                </c:pt>
                <c:pt idx="27">
                  <c:v>6.8638307824591571E-2</c:v>
                </c:pt>
                <c:pt idx="28">
                  <c:v>9.0380079105760958E-2</c:v>
                </c:pt>
                <c:pt idx="29">
                  <c:v>9.0544302665520188E-2</c:v>
                </c:pt>
                <c:pt idx="30">
                  <c:v>7.4227263972484928E-2</c:v>
                </c:pt>
                <c:pt idx="31">
                  <c:v>9.278452622527944E-2</c:v>
                </c:pt>
                <c:pt idx="32">
                  <c:v>9.0983422184006887E-2</c:v>
                </c:pt>
                <c:pt idx="33">
                  <c:v>9.044077042132416E-2</c:v>
                </c:pt>
                <c:pt idx="34">
                  <c:v>0.11310719174548582</c:v>
                </c:pt>
                <c:pt idx="35">
                  <c:v>0.11479405331040411</c:v>
                </c:pt>
                <c:pt idx="36">
                  <c:v>0.12021164574376612</c:v>
                </c:pt>
                <c:pt idx="37">
                  <c:v>0.12136478073946691</c:v>
                </c:pt>
                <c:pt idx="38">
                  <c:v>0.11719493035253653</c:v>
                </c:pt>
                <c:pt idx="39">
                  <c:v>0.12662350472914874</c:v>
                </c:pt>
                <c:pt idx="40">
                  <c:v>0.1271072502149613</c:v>
                </c:pt>
                <c:pt idx="41">
                  <c:v>0.13116999828030956</c:v>
                </c:pt>
                <c:pt idx="42">
                  <c:v>0.15469502321582115</c:v>
                </c:pt>
                <c:pt idx="43">
                  <c:v>0.15794914875322441</c:v>
                </c:pt>
                <c:pt idx="44">
                  <c:v>0.15914333963886498</c:v>
                </c:pt>
                <c:pt idx="45">
                  <c:v>0.19596690283748922</c:v>
                </c:pt>
                <c:pt idx="46">
                  <c:v>0.2116859535683577</c:v>
                </c:pt>
                <c:pt idx="47">
                  <c:v>0.22288528632846086</c:v>
                </c:pt>
                <c:pt idx="48">
                  <c:v>0.24350069819432502</c:v>
                </c:pt>
                <c:pt idx="49">
                  <c:v>0.23403106792777298</c:v>
                </c:pt>
                <c:pt idx="50">
                  <c:v>0.24885045915735166</c:v>
                </c:pt>
                <c:pt idx="51">
                  <c:v>0.26901068615649187</c:v>
                </c:pt>
                <c:pt idx="52">
                  <c:v>0.28985815305245055</c:v>
                </c:pt>
                <c:pt idx="53">
                  <c:v>0.28917091315563198</c:v>
                </c:pt>
                <c:pt idx="54">
                  <c:v>0.32891836973344801</c:v>
                </c:pt>
                <c:pt idx="55">
                  <c:v>0.39081994153052452</c:v>
                </c:pt>
                <c:pt idx="56">
                  <c:v>0.42492310576096304</c:v>
                </c:pt>
                <c:pt idx="57">
                  <c:v>0.47788520378331906</c:v>
                </c:pt>
                <c:pt idx="58">
                  <c:v>0.57736005503009447</c:v>
                </c:pt>
                <c:pt idx="59">
                  <c:v>0.64981656061908855</c:v>
                </c:pt>
                <c:pt idx="60">
                  <c:v>0.69739855202063628</c:v>
                </c:pt>
                <c:pt idx="61">
                  <c:v>0.8887957558039552</c:v>
                </c:pt>
                <c:pt idx="62">
                  <c:v>1.0333321238177127</c:v>
                </c:pt>
                <c:pt idx="63">
                  <c:v>1.1875558968185727</c:v>
                </c:pt>
                <c:pt idx="64">
                  <c:v>1.3100523920894236</c:v>
                </c:pt>
                <c:pt idx="65">
                  <c:v>1.5120812863284607</c:v>
                </c:pt>
                <c:pt idx="66">
                  <c:v>1.3343378435081683</c:v>
                </c:pt>
                <c:pt idx="67">
                  <c:v>0.79867272226999131</c:v>
                </c:pt>
                <c:pt idx="68">
                  <c:v>0.25228130352536543</c:v>
                </c:pt>
                <c:pt idx="69">
                  <c:v>3.2428797936371448E-2</c:v>
                </c:pt>
                <c:pt idx="70">
                  <c:v>2.32055030094583E-5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8215456"/>
        <c:axId val="348212656"/>
      </c:scatterChart>
      <c:valAx>
        <c:axId val="348215456"/>
        <c:scaling>
          <c:orientation val="minMax"/>
          <c:max val="1.0000000000000002E-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Depth (mm)</a:t>
                </a:r>
              </a:p>
            </c:rich>
          </c:tx>
          <c:overlay val="0"/>
        </c:title>
        <c:numFmt formatCode="#,##0.000" sourceLinked="0"/>
        <c:majorTickMark val="out"/>
        <c:minorTickMark val="none"/>
        <c:tickLblPos val="nextTo"/>
        <c:crossAx val="348212656"/>
        <c:crosses val="autoZero"/>
        <c:crossBetween val="midCat"/>
      </c:valAx>
      <c:valAx>
        <c:axId val="348212656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3482154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728842"/>
            <a:ext cx="10363200" cy="130196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ln>
                  <a:noFill/>
                </a:ln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0807"/>
            <a:ext cx="10363200" cy="21023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fld id="{709CD87C-060A-4A82-A8D2-0BADA7CFC3BF}" type="datetime1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fld id="{8878E586-E338-4C5B-B2FB-EE2A1A070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9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48607"/>
            <a:ext cx="10972800" cy="48023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1 column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9669"/>
            <a:ext cx="10972800" cy="4066495"/>
          </a:xfrm>
          <a:prstGeom prst="rect">
            <a:avLst/>
          </a:prstGeom>
        </p:spPr>
        <p:txBody>
          <a:bodyPr/>
          <a:lstStyle>
            <a:lvl1pPr>
              <a:buClr>
                <a:srgbClr val="18453B"/>
              </a:buClr>
              <a:buFont typeface="Arial"/>
              <a:buChar char="•"/>
              <a:defRPr sz="2800" b="0" i="0">
                <a:solidFill>
                  <a:srgbClr val="595959"/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>
                <a:solidFill>
                  <a:srgbClr val="595959"/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fld id="{D01BA524-AE04-4582-A787-46025336B94E}" type="datetime1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fld id="{8878E586-E338-4C5B-B2FB-EE2A1A070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6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003154"/>
            <a:ext cx="10972800" cy="8750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2 columns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9668"/>
            <a:ext cx="5267605" cy="429668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fld id="{E94A9CFE-CF5A-4421-B934-D7BB17109A3C}" type="datetime1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fld id="{8878E586-E338-4C5B-B2FB-EE2A1A070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314795" y="2059668"/>
            <a:ext cx="5267605" cy="429668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867068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109873"/>
            <a:ext cx="10972800" cy="82173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1 column, no bullets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81012"/>
            <a:ext cx="10972800" cy="4024165"/>
          </a:xfrm>
          <a:prstGeom prst="rect">
            <a:avLst/>
          </a:prstGeom>
        </p:spPr>
        <p:txBody>
          <a:bodyPr wrap="square" numCol="1" anchor="t"/>
          <a:lstStyle>
            <a:lvl1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fld id="{E94A9CFE-CF5A-4421-B934-D7BB17109A3C}" type="datetime1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fld id="{8878E586-E338-4C5B-B2FB-EE2A1A070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377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875092"/>
            <a:ext cx="10972800" cy="72510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18453B"/>
                </a:solidFill>
                <a:latin typeface="Gotham-Bold"/>
                <a:cs typeface="Gotham-Bold"/>
              </a:defRPr>
            </a:lvl1pPr>
          </a:lstStyle>
          <a:p>
            <a:r>
              <a:rPr lang="en-US" dirty="0" smtClean="0"/>
              <a:t>1 column with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4905"/>
            <a:ext cx="10972800" cy="4419600"/>
          </a:xfrm>
          <a:prstGeom prst="rect">
            <a:avLst/>
          </a:prstGeom>
        </p:spPr>
        <p:txBody>
          <a:bodyPr wrap="square" numCol="1" anchor="t"/>
          <a:lstStyle>
            <a:lvl1pPr marL="457200" indent="-457200" algn="l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1pPr>
            <a:lvl2pPr marL="457200" indent="182880" algn="l">
              <a:buClr>
                <a:schemeClr val="tx1">
                  <a:lumMod val="75000"/>
                  <a:lumOff val="25000"/>
                </a:schemeClr>
              </a:buClr>
              <a:buSzPct val="85000"/>
              <a:buFont typeface="Arial"/>
              <a:buChar char="•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cs typeface="Gotham Book"/>
              </a:defRPr>
            </a:lvl3pPr>
            <a:lvl4pPr>
              <a:defRPr b="0" i="0">
                <a:latin typeface="Gotham Book"/>
                <a:cs typeface="Gotham Book"/>
              </a:defRPr>
            </a:lvl4pPr>
            <a:lvl5pPr>
              <a:defRPr b="0" i="0">
                <a:latin typeface="Gotham Book"/>
                <a:cs typeface="Gotham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fld id="{E94A9CFE-CF5A-4421-B934-D7BB17109A3C}" type="datetime1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fld id="{8878E586-E338-4C5B-B2FB-EE2A1A070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6405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fld id="{E94A9CFE-CF5A-4421-B934-D7BB17109A3C}" type="datetime1">
              <a:rPr lang="en-US" smtClean="0">
                <a:solidFill>
                  <a:prstClr val="black">
                    <a:tint val="75000"/>
                    <a:alpha val="60000"/>
                  </a:prstClr>
                </a:solidFill>
              </a:rPr>
              <a:pPr/>
              <a:t>11/4/2014</a:t>
            </a:fld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endParaRPr lang="en-US">
              <a:solidFill>
                <a:prstClr val="black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fld id="{8878E586-E338-4C5B-B2FB-EE2A1A070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MSU thinner spear_green RGB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6253066"/>
            <a:ext cx="10972800" cy="103284"/>
          </a:xfrm>
          <a:prstGeom prst="rect">
            <a:avLst/>
          </a:prstGeom>
        </p:spPr>
      </p:pic>
      <p:pic>
        <p:nvPicPr>
          <p:cNvPr id="12" name="Picture 11" descr="PP banner wordmark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4" y="1"/>
            <a:ext cx="12187937" cy="66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5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"/><Relationship Id="rId4" Type="http://schemas.openxmlformats.org/officeDocument/2006/relationships/image" Target="../media/image9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+mj-lt"/>
              </a:rPr>
              <a:t>Irradiation study of Ti-6Al-4V and Ti-6Al-4V-1B for FRIB beam dump:</a:t>
            </a:r>
          </a:p>
          <a:p>
            <a:pPr marL="0" indent="0">
              <a:buNone/>
            </a:pPr>
            <a:r>
              <a:rPr lang="en-US" sz="2800" b="1" dirty="0" smtClean="0">
                <a:latin typeface="+mj-lt"/>
              </a:rPr>
              <a:t>Preliminary results</a:t>
            </a:r>
          </a:p>
          <a:p>
            <a:pPr marL="0" indent="0">
              <a:buNone/>
            </a:pPr>
            <a:endParaRPr lang="en-US" sz="2800" b="1" dirty="0">
              <a:latin typeface="+mj-lt"/>
            </a:endParaRPr>
          </a:p>
          <a:p>
            <a:pPr marL="0" indent="0" algn="r">
              <a:buNone/>
            </a:pPr>
            <a:r>
              <a:rPr lang="en-US" sz="2000" b="1" dirty="0" smtClean="0">
                <a:latin typeface="+mj-lt"/>
              </a:rPr>
              <a:t>Aida Amroussia,</a:t>
            </a:r>
            <a:r>
              <a:rPr lang="en-US" sz="2000" b="1" dirty="0"/>
              <a:t> PhD Student </a:t>
            </a:r>
            <a:endParaRPr lang="en-US" sz="2000" b="1" dirty="0" smtClean="0">
              <a:latin typeface="+mj-lt"/>
            </a:endParaRPr>
          </a:p>
          <a:p>
            <a:pPr marL="0" indent="0" algn="r">
              <a:buNone/>
            </a:pPr>
            <a:r>
              <a:rPr lang="en-US" sz="2000" b="1" dirty="0" smtClean="0">
                <a:latin typeface="+mj-lt"/>
              </a:rPr>
              <a:t>Chemical Engineering and Materials Science</a:t>
            </a:r>
          </a:p>
          <a:p>
            <a:pPr marL="0" indent="0" algn="r">
              <a:buNone/>
            </a:pPr>
            <a:r>
              <a:rPr lang="en-US" sz="2000" b="1" dirty="0" smtClean="0">
                <a:latin typeface="+mj-lt"/>
              </a:rPr>
              <a:t>Michigan State </a:t>
            </a:r>
            <a:r>
              <a:rPr lang="en-US" sz="2000" b="1" dirty="0" smtClean="0">
                <a:latin typeface="+mj-lt"/>
              </a:rPr>
              <a:t>University</a:t>
            </a:r>
          </a:p>
          <a:p>
            <a:pPr marL="0" indent="0" algn="r">
              <a:buNone/>
            </a:pPr>
            <a:r>
              <a:rPr lang="en-US" sz="2000" b="1" dirty="0" smtClean="0">
                <a:latin typeface="+mj-lt"/>
              </a:rPr>
              <a:t>Feb. </a:t>
            </a:r>
            <a:r>
              <a:rPr lang="en-US" sz="2000" b="1" smtClean="0">
                <a:latin typeface="+mj-lt"/>
              </a:rPr>
              <a:t>21, 2014</a:t>
            </a:r>
            <a:endParaRPr lang="en-US" sz="20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E586-E338-4C5B-B2FB-EE2A1A070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Irradiation of samples with high energy heavy ions (NSCL-MSU)(Ca 40 @ 50 MeV/u) and low energy heavy ions at CIMAP-France(</a:t>
            </a:r>
            <a:r>
              <a:rPr lang="en-US" dirty="0" err="1" smtClean="0"/>
              <a:t>Ar</a:t>
            </a:r>
            <a:r>
              <a:rPr lang="en-US" dirty="0" smtClean="0"/>
              <a:t> 36 @ 36 MeV).</a:t>
            </a:r>
          </a:p>
          <a:p>
            <a:r>
              <a:rPr lang="en-US" dirty="0" smtClean="0"/>
              <a:t>Surface characterization using SEM-EBSD</a:t>
            </a:r>
          </a:p>
          <a:p>
            <a:r>
              <a:rPr lang="en-US" dirty="0" smtClean="0"/>
              <a:t>Comparing the same areas on the samples before and after irradiation.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E586-E338-4C5B-B2FB-EE2A1A070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Deterioration of the quality of the EBSD scan after irradiation.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E586-E338-4C5B-B2FB-EE2A1A070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2"/>
          <a:stretch/>
        </p:blipFill>
        <p:spPr bwMode="auto">
          <a:xfrm>
            <a:off x="8002105" y="2505143"/>
            <a:ext cx="1713395" cy="388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before scan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0"/>
          <a:stretch/>
        </p:blipFill>
        <p:spPr>
          <a:xfrm>
            <a:off x="2608093" y="2493169"/>
            <a:ext cx="1704404" cy="39083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ight Arrow 6"/>
          <p:cNvSpPr/>
          <p:nvPr/>
        </p:nvSpPr>
        <p:spPr>
          <a:xfrm>
            <a:off x="4559300" y="3517900"/>
            <a:ext cx="2908300" cy="977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18000" y="4710817"/>
            <a:ext cx="3390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Sample 3 </a:t>
            </a:r>
            <a:r>
              <a:rPr lang="en-US" dirty="0" smtClean="0"/>
              <a:t>Ti64-1B</a:t>
            </a:r>
          </a:p>
          <a:p>
            <a:r>
              <a:rPr lang="en-US" dirty="0" smtClean="0"/>
              <a:t>Irradiated at T-350C and a </a:t>
            </a:r>
            <a:r>
              <a:rPr lang="en-US" dirty="0" err="1" smtClean="0"/>
              <a:t>fluence</a:t>
            </a:r>
            <a:r>
              <a:rPr lang="en-US" dirty="0" smtClean="0"/>
              <a:t> of </a:t>
            </a:r>
            <a:r>
              <a:rPr lang="en-US" dirty="0"/>
              <a:t>1.00E+15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 smtClean="0"/>
              <a:t>Ions/cm and dpa of 0.038dpa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08093" y="6401499"/>
            <a:ext cx="7641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IPF map before </a:t>
            </a:r>
            <a:r>
              <a:rPr lang="en-US" dirty="0"/>
              <a:t>irradiation 			 IPF map </a:t>
            </a:r>
            <a:r>
              <a:rPr lang="en-US" dirty="0" smtClean="0"/>
              <a:t>after </a:t>
            </a:r>
            <a:r>
              <a:rPr lang="en-US" dirty="0"/>
              <a:t>irradiation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8" y="2697952"/>
            <a:ext cx="1801726" cy="2012865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54774" r="39679" b="14035"/>
          <a:stretch/>
        </p:blipFill>
        <p:spPr bwMode="auto">
          <a:xfrm>
            <a:off x="10020300" y="4710817"/>
            <a:ext cx="19431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 t="-1090" r="64881" b="74578"/>
          <a:stretch/>
        </p:blipFill>
        <p:spPr bwMode="auto">
          <a:xfrm>
            <a:off x="10250005" y="3201629"/>
            <a:ext cx="12382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6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980741"/>
            <a:ext cx="10972800" cy="480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Close analysis of few grains: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3"/>
          <a:stretch/>
        </p:blipFill>
        <p:spPr>
          <a:xfrm>
            <a:off x="6934201" y="2392364"/>
            <a:ext cx="1546960" cy="373380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7"/>
          <a:stretch/>
        </p:blipFill>
        <p:spPr>
          <a:xfrm>
            <a:off x="2366450" y="2535239"/>
            <a:ext cx="1432471" cy="344805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550505"/>
            <a:ext cx="9296400" cy="4575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Before</a:t>
            </a:r>
            <a:r>
              <a:rPr lang="en-US" dirty="0"/>
              <a:t> irradiation</a:t>
            </a:r>
            <a:r>
              <a:rPr lang="en-US" dirty="0" smtClean="0"/>
              <a:t> </a:t>
            </a:r>
            <a:r>
              <a:rPr lang="en-US" dirty="0"/>
              <a:t>			</a:t>
            </a:r>
            <a:r>
              <a:rPr lang="en-US" dirty="0" smtClean="0"/>
              <a:t>After irradiation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66450" y="3424277"/>
            <a:ext cx="838201" cy="990600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3782" y="3019596"/>
            <a:ext cx="838201" cy="990600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64" y="2151895"/>
            <a:ext cx="3787842" cy="4525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0" y="2233149"/>
            <a:ext cx="3886200" cy="436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1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Samples irradiated at high </a:t>
            </a:r>
            <a:r>
              <a:rPr lang="en-US" dirty="0" err="1" smtClean="0"/>
              <a:t>fluence</a:t>
            </a:r>
            <a:r>
              <a:rPr lang="en-US" dirty="0"/>
              <a:t> </a:t>
            </a:r>
            <a:r>
              <a:rPr lang="en-US" dirty="0" smtClean="0"/>
              <a:t>and low Temperature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2009008"/>
            <a:ext cx="3640548" cy="40671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E586-E338-4C5B-B2FB-EE2A1A070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197" y="2009008"/>
            <a:ext cx="3563817" cy="39814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" y="2472468"/>
            <a:ext cx="3390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Sample </a:t>
            </a:r>
            <a:r>
              <a:rPr lang="en-US" dirty="0" smtClean="0"/>
              <a:t>4 Ti64</a:t>
            </a:r>
          </a:p>
          <a:p>
            <a:r>
              <a:rPr lang="en-US" dirty="0" smtClean="0"/>
              <a:t>Irradiated at T=20C and a </a:t>
            </a:r>
            <a:r>
              <a:rPr lang="en-US" dirty="0" err="1" smtClean="0"/>
              <a:t>fluence</a:t>
            </a:r>
            <a:r>
              <a:rPr lang="en-US" dirty="0" smtClean="0"/>
              <a:t> of 1.00E+15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/>
              <a:t>Ions/cm , estimated dpa of 0.038dpa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2775" y="4416425"/>
            <a:ext cx="2839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No-EBSD possible</a:t>
            </a:r>
          </a:p>
          <a:p>
            <a:endParaRPr lang="en-US" dirty="0"/>
          </a:p>
          <a:p>
            <a:r>
              <a:rPr lang="en-US" dirty="0" smtClean="0"/>
              <a:t>-EDS analysis to get the composition of this layer 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1292225" y="3751744"/>
            <a:ext cx="539750" cy="5817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or little change in the grain orientations at the surface of the samples.</a:t>
            </a:r>
          </a:p>
          <a:p>
            <a:r>
              <a:rPr lang="en-US" dirty="0" err="1" smtClean="0"/>
              <a:t>Nano</a:t>
            </a:r>
            <a:r>
              <a:rPr lang="en-US" dirty="0" smtClean="0"/>
              <a:t>-indentation: Obtain the properties of the materials in depth</a:t>
            </a:r>
          </a:p>
          <a:p>
            <a:r>
              <a:rPr lang="en-US" dirty="0" smtClean="0"/>
              <a:t>FIB: characterize the microstructure in depth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E586-E338-4C5B-B2FB-EE2A1A070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18139"/>
              </p:ext>
            </p:extLst>
          </p:nvPr>
        </p:nvGraphicFramePr>
        <p:xfrm>
          <a:off x="7531100" y="3406775"/>
          <a:ext cx="4510087" cy="2949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8449693"/>
      </p:ext>
    </p:extLst>
  </p:cSld>
  <p:clrMapOvr>
    <a:masterClrMapping/>
  </p:clrMapOvr>
</p:sld>
</file>

<file path=ppt/theme/theme1.xml><?xml version="1.0" encoding="utf-8"?>
<a:theme xmlns:a="http://schemas.openxmlformats.org/drawingml/2006/main" name="ms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su" id="{3C1EFFC2-AA2B-4F62-BD91-7FC3F022BA04}" vid="{DC52E7D6-D59C-428B-B7C5-90F41DBD5C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210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MS PGothic</vt:lpstr>
      <vt:lpstr>Arial</vt:lpstr>
      <vt:lpstr>Calibri</vt:lpstr>
      <vt:lpstr>Gotham Book</vt:lpstr>
      <vt:lpstr>Gotham-Bold</vt:lpstr>
      <vt:lpstr>Wingdings</vt:lpstr>
      <vt:lpstr>msu</vt:lpstr>
      <vt:lpstr>PowerPoint Presentation</vt:lpstr>
      <vt:lpstr>Outline</vt:lpstr>
      <vt:lpstr>Observations </vt:lpstr>
      <vt:lpstr>Close analysis of few grains:</vt:lpstr>
      <vt:lpstr>Samples irradiated at high fluence and low Temperature</vt:lpstr>
      <vt:lpstr>Conclusion and future work</vt:lpstr>
    </vt:vector>
  </TitlesOfParts>
  <Company>Michigan State University College of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amrouss1</dc:creator>
  <cp:lastModifiedBy>Kirk</cp:lastModifiedBy>
  <cp:revision>27</cp:revision>
  <dcterms:created xsi:type="dcterms:W3CDTF">2013-11-25T02:40:11Z</dcterms:created>
  <dcterms:modified xsi:type="dcterms:W3CDTF">2014-11-04T21:32:07Z</dcterms:modified>
</cp:coreProperties>
</file>