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0" r:id="rId2"/>
    <p:sldId id="269" r:id="rId3"/>
    <p:sldId id="265" r:id="rId4"/>
    <p:sldId id="258" r:id="rId5"/>
    <p:sldId id="260" r:id="rId6"/>
    <p:sldId id="266" r:id="rId7"/>
    <p:sldId id="262" r:id="rId8"/>
    <p:sldId id="261" r:id="rId9"/>
    <p:sldId id="263" r:id="rId10"/>
    <p:sldId id="264" r:id="rId11"/>
    <p:sldId id="271" r:id="rId12"/>
    <p:sldId id="267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728842"/>
            <a:ext cx="103632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0807"/>
            <a:ext cx="103632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709CD87C-060A-4A82-A8D2-0BADA7CFC3BF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9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48607"/>
            <a:ext cx="109728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9669"/>
            <a:ext cx="109728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D01BA524-AE04-4582-A787-46025336B94E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003154"/>
            <a:ext cx="109728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2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9668"/>
            <a:ext cx="5267605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E94A9CFE-CF5A-4421-B934-D7BB17109A3C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14795" y="2059668"/>
            <a:ext cx="5267605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6706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109873"/>
            <a:ext cx="109728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no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81012"/>
            <a:ext cx="109728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E94A9CFE-CF5A-4421-B934-D7BB17109A3C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37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75092"/>
            <a:ext cx="109728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4905"/>
            <a:ext cx="109728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E94A9CFE-CF5A-4421-B934-D7BB17109A3C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6405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E94A9CFE-CF5A-4421-B934-D7BB17109A3C}" type="datetime1">
              <a:rPr lang="en-US" smtClean="0">
                <a:solidFill>
                  <a:prstClr val="black">
                    <a:tint val="75000"/>
                    <a:alpha val="60000"/>
                  </a:prstClr>
                </a:solidFill>
              </a:rPr>
              <a:pPr/>
              <a:t>11/4/2014</a:t>
            </a:fld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endParaRPr lang="en-US">
              <a:solidFill>
                <a:prstClr val="black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" y="6253066"/>
            <a:ext cx="109728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4" y="1"/>
            <a:ext cx="12187937" cy="66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Irradiation study of Ti-6Al-4V and Ti-6Al-4V-1B for FRIB beam dump:</a:t>
            </a:r>
          </a:p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Experimental plan </a:t>
            </a:r>
          </a:p>
          <a:p>
            <a:pPr marL="0" indent="0">
              <a:buNone/>
            </a:pPr>
            <a:endParaRPr lang="en-US" sz="2800" b="1" dirty="0">
              <a:latin typeface="+mj-lt"/>
            </a:endParaRPr>
          </a:p>
          <a:p>
            <a:pPr marL="0" indent="0" algn="r">
              <a:buNone/>
            </a:pPr>
            <a:r>
              <a:rPr lang="en-US" sz="2000" b="1" dirty="0" smtClean="0">
                <a:latin typeface="+mj-lt"/>
              </a:rPr>
              <a:t>Aida Amroussia,</a:t>
            </a:r>
            <a:r>
              <a:rPr lang="en-US" sz="2000" b="1" dirty="0"/>
              <a:t> PhD Student </a:t>
            </a:r>
            <a:endParaRPr lang="en-US" sz="2000" b="1" dirty="0" smtClean="0">
              <a:latin typeface="+mj-lt"/>
            </a:endParaRPr>
          </a:p>
          <a:p>
            <a:pPr marL="0" indent="0" algn="r">
              <a:buNone/>
            </a:pPr>
            <a:r>
              <a:rPr lang="en-US" sz="2000" b="1" dirty="0" smtClean="0">
                <a:latin typeface="+mj-lt"/>
              </a:rPr>
              <a:t>Chemical Engineering and Materials Science</a:t>
            </a:r>
          </a:p>
          <a:p>
            <a:pPr marL="0" indent="0" algn="r">
              <a:buNone/>
            </a:pPr>
            <a:r>
              <a:rPr lang="en-US" sz="2000" b="1" dirty="0" smtClean="0">
                <a:latin typeface="+mj-lt"/>
              </a:rPr>
              <a:t>Michigan State </a:t>
            </a:r>
            <a:r>
              <a:rPr lang="en-US" sz="2000" b="1" dirty="0" smtClean="0">
                <a:latin typeface="+mj-lt"/>
              </a:rPr>
              <a:t>University</a:t>
            </a:r>
          </a:p>
          <a:p>
            <a:pPr marL="0" indent="0" algn="r">
              <a:buNone/>
            </a:pPr>
            <a:r>
              <a:rPr lang="en-US" sz="2000" b="1" dirty="0" smtClean="0">
                <a:latin typeface="+mj-lt"/>
              </a:rPr>
              <a:t>Nov. </a:t>
            </a:r>
            <a:r>
              <a:rPr lang="en-US" sz="2000" b="1" smtClean="0">
                <a:latin typeface="+mj-lt"/>
              </a:rPr>
              <a:t>26, 2013</a:t>
            </a:r>
            <a:endParaRPr lang="en-US" sz="20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0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Irradiation experiment:</a:t>
            </a:r>
          </a:p>
          <a:p>
            <a:r>
              <a:rPr lang="en-US" sz="2000" dirty="0" smtClean="0"/>
              <a:t>Samples : </a:t>
            </a:r>
            <a:r>
              <a:rPr lang="en-US" sz="2000" dirty="0" err="1" smtClean="0"/>
              <a:t>Dogbone</a:t>
            </a:r>
            <a:r>
              <a:rPr lang="en-US" sz="2000" dirty="0" smtClean="0"/>
              <a:t> samples (550-800</a:t>
            </a:r>
            <a:r>
              <a:rPr lang="en-US" sz="2000" dirty="0" smtClean="0">
                <a:ea typeface="Times New Roman" panose="02020603050405020304" pitchFamily="18" charset="0"/>
              </a:rPr>
              <a:t>µm)and TEM samples</a:t>
            </a:r>
          </a:p>
          <a:p>
            <a:r>
              <a:rPr lang="en-US" sz="2000" dirty="0" smtClean="0">
                <a:ea typeface="Times New Roman" panose="02020603050405020304" pitchFamily="18" charset="0"/>
              </a:rPr>
              <a:t>Temperature : 350 C and RT</a:t>
            </a:r>
          </a:p>
          <a:p>
            <a:r>
              <a:rPr lang="en-US" sz="2000" dirty="0" smtClean="0">
                <a:ea typeface="Times New Roman" panose="02020603050405020304" pitchFamily="18" charset="0"/>
              </a:rPr>
              <a:t>Material: Ti-6Al-4V and </a:t>
            </a:r>
            <a:r>
              <a:rPr lang="en-US" sz="2000" dirty="0">
                <a:ea typeface="Times New Roman" panose="02020603050405020304" pitchFamily="18" charset="0"/>
              </a:rPr>
              <a:t> Ti-6Al-4V </a:t>
            </a:r>
            <a:r>
              <a:rPr lang="en-US" sz="2000" dirty="0" smtClean="0">
                <a:ea typeface="Times New Roman" panose="02020603050405020304" pitchFamily="18" charset="0"/>
              </a:rPr>
              <a:t>-1B</a:t>
            </a:r>
          </a:p>
          <a:p>
            <a:r>
              <a:rPr lang="en-US" sz="2000" dirty="0" smtClean="0">
                <a:ea typeface="Times New Roman" panose="02020603050405020304" pitchFamily="18" charset="0"/>
              </a:rPr>
              <a:t>Post-irradiation characterization at MSU: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ea typeface="Times New Roman" panose="02020603050405020304" pitchFamily="18" charset="0"/>
              </a:rPr>
              <a:t>In-situ tensile tests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 smtClean="0">
                <a:ea typeface="Times New Roman" panose="02020603050405020304" pitchFamily="18" charset="0"/>
              </a:rPr>
              <a:t>Nano</a:t>
            </a:r>
            <a:r>
              <a:rPr lang="en-US" dirty="0" smtClean="0">
                <a:ea typeface="Times New Roman" panose="02020603050405020304" pitchFamily="18" charset="0"/>
              </a:rPr>
              <a:t>-indentation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ea typeface="Times New Roman" panose="02020603050405020304" pitchFamily="18" charset="0"/>
              </a:rPr>
              <a:t>TEM and SEM characterization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ea typeface="Times New Roman" panose="02020603050405020304" pitchFamily="18" charset="0"/>
              </a:rPr>
              <a:t>X-Ray diffraction ( small angle diffraction)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9468" y="1598004"/>
            <a:ext cx="7563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400" b="1" dirty="0" smtClean="0">
                <a:solidFill>
                  <a:schemeClr val="accent1"/>
                </a:solidFill>
              </a:rPr>
              <a:t>Low energy irradiation at CIMAP-GANIL France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40718" y="3176295"/>
            <a:ext cx="2317719" cy="2196096"/>
            <a:chOff x="7861033" y="1452426"/>
            <a:chExt cx="2317719" cy="219609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6182" r="48043"/>
            <a:stretch/>
          </p:blipFill>
          <p:spPr>
            <a:xfrm>
              <a:off x="8533413" y="1701733"/>
              <a:ext cx="1645339" cy="194678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197275" y="2334953"/>
              <a:ext cx="349321" cy="328773"/>
            </a:xfrm>
            <a:prstGeom prst="rect">
              <a:avLst/>
            </a:prstGeom>
            <a:gradFill>
              <a:gsLst>
                <a:gs pos="2000">
                  <a:schemeClr val="accent2">
                    <a:lumMod val="60000"/>
                    <a:lumOff val="40000"/>
                    <a:alpha val="80000"/>
                  </a:schemeClr>
                </a:gs>
                <a:gs pos="0">
                  <a:schemeClr val="bg2">
                    <a:lumMod val="90000"/>
                  </a:schemeClr>
                </a:gs>
                <a:gs pos="0">
                  <a:srgbClr val="FF0000">
                    <a:alpha val="18000"/>
                  </a:srgbClr>
                </a:gs>
                <a:gs pos="4000">
                  <a:srgbClr val="FF0000">
                    <a:alpha val="25000"/>
                  </a:srgbClr>
                </a:gs>
              </a:gsLst>
            </a:gra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861033" y="1452426"/>
              <a:ext cx="1128514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Beam area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8989547" y="1701724"/>
              <a:ext cx="218248" cy="63322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8904975" y="5564611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Dogbone</a:t>
            </a:r>
            <a:r>
              <a:rPr lang="en-US" b="1" dirty="0"/>
              <a:t> samples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074873"/>
            <a:ext cx="10972800" cy="48023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Heavy ion irradiation: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74833"/>
            <a:ext cx="11292590" cy="4946643"/>
          </a:xfrm>
        </p:spPr>
        <p:txBody>
          <a:bodyPr>
            <a:normAutofit/>
          </a:bodyPr>
          <a:lstStyle/>
          <a:p>
            <a:r>
              <a:rPr lang="en-US" sz="2000" dirty="0"/>
              <a:t>Two tests were performed at IRRSUD - CIMAP in July and October 2013 with both Ti-alloys (Ti-6Al-4V and Ti-6Al-4V-1B)</a:t>
            </a:r>
          </a:p>
          <a:p>
            <a:pPr lvl="1"/>
            <a:r>
              <a:rPr lang="en-US" sz="1800" dirty="0"/>
              <a:t>4 irradiations (</a:t>
            </a:r>
            <a:r>
              <a:rPr lang="en-US" sz="1800" baseline="30000" dirty="0"/>
              <a:t>82</a:t>
            </a:r>
            <a:r>
              <a:rPr lang="en-US" sz="1800" dirty="0"/>
              <a:t>Kr at 25 and 45 MeV and </a:t>
            </a:r>
            <a:r>
              <a:rPr lang="en-US" sz="1800" baseline="30000" dirty="0"/>
              <a:t>131</a:t>
            </a:r>
            <a:r>
              <a:rPr lang="en-US" sz="1800" dirty="0"/>
              <a:t>Xe at 92 MeV, up to 2.5 10</a:t>
            </a:r>
            <a:r>
              <a:rPr lang="en-US" sz="1800" baseline="30000" dirty="0"/>
              <a:t>15</a:t>
            </a:r>
            <a:r>
              <a:rPr lang="en-US" sz="1800" dirty="0"/>
              <a:t> ions/cm²)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800" dirty="0"/>
          </a:p>
          <a:p>
            <a:pPr marL="1828800" lvl="4" indent="0">
              <a:buNone/>
            </a:pPr>
            <a:endParaRPr lang="en-US" dirty="0"/>
          </a:p>
          <a:p>
            <a:r>
              <a:rPr lang="en-US" sz="2000" dirty="0"/>
              <a:t>No evidence of phase transformation and ion track in Ti-6Al-4V promises good radiation resistance of this </a:t>
            </a:r>
            <a:r>
              <a:rPr lang="en-US" sz="2000" dirty="0" smtClean="0"/>
              <a:t>alloy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F. Pellemoine, </a:t>
            </a:r>
            <a:r>
              <a:rPr lang="fr-FR" dirty="0" err="1" smtClean="0"/>
              <a:t>Nov</a:t>
            </a:r>
            <a:r>
              <a:rPr lang="fr-FR" dirty="0" smtClean="0"/>
              <a:t> 2013 ESAC </a:t>
            </a:r>
            <a:r>
              <a:rPr lang="fr-FR" dirty="0" err="1" smtClean="0"/>
              <a:t>Review</a:t>
            </a:r>
            <a:r>
              <a:rPr lang="fr-FR" dirty="0" smtClean="0"/>
              <a:t> - 14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45435" y="2876189"/>
            <a:ext cx="2980111" cy="2580821"/>
            <a:chOff x="248193" y="2391898"/>
            <a:chExt cx="2980111" cy="258082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48193" y="2472535"/>
              <a:ext cx="2980111" cy="2500184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858845" y="2391898"/>
              <a:ext cx="1019366" cy="116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910" y="3161103"/>
            <a:ext cx="2780609" cy="209381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877377" y="4173842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pristine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878587" y="3386563"/>
            <a:ext cx="2587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Xe 92 MeV – 2 10</a:t>
            </a:r>
            <a:r>
              <a:rPr lang="fr-FR" sz="1400" baseline="30000" dirty="0">
                <a:solidFill>
                  <a:srgbClr val="FF0000"/>
                </a:solidFill>
              </a:rPr>
              <a:t>11</a:t>
            </a:r>
            <a:r>
              <a:rPr lang="fr-FR" sz="1400" dirty="0">
                <a:solidFill>
                  <a:srgbClr val="FF0000"/>
                </a:solidFill>
              </a:rPr>
              <a:t> ions/cm²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64019" y="4411936"/>
            <a:ext cx="2521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Kr 45 MeV – 5 10</a:t>
            </a:r>
            <a:r>
              <a:rPr lang="fr-FR" sz="1400" baseline="30000" dirty="0">
                <a:solidFill>
                  <a:schemeClr val="bg1"/>
                </a:solidFill>
              </a:rPr>
              <a:t>13</a:t>
            </a:r>
            <a:r>
              <a:rPr lang="fr-FR" sz="1400" dirty="0">
                <a:solidFill>
                  <a:schemeClr val="bg1"/>
                </a:solidFill>
              </a:rPr>
              <a:t> ions/cm²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841679" y="2713771"/>
            <a:ext cx="2837694" cy="2986294"/>
            <a:chOff x="8013638" y="2263043"/>
            <a:chExt cx="2837694" cy="298629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7722" y="3052620"/>
              <a:ext cx="2603610" cy="219671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 bwMode="auto">
            <a:xfrm>
              <a:off x="8013638" y="2545103"/>
              <a:ext cx="852798" cy="2215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sz="1600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Ti-6Al-4V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8027618" y="4521865"/>
              <a:ext cx="1171796" cy="2215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sz="1600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Ti-6Al-4V-1B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9900538" y="4518644"/>
              <a:ext cx="705321" cy="2215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sz="1600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Al-7075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9907069" y="2545103"/>
              <a:ext cx="705321" cy="2215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sz="1600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Al-6061</a:t>
              </a:r>
            </a:p>
          </p:txBody>
        </p:sp>
        <p:cxnSp>
          <p:nvCxnSpPr>
            <p:cNvPr id="30" name="Straight Arrow Connector 29"/>
            <p:cNvCxnSpPr>
              <a:stCxn id="25" idx="2"/>
            </p:cNvCxnSpPr>
            <p:nvPr/>
          </p:nvCxnSpPr>
          <p:spPr>
            <a:xfrm>
              <a:off x="8440038" y="2766701"/>
              <a:ext cx="371279" cy="50462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8" idx="2"/>
            </p:cNvCxnSpPr>
            <p:nvPr/>
          </p:nvCxnSpPr>
          <p:spPr>
            <a:xfrm flipH="1">
              <a:off x="9808081" y="2766702"/>
              <a:ext cx="451649" cy="52111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7" idx="0"/>
            </p:cNvCxnSpPr>
            <p:nvPr/>
          </p:nvCxnSpPr>
          <p:spPr>
            <a:xfrm flipH="1" flipV="1">
              <a:off x="9798376" y="4048605"/>
              <a:ext cx="454823" cy="47003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6" idx="0"/>
            </p:cNvCxnSpPr>
            <p:nvPr/>
          </p:nvCxnSpPr>
          <p:spPr>
            <a:xfrm flipV="1">
              <a:off x="8613517" y="4061668"/>
              <a:ext cx="348861" cy="460196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 bwMode="auto">
            <a:xfrm>
              <a:off x="8411589" y="2263043"/>
              <a:ext cx="1833835" cy="2492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defTabSz="802866" eaLnBrk="0" fontAlgn="base" hangingPunct="0">
                <a:lnSpc>
                  <a:spcPct val="90000"/>
                </a:lnSpc>
                <a:spcBef>
                  <a:spcPts val="1206"/>
                </a:spcBef>
                <a:spcAft>
                  <a:spcPct val="0"/>
                </a:spcAft>
                <a:buSzPct val="100000"/>
              </a:pPr>
              <a:r>
                <a:rPr lang="en-US" kern="0" dirty="0">
                  <a:latin typeface="Arial" charset="0"/>
                  <a:ea typeface="ＭＳ Ｐゴシック" pitchFamily="-65" charset="-128"/>
                  <a:cs typeface="ＭＳ Ｐゴシック" pitchFamily="-65" charset="-128"/>
                </a:rPr>
                <a:t>3 “glue” specimen</a:t>
              </a:r>
            </a:p>
          </p:txBody>
        </p:sp>
        <p:cxnSp>
          <p:nvCxnSpPr>
            <p:cNvPr id="44" name="Straight Arrow Connector 43"/>
            <p:cNvCxnSpPr>
              <a:stCxn id="42" idx="2"/>
            </p:cNvCxnSpPr>
            <p:nvPr/>
          </p:nvCxnSpPr>
          <p:spPr>
            <a:xfrm flipH="1">
              <a:off x="9328506" y="2512341"/>
              <a:ext cx="1" cy="49404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 rot="16200000">
            <a:off x="1081677" y="3461246"/>
            <a:ext cx="12266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Intensity (</a:t>
            </a:r>
            <a:r>
              <a:rPr lang="en-US" sz="1200" dirty="0" err="1">
                <a:solidFill>
                  <a:srgbClr val="000000"/>
                </a:solidFill>
              </a:rPr>
              <a:t>u.a</a:t>
            </a:r>
            <a:r>
              <a:rPr lang="en-US" sz="1200" dirty="0">
                <a:solidFill>
                  <a:srgbClr val="000000"/>
                </a:solidFill>
              </a:rPr>
              <a:t>.)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2969645" y="4795911"/>
            <a:ext cx="625492" cy="27699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2 </a:t>
            </a:r>
            <a:r>
              <a:rPr lang="el-GR" sz="1200" dirty="0">
                <a:solidFill>
                  <a:srgbClr val="000000"/>
                </a:solidFill>
              </a:rPr>
              <a:t>θ</a:t>
            </a:r>
            <a:r>
              <a:rPr lang="en-US" sz="1200" dirty="0">
                <a:solidFill>
                  <a:srgbClr val="000000"/>
                </a:solidFill>
              </a:rPr>
              <a:t> (º)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294600"/>
            <a:ext cx="10972800" cy="480233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results with Ti-6Al-4V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048964"/>
              </p:ext>
            </p:extLst>
          </p:nvPr>
        </p:nvGraphicFramePr>
        <p:xfrm>
          <a:off x="3124200" y="2533337"/>
          <a:ext cx="7382715" cy="1553523"/>
        </p:xfrm>
        <a:graphic>
          <a:graphicData uri="http://schemas.openxmlformats.org/drawingml/2006/table">
            <a:tbl>
              <a:tblPr firstRow="1" firstCol="1">
                <a:tableStyleId>{F2DE63D5-997A-4646-A377-4702673A728D}</a:tableStyleId>
              </a:tblPr>
              <a:tblGrid>
                <a:gridCol w="760469"/>
                <a:gridCol w="552420"/>
                <a:gridCol w="1150620"/>
                <a:gridCol w="760469"/>
                <a:gridCol w="858288"/>
                <a:gridCol w="872042"/>
                <a:gridCol w="646136"/>
                <a:gridCol w="760469"/>
                <a:gridCol w="1021802"/>
              </a:tblGrid>
              <a:tr h="77676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 total (MeV)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 (MeV/u)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Range (µm)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Se (keV/nm)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 (pnA)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 (W)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Dose rate </a:t>
                      </a:r>
                    </a:p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Dpa/day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883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660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16.50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150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kern="1200" dirty="0" smtClean="0">
                          <a:effectLst/>
                        </a:rPr>
                        <a:t>2.75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1000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88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1201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14.30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10.18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9212" y="1764268"/>
            <a:ext cx="8297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en-US" sz="2400" b="1" dirty="0" smtClean="0">
                <a:solidFill>
                  <a:schemeClr val="accent1"/>
                </a:solidFill>
              </a:rPr>
              <a:t>Intermediate energy irradiation at ATLAS- Argonne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89212" y="4419600"/>
            <a:ext cx="8915400" cy="187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Post-irradiation characterization: Hot cells at Irradiated material Lab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Tensile testing - Fracture toughness - Fatigue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TEM / 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LECO machines for measuring oxygen, nitrogen and hydrogen contents of the irradiated samples.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248607"/>
            <a:ext cx="10972800" cy="480233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Heavy ion irradiation: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0718" y="2521204"/>
            <a:ext cx="10570563" cy="226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Rodchenkov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B.S., M.V.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Evseev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Yu.S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Strebkov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L.P.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Sinelnikov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V.V.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Shushlebin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“Properties of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Unirradiated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Irradiated Ti–6Al–4V Alloy for ITER Flexible Connectors.” </a:t>
            </a:r>
            <a:r>
              <a:rPr lang="en-US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Nuclear Materials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417, no. 1–3 (October 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2011)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Tähtinen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S., P.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Moilanen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N. Singh, and D. J. Edwards. “Tensile and Fracture Toughness Properties of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Unirradiated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Neutron Irradiated Titanium Alloys.” </a:t>
            </a:r>
            <a:r>
              <a:rPr lang="en-US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Nuclear Materials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307 (2002): 416–420.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r>
              <a:rPr lang="en-US" sz="16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Hegedüs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Ferenc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Roland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Brütsch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Brian Oliver, and Pierre </a:t>
            </a:r>
            <a:r>
              <a:rPr lang="en-US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Marmy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Fracture Toughness and Tensile Properties of the Titanium Alloys Ti6A14V and Ti5A12. 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5Sn </a:t>
            </a:r>
            <a:r>
              <a:rPr lang="fr-F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Proton and Neutron Irradiations </a:t>
            </a:r>
            <a:r>
              <a:rPr lang="fr-FR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150° C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Centre de recherches en physique des plasmas (CRPP), Ecole polytechnique fédérale, 2004.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3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1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Study of irradiation damage in Ti-6Al-4V and Ti-6Al-4V-1B </a:t>
            </a:r>
          </a:p>
          <a:p>
            <a:r>
              <a:rPr lang="en-US" sz="1800" dirty="0" smtClean="0"/>
              <a:t>Irradiation with different particles and energy levels:</a:t>
            </a:r>
          </a:p>
          <a:p>
            <a:pPr lvl="2"/>
            <a:r>
              <a:rPr lang="en-US" sz="1800" dirty="0" smtClean="0"/>
              <a:t>Neutron</a:t>
            </a:r>
          </a:p>
          <a:p>
            <a:pPr lvl="2"/>
            <a:r>
              <a:rPr lang="en-US" sz="1800" dirty="0" smtClean="0"/>
              <a:t>Heavy ions with low, intermediate and high energy</a:t>
            </a:r>
          </a:p>
          <a:p>
            <a:pPr lvl="2"/>
            <a:endParaRPr lang="en-US" sz="1600" dirty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1800" dirty="0" smtClean="0"/>
              <a:t>Compare the results: </a:t>
            </a:r>
          </a:p>
          <a:p>
            <a:pPr marL="114300" indent="0" algn="just">
              <a:buNone/>
            </a:pPr>
            <a:r>
              <a:rPr lang="en-US" sz="1800" b="1" dirty="0" smtClean="0"/>
              <a:t>Does boron addition improves mechanical properties of Ti-6Al-4V after irradiation?</a:t>
            </a:r>
          </a:p>
          <a:p>
            <a:pPr marL="114300" indent="0" algn="just">
              <a:buNone/>
            </a:pPr>
            <a:r>
              <a:rPr lang="en-US" sz="1800" b="1" dirty="0" smtClean="0"/>
              <a:t>Are the changes in mechanical properties of the Ti-alloys “similar” after neutron and heavy ions irradiation? At what neutron flux ? What energy/ intensity/ dpa rate?</a:t>
            </a:r>
          </a:p>
          <a:p>
            <a:pPr marL="114300" indent="0">
              <a:buNone/>
            </a:pPr>
            <a:r>
              <a:rPr lang="en-US" sz="1800" dirty="0" smtClean="0"/>
              <a:t> </a:t>
            </a:r>
          </a:p>
          <a:p>
            <a:pPr marL="114300" indent="0">
              <a:buNone/>
            </a:pPr>
            <a:endParaRPr lang="en-US" dirty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 rot="5400000">
            <a:off x="6697662" y="3497600"/>
            <a:ext cx="698500" cy="736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842207"/>
            <a:ext cx="10972800" cy="480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Ti-6Al-4V </a:t>
            </a:r>
            <a:r>
              <a:rPr lang="en-US" dirty="0" err="1" smtClean="0"/>
              <a:t>vs</a:t>
            </a:r>
            <a:r>
              <a:rPr lang="en-US" dirty="0" smtClean="0"/>
              <a:t> Ti-6Al-4V-1B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81377"/>
              </p:ext>
            </p:extLst>
          </p:nvPr>
        </p:nvGraphicFramePr>
        <p:xfrm>
          <a:off x="2489200" y="2984949"/>
          <a:ext cx="7670800" cy="30638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41622"/>
                <a:gridCol w="2066982"/>
                <a:gridCol w="1531098"/>
                <a:gridCol w="1531098"/>
              </a:tblGrid>
              <a:tr h="277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Alloy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Ti-6Al-4V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Ti-6Al-4V-1B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37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 [</a:t>
                      </a:r>
                      <a:r>
                        <a:rPr lang="en-US" sz="1800" dirty="0" err="1">
                          <a:effectLst/>
                        </a:rPr>
                        <a:t>GPa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 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3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 500 °C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23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Yield Stress [</a:t>
                      </a:r>
                      <a:r>
                        <a:rPr lang="en-US" sz="1800" dirty="0" err="1">
                          <a:effectLst/>
                        </a:rPr>
                        <a:t>MPa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At 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60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 500 °C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37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Ultimate Tensile Strength [</a:t>
                      </a:r>
                      <a:r>
                        <a:rPr lang="en-US" sz="1800" dirty="0" err="1">
                          <a:effectLst/>
                        </a:rPr>
                        <a:t>MPa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 RT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 500 °C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0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Minimum creep rate [s</a:t>
                      </a:r>
                      <a:r>
                        <a:rPr lang="en-US" sz="1800" baseline="30000" dirty="0">
                          <a:effectLst/>
                        </a:rPr>
                        <a:t>-1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T=500, 400 MPa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1.24.10</a:t>
                      </a:r>
                      <a:r>
                        <a:rPr lang="en-US" sz="1800" baseline="30000">
                          <a:effectLst/>
                        </a:rPr>
                        <a:t>-6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5.89.10</a:t>
                      </a:r>
                      <a:r>
                        <a:rPr lang="en-US" sz="1800" baseline="30000">
                          <a:effectLst/>
                        </a:rPr>
                        <a:t>-8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HCF strength [</a:t>
                      </a:r>
                      <a:r>
                        <a:rPr lang="en-US" sz="1800" dirty="0" err="1">
                          <a:effectLst/>
                        </a:rPr>
                        <a:t>MPa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 500 °C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172-258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314-471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5936" y="1277756"/>
            <a:ext cx="91170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Boron addition improves different characteristics of Ti-6Al-4V: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stability of the microstructure is increased.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specific stiffness and strengths increases to 50%.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 of the machinability and thermo-mechanical processing is obtained.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790" y="5916725"/>
            <a:ext cx="1187221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W., C.J. Boehlert, E.A. </a:t>
            </a:r>
            <a:r>
              <a:rPr lang="en-US" sz="1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Payzant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J.Y. Howe. “The Effect of Processing on the 455°C Tensile and Fatigue Behavior of Boron-modified Ti–6Al–4V.” 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Journal of Fatigue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32, no. 3 (March 2010): 627–638.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Chen and Carl J. Boehlert, ‘Characterization of the Microstructure, Tensile and Creep Behavior of Powder Metallurgy Processed and Rolled Ti-6Al-4V-1B Alloy’, 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Engineering Materials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436 (2010), 195–203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0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99" y="873272"/>
            <a:ext cx="11005849" cy="10735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Literature review of neutron irradiation damage in Ti-6Al-4V: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177" y="2489501"/>
            <a:ext cx="3029996" cy="213115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Yield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strength saturates at irradiation doses higher than </a:t>
            </a:r>
            <a:r>
              <a:rPr lang="en-US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0.3 dpa </a:t>
            </a:r>
            <a:r>
              <a:rPr lang="en-US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US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n-US" b="1" baseline="30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  <a:p>
            <a:r>
              <a:rPr lang="en-US" b="1" dirty="0" smtClean="0"/>
              <a:t>No saturation at 350</a:t>
            </a:r>
            <a:r>
              <a:rPr lang="en-US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60" y="2050473"/>
            <a:ext cx="4410617" cy="40858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173" y="2258291"/>
            <a:ext cx="4264443" cy="378230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8764" y="5581723"/>
            <a:ext cx="11467852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200000"/>
              </a:lnSpc>
              <a:spcAft>
                <a:spcPts val="800"/>
              </a:spcAft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hardening mechanisms operate at 50</a:t>
            </a:r>
            <a:r>
              <a:rPr lang="en-US" sz="24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than at 350</a:t>
            </a:r>
            <a:r>
              <a:rPr lang="en-US" sz="2400" b="1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611091" y="4793673"/>
            <a:ext cx="1219200" cy="872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2901" y="1587720"/>
            <a:ext cx="3953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Tensile and fracture toughness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80162" y="6407115"/>
            <a:ext cx="1170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S.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Tähtinen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Moilanen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and B.N. Singh, ‘Effect of Displacement Dose and Irradiation Temperature on Tensile and Fracture Toughness Properties of Titanium Alloys’, Journal of Nuclear Materials, 367-370 (2007), 627–632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00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9225" y="1432307"/>
            <a:ext cx="8911687" cy="1280890"/>
          </a:xfrm>
        </p:spPr>
        <p:txBody>
          <a:bodyPr>
            <a:normAutofit/>
          </a:bodyPr>
          <a:lstStyle/>
          <a:p>
            <a:r>
              <a:rPr lang="en-US" sz="2000" b="1" dirty="0"/>
              <a:t>Microstructure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64360"/>
              </p:ext>
            </p:extLst>
          </p:nvPr>
        </p:nvGraphicFramePr>
        <p:xfrm>
          <a:off x="2220911" y="1828800"/>
          <a:ext cx="9477602" cy="38196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3162"/>
                <a:gridCol w="6244440"/>
              </a:tblGrid>
              <a:tr h="451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Temperature and dose level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Microstructure change observations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28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r>
                        <a:rPr lang="en-US" sz="1600" baseline="30000" dirty="0">
                          <a:effectLst/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C , 0.3 dpa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high density of uniformly distributed defect clusters in the </a:t>
                      </a:r>
                      <a:r>
                        <a:rPr lang="el-GR" sz="1600">
                          <a:effectLst/>
                        </a:rPr>
                        <a:t>α</a:t>
                      </a:r>
                      <a:r>
                        <a:rPr lang="en-US" sz="1600">
                          <a:effectLst/>
                        </a:rPr>
                        <a:t>-phase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 changes in the overall dislocation or phase structures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3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350</a:t>
                      </a:r>
                      <a:r>
                        <a:rPr lang="en-US" sz="1600" baseline="30000" dirty="0">
                          <a:effectLst/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C, 0.3 </a:t>
                      </a:r>
                      <a:r>
                        <a:rPr lang="en-US" sz="1600" dirty="0" smtClean="0">
                          <a:effectLst/>
                        </a:rPr>
                        <a:t>dpa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Dislocation loops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Vanadium precipitates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097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450</a:t>
                      </a:r>
                      <a:r>
                        <a:rPr lang="en-US" sz="1600" baseline="30000" dirty="0">
                          <a:effectLst/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C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Dose 2.1 and 32 </a:t>
                      </a:r>
                      <a:r>
                        <a:rPr lang="en-US" sz="1600" dirty="0" smtClean="0">
                          <a:effectLst/>
                        </a:rPr>
                        <a:t>dpa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Dislocation loops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β</a:t>
                      </a:r>
                      <a:r>
                        <a:rPr lang="en-US" sz="1600" dirty="0">
                          <a:effectLst/>
                        </a:rPr>
                        <a:t>-phase precipitates in </a:t>
                      </a:r>
                      <a:r>
                        <a:rPr lang="el-GR" sz="1600" dirty="0">
                          <a:effectLst/>
                        </a:rPr>
                        <a:t>α</a:t>
                      </a:r>
                      <a:r>
                        <a:rPr lang="en-US" sz="1600" dirty="0">
                          <a:effectLst/>
                        </a:rPr>
                        <a:t> phase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3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550</a:t>
                      </a:r>
                      <a:r>
                        <a:rPr lang="en-US" sz="1600" baseline="30000" dirty="0">
                          <a:effectLst/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C 32 dpa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Extensive void formation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Coarse </a:t>
                      </a:r>
                      <a:r>
                        <a:rPr lang="el-GR" sz="1600" dirty="0">
                          <a:effectLst/>
                        </a:rPr>
                        <a:t>β</a:t>
                      </a:r>
                      <a:r>
                        <a:rPr lang="en-US" sz="1600" dirty="0">
                          <a:effectLst/>
                        </a:rPr>
                        <a:t>-precipitates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4852" y="669349"/>
            <a:ext cx="11279761" cy="14592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Literature review of neutron irradiation damage in Ti-6Al-4V: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0162" y="6407115"/>
            <a:ext cx="1170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S.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Tähtinen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P.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Moilanen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and B.N. Singh, ‘Effect of Displacement Dose and Irradiation Temperature on Tensile and Fracture Toughness Properties of Titanium Alloys’, Journal of Nuclear Materials, 367-370 (2007), 627–632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0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Irradiation and post-irradiation characterization plan: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Neutron irradiation 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Heavy ion irradiation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7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Neutron irradiation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Abundance of data on neutron irradiation of Ti-6Al-4V (low doses) </a:t>
            </a:r>
          </a:p>
          <a:p>
            <a:r>
              <a:rPr lang="en-US" dirty="0" smtClean="0"/>
              <a:t>Comparison between Ti-6Al-4V and Ti-6Al-4V-1B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96454"/>
              </p:ext>
            </p:extLst>
          </p:nvPr>
        </p:nvGraphicFramePr>
        <p:xfrm>
          <a:off x="1903751" y="3058300"/>
          <a:ext cx="8926303" cy="30678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99561"/>
                <a:gridCol w="1610720"/>
                <a:gridCol w="1463469"/>
                <a:gridCol w="1115740"/>
                <a:gridCol w="1426073"/>
                <a:gridCol w="1463469"/>
                <a:gridCol w="847271"/>
              </a:tblGrid>
              <a:tr h="45180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Irradiation Facility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Reactor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Atmosphere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Temperature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Neutron fluence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95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[1]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Institute of Reactor Materials, Russia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IVV-2M reactor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inert gas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250 C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unkown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 and 0.3 dpa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58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[2]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Risø National Laboratory, Denmark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DR-3 reactor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atmosphere of helium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 C and 350 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 10^24 n/m2 (E &gt; 1 MeV)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 dpa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[3]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Atomic Energy Research Institute in Budapest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VVRSZM Russian Research Reactor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Cooling through He/N2 gas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150 C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1.08E20 n/cm2 (E &gt; 1 MeV)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0.15 dpa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2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Neutron irradiation at HFIR-ORNL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1" y="1933732"/>
            <a:ext cx="10747948" cy="4287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Irradiation experiment:</a:t>
            </a:r>
            <a:endParaRPr lang="en-US" sz="2000" dirty="0"/>
          </a:p>
          <a:p>
            <a:r>
              <a:rPr lang="en-US" sz="2000" dirty="0" smtClean="0"/>
              <a:t> Neutron </a:t>
            </a:r>
            <a:r>
              <a:rPr lang="en-US" sz="2000" dirty="0"/>
              <a:t>flux </a:t>
            </a:r>
            <a:r>
              <a:rPr lang="en-US" sz="2000" dirty="0" smtClean="0"/>
              <a:t>=1E+14n/cm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/sec</a:t>
            </a:r>
            <a:r>
              <a:rPr lang="en-US" sz="2000" dirty="0"/>
              <a:t>, for E&gt;0.183 MeV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Irradiation time: 1 </a:t>
            </a:r>
            <a:r>
              <a:rPr lang="en-US" sz="2000" dirty="0"/>
              <a:t>cycle (23 days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Sample</a:t>
            </a:r>
            <a:r>
              <a:rPr lang="en-US" sz="2000" dirty="0"/>
              <a:t>: 0.76 x 1.52 x 7.6 </a:t>
            </a:r>
            <a:r>
              <a:rPr lang="en-US" sz="2000" dirty="0" smtClean="0"/>
              <a:t>mm</a:t>
            </a:r>
          </a:p>
          <a:p>
            <a:r>
              <a:rPr lang="en-US" sz="2000" dirty="0" smtClean="0"/>
              <a:t>Temperature : 350 C</a:t>
            </a:r>
          </a:p>
          <a:p>
            <a:pPr marL="0" indent="0">
              <a:buNone/>
            </a:pPr>
            <a:r>
              <a:rPr lang="en-US" sz="2000" dirty="0" smtClean="0"/>
              <a:t>Post irradiation characterization :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Materials Science and Technology Division of ORNL is equipped with remote hot cells with servo-hydraulic test systems that can perform mechanical </a:t>
            </a:r>
            <a:r>
              <a:rPr lang="en-US" sz="2000" dirty="0" smtClean="0"/>
              <a:t>testing:</a:t>
            </a:r>
            <a:endParaRPr lang="en-US" sz="2000" dirty="0"/>
          </a:p>
          <a:p>
            <a:pPr lvl="2"/>
            <a:r>
              <a:rPr lang="en-US" dirty="0" smtClean="0"/>
              <a:t>Scanning </a:t>
            </a:r>
            <a:r>
              <a:rPr lang="en-US" dirty="0"/>
              <a:t>Electron Microscopy (SEM), Transmission Electron Microscopy (TEM) and Atom Probe Tomography (APT) to perform microstructural characterization.</a:t>
            </a:r>
          </a:p>
          <a:p>
            <a:pPr lvl="2"/>
            <a:r>
              <a:rPr lang="en-US" dirty="0"/>
              <a:t>In-situ tensile testing and fracture toughness testing machines to study the mechanical properties of the neutron irradiated Ti-6Al-4V-1B.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Reactor core assembly showing flux trap posi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12900"/>
            <a:ext cx="2830512" cy="212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Heavy ion irradiation: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E586-E338-4C5B-B2FB-EE2A1A070B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70491"/>
              </p:ext>
            </p:extLst>
          </p:nvPr>
        </p:nvGraphicFramePr>
        <p:xfrm>
          <a:off x="2685098" y="2667000"/>
          <a:ext cx="6865304" cy="1117600"/>
        </p:xfrm>
        <a:graphic>
          <a:graphicData uri="http://schemas.openxmlformats.org/drawingml/2006/table">
            <a:tbl>
              <a:tblPr firstRow="1" firstCol="1">
                <a:tableStyleId>{F2DE63D5-997A-4646-A377-4702673A728D}</a:tableStyleId>
              </a:tblPr>
              <a:tblGrid>
                <a:gridCol w="1011834"/>
                <a:gridCol w="1011834"/>
                <a:gridCol w="1210409"/>
                <a:gridCol w="1210409"/>
                <a:gridCol w="1210409"/>
                <a:gridCol w="1210409"/>
              </a:tblGrid>
              <a:tr h="85343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energy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MeV/nucleon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minimum current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(µ</a:t>
                      </a:r>
                      <a:r>
                        <a:rPr lang="en-GB" sz="1400" dirty="0" err="1">
                          <a:effectLst/>
                        </a:rPr>
                        <a:t>Ae</a:t>
                      </a:r>
                      <a:r>
                        <a:rPr lang="en-GB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flux</a:t>
                      </a:r>
                      <a:endParaRPr lang="en-US" sz="1400">
                        <a:effectLst/>
                      </a:endParaRPr>
                    </a:p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min (ions/(cm</a:t>
                      </a:r>
                      <a:r>
                        <a:rPr lang="en-GB" sz="1400" baseline="30000">
                          <a:effectLst/>
                        </a:rPr>
                        <a:t>2</a:t>
                      </a:r>
                      <a:r>
                        <a:rPr lang="en-GB" sz="1400">
                          <a:effectLst/>
                        </a:rPr>
                        <a:t>.s))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required time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(1UT=8 hours)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Range in the material (µm)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416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Ar 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18034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15 µ</a:t>
                      </a:r>
                      <a:r>
                        <a:rPr lang="fr-FR" sz="1400" dirty="0" err="1">
                          <a:effectLst/>
                        </a:rPr>
                        <a:t>Ae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18034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10</a:t>
                      </a:r>
                      <a:r>
                        <a:rPr lang="fr-FR" sz="1400" baseline="300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18034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indent="18034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38033"/>
              </p:ext>
            </p:extLst>
          </p:nvPr>
        </p:nvGraphicFramePr>
        <p:xfrm>
          <a:off x="2692718" y="3873501"/>
          <a:ext cx="6857683" cy="18626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81643"/>
                <a:gridCol w="1381643"/>
                <a:gridCol w="1378983"/>
                <a:gridCol w="1381643"/>
                <a:gridCol w="1333771"/>
              </a:tblGrid>
              <a:tr h="4656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IRRSUD – </a:t>
                      </a:r>
                      <a:r>
                        <a:rPr lang="en-GB" sz="1400" dirty="0" err="1">
                          <a:effectLst/>
                        </a:rPr>
                        <a:t>Ar</a:t>
                      </a:r>
                      <a:r>
                        <a:rPr lang="en-GB" sz="1400" dirty="0">
                          <a:effectLst/>
                        </a:rPr>
                        <a:t> 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FRIB – O 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FRIB – </a:t>
                      </a:r>
                      <a:r>
                        <a:rPr lang="en-GB" sz="1400" dirty="0" err="1">
                          <a:effectLst/>
                        </a:rPr>
                        <a:t>Ca</a:t>
                      </a:r>
                      <a:r>
                        <a:rPr lang="en-GB" sz="1400" dirty="0">
                          <a:effectLst/>
                        </a:rPr>
                        <a:t> 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FRIB – U 238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56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Energy (MeV/A)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566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Estimated dpa/h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2.5.10</a:t>
                      </a:r>
                      <a:r>
                        <a:rPr lang="en-GB" sz="1400" baseline="30000">
                          <a:effectLst/>
                        </a:rPr>
                        <a:t>-5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2.5.10</a:t>
                      </a:r>
                      <a:r>
                        <a:rPr lang="en-GB" sz="1400" baseline="30000" dirty="0">
                          <a:effectLst/>
                        </a:rPr>
                        <a:t>-4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1.5.10</a:t>
                      </a:r>
                      <a:r>
                        <a:rPr lang="en-GB" sz="1400" baseline="30000" dirty="0">
                          <a:effectLst/>
                        </a:rPr>
                        <a:t>-3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28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 dose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283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 (keV/nm)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12.6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162300" y="5791200"/>
            <a:ext cx="652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1 – Comparison between IRRSUD and FRIB beams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2589212" y="1764268"/>
            <a:ext cx="7563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400" b="1" dirty="0" smtClean="0">
                <a:solidFill>
                  <a:schemeClr val="accent1"/>
                </a:solidFill>
              </a:rPr>
              <a:t>Low energy irradiation at CIMAP-GANIL France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su" id="{3C1EFFC2-AA2B-4F62-BD91-7FC3F022BA04}" vid="{DC52E7D6-D59C-428B-B7C5-90F41DBD5C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1231</Words>
  <Application>Microsoft Office PowerPoint</Application>
  <PresentationFormat>Widescreen</PresentationFormat>
  <Paragraphs>251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MS PGothic</vt:lpstr>
      <vt:lpstr>Arial</vt:lpstr>
      <vt:lpstr>Calibri</vt:lpstr>
      <vt:lpstr>Gotham Book</vt:lpstr>
      <vt:lpstr>Gotham-Bold</vt:lpstr>
      <vt:lpstr>Symbol</vt:lpstr>
      <vt:lpstr>Times New Roman</vt:lpstr>
      <vt:lpstr>Wingdings</vt:lpstr>
      <vt:lpstr>Wingdings 3</vt:lpstr>
      <vt:lpstr>msu</vt:lpstr>
      <vt:lpstr>PowerPoint Presentation</vt:lpstr>
      <vt:lpstr>Motivation</vt:lpstr>
      <vt:lpstr>Ti-6Al-4V vs Ti-6Al-4V-1B</vt:lpstr>
      <vt:lpstr>Literature review of neutron irradiation damage in Ti-6Al-4V:</vt:lpstr>
      <vt:lpstr>Microstructure</vt:lpstr>
      <vt:lpstr>Irradiation and post-irradiation characterization plan:</vt:lpstr>
      <vt:lpstr>Neutron irradiation </vt:lpstr>
      <vt:lpstr>Neutron irradiation at HFIR-ORNL</vt:lpstr>
      <vt:lpstr>Heavy ion irradiation:</vt:lpstr>
      <vt:lpstr>Heavy ion irradiation:</vt:lpstr>
      <vt:lpstr>Preliminary results with Ti-6Al-4V </vt:lpstr>
      <vt:lpstr>Heavy ion irradiation:</vt:lpstr>
      <vt:lpstr>PowerPoint Presentation</vt:lpstr>
    </vt:vector>
  </TitlesOfParts>
  <Company>Michigan State University College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amrouss1</dc:creator>
  <cp:lastModifiedBy>Kirk</cp:lastModifiedBy>
  <cp:revision>17</cp:revision>
  <dcterms:created xsi:type="dcterms:W3CDTF">2013-11-25T02:40:11Z</dcterms:created>
  <dcterms:modified xsi:type="dcterms:W3CDTF">2014-11-04T20:55:18Z</dcterms:modified>
</cp:coreProperties>
</file>