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7" r:id="rId4"/>
  </p:sldMasterIdLst>
  <p:notesMasterIdLst>
    <p:notesMasterId r:id="rId23"/>
  </p:notesMasterIdLst>
  <p:handoutMasterIdLst>
    <p:handoutMasterId r:id="rId24"/>
  </p:handoutMasterIdLst>
  <p:sldIdLst>
    <p:sldId id="270" r:id="rId5"/>
    <p:sldId id="526" r:id="rId6"/>
    <p:sldId id="533" r:id="rId7"/>
    <p:sldId id="527" r:id="rId8"/>
    <p:sldId id="528" r:id="rId9"/>
    <p:sldId id="524" r:id="rId10"/>
    <p:sldId id="532" r:id="rId11"/>
    <p:sldId id="534" r:id="rId12"/>
    <p:sldId id="536" r:id="rId13"/>
    <p:sldId id="535" r:id="rId14"/>
    <p:sldId id="538" r:id="rId15"/>
    <p:sldId id="539" r:id="rId16"/>
    <p:sldId id="540" r:id="rId17"/>
    <p:sldId id="541" r:id="rId18"/>
    <p:sldId id="531" r:id="rId19"/>
    <p:sldId id="543" r:id="rId20"/>
    <p:sldId id="545" r:id="rId21"/>
    <p:sldId id="544" r:id="rId22"/>
  </p:sldIdLst>
  <p:sldSz cx="9144000" cy="6858000" type="screen4x3"/>
  <p:notesSz cx="6858000" cy="9240838"/>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EAEAEA"/>
    <a:srgbClr val="0F0C8F"/>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2" autoAdjust="0"/>
    <p:restoredTop sz="94660"/>
  </p:normalViewPr>
  <p:slideViewPr>
    <p:cSldViewPr snapToObjects="1">
      <p:cViewPr varScale="1">
        <p:scale>
          <a:sx n="108" d="100"/>
          <a:sy n="108" d="100"/>
        </p:scale>
        <p:origin x="408" y="102"/>
      </p:cViewPr>
      <p:guideLst>
        <p:guide orient="horz" pos="2160"/>
        <p:guide pos="2880"/>
      </p:guideLst>
    </p:cSldViewPr>
  </p:slideViewPr>
  <p:notesTextViewPr>
    <p:cViewPr>
      <p:scale>
        <a:sx n="100" d="100"/>
        <a:sy n="100" d="100"/>
      </p:scale>
      <p:origin x="0" y="0"/>
    </p:cViewPr>
  </p:notesTextViewPr>
  <p:notesViewPr>
    <p:cSldViewPr snapToObjects="1">
      <p:cViewPr varScale="1">
        <p:scale>
          <a:sx n="83" d="100"/>
          <a:sy n="83" d="100"/>
        </p:scale>
        <p:origin x="-2916" y="-96"/>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0267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5/22/2014</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89438"/>
            <a:ext cx="5486400" cy="4157662"/>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777288"/>
            <a:ext cx="2971800" cy="46196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884613" y="8777288"/>
            <a:ext cx="2971800" cy="46196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2641808247"/>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dirty="0" smtClean="0">
              <a:ea typeface="ヒラギノ角ゴ Pro W3"/>
              <a:cs typeface="ヒラギノ角ゴ Pro W3"/>
            </a:endParaRPr>
          </a:p>
        </p:txBody>
      </p:sp>
    </p:spTree>
    <p:extLst>
      <p:ext uri="{BB962C8B-B14F-4D97-AF65-F5344CB8AC3E}">
        <p14:creationId xmlns:p14="http://schemas.microsoft.com/office/powerpoint/2010/main" val="261021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Analyses of samples irradiated in December are just started and still ongoing in collaboration with C. Boehlert group, expert in Ti-alloys in the framework of SPG </a:t>
            </a:r>
            <a:r>
              <a:rPr lang="en-US" dirty="0" err="1" smtClean="0"/>
              <a:t>MaTX</a:t>
            </a:r>
            <a:r>
              <a:rPr lang="en-US" dirty="0" smtClean="0"/>
              <a:t>.</a:t>
            </a:r>
          </a:p>
          <a:p>
            <a:r>
              <a:rPr lang="en-US" dirty="0" smtClean="0"/>
              <a:t>Preliminary results show that no significant change in grain orientations was observed at the surface.</a:t>
            </a:r>
          </a:p>
          <a:p>
            <a:r>
              <a:rPr lang="en-US" dirty="0" smtClean="0"/>
              <a:t>Other analyses are under preparation to extract mechanical properties of Ti-alloys in the depth of the samples by using </a:t>
            </a:r>
            <a:r>
              <a:rPr lang="en-US" dirty="0" err="1" smtClean="0"/>
              <a:t>nano</a:t>
            </a:r>
            <a:r>
              <a:rPr lang="en-US" dirty="0" smtClean="0"/>
              <a:t>-indentation technic. Hardness and young modulus measurements will give us mechanical behavior of Ti-alloys under heavy ion irradiation.</a:t>
            </a:r>
          </a:p>
          <a:p>
            <a:r>
              <a:rPr lang="en-US" dirty="0" smtClean="0"/>
              <a:t>Future analyses will allow us to go deeper in the understanding of heavy ion – induced  irradiation damage in Ti-alloys which could reduce lifetime of the beam dump. </a:t>
            </a:r>
            <a:endParaRPr lang="en-US" dirty="0"/>
          </a:p>
        </p:txBody>
      </p:sp>
    </p:spTree>
    <p:extLst>
      <p:ext uri="{BB962C8B-B14F-4D97-AF65-F5344CB8AC3E}">
        <p14:creationId xmlns:p14="http://schemas.microsoft.com/office/powerpoint/2010/main" val="73741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Analyses of samples irradiated in December are just started and still ongoing in collaboration with C. Boehlert group, expert in Ti-alloys in the framework of SPG </a:t>
            </a:r>
            <a:r>
              <a:rPr lang="en-US" dirty="0" err="1" smtClean="0"/>
              <a:t>MaTX</a:t>
            </a:r>
            <a:r>
              <a:rPr lang="en-US" dirty="0" smtClean="0"/>
              <a:t>.</a:t>
            </a:r>
          </a:p>
          <a:p>
            <a:r>
              <a:rPr lang="en-US" dirty="0" smtClean="0"/>
              <a:t>Preliminary results show that no significant change in grain orientations was observed at the surface.</a:t>
            </a:r>
          </a:p>
          <a:p>
            <a:r>
              <a:rPr lang="en-US" dirty="0" smtClean="0"/>
              <a:t>Other analyses are under preparation to extract mechanical properties of Ti-alloys in the depth of the samples by using </a:t>
            </a:r>
            <a:r>
              <a:rPr lang="en-US" dirty="0" err="1" smtClean="0"/>
              <a:t>nano</a:t>
            </a:r>
            <a:r>
              <a:rPr lang="en-US" dirty="0" smtClean="0"/>
              <a:t>-indentation technic. Hardness and young modulus measurements will give us mechanical behavior of Ti-alloys under heavy ion irradiation.</a:t>
            </a:r>
          </a:p>
          <a:p>
            <a:r>
              <a:rPr lang="en-US" dirty="0" smtClean="0"/>
              <a:t>Future analyses will allow us to go deeper in the understanding of heavy ion – induced  irradiation damage in Ti-alloys which could reduce lifetime of the beam dump. </a:t>
            </a:r>
            <a:endParaRPr lang="en-US" dirty="0"/>
          </a:p>
        </p:txBody>
      </p:sp>
    </p:spTree>
    <p:extLst>
      <p:ext uri="{BB962C8B-B14F-4D97-AF65-F5344CB8AC3E}">
        <p14:creationId xmlns:p14="http://schemas.microsoft.com/office/powerpoint/2010/main" val="172980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4275" y="703263"/>
            <a:ext cx="4684713" cy="351472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59289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4275" y="703263"/>
            <a:ext cx="4684713" cy="351472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79327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813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2CD8-9047-43A5-BEAD-229CAC8CFCAA}" type="slidenum">
              <a:rPr lang="en-US" smtClean="0"/>
              <a:pPr>
                <a:defRPr/>
              </a:pPr>
              <a:t>16</a:t>
            </a:fld>
            <a:endParaRPr lang="en-US"/>
          </a:p>
        </p:txBody>
      </p:sp>
    </p:spTree>
    <p:extLst>
      <p:ext uri="{BB962C8B-B14F-4D97-AF65-F5344CB8AC3E}">
        <p14:creationId xmlns:p14="http://schemas.microsoft.com/office/powerpoint/2010/main" val="264164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211263" y="706438"/>
            <a:ext cx="4710112" cy="3532187"/>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27428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211263" y="706438"/>
            <a:ext cx="4710112" cy="3532187"/>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07386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Continuous irradiation by charged heavy ions may give rise to degradation of the graphite target material properties, decrease of target performance over time and can generate an ultimate failure during operation. The structural behavior of the production targets will depend not only on the irradiation history, but also on the target material, manufacturing process, chemical environment and temperature. </a:t>
            </a:r>
            <a:endParaRPr lang="en-US" dirty="0"/>
          </a:p>
        </p:txBody>
      </p:sp>
    </p:spTree>
    <p:extLst>
      <p:ext uri="{BB962C8B-B14F-4D97-AF65-F5344CB8AC3E}">
        <p14:creationId xmlns:p14="http://schemas.microsoft.com/office/powerpoint/2010/main" val="379038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941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6415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147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variety of irradiation studies using swift heavy ions (SHI) are going on for two kinds of Ti alloy: Ti-­6Al­‐4V and Ti­‐6Al­‐4V-1B, which is used for the wall of the beam dump drum, in order to investigate the radiation damage. </a:t>
            </a:r>
            <a:endParaRPr lang="en-US" dirty="0"/>
          </a:p>
        </p:txBody>
      </p:sp>
    </p:spTree>
    <p:extLst>
      <p:ext uri="{BB962C8B-B14F-4D97-AF65-F5344CB8AC3E}">
        <p14:creationId xmlns:p14="http://schemas.microsoft.com/office/powerpoint/2010/main" val="373464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variety of irradiation studies using swift heavy ions (SHI) are going on for two kinds of Ti alloy: Ti-­6Al­‐4V and Ti­‐6Al­‐4V-1B, which is used for the wall of the beam dump drum, in order to investigate the radiation damage. </a:t>
            </a:r>
            <a:endParaRPr lang="en-US" dirty="0"/>
          </a:p>
        </p:txBody>
      </p:sp>
    </p:spTree>
    <p:extLst>
      <p:ext uri="{BB962C8B-B14F-4D97-AF65-F5344CB8AC3E}">
        <p14:creationId xmlns:p14="http://schemas.microsoft.com/office/powerpoint/2010/main" val="2007679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38" y="0"/>
            <a:ext cx="9001125" cy="6858000"/>
          </a:xfrm>
          <a:prstGeom prst="rect">
            <a:avLst/>
          </a:prstGeom>
          <a:noFill/>
          <a:ln w="9525">
            <a:noFill/>
            <a:miter lim="800000"/>
            <a:headEnd/>
            <a:tailEnd/>
          </a:ln>
        </p:spPr>
      </p:pic>
      <p:sp>
        <p:nvSpPr>
          <p:cNvPr id="5" name="Text Box 5"/>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p>
            <a:pPr eaLnBrk="0" hangingPunct="0">
              <a:lnSpc>
                <a:spcPct val="90000"/>
              </a:lnSpc>
              <a:defRPr/>
            </a:pPr>
            <a:endParaRPr lang="en-US" sz="2600" dirty="0">
              <a:solidFill>
                <a:srgbClr val="B81414"/>
              </a:solidFill>
              <a:latin typeface="Helvetica" pitchFamily="49" charset="0"/>
              <a:ea typeface="Arial" pitchFamily="49" charset="0"/>
              <a:cs typeface="Arial" pitchFamily="49"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13"/>
            <a:ext cx="9144000" cy="725487"/>
          </a:xfrm>
          <a:prstGeom prst="rect">
            <a:avLst/>
          </a:prstGeom>
          <a:noFill/>
          <a:ln w="9525">
            <a:noFill/>
            <a:miter lim="800000"/>
            <a:headEnd/>
            <a:tailEnd/>
          </a:ln>
        </p:spPr>
      </p:pic>
      <p:pic>
        <p:nvPicPr>
          <p:cNvPr id="5"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0"/>
            <a:ext cx="8991600" cy="485775"/>
          </a:xfrm>
        </p:spPr>
        <p:txBody>
          <a:bodyPr/>
          <a:lstStyle/>
          <a:p>
            <a:r>
              <a:rPr lang="en-US" smtClean="0"/>
              <a:t>Click to edit Master title style</a:t>
            </a:r>
            <a:endParaRPr lang="en-US" dirty="0"/>
          </a:p>
        </p:txBody>
      </p:sp>
      <p:sp>
        <p:nvSpPr>
          <p:cNvPr id="8" name="Footer Placeholder 10"/>
          <p:cNvSpPr>
            <a:spLocks noGrp="1"/>
          </p:cNvSpPr>
          <p:nvPr>
            <p:ph type="ftr" sz="quarter" idx="10"/>
          </p:nvPr>
        </p:nvSpPr>
        <p:spPr>
          <a:xfrm>
            <a:off x="5635625" y="6356350"/>
            <a:ext cx="2898775" cy="365125"/>
          </a:xfrm>
        </p:spPr>
        <p:txBody>
          <a:bodyPr/>
          <a:lstStyle>
            <a:lvl1pPr>
              <a:defRPr/>
            </a:lvl1pPr>
          </a:lstStyle>
          <a:p>
            <a:r>
              <a:rPr lang="en-US" smtClean="0"/>
              <a:t>F. Pellemoine, 5th HPTW - FNAL - May  2014</a:t>
            </a:r>
            <a:endParaRPr lang="en-US" dirty="0"/>
          </a:p>
        </p:txBody>
      </p:sp>
      <p:sp>
        <p:nvSpPr>
          <p:cNvPr id="10"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5"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13"/>
            <a:ext cx="9144000" cy="725487"/>
          </a:xfrm>
          <a:prstGeom prst="rect">
            <a:avLst/>
          </a:prstGeom>
          <a:noFill/>
          <a:ln w="9525">
            <a:noFill/>
            <a:miter lim="800000"/>
            <a:headEnd/>
            <a:tailEnd/>
          </a:ln>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7"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8"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2" name="Title 1"/>
          <p:cNvSpPr>
            <a:spLocks noGrp="1"/>
          </p:cNvSpPr>
          <p:nvPr>
            <p:ph type="title"/>
          </p:nvPr>
        </p:nvSpPr>
        <p:spPr>
          <a:xfrm>
            <a:off x="76201" y="285750"/>
            <a:ext cx="8991598" cy="478636"/>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10"/>
          <p:cNvSpPr>
            <a:spLocks noGrp="1"/>
          </p:cNvSpPr>
          <p:nvPr>
            <p:ph type="ftr" sz="quarter" idx="11"/>
          </p:nvPr>
        </p:nvSpPr>
        <p:spPr>
          <a:xfrm>
            <a:off x="5635625" y="6356350"/>
            <a:ext cx="2898775" cy="365125"/>
          </a:xfrm>
        </p:spPr>
        <p:txBody>
          <a:bodyPr/>
          <a:lstStyle>
            <a:lvl1pPr>
              <a:defRPr/>
            </a:lvl1pPr>
          </a:lstStyle>
          <a:p>
            <a:r>
              <a:rPr lang="en-US" smtClean="0"/>
              <a:t>F. Pellemoine, 5th HPTW - FNAL - May  2014</a:t>
            </a:r>
            <a:endParaRPr lang="en-US" dirty="0"/>
          </a:p>
        </p:txBody>
      </p:sp>
      <p:sp>
        <p:nvSpPr>
          <p:cNvPr id="14"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5"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13"/>
            <a:ext cx="9144000" cy="725487"/>
          </a:xfrm>
          <a:prstGeom prst="rect">
            <a:avLst/>
          </a:prstGeom>
          <a:noFill/>
          <a:ln w="9525">
            <a:noFill/>
            <a:miter lim="800000"/>
            <a:headEnd/>
            <a:tailEnd/>
          </a:ln>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7"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8"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285750"/>
            <a:ext cx="8991600" cy="478636"/>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10"/>
          <p:cNvSpPr>
            <a:spLocks noGrp="1"/>
          </p:cNvSpPr>
          <p:nvPr>
            <p:ph type="ftr" sz="quarter" idx="11"/>
          </p:nvPr>
        </p:nvSpPr>
        <p:spPr>
          <a:xfrm>
            <a:off x="5635625" y="6356350"/>
            <a:ext cx="2898775" cy="365125"/>
          </a:xfrm>
        </p:spPr>
        <p:txBody>
          <a:bodyPr/>
          <a:lstStyle>
            <a:lvl1pPr>
              <a:defRPr/>
            </a:lvl1pPr>
          </a:lstStyle>
          <a:p>
            <a:r>
              <a:rPr lang="en-US" smtClean="0"/>
              <a:t>F. Pellemoine, 5th HPTW - FNAL - May  2014</a:t>
            </a:r>
            <a:endParaRPr lang="en-US" dirty="0"/>
          </a:p>
        </p:txBody>
      </p:sp>
      <p:sp>
        <p:nvSpPr>
          <p:cNvPr id="14"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7"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13"/>
            <a:ext cx="9144000" cy="725487"/>
          </a:xfrm>
          <a:prstGeom prst="rect">
            <a:avLst/>
          </a:prstGeom>
          <a:noFill/>
          <a:ln w="9525">
            <a:noFill/>
            <a:miter lim="800000"/>
            <a:headEnd/>
            <a:tailEnd/>
          </a:ln>
        </p:spPr>
      </p:pic>
      <p:pic>
        <p:nvPicPr>
          <p:cNvPr id="8"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9"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10" name="Rectangle 9"/>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2" name="Title 1"/>
          <p:cNvSpPr>
            <a:spLocks noGrp="1"/>
          </p:cNvSpPr>
          <p:nvPr>
            <p:ph type="title"/>
          </p:nvPr>
        </p:nvSpPr>
        <p:spPr>
          <a:xfrm>
            <a:off x="76201" y="285750"/>
            <a:ext cx="8991598" cy="478636"/>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0"/>
          <p:cNvSpPr>
            <a:spLocks noGrp="1"/>
          </p:cNvSpPr>
          <p:nvPr>
            <p:ph type="ftr" sz="quarter" idx="10"/>
          </p:nvPr>
        </p:nvSpPr>
        <p:spPr>
          <a:xfrm>
            <a:off x="5635625" y="6356350"/>
            <a:ext cx="2898775" cy="365125"/>
          </a:xfrm>
        </p:spPr>
        <p:txBody>
          <a:bodyPr/>
          <a:lstStyle>
            <a:lvl1pPr>
              <a:defRPr/>
            </a:lvl1pPr>
          </a:lstStyle>
          <a:p>
            <a:r>
              <a:rPr lang="en-US" smtClean="0"/>
              <a:t>F. Pellemoine, 5th HPTW - FNAL - May  2014</a:t>
            </a:r>
            <a:endParaRPr lang="en-US" dirty="0"/>
          </a:p>
        </p:txBody>
      </p:sp>
      <p:sp>
        <p:nvSpPr>
          <p:cNvPr id="17"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13"/>
            <a:ext cx="9144000" cy="725487"/>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5"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6"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285750"/>
            <a:ext cx="8991600" cy="478636"/>
          </a:xfrm>
        </p:spPr>
        <p:txBody>
          <a:bodyPr anchor="ctr"/>
          <a:lstStyle/>
          <a:p>
            <a:r>
              <a:rPr lang="en-US" smtClean="0"/>
              <a:t>Click to edit Master title style</a:t>
            </a:r>
            <a:endParaRPr lang="en-US" dirty="0"/>
          </a:p>
        </p:txBody>
      </p:sp>
      <p:sp>
        <p:nvSpPr>
          <p:cNvPr id="8" name="Footer Placeholder 10"/>
          <p:cNvSpPr>
            <a:spLocks noGrp="1"/>
          </p:cNvSpPr>
          <p:nvPr>
            <p:ph type="ftr" sz="quarter" idx="10"/>
          </p:nvPr>
        </p:nvSpPr>
        <p:spPr>
          <a:xfrm>
            <a:off x="5635625" y="6356350"/>
            <a:ext cx="2898775" cy="365125"/>
          </a:xfrm>
        </p:spPr>
        <p:txBody>
          <a:bodyPr/>
          <a:lstStyle>
            <a:lvl1pPr>
              <a:defRPr/>
            </a:lvl1pPr>
          </a:lstStyle>
          <a:p>
            <a:r>
              <a:rPr lang="en-US" smtClean="0"/>
              <a:t>F. Pellemoine, 5th HPTW - FNAL - May  2014</a:t>
            </a:r>
            <a:endParaRPr lang="en-US" dirty="0"/>
          </a:p>
        </p:txBody>
      </p:sp>
      <p:sp>
        <p:nvSpPr>
          <p:cNvPr id="9"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5"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6" name="Rectangle 5"/>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285750"/>
            <a:ext cx="8991600" cy="478636"/>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0"/>
          <p:cNvSpPr>
            <a:spLocks noGrp="1"/>
          </p:cNvSpPr>
          <p:nvPr>
            <p:ph type="ftr" sz="quarter" idx="10"/>
          </p:nvPr>
        </p:nvSpPr>
        <p:spPr>
          <a:xfrm>
            <a:off x="5483225" y="6356350"/>
            <a:ext cx="3051175" cy="365125"/>
          </a:xfrm>
        </p:spPr>
        <p:txBody>
          <a:bodyPr/>
          <a:lstStyle>
            <a:lvl1pPr>
              <a:defRPr/>
            </a:lvl1pPr>
          </a:lstStyle>
          <a:p>
            <a:r>
              <a:rPr lang="en-US" smtClean="0"/>
              <a:t>F. Pellemoine, 5th HPTW - FNAL - May  2014</a:t>
            </a:r>
            <a:endParaRPr lang="en-US" dirty="0"/>
          </a:p>
        </p:txBody>
      </p:sp>
      <p:sp>
        <p:nvSpPr>
          <p:cNvPr id="9"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8991600" cy="485775"/>
          </a:xfrm>
          <a:prstGeom prst="rect">
            <a:avLst/>
          </a:prstGeom>
          <a:noFill/>
          <a:ln w="12700">
            <a:noFill/>
            <a:miter lim="800000"/>
            <a:headEnd/>
            <a:tailEnd/>
          </a:ln>
        </p:spPr>
        <p:txBody>
          <a:bodyPr vert="horz" wrap="square" lIns="56091" tIns="22437" rIns="56091" bIns="22437" numCol="1" anchor="t" anchorCtr="0" compatLnSpc="1">
            <a:prstTxWarp prst="textNoShape">
              <a:avLst/>
            </a:prstTxWarp>
            <a:spAutoFit/>
          </a:bodyPr>
          <a:lstStyle/>
          <a:p>
            <a:pPr lvl="0"/>
            <a:r>
              <a:rPr lang="en-US" smtClean="0"/>
              <a:t>Click to edit Master title style</a:t>
            </a:r>
          </a:p>
        </p:txBody>
      </p:sp>
      <p:sp>
        <p:nvSpPr>
          <p:cNvPr id="1027" name="Rectangle 6"/>
          <p:cNvSpPr>
            <a:spLocks noGrp="1" noChangeArrowheads="1"/>
          </p:cNvSpPr>
          <p:nvPr>
            <p:ph type="body" idx="1"/>
          </p:nvPr>
        </p:nvSpPr>
        <p:spPr bwMode="auto">
          <a:xfrm>
            <a:off x="76200" y="1066800"/>
            <a:ext cx="8991600" cy="5027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6"/>
          <p:cNvSpPr>
            <a:spLocks noGrp="1"/>
          </p:cNvSpPr>
          <p:nvPr>
            <p:ph type="ftr" sz="quarter" idx="3"/>
          </p:nvPr>
        </p:nvSpPr>
        <p:spPr>
          <a:xfrm>
            <a:off x="5407025" y="6356350"/>
            <a:ext cx="2974975" cy="365125"/>
          </a:xfrm>
          <a:prstGeom prst="rect">
            <a:avLst/>
          </a:prstGeom>
        </p:spPr>
        <p:txBody>
          <a:bodyPr vert="horz" wrap="square" lIns="0" tIns="45720" rIns="0" bIns="45720" numCol="1" anchor="b" anchorCtr="0" compatLnSpc="1">
            <a:prstTxWarp prst="textNoShape">
              <a:avLst/>
            </a:prstTxWarp>
          </a:bodyPr>
          <a:lstStyle>
            <a:lvl1pPr algn="r" eaLnBrk="0" hangingPunct="0">
              <a:lnSpc>
                <a:spcPct val="90000"/>
              </a:lnSpc>
              <a:defRPr sz="1000">
                <a:solidFill>
                  <a:srgbClr val="064308"/>
                </a:solidFill>
              </a:defRPr>
            </a:lvl1pPr>
          </a:lstStyle>
          <a:p>
            <a:r>
              <a:rPr lang="en-US" smtClean="0"/>
              <a:t>F. Pellemoine, 5th HPTW - FNAL - May  2014</a:t>
            </a:r>
            <a:endParaRPr lang="en-US" dirty="0"/>
          </a:p>
        </p:txBody>
      </p:sp>
      <p:sp>
        <p:nvSpPr>
          <p:cNvPr id="5" name="Slide Number Placeholder 4"/>
          <p:cNvSpPr>
            <a:spLocks noGrp="1"/>
          </p:cNvSpPr>
          <p:nvPr>
            <p:ph type="sldNum" sz="quarter" idx="4"/>
          </p:nvPr>
        </p:nvSpPr>
        <p:spPr>
          <a:xfrm>
            <a:off x="8382000" y="6356350"/>
            <a:ext cx="7620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smtClean="0"/>
              <a:t>, Slide </a:t>
            </a:r>
            <a:fld id="{1D2CDB64-C772-4C10-8066-C769534B205C}"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Lst>
  <p:hf hdr="0" dt="0"/>
  <p:txStyles>
    <p:titleStyle>
      <a:lvl1pPr algn="ctr" defTabSz="80645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1" fontAlgn="base" hangingPunct="1">
        <a:lnSpc>
          <a:spcPct val="90000"/>
        </a:lnSpc>
        <a:spcBef>
          <a:spcPts val="1200"/>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1" fontAlgn="base" hangingPunct="1">
        <a:lnSpc>
          <a:spcPct val="90000"/>
        </a:lnSpc>
        <a:spcBef>
          <a:spcPts val="200"/>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3725" indent="-163513" algn="l" defTabSz="806450" rtl="0" eaLnBrk="1" fontAlgn="base" hangingPunct="1">
        <a:lnSpc>
          <a:spcPct val="90000"/>
        </a:lnSpc>
        <a:spcBef>
          <a:spcPts val="200"/>
        </a:spcBef>
        <a:spcAft>
          <a:spcPct val="0"/>
        </a:spcAft>
        <a:buSzPct val="100000"/>
        <a:buFont typeface="Lucida Grande"/>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1" fontAlgn="base" hangingPunct="1">
        <a:lnSpc>
          <a:spcPct val="90000"/>
        </a:lnSpc>
        <a:spcBef>
          <a:spcPts val="200"/>
        </a:spcBef>
        <a:spcAft>
          <a:spcPct val="0"/>
        </a:spcAft>
        <a:buClr>
          <a:srgbClr val="999999"/>
        </a:buClr>
        <a:buSzPct val="100000"/>
        <a:buFont typeface="Arial" pitchFamily="34"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1" fontAlgn="base" hangingPunct="1">
        <a:lnSpc>
          <a:spcPct val="90000"/>
        </a:lnSpc>
        <a:spcBef>
          <a:spcPts val="200"/>
        </a:spcBef>
        <a:spcAft>
          <a:spcPct val="0"/>
        </a:spcAft>
        <a:buClr>
          <a:srgbClr val="999999"/>
        </a:buClr>
        <a:buSzPct val="100000"/>
        <a:buFont typeface="Lucida Grande"/>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tiff"/><Relationship Id="rId7" Type="http://schemas.openxmlformats.org/officeDocument/2006/relationships/image" Target="../media/image39.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tiff"/><Relationship Id="rId10" Type="http://schemas.openxmlformats.org/officeDocument/2006/relationships/image" Target="../media/image42.png"/><Relationship Id="rId4" Type="http://schemas.openxmlformats.org/officeDocument/2006/relationships/image" Target="../media/image36.tiff"/><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3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smtClean="0"/>
              <a:t>F. </a:t>
            </a:r>
            <a:r>
              <a:rPr lang="en-US" dirty="0" err="1" smtClean="0"/>
              <a:t>Pellemoine</a:t>
            </a:r>
            <a:endParaRPr lang="en-US" dirty="0" smtClean="0"/>
          </a:p>
          <a:p>
            <a:r>
              <a:rPr lang="en-US" sz="1600" dirty="0" smtClean="0"/>
              <a:t>May 21, 2014</a:t>
            </a:r>
            <a:endParaRPr lang="en-US" sz="1600" dirty="0" smtClean="0"/>
          </a:p>
        </p:txBody>
      </p:sp>
      <p:sp>
        <p:nvSpPr>
          <p:cNvPr id="9219" name="Title 5"/>
          <p:cNvSpPr>
            <a:spLocks noGrp="1"/>
          </p:cNvSpPr>
          <p:nvPr>
            <p:ph type="title"/>
          </p:nvPr>
        </p:nvSpPr>
        <p:spPr>
          <a:xfrm>
            <a:off x="71438" y="2930607"/>
            <a:ext cx="9001124" cy="911956"/>
          </a:xfrm>
        </p:spPr>
        <p:txBody>
          <a:bodyPr/>
          <a:lstStyle/>
          <a:p>
            <a:r>
              <a:rPr lang="en-US" dirty="0" smtClean="0"/>
              <a:t>Radiation damage of materials relevant for FRIB production target and beam dump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7100"/>
            <a:ext cx="8991600" cy="5027414"/>
          </a:xfrm>
        </p:spPr>
        <p:txBody>
          <a:bodyPr/>
          <a:lstStyle/>
          <a:p>
            <a:r>
              <a:rPr lang="en-US" dirty="0" smtClean="0">
                <a:sym typeface="Symbol" panose="05050102010706020507" pitchFamily="18" charset="2"/>
              </a:rPr>
              <a:t>Are Ti-alloys sensitive to electronic excitation?</a:t>
            </a:r>
          </a:p>
          <a:p>
            <a:r>
              <a:rPr lang="en-US" dirty="0" smtClean="0"/>
              <a:t>No evidence of phase transformation and ion track in Ti-6Al-4V that promises good radiation resistance of this alloy</a:t>
            </a:r>
          </a:p>
          <a:p>
            <a:pPr lvl="1"/>
            <a:r>
              <a:rPr lang="en-US" dirty="0" smtClean="0"/>
              <a:t>Ti-alloys not sensitive to electronic excitation by swift heavy ions (Se~ </a:t>
            </a:r>
            <a:br>
              <a:rPr lang="en-US" dirty="0" smtClean="0"/>
            </a:br>
            <a:r>
              <a:rPr lang="en-US" dirty="0" smtClean="0"/>
              <a:t>13 </a:t>
            </a:r>
            <a:r>
              <a:rPr lang="en-US" dirty="0" err="1" smtClean="0"/>
              <a:t>keV</a:t>
            </a:r>
            <a:r>
              <a:rPr lang="en-US" dirty="0" smtClean="0"/>
              <a:t>/nm – Kr @ 45 </a:t>
            </a:r>
            <a:r>
              <a:rPr lang="en-US" dirty="0" err="1" smtClean="0"/>
              <a:t>MeV</a:t>
            </a:r>
            <a:r>
              <a:rPr lang="en-US" dirty="0" smtClean="0"/>
              <a:t>; 20 </a:t>
            </a:r>
            <a:r>
              <a:rPr lang="en-US" dirty="0" err="1" smtClean="0"/>
              <a:t>keV</a:t>
            </a:r>
            <a:r>
              <a:rPr lang="en-US" dirty="0" smtClean="0"/>
              <a:t>/nm – </a:t>
            </a:r>
            <a:r>
              <a:rPr lang="en-US" dirty="0" err="1" smtClean="0"/>
              <a:t>Xe</a:t>
            </a:r>
            <a:r>
              <a:rPr lang="en-US" dirty="0" smtClean="0"/>
              <a:t> @ 92 </a:t>
            </a:r>
            <a:r>
              <a:rPr lang="en-US" dirty="0" err="1" smtClean="0"/>
              <a:t>MeV</a:t>
            </a:r>
            <a:r>
              <a:rPr lang="en-US" dirty="0" smtClean="0"/>
              <a:t>)</a:t>
            </a:r>
          </a:p>
          <a:p>
            <a:pPr lvl="2"/>
            <a:r>
              <a:rPr lang="en-US" dirty="0" smtClean="0"/>
              <a:t>FRIB: Se from 0.08 </a:t>
            </a:r>
            <a:r>
              <a:rPr lang="en-US" dirty="0" err="1" smtClean="0"/>
              <a:t>keV</a:t>
            </a:r>
            <a:r>
              <a:rPr lang="en-US" dirty="0" smtClean="0"/>
              <a:t>/nm (with O beam) and 12.6 </a:t>
            </a:r>
            <a:r>
              <a:rPr lang="en-US" dirty="0" err="1" smtClean="0"/>
              <a:t>keV</a:t>
            </a:r>
            <a:r>
              <a:rPr lang="en-US" dirty="0" smtClean="0"/>
              <a:t>/nm (with U beam)</a:t>
            </a:r>
          </a:p>
          <a:p>
            <a:pPr lvl="1"/>
            <a:endParaRPr lang="en-US" dirty="0"/>
          </a:p>
        </p:txBody>
      </p:sp>
      <p:sp>
        <p:nvSpPr>
          <p:cNvPr id="3" name="Title 2"/>
          <p:cNvSpPr>
            <a:spLocks noGrp="1"/>
          </p:cNvSpPr>
          <p:nvPr>
            <p:ph type="title"/>
          </p:nvPr>
        </p:nvSpPr>
        <p:spPr>
          <a:xfrm>
            <a:off x="76200" y="76200"/>
            <a:ext cx="8991600" cy="803661"/>
          </a:xfrm>
        </p:spPr>
        <p:txBody>
          <a:bodyPr/>
          <a:lstStyle/>
          <a:p>
            <a:r>
              <a:rPr lang="en-US" dirty="0" smtClean="0"/>
              <a:t>Radiation Damage Studies in Ti-alloys</a:t>
            </a:r>
            <a:br>
              <a:rPr lang="en-US" dirty="0" smtClean="0"/>
            </a:br>
            <a:r>
              <a:rPr lang="en-US" sz="2400" dirty="0" smtClean="0"/>
              <a:t>Electronic Excitation Influence</a:t>
            </a:r>
            <a:endParaRPr lang="en-US" dirty="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35AD4620-7552-4207-8973-898801ED212B}" type="slidenum">
              <a:rPr lang="en-US" smtClean="0"/>
              <a:pPr/>
              <a:t>10</a:t>
            </a:fld>
            <a:endParaRPr lang="en-US"/>
          </a:p>
        </p:txBody>
      </p:sp>
      <p:grpSp>
        <p:nvGrpSpPr>
          <p:cNvPr id="10" name="Group 9"/>
          <p:cNvGrpSpPr/>
          <p:nvPr/>
        </p:nvGrpSpPr>
        <p:grpSpPr>
          <a:xfrm>
            <a:off x="581695" y="3134083"/>
            <a:ext cx="3946771" cy="2942846"/>
            <a:chOff x="252319" y="3880168"/>
            <a:chExt cx="3200980" cy="2262988"/>
          </a:xfrm>
        </p:grpSpPr>
        <p:sp>
          <p:nvSpPr>
            <p:cNvPr id="11" name="TextBox 10"/>
            <p:cNvSpPr txBox="1"/>
            <p:nvPr/>
          </p:nvSpPr>
          <p:spPr bwMode="auto">
            <a:xfrm>
              <a:off x="558594" y="3880168"/>
              <a:ext cx="2894705" cy="16818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R="0" algn="l" defTabSz="802866" rtl="0" eaLnBrk="0" fontAlgn="base" latinLnBrk="0" hangingPunct="0">
                <a:lnSpc>
                  <a:spcPct val="90000"/>
                </a:lnSpc>
                <a:spcBef>
                  <a:spcPts val="1206"/>
                </a:spcBef>
                <a:spcAft>
                  <a:spcPct val="0"/>
                </a:spcAft>
                <a:buClrTx/>
                <a:buSzPct val="100000"/>
                <a:tabLst/>
              </a:pPr>
              <a:r>
                <a:rPr kumimoji="0" lang="en-US" sz="1100" b="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Preliminary XRD results with Ti-6Al-4V</a:t>
              </a:r>
            </a:p>
          </p:txBody>
        </p:sp>
        <p:grpSp>
          <p:nvGrpSpPr>
            <p:cNvPr id="12" name="Group 11"/>
            <p:cNvGrpSpPr/>
            <p:nvPr/>
          </p:nvGrpSpPr>
          <p:grpSpPr>
            <a:xfrm>
              <a:off x="252319" y="4072728"/>
              <a:ext cx="3145830" cy="2070428"/>
              <a:chOff x="252319" y="4141280"/>
              <a:chExt cx="3145830" cy="2070428"/>
            </a:xfrm>
          </p:grpSpPr>
          <p:grpSp>
            <p:nvGrpSpPr>
              <p:cNvPr id="14" name="Group 13"/>
              <p:cNvGrpSpPr/>
              <p:nvPr/>
            </p:nvGrpSpPr>
            <p:grpSpPr>
              <a:xfrm>
                <a:off x="537866" y="4175504"/>
                <a:ext cx="2299631" cy="1885892"/>
                <a:chOff x="248194" y="2662339"/>
                <a:chExt cx="2744312" cy="2310379"/>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194" y="2670360"/>
                  <a:ext cx="2744312" cy="2302358"/>
                </a:xfrm>
                <a:prstGeom prst="rect">
                  <a:avLst/>
                </a:prstGeom>
              </p:spPr>
            </p:pic>
            <p:sp>
              <p:nvSpPr>
                <p:cNvPr id="21" name="Rectangle 20"/>
                <p:cNvSpPr/>
                <p:nvPr/>
              </p:nvSpPr>
              <p:spPr>
                <a:xfrm>
                  <a:off x="1858845" y="2662339"/>
                  <a:ext cx="1019366" cy="1165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611781" y="5505833"/>
                <a:ext cx="1097881" cy="307777"/>
              </a:xfrm>
              <a:prstGeom prst="rect">
                <a:avLst/>
              </a:prstGeom>
            </p:spPr>
            <p:txBody>
              <a:bodyPr wrap="square">
                <a:spAutoFit/>
              </a:bodyPr>
              <a:lstStyle/>
              <a:p>
                <a:r>
                  <a:rPr lang="en-US" sz="1200" dirty="0" smtClean="0">
                    <a:solidFill>
                      <a:srgbClr val="000000"/>
                    </a:solidFill>
                  </a:rPr>
                  <a:t>pristine</a:t>
                </a:r>
                <a:endParaRPr lang="en-US" sz="1200" dirty="0"/>
              </a:p>
            </p:txBody>
          </p:sp>
          <p:sp>
            <p:nvSpPr>
              <p:cNvPr id="16" name="Rectangle 15"/>
              <p:cNvSpPr/>
              <p:nvPr/>
            </p:nvSpPr>
            <p:spPr>
              <a:xfrm>
                <a:off x="719951" y="4900077"/>
                <a:ext cx="2678198" cy="294120"/>
              </a:xfrm>
              <a:prstGeom prst="rect">
                <a:avLst/>
              </a:prstGeom>
            </p:spPr>
            <p:txBody>
              <a:bodyPr wrap="square">
                <a:spAutoFit/>
              </a:bodyPr>
              <a:lstStyle/>
              <a:p>
                <a:r>
                  <a:rPr lang="fr-FR" sz="1100" dirty="0">
                    <a:solidFill>
                      <a:srgbClr val="FF0000"/>
                    </a:solidFill>
                  </a:rPr>
                  <a:t>Xe 92 MeV – 2 </a:t>
                </a:r>
                <a:r>
                  <a:rPr lang="fr-FR" sz="1100" dirty="0" smtClean="0">
                    <a:solidFill>
                      <a:srgbClr val="FF0000"/>
                    </a:solidFill>
                  </a:rPr>
                  <a:t>10</a:t>
                </a:r>
                <a:r>
                  <a:rPr lang="fr-FR" sz="1100" baseline="30000" dirty="0" smtClean="0">
                    <a:solidFill>
                      <a:srgbClr val="FF0000"/>
                    </a:solidFill>
                  </a:rPr>
                  <a:t>11</a:t>
                </a:r>
                <a:r>
                  <a:rPr lang="fr-FR" sz="1100" dirty="0" smtClean="0">
                    <a:solidFill>
                      <a:srgbClr val="FF0000"/>
                    </a:solidFill>
                  </a:rPr>
                  <a:t> </a:t>
                </a:r>
                <a:r>
                  <a:rPr lang="fr-FR" sz="1100" dirty="0">
                    <a:solidFill>
                      <a:srgbClr val="FF0000"/>
                    </a:solidFill>
                  </a:rPr>
                  <a:t>ions/cm²</a:t>
                </a:r>
              </a:p>
            </p:txBody>
          </p:sp>
          <p:sp>
            <p:nvSpPr>
              <p:cNvPr id="17" name="Rectangle 16"/>
              <p:cNvSpPr/>
              <p:nvPr/>
            </p:nvSpPr>
            <p:spPr>
              <a:xfrm rot="16200000">
                <a:off x="-275782" y="4669381"/>
                <a:ext cx="1362477" cy="306276"/>
              </a:xfrm>
              <a:prstGeom prst="rect">
                <a:avLst/>
              </a:prstGeom>
            </p:spPr>
            <p:txBody>
              <a:bodyPr wrap="square">
                <a:spAutoFit/>
              </a:bodyPr>
              <a:lstStyle/>
              <a:p>
                <a:r>
                  <a:rPr lang="en-US" sz="1100" dirty="0" smtClean="0">
                    <a:solidFill>
                      <a:srgbClr val="000000"/>
                    </a:solidFill>
                  </a:rPr>
                  <a:t>Intensity (</a:t>
                </a:r>
                <a:r>
                  <a:rPr lang="en-US" sz="1100" dirty="0" err="1" smtClean="0">
                    <a:solidFill>
                      <a:srgbClr val="000000"/>
                    </a:solidFill>
                  </a:rPr>
                  <a:t>u.a</a:t>
                </a:r>
                <a:r>
                  <a:rPr lang="en-US" sz="1100" dirty="0" smtClean="0">
                    <a:solidFill>
                      <a:srgbClr val="000000"/>
                    </a:solidFill>
                  </a:rPr>
                  <a:t>.)</a:t>
                </a:r>
                <a:endParaRPr lang="en-US" sz="1100" dirty="0"/>
              </a:p>
            </p:txBody>
          </p:sp>
          <p:sp>
            <p:nvSpPr>
              <p:cNvPr id="19" name="Rectangle 18"/>
              <p:cNvSpPr/>
              <p:nvPr/>
            </p:nvSpPr>
            <p:spPr>
              <a:xfrm>
                <a:off x="1360272" y="5922898"/>
                <a:ext cx="698779" cy="288810"/>
              </a:xfrm>
              <a:prstGeom prst="rect">
                <a:avLst/>
              </a:prstGeom>
              <a:solidFill>
                <a:schemeClr val="bg1"/>
              </a:solidFill>
            </p:spPr>
            <p:txBody>
              <a:bodyPr wrap="square">
                <a:spAutoFit/>
              </a:bodyPr>
              <a:lstStyle/>
              <a:p>
                <a:r>
                  <a:rPr lang="en-US" sz="1100" dirty="0" smtClean="0">
                    <a:solidFill>
                      <a:srgbClr val="000000"/>
                    </a:solidFill>
                  </a:rPr>
                  <a:t>2 </a:t>
                </a:r>
                <a:r>
                  <a:rPr lang="el-GR" sz="1100" dirty="0" smtClean="0">
                    <a:solidFill>
                      <a:srgbClr val="000000"/>
                    </a:solidFill>
                  </a:rPr>
                  <a:t>θ</a:t>
                </a:r>
                <a:r>
                  <a:rPr lang="en-US" sz="1100" dirty="0" smtClean="0">
                    <a:solidFill>
                      <a:srgbClr val="000000"/>
                    </a:solidFill>
                  </a:rPr>
                  <a:t> (º)</a:t>
                </a:r>
                <a:endParaRPr lang="en-US" sz="1100" dirty="0"/>
              </a:p>
            </p:txBody>
          </p:sp>
        </p:grpSp>
      </p:grpSp>
      <p:grpSp>
        <p:nvGrpSpPr>
          <p:cNvPr id="22" name="Group 21"/>
          <p:cNvGrpSpPr/>
          <p:nvPr/>
        </p:nvGrpSpPr>
        <p:grpSpPr>
          <a:xfrm>
            <a:off x="5029200" y="3352800"/>
            <a:ext cx="3508375" cy="2772436"/>
            <a:chOff x="3524210" y="4011857"/>
            <a:chExt cx="2713834" cy="2020368"/>
          </a:xfrm>
        </p:grpSpPr>
        <p:grpSp>
          <p:nvGrpSpPr>
            <p:cNvPr id="23" name="Group 22"/>
            <p:cNvGrpSpPr/>
            <p:nvPr/>
          </p:nvGrpSpPr>
          <p:grpSpPr>
            <a:xfrm>
              <a:off x="3524210" y="4011857"/>
              <a:ext cx="2713834" cy="2020368"/>
              <a:chOff x="3411855" y="4249537"/>
              <a:chExt cx="2330047" cy="1754538"/>
            </a:xfrm>
          </p:grpSpPr>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1855" y="4249537"/>
                <a:ext cx="2330047" cy="1754538"/>
              </a:xfrm>
              <a:prstGeom prst="rect">
                <a:avLst/>
              </a:prstGeom>
            </p:spPr>
          </p:pic>
          <p:sp>
            <p:nvSpPr>
              <p:cNvPr id="26" name="Rectangle 25"/>
              <p:cNvSpPr/>
              <p:nvPr/>
            </p:nvSpPr>
            <p:spPr>
              <a:xfrm>
                <a:off x="3456877" y="5742801"/>
                <a:ext cx="2124290" cy="221218"/>
              </a:xfrm>
              <a:prstGeom prst="rect">
                <a:avLst/>
              </a:prstGeom>
            </p:spPr>
            <p:txBody>
              <a:bodyPr wrap="square">
                <a:spAutoFit/>
              </a:bodyPr>
              <a:lstStyle/>
              <a:p>
                <a:r>
                  <a:rPr lang="fr-FR" sz="1100" dirty="0" smtClean="0">
                    <a:solidFill>
                      <a:schemeClr val="bg1"/>
                    </a:solidFill>
                  </a:rPr>
                  <a:t>Kr 45 </a:t>
                </a:r>
                <a:r>
                  <a:rPr lang="fr-FR" sz="1100" dirty="0">
                    <a:solidFill>
                      <a:schemeClr val="bg1"/>
                    </a:solidFill>
                  </a:rPr>
                  <a:t>MeV – </a:t>
                </a:r>
                <a:r>
                  <a:rPr lang="fr-FR" sz="1100" dirty="0" smtClean="0">
                    <a:solidFill>
                      <a:schemeClr val="bg1"/>
                    </a:solidFill>
                  </a:rPr>
                  <a:t>5 10</a:t>
                </a:r>
                <a:r>
                  <a:rPr lang="fr-FR" sz="1100" baseline="30000" dirty="0" smtClean="0">
                    <a:solidFill>
                      <a:schemeClr val="bg1"/>
                    </a:solidFill>
                  </a:rPr>
                  <a:t>13</a:t>
                </a:r>
                <a:r>
                  <a:rPr lang="fr-FR" sz="1100" dirty="0" smtClean="0">
                    <a:solidFill>
                      <a:schemeClr val="bg1"/>
                    </a:solidFill>
                  </a:rPr>
                  <a:t> ions/cm²</a:t>
                </a:r>
                <a:endParaRPr lang="fr-FR" sz="1100" dirty="0">
                  <a:solidFill>
                    <a:schemeClr val="bg1"/>
                  </a:solidFill>
                </a:endParaRPr>
              </a:p>
            </p:txBody>
          </p:sp>
        </p:grpSp>
        <p:sp>
          <p:nvSpPr>
            <p:cNvPr id="24" name="TextBox 23"/>
            <p:cNvSpPr txBox="1"/>
            <p:nvPr/>
          </p:nvSpPr>
          <p:spPr bwMode="auto">
            <a:xfrm>
              <a:off x="3543860" y="4073591"/>
              <a:ext cx="2062849" cy="14834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R="0" algn="l" defTabSz="802866" rtl="0" eaLnBrk="0" fontAlgn="base" latinLnBrk="0" hangingPunct="0">
                <a:lnSpc>
                  <a:spcPct val="90000"/>
                </a:lnSpc>
                <a:spcBef>
                  <a:spcPts val="1206"/>
                </a:spcBef>
                <a:spcAft>
                  <a:spcPct val="0"/>
                </a:spcAft>
                <a:buClrTx/>
                <a:buSzPct val="100000"/>
                <a:tabLst/>
              </a:pPr>
              <a:r>
                <a:rPr kumimoji="0" lang="en-US" sz="1100" b="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Ti-6Al-4V TEM</a:t>
              </a:r>
              <a:r>
                <a:rPr kumimoji="0" lang="en-US" sz="1100" b="0" u="none" strike="noStrike" kern="0" cap="none" spc="0" normalizeH="0" noProof="0" dirty="0" smtClean="0">
                  <a:ln>
                    <a:noFill/>
                  </a:ln>
                  <a:effectLst/>
                  <a:uLnTx/>
                  <a:uFillTx/>
                  <a:latin typeface="Arial" charset="0"/>
                  <a:ea typeface="ＭＳ Ｐゴシック" pitchFamily="-65" charset="-128"/>
                  <a:cs typeface="ＭＳ Ｐゴシック" pitchFamily="-65" charset="-128"/>
                </a:rPr>
                <a:t> analyses</a:t>
              </a:r>
              <a:endParaRPr kumimoji="0" lang="en-US" sz="1100" b="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endParaRPr>
            </a:p>
          </p:txBody>
        </p:sp>
      </p:grpSp>
      <p:pic>
        <p:nvPicPr>
          <p:cNvPr id="27" name="Picture 2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87456" y="534351"/>
            <a:ext cx="993734" cy="408467"/>
          </a:xfrm>
          <a:prstGeom prst="rect">
            <a:avLst/>
          </a:prstGeom>
        </p:spPr>
      </p:pic>
    </p:spTree>
    <p:extLst>
      <p:ext uri="{BB962C8B-B14F-4D97-AF65-F5344CB8AC3E}">
        <p14:creationId xmlns:p14="http://schemas.microsoft.com/office/powerpoint/2010/main" val="147762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472" y="1067100"/>
            <a:ext cx="6492128" cy="5027414"/>
          </a:xfrm>
        </p:spPr>
        <p:txBody>
          <a:bodyPr/>
          <a:lstStyle/>
          <a:p>
            <a:r>
              <a:rPr lang="en-US" sz="1800" dirty="0" smtClean="0"/>
              <a:t>Collaboration with C. Boehlert and  A. Amroussia (CHEMS)</a:t>
            </a:r>
          </a:p>
          <a:p>
            <a:pPr lvl="1"/>
            <a:r>
              <a:rPr lang="en-US" sz="1600" dirty="0" smtClean="0"/>
              <a:t> Michigan State University Strategic Partnership Materials under Extreme Conditions (</a:t>
            </a:r>
            <a:r>
              <a:rPr lang="en-US" sz="1600" dirty="0" err="1" smtClean="0"/>
              <a:t>MaTX</a:t>
            </a:r>
            <a:r>
              <a:rPr lang="en-US" sz="1600" dirty="0" smtClean="0"/>
              <a:t>) </a:t>
            </a:r>
          </a:p>
          <a:p>
            <a:r>
              <a:rPr lang="en-US" sz="1800" dirty="0" smtClean="0"/>
              <a:t>Preliminary results from SEM (Scanning Electron Microscope) / EBSD (Electron Backscatter Diffraction) analyses show no significant change in the microstructure or in orientation </a:t>
            </a:r>
            <a:br>
              <a:rPr lang="en-US" sz="1800" dirty="0" smtClean="0"/>
            </a:br>
            <a:r>
              <a:rPr lang="en-US" sz="1800" dirty="0" smtClean="0"/>
              <a:t>of the grain at the surface of the samples</a:t>
            </a:r>
          </a:p>
          <a:p>
            <a:pPr lvl="1"/>
            <a:r>
              <a:rPr lang="en-US" sz="1600" dirty="0" smtClean="0"/>
              <a:t>Degradation of the quality of the EBSD scan after irradiation</a:t>
            </a:r>
          </a:p>
          <a:p>
            <a:r>
              <a:rPr lang="en-US" sz="1800" dirty="0"/>
              <a:t>Vickers Hardness tests show no significant change but </a:t>
            </a:r>
            <a:r>
              <a:rPr lang="en-US" sz="1800" dirty="0" smtClean="0"/>
              <a:t/>
            </a:r>
            <a:br>
              <a:rPr lang="en-US" sz="1800" dirty="0" smtClean="0"/>
            </a:br>
            <a:r>
              <a:rPr lang="en-US" sz="1800" dirty="0" smtClean="0"/>
              <a:t>damage </a:t>
            </a:r>
            <a:r>
              <a:rPr lang="en-US" sz="1800" dirty="0"/>
              <a:t>on the surface is very low (~ 0.038 </a:t>
            </a:r>
            <a:r>
              <a:rPr lang="en-US" sz="1800" dirty="0" err="1" smtClean="0"/>
              <a:t>dpa</a:t>
            </a:r>
            <a:r>
              <a:rPr lang="en-US" sz="1800" dirty="0" smtClean="0"/>
              <a:t>, 2·10</a:t>
            </a:r>
            <a:r>
              <a:rPr lang="en-US" sz="1800" baseline="30000" dirty="0" smtClean="0"/>
              <a:t>-6</a:t>
            </a:r>
            <a:r>
              <a:rPr lang="en-US" sz="1800" dirty="0" smtClean="0"/>
              <a:t>dpa/s)</a:t>
            </a:r>
            <a:endParaRPr lang="en-US" sz="1800" dirty="0"/>
          </a:p>
          <a:p>
            <a:endParaRPr lang="en-US" sz="1800" dirty="0" smtClean="0"/>
          </a:p>
          <a:p>
            <a:endParaRPr lang="en-US" sz="1800" dirty="0" smtClean="0"/>
          </a:p>
          <a:p>
            <a:endParaRPr lang="en-US" sz="1800" dirty="0" smtClean="0"/>
          </a:p>
          <a:p>
            <a:endParaRPr lang="en-US" sz="1800" dirty="0" smtClean="0"/>
          </a:p>
          <a:p>
            <a:endParaRPr lang="en-US" sz="1800" dirty="0" smtClean="0"/>
          </a:p>
          <a:p>
            <a:pPr lvl="1"/>
            <a:endParaRPr lang="en-US" sz="1600" dirty="0" smtClean="0"/>
          </a:p>
          <a:p>
            <a:pPr lvl="1"/>
            <a:endParaRPr lang="en-US" sz="1600" dirty="0" smtClean="0"/>
          </a:p>
          <a:p>
            <a:pPr lvl="4"/>
            <a:endParaRPr lang="en-US" sz="1100" dirty="0"/>
          </a:p>
        </p:txBody>
      </p:sp>
      <p:sp>
        <p:nvSpPr>
          <p:cNvPr id="3" name="Title 2"/>
          <p:cNvSpPr>
            <a:spLocks noGrp="1"/>
          </p:cNvSpPr>
          <p:nvPr>
            <p:ph type="title"/>
          </p:nvPr>
        </p:nvSpPr>
        <p:spPr>
          <a:xfrm>
            <a:off x="76200" y="76200"/>
            <a:ext cx="8991600" cy="803661"/>
          </a:xfrm>
        </p:spPr>
        <p:txBody>
          <a:bodyPr/>
          <a:lstStyle/>
          <a:p>
            <a:r>
              <a:rPr lang="en-US" dirty="0" smtClean="0"/>
              <a:t>Low Energy SHI Beam Irradiations</a:t>
            </a:r>
            <a:br>
              <a:rPr lang="en-US" dirty="0" smtClean="0"/>
            </a:br>
            <a:r>
              <a:rPr lang="en-US" sz="2400" dirty="0" smtClean="0"/>
              <a:t>No Significant Change Observed</a:t>
            </a:r>
            <a:endParaRPr lang="en-US" sz="2400" dirty="0"/>
          </a:p>
        </p:txBody>
      </p:sp>
      <p:sp>
        <p:nvSpPr>
          <p:cNvPr id="7" name="Footer Placeholder 6"/>
          <p:cNvSpPr>
            <a:spLocks noGrp="1"/>
          </p:cNvSpPr>
          <p:nvPr>
            <p:ph type="ftr" sz="quarter" idx="10"/>
          </p:nvPr>
        </p:nvSpPr>
        <p:spPr/>
        <p:txBody>
          <a:bodyPr/>
          <a:lstStyle/>
          <a:p>
            <a:r>
              <a:rPr lang="en-US" smtClean="0"/>
              <a:t>F. Pellemoine, 5th HPTW - FNAL - May  2014</a:t>
            </a:r>
            <a:endParaRPr lang="en-US" dirty="0"/>
          </a:p>
        </p:txBody>
      </p:sp>
      <p:sp>
        <p:nvSpPr>
          <p:cNvPr id="9" name="Slide Number Placeholder 8"/>
          <p:cNvSpPr>
            <a:spLocks noGrp="1"/>
          </p:cNvSpPr>
          <p:nvPr>
            <p:ph type="sldNum" sz="quarter" idx="4"/>
          </p:nvPr>
        </p:nvSpPr>
        <p:spPr>
          <a:xfrm>
            <a:off x="8534400" y="6356350"/>
            <a:ext cx="609600" cy="365125"/>
          </a:xfrm>
        </p:spPr>
        <p:txBody>
          <a:bodyPr/>
          <a:lstStyle/>
          <a:p>
            <a:r>
              <a:rPr lang="en-US" smtClean="0"/>
              <a:t>, Slide </a:t>
            </a:r>
            <a:fld id="{35AD4620-7552-4207-8973-898801ED212B}" type="slidenum">
              <a:rPr lang="en-US" smtClean="0"/>
              <a:pPr/>
              <a:t>11</a:t>
            </a:fld>
            <a:endParaRPr lang="en-US"/>
          </a:p>
        </p:txBody>
      </p:sp>
      <p:grpSp>
        <p:nvGrpSpPr>
          <p:cNvPr id="6" name="Group 5"/>
          <p:cNvGrpSpPr/>
          <p:nvPr/>
        </p:nvGrpSpPr>
        <p:grpSpPr>
          <a:xfrm>
            <a:off x="6132390" y="1036576"/>
            <a:ext cx="3087810" cy="5057937"/>
            <a:chOff x="4663784" y="1036576"/>
            <a:chExt cx="4511567" cy="5083308"/>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894" y="4156616"/>
              <a:ext cx="1757331" cy="1963268"/>
            </a:xfrm>
            <a:prstGeom prst="rect">
              <a:avLst/>
            </a:prstGeom>
          </p:spPr>
        </p:pic>
        <p:pic>
          <p:nvPicPr>
            <p:cNvPr id="15"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4882" y="1151031"/>
              <a:ext cx="1737360" cy="2075921"/>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4882" y="4159648"/>
              <a:ext cx="1737360" cy="1950711"/>
            </a:xfrm>
            <a:prstGeom prst="rect">
              <a:avLst/>
            </a:prstGeom>
          </p:spPr>
        </p:pic>
        <p:sp>
          <p:nvSpPr>
            <p:cNvPr id="21" name="TextBox 20"/>
            <p:cNvSpPr txBox="1"/>
            <p:nvPr/>
          </p:nvSpPr>
          <p:spPr bwMode="auto">
            <a:xfrm>
              <a:off x="5228708" y="4082475"/>
              <a:ext cx="3839092" cy="249299"/>
            </a:xfrm>
            <a:prstGeom prst="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spAutoFit/>
            </a:bodyPr>
            <a:lstStyle/>
            <a:p>
              <a:pPr marR="0" algn="ctr" defTabSz="802866" rtl="0" eaLnBrk="0" fontAlgn="base" latinLnBrk="0" hangingPunct="0">
                <a:lnSpc>
                  <a:spcPct val="90000"/>
                </a:lnSpc>
                <a:spcBef>
                  <a:spcPts val="1206"/>
                </a:spcBef>
                <a:spcAft>
                  <a:spcPct val="0"/>
                </a:spcAft>
                <a:buClrTx/>
                <a:buSzPct val="100000"/>
                <a:tabLst/>
              </a:pPr>
              <a:r>
                <a:rPr kumimoji="0" lang="en-US" b="0" i="0" u="none" strike="noStrike" kern="0" cap="none" spc="0" normalizeH="0" baseline="0" noProof="0" dirty="0" smtClean="0">
                  <a:ln>
                    <a:noFill/>
                  </a:ln>
                  <a:solidFill>
                    <a:srgbClr val="064308"/>
                  </a:solidFill>
                  <a:effectLst/>
                  <a:uLnTx/>
                  <a:uFillTx/>
                  <a:latin typeface="Arial" charset="0"/>
                  <a:ea typeface="ＭＳ Ｐゴシック" pitchFamily="-65" charset="-128"/>
                  <a:cs typeface="ＭＳ Ｐゴシック" pitchFamily="-65" charset="-128"/>
                </a:rPr>
                <a:t>After irradiation</a:t>
              </a:r>
            </a:p>
          </p:txBody>
        </p:sp>
        <p:sp>
          <p:nvSpPr>
            <p:cNvPr id="8" name="Down Arrow 7"/>
            <p:cNvSpPr/>
            <p:nvPr/>
          </p:nvSpPr>
          <p:spPr>
            <a:xfrm>
              <a:off x="5432600" y="3364095"/>
              <a:ext cx="251606" cy="686605"/>
            </a:xfrm>
            <a:prstGeom prst="downArrow">
              <a:avLst/>
            </a:prstGeom>
            <a:solidFill>
              <a:srgbClr val="064308"/>
            </a:solidFill>
            <a:ln>
              <a:solidFill>
                <a:srgbClr val="0643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bwMode="auto">
            <a:xfrm>
              <a:off x="5763182" y="3486806"/>
              <a:ext cx="3412169" cy="3046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R="0" algn="l" defTabSz="802866" rtl="0" eaLnBrk="0" fontAlgn="base" latinLnBrk="0" hangingPunct="0">
                <a:lnSpc>
                  <a:spcPct val="90000"/>
                </a:lnSpc>
                <a:spcBef>
                  <a:spcPts val="0"/>
                </a:spcBef>
                <a:spcAft>
                  <a:spcPct val="0"/>
                </a:spcAft>
                <a:buClrTx/>
                <a:buSzPct val="100000"/>
                <a:tabLst/>
              </a:pPr>
              <a:r>
                <a:rPr kumimoji="0" lang="en-US" sz="1100" b="0" i="0" u="none" strike="noStrike" kern="0" cap="none" spc="0" normalizeH="0" baseline="0" noProof="0" dirty="0" smtClean="0">
                  <a:ln>
                    <a:noFill/>
                  </a:ln>
                  <a:solidFill>
                    <a:srgbClr val="064308"/>
                  </a:solidFill>
                  <a:effectLst/>
                  <a:uLnTx/>
                  <a:uFillTx/>
                  <a:latin typeface="Arial" charset="0"/>
                  <a:ea typeface="ＭＳ Ｐゴシック" pitchFamily="-65" charset="-128"/>
                  <a:cs typeface="ＭＳ Ｐゴシック" pitchFamily="-65" charset="-128"/>
                </a:rPr>
                <a:t>Ti-alloys at 350 ºC irradiated with </a:t>
              </a:r>
              <a:r>
                <a:rPr lang="en-US" sz="1100" kern="0" baseline="30000" dirty="0" smtClean="0">
                  <a:solidFill>
                    <a:srgbClr val="064308"/>
                  </a:solidFill>
                  <a:latin typeface="Arial" charset="0"/>
                  <a:ea typeface="ＭＳ Ｐゴシック" pitchFamily="-65" charset="-128"/>
                  <a:cs typeface="ＭＳ Ｐゴシック" pitchFamily="-65" charset="-128"/>
                </a:rPr>
                <a:t>36</a:t>
              </a:r>
              <a:r>
                <a:rPr lang="en-US" sz="1100" kern="0" dirty="0" smtClean="0">
                  <a:solidFill>
                    <a:srgbClr val="064308"/>
                  </a:solidFill>
                  <a:latin typeface="Arial" charset="0"/>
                  <a:ea typeface="ＭＳ Ｐゴシック" pitchFamily="-65" charset="-128"/>
                  <a:cs typeface="ＭＳ Ｐゴシック" pitchFamily="-65" charset="-128"/>
                </a:rPr>
                <a:t> </a:t>
              </a:r>
              <a:r>
                <a:rPr lang="en-US" sz="1100" kern="0" dirty="0" err="1" smtClean="0">
                  <a:solidFill>
                    <a:srgbClr val="064308"/>
                  </a:solidFill>
                  <a:latin typeface="Arial" charset="0"/>
                  <a:ea typeface="ＭＳ Ｐゴシック" pitchFamily="-65" charset="-128"/>
                  <a:cs typeface="ＭＳ Ｐゴシック" pitchFamily="-65" charset="-128"/>
                </a:rPr>
                <a:t>Ar</a:t>
              </a:r>
              <a:r>
                <a:rPr lang="en-US" sz="1100" kern="0" dirty="0" smtClean="0">
                  <a:solidFill>
                    <a:srgbClr val="064308"/>
                  </a:solidFill>
                  <a:latin typeface="Arial" charset="0"/>
                  <a:ea typeface="ＭＳ Ｐゴシック" pitchFamily="-65" charset="-128"/>
                  <a:cs typeface="ＭＳ Ｐゴシック" pitchFamily="-65" charset="-128"/>
                </a:rPr>
                <a:t> at 36 MeV </a:t>
              </a:r>
              <a:br>
                <a:rPr lang="en-US" sz="1100" kern="0" dirty="0" smtClean="0">
                  <a:solidFill>
                    <a:srgbClr val="064308"/>
                  </a:solidFill>
                  <a:latin typeface="Arial" charset="0"/>
                  <a:ea typeface="ＭＳ Ｐゴシック" pitchFamily="-65" charset="-128"/>
                  <a:cs typeface="ＭＳ Ｐゴシック" pitchFamily="-65" charset="-128"/>
                </a:rPr>
              </a:br>
              <a:r>
                <a:rPr lang="en-US" sz="1100" kern="0" dirty="0" smtClean="0">
                  <a:solidFill>
                    <a:srgbClr val="064308"/>
                  </a:solidFill>
                  <a:latin typeface="Arial" charset="0"/>
                  <a:ea typeface="ＭＳ Ｐゴシック" pitchFamily="-65" charset="-128"/>
                  <a:cs typeface="ＭＳ Ｐゴシック" pitchFamily="-65" charset="-128"/>
                </a:rPr>
                <a:t>10</a:t>
              </a:r>
              <a:r>
                <a:rPr lang="en-US" sz="1100" kern="0" baseline="30000" dirty="0" smtClean="0">
                  <a:solidFill>
                    <a:srgbClr val="064308"/>
                  </a:solidFill>
                  <a:latin typeface="Arial" charset="0"/>
                  <a:ea typeface="ＭＳ Ｐゴシック" pitchFamily="-65" charset="-128"/>
                  <a:cs typeface="ＭＳ Ｐゴシック" pitchFamily="-65" charset="-128"/>
                </a:rPr>
                <a:t>15</a:t>
              </a:r>
              <a:r>
                <a:rPr lang="en-US" sz="1100" kern="0" dirty="0" smtClean="0">
                  <a:solidFill>
                    <a:srgbClr val="064308"/>
                  </a:solidFill>
                  <a:latin typeface="Arial" charset="0"/>
                  <a:ea typeface="ＭＳ Ｐゴシック" pitchFamily="-65" charset="-128"/>
                  <a:cs typeface="ＭＳ Ｐゴシック" pitchFamily="-65" charset="-128"/>
                </a:rPr>
                <a:t> ions/cm² - 0.038 </a:t>
              </a:r>
              <a:r>
                <a:rPr lang="en-US" sz="1100" kern="0" dirty="0" err="1" smtClean="0">
                  <a:solidFill>
                    <a:srgbClr val="064308"/>
                  </a:solidFill>
                  <a:latin typeface="Arial" charset="0"/>
                  <a:ea typeface="ＭＳ Ｐゴシック" pitchFamily="-65" charset="-128"/>
                  <a:cs typeface="ＭＳ Ｐゴシック" pitchFamily="-65" charset="-128"/>
                </a:rPr>
                <a:t>dpa</a:t>
              </a:r>
              <a:r>
                <a:rPr lang="en-US" sz="1100" kern="0" dirty="0" smtClean="0">
                  <a:solidFill>
                    <a:srgbClr val="064308"/>
                  </a:solidFill>
                  <a:latin typeface="Arial" charset="0"/>
                  <a:ea typeface="ＭＳ Ｐゴシック" pitchFamily="-65" charset="-128"/>
                  <a:cs typeface="ＭＳ Ｐゴシック" pitchFamily="-65" charset="-128"/>
                </a:rPr>
                <a:t> on surface</a:t>
              </a:r>
              <a:endParaRPr kumimoji="0" lang="en-US" sz="1100" b="0" i="0" u="none" strike="noStrike" kern="0" cap="none" spc="0" normalizeH="0" baseline="0" noProof="0" dirty="0" smtClean="0">
                <a:ln>
                  <a:noFill/>
                </a:ln>
                <a:solidFill>
                  <a:srgbClr val="064308"/>
                </a:solidFill>
                <a:effectLst/>
                <a:uLnTx/>
                <a:uFillTx/>
                <a:latin typeface="Arial" charset="0"/>
                <a:ea typeface="ＭＳ Ｐゴシック" pitchFamily="-65" charset="-128"/>
                <a:cs typeface="ＭＳ Ｐゴシック" pitchFamily="-65" charset="-128"/>
              </a:endParaRPr>
            </a:p>
          </p:txBody>
        </p:sp>
        <p:pic>
          <p:nvPicPr>
            <p:cNvPr id="13"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4288"/>
            <a:stretch/>
          </p:blipFill>
          <p:spPr bwMode="auto">
            <a:xfrm>
              <a:off x="4671034" y="2368849"/>
              <a:ext cx="676652"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7281894" y="1263685"/>
              <a:ext cx="1757331" cy="1963267"/>
            </a:xfrm>
            <a:prstGeom prst="rect">
              <a:avLst/>
            </a:prstGeom>
            <a:noFill/>
            <a:ln w="9525">
              <a:noFill/>
              <a:miter lim="800000"/>
              <a:headEnd/>
              <a:tailEnd/>
            </a:ln>
          </p:spPr>
        </p:pic>
        <p:sp>
          <p:nvSpPr>
            <p:cNvPr id="5" name="TextBox 4"/>
            <p:cNvSpPr txBox="1"/>
            <p:nvPr/>
          </p:nvSpPr>
          <p:spPr bwMode="auto">
            <a:xfrm>
              <a:off x="5484881" y="1036576"/>
              <a:ext cx="3469102" cy="249299"/>
            </a:xfrm>
            <a:prstGeom prst="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spAutoFit/>
            </a:bodyPr>
            <a:lstStyle/>
            <a:p>
              <a:pPr marR="0" algn="ctr" defTabSz="802866" rtl="0" eaLnBrk="0" fontAlgn="base" latinLnBrk="0" hangingPunct="0">
                <a:lnSpc>
                  <a:spcPct val="90000"/>
                </a:lnSpc>
                <a:spcBef>
                  <a:spcPts val="1206"/>
                </a:spcBef>
                <a:spcAft>
                  <a:spcPct val="0"/>
                </a:spcAft>
                <a:buClrTx/>
                <a:buSzPct val="100000"/>
                <a:tabLst/>
              </a:pPr>
              <a:r>
                <a:rPr kumimoji="0" lang="en-US" b="0" i="0" u="none" strike="noStrike" kern="0" cap="none" spc="0" normalizeH="0" baseline="0" noProof="0" dirty="0" smtClean="0">
                  <a:ln>
                    <a:noFill/>
                  </a:ln>
                  <a:solidFill>
                    <a:srgbClr val="064308"/>
                  </a:solidFill>
                  <a:effectLst/>
                  <a:uLnTx/>
                  <a:uFillTx/>
                  <a:latin typeface="Arial" charset="0"/>
                  <a:ea typeface="ＭＳ Ｐゴシック" pitchFamily="-65" charset="-128"/>
                  <a:cs typeface="ＭＳ Ｐゴシック" pitchFamily="-65" charset="-128"/>
                </a:rPr>
                <a:t>Before irradiation</a:t>
              </a:r>
            </a:p>
          </p:txBody>
        </p:sp>
        <p:sp>
          <p:nvSpPr>
            <p:cNvPr id="4" name="TextBox 3"/>
            <p:cNvSpPr txBox="1"/>
            <p:nvPr/>
          </p:nvSpPr>
          <p:spPr>
            <a:xfrm>
              <a:off x="5523232" y="1321221"/>
              <a:ext cx="1334619" cy="261610"/>
            </a:xfrm>
            <a:prstGeom prst="rect">
              <a:avLst/>
            </a:prstGeom>
            <a:solidFill>
              <a:schemeClr val="bg1"/>
            </a:solidFill>
          </p:spPr>
          <p:txBody>
            <a:bodyPr wrap="square" rtlCol="0">
              <a:spAutoFit/>
            </a:bodyPr>
            <a:lstStyle/>
            <a:p>
              <a:pPr algn="ctr"/>
              <a:r>
                <a:rPr lang="en-US" sz="1100" dirty="0" smtClean="0"/>
                <a:t>Ti-6Al-4V</a:t>
              </a:r>
              <a:endParaRPr lang="en-US" sz="1100" dirty="0"/>
            </a:p>
          </p:txBody>
        </p:sp>
        <p:sp>
          <p:nvSpPr>
            <p:cNvPr id="18" name="TextBox 17"/>
            <p:cNvSpPr txBox="1"/>
            <p:nvPr/>
          </p:nvSpPr>
          <p:spPr>
            <a:xfrm>
              <a:off x="7358355" y="1331425"/>
              <a:ext cx="1503528" cy="262922"/>
            </a:xfrm>
            <a:prstGeom prst="rect">
              <a:avLst/>
            </a:prstGeom>
            <a:solidFill>
              <a:schemeClr val="bg1"/>
            </a:solidFill>
          </p:spPr>
          <p:txBody>
            <a:bodyPr wrap="square" rtlCol="0">
              <a:spAutoFit/>
            </a:bodyPr>
            <a:lstStyle/>
            <a:p>
              <a:pPr algn="ctr"/>
              <a:r>
                <a:rPr lang="en-US" sz="1100" dirty="0" smtClean="0"/>
                <a:t>Ti-6Al-4V-1B</a:t>
              </a:r>
              <a:endParaRPr lang="en-US" sz="1100" dirty="0"/>
            </a:p>
          </p:txBody>
        </p:sp>
        <p:pic>
          <p:nvPicPr>
            <p:cNvPr id="12"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63784" y="3036946"/>
              <a:ext cx="768817" cy="60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9"/>
          <a:srcRect/>
          <a:stretch>
            <a:fillRect/>
          </a:stretch>
        </p:blipFill>
        <p:spPr bwMode="auto">
          <a:xfrm>
            <a:off x="186563" y="3937027"/>
            <a:ext cx="3110271" cy="2157790"/>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a:srcRect/>
          <a:stretch>
            <a:fillRect/>
          </a:stretch>
        </p:blipFill>
        <p:spPr bwMode="auto">
          <a:xfrm>
            <a:off x="3466128" y="3949813"/>
            <a:ext cx="3163272" cy="2146188"/>
          </a:xfrm>
          <a:prstGeom prst="rect">
            <a:avLst/>
          </a:prstGeom>
          <a:noFill/>
          <a:ln w="9525">
            <a:noFill/>
            <a:miter lim="800000"/>
            <a:headEnd/>
            <a:tailEnd/>
          </a:ln>
          <a:effectLst/>
        </p:spPr>
      </p:pic>
    </p:spTree>
    <p:extLst>
      <p:ext uri="{BB962C8B-B14F-4D97-AF65-F5344CB8AC3E}">
        <p14:creationId xmlns:p14="http://schemas.microsoft.com/office/powerpoint/2010/main" val="2110897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7100"/>
            <a:ext cx="8991600" cy="5027414"/>
          </a:xfrm>
        </p:spPr>
        <p:txBody>
          <a:bodyPr/>
          <a:lstStyle/>
          <a:p>
            <a:r>
              <a:rPr lang="en-US" sz="2000" dirty="0" smtClean="0"/>
              <a:t>Analyses ongoing</a:t>
            </a:r>
          </a:p>
          <a:p>
            <a:pPr lvl="1"/>
            <a:r>
              <a:rPr lang="en-US" sz="1800" dirty="0" err="1" smtClean="0"/>
              <a:t>Nano</a:t>
            </a:r>
            <a:r>
              <a:rPr lang="en-US" sz="1800" dirty="0" smtClean="0"/>
              <a:t>-indentation study will allow extraction </a:t>
            </a:r>
            <a:br>
              <a:rPr lang="en-US" sz="1800" dirty="0" smtClean="0"/>
            </a:br>
            <a:r>
              <a:rPr lang="en-US" sz="1800" dirty="0" smtClean="0"/>
              <a:t>of hardness and Young modulus in the cross </a:t>
            </a:r>
            <a:br>
              <a:rPr lang="en-US" sz="1800" dirty="0" smtClean="0"/>
            </a:br>
            <a:r>
              <a:rPr lang="en-US" sz="1800" dirty="0" smtClean="0"/>
              <a:t>section of the sample in order to reach </a:t>
            </a:r>
            <a:br>
              <a:rPr lang="en-US" sz="1800" dirty="0" smtClean="0"/>
            </a:br>
            <a:r>
              <a:rPr lang="en-US" sz="1800" dirty="0" smtClean="0"/>
              <a:t>higher </a:t>
            </a:r>
            <a:r>
              <a:rPr lang="en-US" sz="1800" dirty="0" err="1" smtClean="0"/>
              <a:t>dpa</a:t>
            </a:r>
            <a:endParaRPr lang="en-US" sz="1800" dirty="0" smtClean="0"/>
          </a:p>
          <a:p>
            <a:pPr lvl="1"/>
            <a:r>
              <a:rPr lang="en-US" sz="1800" dirty="0" smtClean="0">
                <a:sym typeface="Symbol"/>
              </a:rPr>
              <a:t>In-situ SEM during tensile tests (MSU – </a:t>
            </a:r>
            <a:br>
              <a:rPr lang="en-US" sz="1800" dirty="0" smtClean="0">
                <a:sym typeface="Symbol"/>
              </a:rPr>
            </a:br>
            <a:r>
              <a:rPr lang="en-US" sz="1800" dirty="0" smtClean="0">
                <a:sym typeface="Symbol"/>
              </a:rPr>
              <a:t>C. Boehlert)</a:t>
            </a:r>
          </a:p>
          <a:p>
            <a:pPr lvl="2"/>
            <a:r>
              <a:rPr lang="en-US" sz="1600" dirty="0" smtClean="0">
                <a:sym typeface="Symbol"/>
              </a:rPr>
              <a:t>Study doesn’t give bulk properties of Ti-alloys but </a:t>
            </a:r>
            <a:br>
              <a:rPr lang="en-US" sz="1600" dirty="0" smtClean="0">
                <a:sym typeface="Symbol"/>
              </a:rPr>
            </a:br>
            <a:r>
              <a:rPr lang="en-US" sz="1600" dirty="0" smtClean="0">
                <a:sym typeface="Symbol"/>
              </a:rPr>
              <a:t>allows us to observe if the deformation mechanisms </a:t>
            </a:r>
            <a:br>
              <a:rPr lang="en-US" sz="1600" dirty="0" smtClean="0">
                <a:sym typeface="Symbol"/>
              </a:rPr>
            </a:br>
            <a:r>
              <a:rPr lang="en-US" sz="1600" dirty="0" smtClean="0">
                <a:sym typeface="Symbol"/>
              </a:rPr>
              <a:t>on irradiated Ti-alloys are different from un-irradiated </a:t>
            </a:r>
            <a:br>
              <a:rPr lang="en-US" sz="1600" dirty="0" smtClean="0">
                <a:sym typeface="Symbol"/>
              </a:rPr>
            </a:br>
            <a:r>
              <a:rPr lang="en-US" sz="1600" dirty="0" smtClean="0">
                <a:sym typeface="Symbol"/>
              </a:rPr>
              <a:t>samples</a:t>
            </a:r>
            <a:endParaRPr lang="en-US" sz="1800" dirty="0" smtClean="0"/>
          </a:p>
          <a:p>
            <a:r>
              <a:rPr lang="en-US" sz="2000" dirty="0" smtClean="0">
                <a:sym typeface="Symbol"/>
              </a:rPr>
              <a:t>Future analyses </a:t>
            </a:r>
          </a:p>
          <a:p>
            <a:pPr lvl="1"/>
            <a:r>
              <a:rPr lang="en-US" sz="1800" dirty="0" smtClean="0"/>
              <a:t>New EBSD analyses planned after polishing </a:t>
            </a:r>
            <a:br>
              <a:rPr lang="en-US" sz="1800" dirty="0" smtClean="0"/>
            </a:br>
            <a:r>
              <a:rPr lang="en-US" sz="1800" dirty="0" smtClean="0"/>
              <a:t>samples</a:t>
            </a:r>
          </a:p>
          <a:p>
            <a:pPr lvl="1"/>
            <a:r>
              <a:rPr lang="en-US" sz="1800" dirty="0" smtClean="0"/>
              <a:t>Swelling study for each samples</a:t>
            </a:r>
          </a:p>
          <a:p>
            <a:pPr lvl="1"/>
            <a:r>
              <a:rPr lang="en-US" sz="1800" dirty="0" smtClean="0"/>
              <a:t>Possibility to use FIB (Focused Ion Beams) to study damage in the depth of the sample for TEM, SEM/EBSD analyses</a:t>
            </a:r>
          </a:p>
          <a:p>
            <a:pPr lvl="1"/>
            <a:endParaRPr lang="en-US" sz="1800" dirty="0" smtClean="0"/>
          </a:p>
          <a:p>
            <a:endParaRPr lang="en-US" sz="2000" dirty="0" smtClean="0"/>
          </a:p>
          <a:p>
            <a:endParaRPr lang="en-US" sz="2000" dirty="0" smtClean="0"/>
          </a:p>
          <a:p>
            <a:endParaRPr lang="en-US" sz="2000" dirty="0" smtClean="0"/>
          </a:p>
          <a:p>
            <a:endParaRPr lang="en-US" sz="2000" dirty="0" smtClean="0"/>
          </a:p>
          <a:p>
            <a:pPr lvl="1"/>
            <a:endParaRPr lang="en-US" sz="1800" dirty="0" smtClean="0"/>
          </a:p>
          <a:p>
            <a:pPr lvl="1"/>
            <a:endParaRPr lang="en-US" sz="1800" dirty="0" smtClean="0"/>
          </a:p>
          <a:p>
            <a:pPr lvl="4"/>
            <a:endParaRPr lang="en-US" sz="1200" dirty="0"/>
          </a:p>
        </p:txBody>
      </p:sp>
      <p:sp>
        <p:nvSpPr>
          <p:cNvPr id="3" name="Title 2"/>
          <p:cNvSpPr>
            <a:spLocks noGrp="1"/>
          </p:cNvSpPr>
          <p:nvPr>
            <p:ph type="title"/>
          </p:nvPr>
        </p:nvSpPr>
        <p:spPr/>
        <p:txBody>
          <a:bodyPr/>
          <a:lstStyle/>
          <a:p>
            <a:r>
              <a:rPr lang="en-US" smtClean="0"/>
              <a:t>SHI Irradiation Study of Ti-alloys</a:t>
            </a:r>
            <a:endParaRPr lang="en-US" dirty="0"/>
          </a:p>
        </p:txBody>
      </p:sp>
      <p:sp>
        <p:nvSpPr>
          <p:cNvPr id="7" name="Footer Placeholder 6"/>
          <p:cNvSpPr>
            <a:spLocks noGrp="1"/>
          </p:cNvSpPr>
          <p:nvPr>
            <p:ph type="ftr" sz="quarter" idx="10"/>
          </p:nvPr>
        </p:nvSpPr>
        <p:spPr/>
        <p:txBody>
          <a:bodyPr/>
          <a:lstStyle/>
          <a:p>
            <a:r>
              <a:rPr lang="en-US" smtClean="0"/>
              <a:t>F. Pellemoine, 5th HPTW - FNAL - May  2014</a:t>
            </a:r>
            <a:endParaRPr lang="en-US" dirty="0"/>
          </a:p>
        </p:txBody>
      </p:sp>
      <p:sp>
        <p:nvSpPr>
          <p:cNvPr id="9" name="Slide Number Placeholder 8"/>
          <p:cNvSpPr>
            <a:spLocks noGrp="1"/>
          </p:cNvSpPr>
          <p:nvPr>
            <p:ph type="sldNum" sz="quarter" idx="4"/>
          </p:nvPr>
        </p:nvSpPr>
        <p:spPr/>
        <p:txBody>
          <a:bodyPr/>
          <a:lstStyle/>
          <a:p>
            <a:r>
              <a:rPr lang="en-US" smtClean="0"/>
              <a:t>, Slide </a:t>
            </a:r>
            <a:fld id="{35AD4620-7552-4207-8973-898801ED212B}" type="slidenum">
              <a:rPr lang="en-US" smtClean="0"/>
              <a:pPr/>
              <a:t>12</a:t>
            </a:fld>
            <a:endParaRPr lang="en-US"/>
          </a:p>
        </p:txBody>
      </p:sp>
      <p:grpSp>
        <p:nvGrpSpPr>
          <p:cNvPr id="4" name="Group 3"/>
          <p:cNvGrpSpPr/>
          <p:nvPr/>
        </p:nvGrpSpPr>
        <p:grpSpPr>
          <a:xfrm>
            <a:off x="5711825" y="990600"/>
            <a:ext cx="3355975" cy="3246977"/>
            <a:chOff x="6303193" y="1096423"/>
            <a:chExt cx="2529599" cy="2408777"/>
          </a:xfrm>
        </p:grpSpPr>
        <p:grpSp>
          <p:nvGrpSpPr>
            <p:cNvPr id="30" name="Group 29"/>
            <p:cNvGrpSpPr/>
            <p:nvPr/>
          </p:nvGrpSpPr>
          <p:grpSpPr>
            <a:xfrm>
              <a:off x="6303193" y="1351850"/>
              <a:ext cx="1371600" cy="2153350"/>
              <a:chOff x="6303193" y="1130300"/>
              <a:chExt cx="1371600" cy="1384300"/>
            </a:xfrm>
          </p:grpSpPr>
          <p:grpSp>
            <p:nvGrpSpPr>
              <p:cNvPr id="20" name="Group 19"/>
              <p:cNvGrpSpPr/>
              <p:nvPr/>
            </p:nvGrpSpPr>
            <p:grpSpPr>
              <a:xfrm>
                <a:off x="6303193" y="1371600"/>
                <a:ext cx="1371600" cy="1143000"/>
                <a:chOff x="6400800" y="1371600"/>
                <a:chExt cx="2514600" cy="1371600"/>
              </a:xfrm>
            </p:grpSpPr>
            <p:sp>
              <p:nvSpPr>
                <p:cNvPr id="17" name="Rectangle 16"/>
                <p:cNvSpPr/>
                <p:nvPr/>
              </p:nvSpPr>
              <p:spPr>
                <a:xfrm>
                  <a:off x="6400800" y="1371600"/>
                  <a:ext cx="2514600" cy="13716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Ti-alloy sample</a:t>
                  </a:r>
                  <a:endParaRPr lang="en-US" dirty="0">
                    <a:solidFill>
                      <a:schemeClr val="tx1"/>
                    </a:solidFill>
                  </a:endParaRPr>
                </a:p>
              </p:txBody>
            </p:sp>
            <p:sp>
              <p:nvSpPr>
                <p:cNvPr id="19" name="Rectangle 18"/>
                <p:cNvSpPr/>
                <p:nvPr/>
              </p:nvSpPr>
              <p:spPr>
                <a:xfrm>
                  <a:off x="6400800" y="1371600"/>
                  <a:ext cx="2514600" cy="304800"/>
                </a:xfrm>
                <a:prstGeom prst="rect">
                  <a:avLst/>
                </a:prstGeom>
                <a:gradFill>
                  <a:gsLst>
                    <a:gs pos="0">
                      <a:schemeClr val="accent1">
                        <a:tint val="100000"/>
                        <a:shade val="100000"/>
                        <a:satMod val="130000"/>
                      </a:schemeClr>
                    </a:gs>
                    <a:gs pos="42000">
                      <a:schemeClr val="accent1">
                        <a:tint val="50000"/>
                        <a:shade val="100000"/>
                        <a:satMod val="350000"/>
                        <a:alpha val="24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a:xfrm>
                <a:off x="6400800" y="11303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600825"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800850"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000875"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200900"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400925"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600950" y="1143000"/>
                <a:ext cx="0"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6361116" y="1096423"/>
              <a:ext cx="1279517" cy="276999"/>
            </a:xfrm>
            <a:prstGeom prst="rect">
              <a:avLst/>
            </a:prstGeom>
            <a:noFill/>
          </p:spPr>
          <p:txBody>
            <a:bodyPr wrap="none" rtlCol="0">
              <a:spAutoFit/>
            </a:bodyPr>
            <a:lstStyle/>
            <a:p>
              <a:r>
                <a:rPr lang="en-US" sz="1200" dirty="0" smtClean="0">
                  <a:solidFill>
                    <a:schemeClr val="accent1"/>
                  </a:solidFill>
                </a:rPr>
                <a:t>36Ar @ 36 MeV</a:t>
              </a:r>
              <a:endParaRPr lang="en-US" sz="1200" dirty="0">
                <a:solidFill>
                  <a:schemeClr val="accent1"/>
                </a:solidFill>
              </a:endParaRPr>
            </a:p>
          </p:txBody>
        </p:sp>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l="6994" t="17509" r="43724" b="5064"/>
            <a:stretch/>
          </p:blipFill>
          <p:spPr>
            <a:xfrm rot="5400000">
              <a:off x="7672386" y="1744719"/>
              <a:ext cx="1228726" cy="1092087"/>
            </a:xfrm>
            <a:prstGeom prst="rect">
              <a:avLst/>
            </a:prstGeom>
          </p:spPr>
        </p:pic>
        <p:cxnSp>
          <p:nvCxnSpPr>
            <p:cNvPr id="34" name="Straight Connector 33"/>
            <p:cNvCxnSpPr/>
            <p:nvPr/>
          </p:nvCxnSpPr>
          <p:spPr>
            <a:xfrm>
              <a:off x="7674793" y="1727205"/>
              <a:ext cx="304800" cy="0"/>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674793" y="2122315"/>
              <a:ext cx="304800" cy="716838"/>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979593" y="1727204"/>
              <a:ext cx="0" cy="111194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4479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78" y="1067100"/>
            <a:ext cx="8990922" cy="5027414"/>
          </a:xfrm>
        </p:spPr>
        <p:txBody>
          <a:bodyPr/>
          <a:lstStyle/>
          <a:p>
            <a:r>
              <a:rPr lang="en-US" sz="2000" dirty="0" err="1" smtClean="0"/>
              <a:t>Ferrofluidic</a:t>
            </a:r>
            <a:r>
              <a:rPr lang="en-US" sz="2000" dirty="0" smtClean="0"/>
              <a:t> </a:t>
            </a:r>
            <a:r>
              <a:rPr lang="en-US" sz="2000" dirty="0" err="1" smtClean="0"/>
              <a:t>Feedthrough</a:t>
            </a:r>
            <a:r>
              <a:rPr lang="en-US" sz="2000" dirty="0" smtClean="0"/>
              <a:t> will be used in both units (target and beam dump)</a:t>
            </a:r>
          </a:p>
          <a:p>
            <a:endParaRPr lang="en-US" sz="2000" dirty="0" smtClean="0"/>
          </a:p>
          <a:p>
            <a:endParaRPr lang="en-US" sz="2000" dirty="0" smtClean="0"/>
          </a:p>
          <a:p>
            <a:endParaRPr lang="en-US" sz="2000" dirty="0" smtClean="0"/>
          </a:p>
          <a:p>
            <a:endParaRPr lang="en-US" sz="2000" dirty="0"/>
          </a:p>
          <a:p>
            <a:pPr lvl="3"/>
            <a:endParaRPr lang="en-US" sz="1400" dirty="0" smtClean="0"/>
          </a:p>
          <a:p>
            <a:endParaRPr lang="en-US" sz="2000" dirty="0" smtClean="0"/>
          </a:p>
          <a:p>
            <a:endParaRPr lang="en-US" sz="2000" dirty="0" smtClean="0"/>
          </a:p>
          <a:p>
            <a:r>
              <a:rPr lang="en-US" sz="2000" dirty="0" smtClean="0"/>
              <a:t>Maximum dose to </a:t>
            </a:r>
            <a:r>
              <a:rPr lang="en-US" sz="2000" dirty="0" err="1" smtClean="0"/>
              <a:t>Ferrofluidic</a:t>
            </a:r>
            <a:r>
              <a:rPr lang="en-US" sz="2000" dirty="0" smtClean="0"/>
              <a:t> </a:t>
            </a:r>
            <a:r>
              <a:rPr lang="en-US" sz="2000" dirty="0" err="1" smtClean="0"/>
              <a:t>Feedthroughs</a:t>
            </a:r>
            <a:r>
              <a:rPr lang="en-US" sz="2000" dirty="0" smtClean="0"/>
              <a:t> </a:t>
            </a:r>
          </a:p>
          <a:p>
            <a:pPr lvl="1"/>
            <a:r>
              <a:rPr lang="en-US" sz="1800" dirty="0" smtClean="0"/>
              <a:t>Target (2 weeks of operation)</a:t>
            </a:r>
          </a:p>
          <a:p>
            <a:pPr lvl="2"/>
            <a:r>
              <a:rPr lang="en-US" sz="1600" dirty="0" smtClean="0"/>
              <a:t>1 </a:t>
            </a:r>
            <a:r>
              <a:rPr lang="en-US" sz="1600" dirty="0" err="1" smtClean="0"/>
              <a:t>MGy</a:t>
            </a:r>
            <a:r>
              <a:rPr lang="en-US" sz="1600" dirty="0" smtClean="0"/>
              <a:t> (</a:t>
            </a:r>
            <a:r>
              <a:rPr lang="en-US" sz="1600" baseline="30000" dirty="0" smtClean="0"/>
              <a:t>18</a:t>
            </a:r>
            <a:r>
              <a:rPr lang="en-US" sz="1600" dirty="0" smtClean="0"/>
              <a:t>O beam at 266 MeV/u with 15” cast iron shielding)</a:t>
            </a:r>
          </a:p>
          <a:p>
            <a:pPr lvl="2"/>
            <a:r>
              <a:rPr lang="en-US" sz="1600" dirty="0" smtClean="0"/>
              <a:t>Estimate 7.5 </a:t>
            </a:r>
            <a:r>
              <a:rPr lang="en-US" sz="1600" dirty="0" err="1" smtClean="0"/>
              <a:t>MGy</a:t>
            </a:r>
            <a:r>
              <a:rPr lang="en-US" sz="1600" dirty="0" smtClean="0"/>
              <a:t> without shielding</a:t>
            </a:r>
          </a:p>
          <a:p>
            <a:pPr lvl="1"/>
            <a:r>
              <a:rPr lang="en-US" sz="1800" dirty="0" smtClean="0"/>
              <a:t>Beam dump (1 year of operation)</a:t>
            </a:r>
          </a:p>
          <a:p>
            <a:pPr lvl="2"/>
            <a:r>
              <a:rPr lang="en-US" sz="1600" dirty="0" smtClean="0"/>
              <a:t>3.5 </a:t>
            </a:r>
            <a:r>
              <a:rPr lang="en-US" sz="1600" dirty="0" err="1" smtClean="0"/>
              <a:t>MGy</a:t>
            </a:r>
            <a:r>
              <a:rPr lang="en-US" sz="1600" dirty="0" smtClean="0"/>
              <a:t> (</a:t>
            </a:r>
            <a:r>
              <a:rPr lang="en-US" sz="1600" baseline="30000" dirty="0" smtClean="0"/>
              <a:t>18</a:t>
            </a:r>
            <a:r>
              <a:rPr lang="en-US" sz="1600" dirty="0" smtClean="0"/>
              <a:t>O beam, 637 MeV/u (conservative upgrade-energy assumption) with 5” of steel shielding)</a:t>
            </a:r>
          </a:p>
          <a:p>
            <a:endParaRPr lang="en-US" sz="2000" dirty="0" smtClean="0">
              <a:sym typeface="Wingdings"/>
            </a:endParaRPr>
          </a:p>
          <a:p>
            <a:endParaRPr lang="en-US" sz="2000" dirty="0"/>
          </a:p>
        </p:txBody>
      </p:sp>
      <p:sp>
        <p:nvSpPr>
          <p:cNvPr id="10244" name="Title 4"/>
          <p:cNvSpPr>
            <a:spLocks noGrp="1"/>
          </p:cNvSpPr>
          <p:nvPr>
            <p:ph type="title"/>
          </p:nvPr>
        </p:nvSpPr>
        <p:spPr>
          <a:xfrm>
            <a:off x="75522" y="69308"/>
            <a:ext cx="8991600" cy="803661"/>
          </a:xfrm>
        </p:spPr>
        <p:txBody>
          <a:bodyPr/>
          <a:lstStyle/>
          <a:p>
            <a:r>
              <a:rPr lang="en-US" dirty="0" smtClean="0"/>
              <a:t>Design Support for Target and Beam Dump</a:t>
            </a:r>
            <a:br>
              <a:rPr lang="en-US" dirty="0" smtClean="0"/>
            </a:br>
            <a:r>
              <a:rPr lang="en-US" sz="2400" dirty="0" smtClean="0"/>
              <a:t>Radiation Effects in </a:t>
            </a:r>
            <a:r>
              <a:rPr lang="en-US" sz="2400" dirty="0" err="1" smtClean="0"/>
              <a:t>Ferrofluidic</a:t>
            </a:r>
            <a:r>
              <a:rPr lang="en-US" sz="2400" dirty="0" smtClean="0"/>
              <a:t> </a:t>
            </a:r>
            <a:r>
              <a:rPr lang="en-US" sz="2400" dirty="0" err="1" smtClean="0"/>
              <a:t>Feedthroughs</a:t>
            </a:r>
            <a:endParaRPr lang="en-US" sz="2400" dirty="0" smtClean="0"/>
          </a:p>
        </p:txBody>
      </p:sp>
      <p:sp>
        <p:nvSpPr>
          <p:cNvPr id="3" name="Footer Placeholder 2"/>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35AD4620-7552-4207-8973-898801ED212B}" type="slidenum">
              <a:rPr lang="en-US" smtClean="0"/>
              <a:pPr/>
              <a:t>13</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1322" y="1524000"/>
            <a:ext cx="2743878" cy="2451198"/>
          </a:xfrm>
          <a:prstGeom prst="rect">
            <a:avLst/>
          </a:prstGeom>
        </p:spPr>
      </p:pic>
      <p:pic>
        <p:nvPicPr>
          <p:cNvPr id="16" name="Picture 15"/>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3956" y="1728561"/>
            <a:ext cx="2619375" cy="2371725"/>
          </a:xfrm>
          <a:prstGeom prst="rect">
            <a:avLst/>
          </a:prstGeom>
          <a:noFill/>
          <a:ln>
            <a:noFill/>
          </a:ln>
        </p:spPr>
      </p:pic>
    </p:spTree>
    <p:extLst>
      <p:ext uri="{BB962C8B-B14F-4D97-AF65-F5344CB8AC3E}">
        <p14:creationId xmlns:p14="http://schemas.microsoft.com/office/powerpoint/2010/main" val="228509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78" y="1067100"/>
            <a:ext cx="8990922" cy="5027414"/>
          </a:xfrm>
        </p:spPr>
        <p:txBody>
          <a:bodyPr/>
          <a:lstStyle/>
          <a:p>
            <a:r>
              <a:rPr lang="en-US" sz="2000" dirty="0" smtClean="0"/>
              <a:t>FFFT irradiation tests at BNL in June 2011</a:t>
            </a:r>
          </a:p>
          <a:p>
            <a:pPr lvl="1"/>
            <a:r>
              <a:rPr lang="en-US" sz="1800" dirty="0" smtClean="0"/>
              <a:t>0.2, 2, 20 </a:t>
            </a:r>
            <a:r>
              <a:rPr lang="en-US" sz="1800" dirty="0" err="1" smtClean="0"/>
              <a:t>MGy</a:t>
            </a:r>
            <a:r>
              <a:rPr lang="en-US" sz="1800" dirty="0" smtClean="0"/>
              <a:t> mixed proton, neutron and gamma irradiation from stopped proton beam</a:t>
            </a:r>
          </a:p>
          <a:p>
            <a:r>
              <a:rPr lang="en-US" sz="2000" dirty="0" smtClean="0"/>
              <a:t>Torque and vacuum tests performed in Nov 2011 and Feb 2012</a:t>
            </a:r>
          </a:p>
          <a:p>
            <a:pPr lvl="1"/>
            <a:r>
              <a:rPr lang="en-US" sz="1800" dirty="0" smtClean="0"/>
              <a:t>No significant change in FFFT performance observed up to a total dose of 2 </a:t>
            </a:r>
            <a:r>
              <a:rPr lang="en-US" sz="1800" dirty="0" err="1" smtClean="0"/>
              <a:t>MGy</a:t>
            </a:r>
            <a:endParaRPr lang="en-US" sz="1800" dirty="0" smtClean="0"/>
          </a:p>
          <a:p>
            <a:pPr lvl="2"/>
            <a:r>
              <a:rPr lang="en-US" sz="1600" dirty="0" err="1" smtClean="0"/>
              <a:t>Feedthrough</a:t>
            </a:r>
            <a:r>
              <a:rPr lang="en-US" sz="1600" dirty="0" smtClean="0"/>
              <a:t> blocked for a total dose of 20 </a:t>
            </a:r>
            <a:r>
              <a:rPr lang="en-US" sz="1600" dirty="0" err="1" smtClean="0"/>
              <a:t>MGy</a:t>
            </a:r>
            <a:endParaRPr lang="en-US" sz="1600" dirty="0" smtClean="0"/>
          </a:p>
          <a:p>
            <a:pPr lvl="2"/>
            <a:r>
              <a:rPr lang="en-US" sz="1600" dirty="0" smtClean="0"/>
              <a:t>No significant leaks found</a:t>
            </a:r>
          </a:p>
          <a:p>
            <a:r>
              <a:rPr lang="en-US" sz="2000" dirty="0" smtClean="0">
                <a:sym typeface="Wingdings"/>
              </a:rPr>
              <a:t>FFFT is a valid technical choice</a:t>
            </a:r>
          </a:p>
          <a:p>
            <a:endParaRPr lang="en-US" sz="2000" dirty="0" smtClean="0">
              <a:sym typeface="Wingdings"/>
            </a:endParaRPr>
          </a:p>
          <a:p>
            <a:endParaRPr lang="en-US" sz="2000" dirty="0"/>
          </a:p>
        </p:txBody>
      </p:sp>
      <p:sp>
        <p:nvSpPr>
          <p:cNvPr id="10244" name="Title 4"/>
          <p:cNvSpPr>
            <a:spLocks noGrp="1"/>
          </p:cNvSpPr>
          <p:nvPr>
            <p:ph type="title"/>
          </p:nvPr>
        </p:nvSpPr>
        <p:spPr>
          <a:xfrm>
            <a:off x="76200" y="90714"/>
            <a:ext cx="8991600" cy="803661"/>
          </a:xfrm>
        </p:spPr>
        <p:txBody>
          <a:bodyPr/>
          <a:lstStyle/>
          <a:p>
            <a:r>
              <a:rPr lang="en-US" dirty="0" smtClean="0"/>
              <a:t>Design Support for Target and Beam Dump</a:t>
            </a:r>
            <a:br>
              <a:rPr lang="en-US" dirty="0" smtClean="0"/>
            </a:br>
            <a:r>
              <a:rPr lang="en-US" sz="2400" dirty="0" smtClean="0"/>
              <a:t>Radiation Effects in </a:t>
            </a:r>
            <a:r>
              <a:rPr lang="en-US" sz="2400" dirty="0" err="1" smtClean="0"/>
              <a:t>Ferrofluidic</a:t>
            </a:r>
            <a:r>
              <a:rPr lang="en-US" sz="2400" dirty="0" smtClean="0"/>
              <a:t> </a:t>
            </a:r>
            <a:r>
              <a:rPr lang="en-US" sz="2400" dirty="0" err="1" smtClean="0"/>
              <a:t>Feedthroughs</a:t>
            </a:r>
            <a:endParaRPr lang="en-US" dirty="0" smtClean="0"/>
          </a:p>
        </p:txBody>
      </p:sp>
      <p:sp>
        <p:nvSpPr>
          <p:cNvPr id="3" name="Footer Placeholder 2"/>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35AD4620-7552-4207-8973-898801ED212B}" type="slidenum">
              <a:rPr lang="en-US" smtClean="0"/>
              <a:pPr/>
              <a:t>14</a:t>
            </a:fld>
            <a:endParaRPr lang="en-US"/>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8076" y="3704305"/>
            <a:ext cx="2767627" cy="2420062"/>
          </a:xfrm>
          <a:prstGeom prst="rect">
            <a:avLst/>
          </a:prstGeom>
          <a:noFill/>
          <a:ln>
            <a:noFill/>
          </a:ln>
        </p:spPr>
      </p:pic>
      <p:pic>
        <p:nvPicPr>
          <p:cNvPr id="10" name="Picture 9" descr="logo-BN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9150" y="2796675"/>
            <a:ext cx="1266949" cy="476296"/>
          </a:xfrm>
          <a:prstGeom prst="rect">
            <a:avLst/>
          </a:prstGeom>
        </p:spPr>
      </p:pic>
      <p:pic>
        <p:nvPicPr>
          <p:cNvPr id="1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7419" t="8337" r="10633" b="5656"/>
          <a:stretch/>
        </p:blipFill>
        <p:spPr bwMode="auto">
          <a:xfrm>
            <a:off x="6027413" y="3704305"/>
            <a:ext cx="3150425" cy="244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1376" y="3505200"/>
            <a:ext cx="2861988" cy="2366749"/>
            <a:chOff x="154378" y="3276600"/>
            <a:chExt cx="2861988" cy="2366749"/>
          </a:xfrm>
        </p:grpSpPr>
        <p:pic>
          <p:nvPicPr>
            <p:cNvPr id="18"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6590" y="3810000"/>
              <a:ext cx="2289776" cy="1760550"/>
            </a:xfrm>
            <a:prstGeom prst="rect">
              <a:avLst/>
            </a:prstGeom>
            <a:noFill/>
            <a:ln w="9525">
              <a:noFill/>
              <a:miter lim="800000"/>
              <a:headEnd/>
              <a:tailEnd/>
            </a:ln>
          </p:spPr>
        </p:pic>
        <p:cxnSp>
          <p:nvCxnSpPr>
            <p:cNvPr id="19" name="Straight Connector 18"/>
            <p:cNvCxnSpPr/>
            <p:nvPr/>
          </p:nvCxnSpPr>
          <p:spPr>
            <a:xfrm>
              <a:off x="1856382" y="3688496"/>
              <a:ext cx="15096" cy="193320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83662" y="3688496"/>
              <a:ext cx="10026" cy="1954853"/>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56325" y="3280166"/>
              <a:ext cx="966771" cy="261760"/>
            </a:xfrm>
            <a:prstGeom prst="rect">
              <a:avLst/>
            </a:prstGeom>
            <a:noFill/>
          </p:spPr>
          <p:txBody>
            <a:bodyPr wrap="square" lIns="91348" tIns="45674" rIns="91348" bIns="45674" rtlCol="0">
              <a:spAutoFit/>
            </a:bodyPr>
            <a:lstStyle/>
            <a:p>
              <a:pPr algn="ctr"/>
              <a:r>
                <a:rPr lang="en-US" sz="1100" b="1" dirty="0" smtClean="0">
                  <a:solidFill>
                    <a:srgbClr val="0070C0"/>
                  </a:solidFill>
                </a:rPr>
                <a:t>BLIP Isotope Target</a:t>
              </a:r>
              <a:endParaRPr lang="en-US" sz="1100" b="1" dirty="0">
                <a:solidFill>
                  <a:srgbClr val="0070C0"/>
                </a:solidFill>
              </a:endParaRPr>
            </a:p>
          </p:txBody>
        </p:sp>
        <p:sp>
          <p:nvSpPr>
            <p:cNvPr id="23" name="TextBox 22"/>
            <p:cNvSpPr txBox="1"/>
            <p:nvPr/>
          </p:nvSpPr>
          <p:spPr>
            <a:xfrm>
              <a:off x="1798400" y="3276600"/>
              <a:ext cx="1182143" cy="354339"/>
            </a:xfrm>
            <a:prstGeom prst="rect">
              <a:avLst/>
            </a:prstGeom>
            <a:noFill/>
          </p:spPr>
          <p:txBody>
            <a:bodyPr wrap="square" lIns="91348" tIns="45674" rIns="91348" bIns="45674" rtlCol="0">
              <a:spAutoFit/>
            </a:bodyPr>
            <a:lstStyle/>
            <a:p>
              <a:pPr algn="ctr"/>
              <a:r>
                <a:rPr lang="en-US" sz="1100" b="1" dirty="0" smtClean="0">
                  <a:solidFill>
                    <a:srgbClr val="0070C0"/>
                  </a:solidFill>
                </a:rPr>
                <a:t>Neutron irradiation space</a:t>
              </a:r>
              <a:endParaRPr lang="en-US" sz="1100" b="1" dirty="0">
                <a:solidFill>
                  <a:srgbClr val="0070C0"/>
                </a:solidFill>
              </a:endParaRPr>
            </a:p>
          </p:txBody>
        </p:sp>
        <p:sp>
          <p:nvSpPr>
            <p:cNvPr id="24" name="Right Arrow 23"/>
            <p:cNvSpPr/>
            <p:nvPr/>
          </p:nvSpPr>
          <p:spPr>
            <a:xfrm>
              <a:off x="154378" y="4569135"/>
              <a:ext cx="583811" cy="169922"/>
            </a:xfrm>
            <a:prstGeom prst="right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91348" tIns="45674" rIns="91348" bIns="45674" rtlCol="0" anchor="ctr"/>
            <a:lstStyle/>
            <a:p>
              <a:pPr algn="ctr"/>
              <a:endParaRPr lang="en-US" sz="1400"/>
            </a:p>
          </p:txBody>
        </p:sp>
        <p:sp>
          <p:nvSpPr>
            <p:cNvPr id="25" name="TextBox 24"/>
            <p:cNvSpPr txBox="1"/>
            <p:nvPr/>
          </p:nvSpPr>
          <p:spPr>
            <a:xfrm>
              <a:off x="214603" y="4724400"/>
              <a:ext cx="716599" cy="467473"/>
            </a:xfrm>
            <a:prstGeom prst="rect">
              <a:avLst/>
            </a:prstGeom>
            <a:noFill/>
          </p:spPr>
          <p:txBody>
            <a:bodyPr wrap="square" lIns="91348" tIns="45674" rIns="91348" bIns="45674" rtlCol="0">
              <a:spAutoFit/>
            </a:bodyPr>
            <a:lstStyle/>
            <a:p>
              <a:r>
                <a:rPr lang="en-US" sz="1100" dirty="0" smtClean="0">
                  <a:solidFill>
                    <a:srgbClr val="0070C0"/>
                  </a:solidFill>
                </a:rPr>
                <a:t>112 </a:t>
              </a:r>
              <a:r>
                <a:rPr lang="en-US" sz="1100" dirty="0" err="1" smtClean="0">
                  <a:solidFill>
                    <a:srgbClr val="0070C0"/>
                  </a:solidFill>
                </a:rPr>
                <a:t>MeV</a:t>
              </a:r>
              <a:r>
                <a:rPr lang="en-US" sz="1100" dirty="0" smtClean="0">
                  <a:solidFill>
                    <a:srgbClr val="0070C0"/>
                  </a:solidFill>
                </a:rPr>
                <a:t> Proton Beam from </a:t>
              </a:r>
              <a:r>
                <a:rPr lang="en-US" sz="1100" dirty="0" err="1" smtClean="0">
                  <a:solidFill>
                    <a:srgbClr val="0070C0"/>
                  </a:solidFill>
                </a:rPr>
                <a:t>Linac</a:t>
              </a:r>
              <a:endParaRPr lang="en-US" sz="1100" dirty="0">
                <a:solidFill>
                  <a:srgbClr val="0070C0"/>
                </a:solidFill>
              </a:endParaRPr>
            </a:p>
          </p:txBody>
        </p:sp>
        <p:sp>
          <p:nvSpPr>
            <p:cNvPr id="26" name="Rectangle 25"/>
            <p:cNvSpPr/>
            <p:nvPr/>
          </p:nvSpPr>
          <p:spPr>
            <a:xfrm>
              <a:off x="1980879" y="3985413"/>
              <a:ext cx="742275" cy="14424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916951" y="3961233"/>
              <a:ext cx="946386" cy="1458335"/>
              <a:chOff x="1916951" y="3961233"/>
              <a:chExt cx="946386" cy="1458335"/>
            </a:xfrm>
          </p:grpSpPr>
          <p:pic>
            <p:nvPicPr>
              <p:cNvPr id="27" name="Picture 2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16951" y="3961233"/>
                <a:ext cx="946386" cy="1458335"/>
              </a:xfrm>
              <a:prstGeom prst="rect">
                <a:avLst/>
              </a:prstGeom>
            </p:spPr>
          </p:pic>
          <p:sp>
            <p:nvSpPr>
              <p:cNvPr id="4" name="Rectangle 3"/>
              <p:cNvSpPr/>
              <p:nvPr/>
            </p:nvSpPr>
            <p:spPr>
              <a:xfrm>
                <a:off x="2632155" y="4523370"/>
                <a:ext cx="152400" cy="8686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7283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78" y="1067100"/>
            <a:ext cx="8990922" cy="5027414"/>
          </a:xfrm>
        </p:spPr>
        <p:txBody>
          <a:bodyPr/>
          <a:lstStyle/>
          <a:p>
            <a:r>
              <a:rPr lang="en-US" dirty="0" smtClean="0"/>
              <a:t>Radiation damage on material for FRIB project are performed </a:t>
            </a:r>
          </a:p>
          <a:p>
            <a:pPr lvl="1"/>
            <a:r>
              <a:rPr lang="en-US" dirty="0" smtClean="0"/>
              <a:t>with heavy ion beams</a:t>
            </a:r>
          </a:p>
          <a:p>
            <a:pPr lvl="2"/>
            <a:r>
              <a:rPr lang="en-US" dirty="0" smtClean="0"/>
              <a:t>Polycrystalline graphite (E = 8.6 MeV/A at GSI)</a:t>
            </a:r>
          </a:p>
          <a:p>
            <a:pPr lvl="2"/>
            <a:r>
              <a:rPr lang="en-US" dirty="0" smtClean="0"/>
              <a:t>Titanium alloy : Ti-6Al-4V and Ti-6Al-4V-1B (E = 1 MeV/A at CIMAP)</a:t>
            </a:r>
          </a:p>
          <a:p>
            <a:pPr lvl="1"/>
            <a:r>
              <a:rPr lang="en-US" dirty="0"/>
              <a:t>with secondary </a:t>
            </a:r>
            <a:r>
              <a:rPr lang="en-US" dirty="0" smtClean="0"/>
              <a:t>beams </a:t>
            </a:r>
            <a:r>
              <a:rPr lang="en-US" dirty="0"/>
              <a:t>at BNL</a:t>
            </a:r>
          </a:p>
          <a:p>
            <a:pPr lvl="2"/>
            <a:r>
              <a:rPr lang="en-US" dirty="0" err="1" smtClean="0"/>
              <a:t>Ferrofluidic</a:t>
            </a:r>
            <a:r>
              <a:rPr lang="en-US" dirty="0" smtClean="0"/>
              <a:t> </a:t>
            </a:r>
            <a:r>
              <a:rPr lang="en-US" dirty="0" err="1" smtClean="0"/>
              <a:t>feedthrough</a:t>
            </a:r>
            <a:r>
              <a:rPr lang="en-US" dirty="0" smtClean="0"/>
              <a:t> </a:t>
            </a:r>
          </a:p>
          <a:p>
            <a:r>
              <a:rPr lang="en-US" dirty="0" smtClean="0"/>
              <a:t>Graphite and FFFT studies promise a sufficient lifetime for FRIB production target	</a:t>
            </a:r>
          </a:p>
          <a:p>
            <a:r>
              <a:rPr lang="en-US" dirty="0" smtClean="0"/>
              <a:t>No show-stoppers in Beam dump material studies foreseen but need more investigation with higher </a:t>
            </a:r>
            <a:r>
              <a:rPr lang="en-US" dirty="0" err="1" smtClean="0"/>
              <a:t>dpa</a:t>
            </a:r>
            <a:r>
              <a:rPr lang="en-US" dirty="0" smtClean="0"/>
              <a:t> and higher energy beam to be closer to FRIB conditions</a:t>
            </a:r>
          </a:p>
          <a:p>
            <a:endParaRPr lang="en-US" dirty="0"/>
          </a:p>
        </p:txBody>
      </p:sp>
      <p:sp>
        <p:nvSpPr>
          <p:cNvPr id="3" name="Title 2"/>
          <p:cNvSpPr>
            <a:spLocks noGrp="1"/>
          </p:cNvSpPr>
          <p:nvPr>
            <p:ph type="title"/>
          </p:nvPr>
        </p:nvSpPr>
        <p:spPr/>
        <p:txBody>
          <a:bodyPr/>
          <a:lstStyle/>
          <a:p>
            <a:r>
              <a:rPr lang="en-US" smtClean="0"/>
              <a:t>Summary</a:t>
            </a:r>
            <a:endParaRPr lang="en-US" dirty="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1D2CDB64-C772-4C10-8066-C769534B205C}" type="slidenum">
              <a:rPr lang="en-US" smtClean="0"/>
              <a:pPr/>
              <a:t>15</a:t>
            </a:fld>
            <a:endParaRPr lang="en-US" dirty="0"/>
          </a:p>
        </p:txBody>
      </p:sp>
    </p:spTree>
    <p:extLst>
      <p:ext uri="{BB962C8B-B14F-4D97-AF65-F5344CB8AC3E}">
        <p14:creationId xmlns:p14="http://schemas.microsoft.com/office/powerpoint/2010/main" val="44037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Acknowledgements</a:t>
            </a:r>
            <a:endParaRPr lang="en-US" dirty="0"/>
          </a:p>
        </p:txBody>
      </p:sp>
      <p:sp>
        <p:nvSpPr>
          <p:cNvPr id="16" name="Content Placeholder 15"/>
          <p:cNvSpPr>
            <a:spLocks noGrp="1"/>
          </p:cNvSpPr>
          <p:nvPr>
            <p:ph idx="1"/>
          </p:nvPr>
        </p:nvSpPr>
        <p:spPr>
          <a:xfrm>
            <a:off x="240736" y="1067100"/>
            <a:ext cx="4423230" cy="5027414"/>
          </a:xfrm>
        </p:spPr>
        <p:txBody>
          <a:bodyPr/>
          <a:lstStyle/>
          <a:p>
            <a:r>
              <a:rPr lang="en-US" sz="1600" dirty="0" smtClean="0"/>
              <a:t>GSI – Darmstadt, Germany</a:t>
            </a:r>
          </a:p>
          <a:p>
            <a:pPr lvl="1"/>
            <a:r>
              <a:rPr lang="en-US" sz="1400" dirty="0" smtClean="0"/>
              <a:t>Markus Bender</a:t>
            </a:r>
          </a:p>
          <a:p>
            <a:pPr lvl="1"/>
            <a:r>
              <a:rPr lang="en-US" sz="1400" dirty="0" smtClean="0"/>
              <a:t>Markus Krause</a:t>
            </a:r>
          </a:p>
          <a:p>
            <a:pPr lvl="1"/>
            <a:r>
              <a:rPr lang="en-US" sz="1400" dirty="0" smtClean="0"/>
              <a:t>Daniel </a:t>
            </a:r>
            <a:r>
              <a:rPr lang="en-US" sz="1400" dirty="0" err="1" smtClean="0"/>
              <a:t>Severin</a:t>
            </a:r>
            <a:endParaRPr lang="en-US" sz="1400" dirty="0" smtClean="0"/>
          </a:p>
          <a:p>
            <a:pPr lvl="1"/>
            <a:r>
              <a:rPr lang="en-US" sz="1400" dirty="0" err="1" smtClean="0"/>
              <a:t>Marilena</a:t>
            </a:r>
            <a:r>
              <a:rPr lang="en-US" sz="1400" dirty="0" smtClean="0"/>
              <a:t> </a:t>
            </a:r>
            <a:r>
              <a:rPr lang="en-US" sz="1400" dirty="0" err="1" smtClean="0"/>
              <a:t>Tomut</a:t>
            </a:r>
            <a:endParaRPr lang="en-US" sz="1400" dirty="0" smtClean="0"/>
          </a:p>
          <a:p>
            <a:pPr lvl="1"/>
            <a:r>
              <a:rPr lang="en-US" sz="1400" dirty="0" smtClean="0"/>
              <a:t>Christina </a:t>
            </a:r>
            <a:r>
              <a:rPr lang="en-US" sz="1400" dirty="0" err="1" smtClean="0"/>
              <a:t>Trautmann</a:t>
            </a:r>
            <a:endParaRPr lang="en-US" sz="1400" dirty="0" smtClean="0"/>
          </a:p>
          <a:p>
            <a:r>
              <a:rPr lang="en-US" sz="1600" dirty="0" smtClean="0"/>
              <a:t>University of Michigan</a:t>
            </a:r>
          </a:p>
          <a:p>
            <a:pPr lvl="1"/>
            <a:r>
              <a:rPr lang="nl-NL" sz="1400" dirty="0" smtClean="0"/>
              <a:t>Maik Lang</a:t>
            </a:r>
          </a:p>
          <a:p>
            <a:pPr lvl="1"/>
            <a:r>
              <a:rPr lang="nl-NL" sz="1400" dirty="0" smtClean="0"/>
              <a:t>Rod Ewing</a:t>
            </a:r>
          </a:p>
          <a:p>
            <a:pPr lvl="1"/>
            <a:r>
              <a:rPr lang="nl-NL" sz="1400" dirty="0" smtClean="0"/>
              <a:t>Weixing Li</a:t>
            </a:r>
          </a:p>
          <a:p>
            <a:r>
              <a:rPr lang="en-US" sz="1600" dirty="0" smtClean="0"/>
              <a:t>University of Reims Champagne-Ardenne, France </a:t>
            </a:r>
            <a:endParaRPr lang="fr-FR" sz="1600" dirty="0" smtClean="0"/>
          </a:p>
          <a:p>
            <a:pPr lvl="1"/>
            <a:r>
              <a:rPr lang="en-US" sz="1400" dirty="0" err="1" smtClean="0"/>
              <a:t>Mihai</a:t>
            </a:r>
            <a:r>
              <a:rPr lang="en-US" sz="1400" dirty="0" smtClean="0"/>
              <a:t>  </a:t>
            </a:r>
            <a:r>
              <a:rPr lang="en-US" sz="1400" dirty="0" err="1" smtClean="0"/>
              <a:t>Chirtoc</a:t>
            </a:r>
            <a:r>
              <a:rPr lang="en-US" sz="1400" dirty="0" smtClean="0"/>
              <a:t>  </a:t>
            </a:r>
          </a:p>
          <a:p>
            <a:pPr lvl="1"/>
            <a:r>
              <a:rPr lang="en-US" sz="1400" dirty="0" smtClean="0"/>
              <a:t>Nicolas Horny </a:t>
            </a:r>
          </a:p>
          <a:p>
            <a:r>
              <a:rPr lang="en-US" sz="1600" dirty="0" smtClean="0"/>
              <a:t>Institute of Solid State Physics, University of Latvia	</a:t>
            </a:r>
          </a:p>
          <a:p>
            <a:pPr lvl="1"/>
            <a:r>
              <a:rPr lang="en-US" sz="1400" dirty="0" smtClean="0"/>
              <a:t> I. </a:t>
            </a:r>
            <a:r>
              <a:rPr lang="en-US" sz="1400" dirty="0" err="1" smtClean="0"/>
              <a:t>Manika</a:t>
            </a:r>
            <a:endParaRPr lang="en-US" sz="1400" dirty="0" smtClean="0"/>
          </a:p>
          <a:p>
            <a:pPr lvl="1"/>
            <a:r>
              <a:rPr lang="en-US" sz="1400" dirty="0" smtClean="0"/>
              <a:t> J. </a:t>
            </a:r>
            <a:r>
              <a:rPr lang="en-US" sz="1400" dirty="0" err="1" smtClean="0"/>
              <a:t>Maniks</a:t>
            </a:r>
            <a:endParaRPr lang="en-US" sz="1400" dirty="0" smtClean="0"/>
          </a:p>
          <a:p>
            <a:pPr lvl="1"/>
            <a:r>
              <a:rPr lang="en-US" sz="1400" dirty="0" smtClean="0"/>
              <a:t> R. </a:t>
            </a:r>
            <a:r>
              <a:rPr lang="en-US" sz="1400" dirty="0" err="1" smtClean="0"/>
              <a:t>Zabels</a:t>
            </a:r>
            <a:endParaRPr lang="en-US" sz="1400" dirty="0" smtClean="0"/>
          </a:p>
        </p:txBody>
      </p:sp>
      <p:sp>
        <p:nvSpPr>
          <p:cNvPr id="17" name="Content Placeholder 16"/>
          <p:cNvSpPr>
            <a:spLocks noGrp="1"/>
          </p:cNvSpPr>
          <p:nvPr>
            <p:ph idx="10"/>
          </p:nvPr>
        </p:nvSpPr>
        <p:spPr/>
        <p:txBody>
          <a:bodyPr/>
          <a:lstStyle/>
          <a:p>
            <a:r>
              <a:rPr lang="en-US" sz="1600" dirty="0" smtClean="0"/>
              <a:t>Brookhaven National Laboratory</a:t>
            </a:r>
          </a:p>
          <a:p>
            <a:pPr lvl="1"/>
            <a:r>
              <a:rPr lang="en-US" sz="1400" dirty="0" smtClean="0"/>
              <a:t>Leonard </a:t>
            </a:r>
            <a:r>
              <a:rPr lang="en-US" sz="1400" dirty="0" err="1" smtClean="0"/>
              <a:t>Mausner</a:t>
            </a:r>
            <a:endParaRPr lang="en-US" sz="1400" dirty="0" smtClean="0"/>
          </a:p>
          <a:p>
            <a:pPr lvl="1"/>
            <a:r>
              <a:rPr lang="en-US" sz="1400" dirty="0" smtClean="0"/>
              <a:t>Joseph </a:t>
            </a:r>
            <a:r>
              <a:rPr lang="en-US" sz="1400" dirty="0" err="1" smtClean="0"/>
              <a:t>O’Conor</a:t>
            </a:r>
            <a:endParaRPr lang="en-US" sz="1400" dirty="0" smtClean="0"/>
          </a:p>
          <a:p>
            <a:pPr lvl="1"/>
            <a:r>
              <a:rPr lang="en-US" sz="1400" dirty="0" err="1" smtClean="0"/>
              <a:t>Nikolaos</a:t>
            </a:r>
            <a:r>
              <a:rPr lang="en-US" sz="1400" dirty="0" smtClean="0"/>
              <a:t> </a:t>
            </a:r>
            <a:r>
              <a:rPr lang="en-US" sz="1400" dirty="0" err="1" smtClean="0"/>
              <a:t>Simos</a:t>
            </a:r>
            <a:endParaRPr lang="en-US" sz="1400" dirty="0" smtClean="0"/>
          </a:p>
          <a:p>
            <a:r>
              <a:rPr lang="en-US" sz="1600" dirty="0" smtClean="0"/>
              <a:t>GANIL-CIMAP, France</a:t>
            </a:r>
          </a:p>
          <a:p>
            <a:pPr lvl="1"/>
            <a:r>
              <a:rPr lang="fr-FR" sz="1400" dirty="0" smtClean="0"/>
              <a:t>Florent </a:t>
            </a:r>
            <a:r>
              <a:rPr lang="fr-FR" sz="1400" dirty="0" err="1" smtClean="0"/>
              <a:t>Durantel</a:t>
            </a:r>
            <a:endParaRPr lang="fr-FR" sz="1400" dirty="0" smtClean="0"/>
          </a:p>
          <a:p>
            <a:pPr lvl="1"/>
            <a:r>
              <a:rPr lang="fr-FR" sz="1400" dirty="0" smtClean="0"/>
              <a:t>Clara </a:t>
            </a:r>
            <a:r>
              <a:rPr lang="fr-FR" sz="1400" dirty="0" err="1" smtClean="0"/>
              <a:t>Grygiel</a:t>
            </a:r>
            <a:endParaRPr lang="fr-FR" sz="1400" dirty="0" smtClean="0"/>
          </a:p>
          <a:p>
            <a:pPr lvl="1"/>
            <a:r>
              <a:rPr lang="fr-FR" sz="1400" dirty="0" smtClean="0"/>
              <a:t>Isabelle Monnet</a:t>
            </a:r>
          </a:p>
          <a:p>
            <a:pPr lvl="1"/>
            <a:r>
              <a:rPr lang="fr-FR" sz="1400" dirty="0" smtClean="0"/>
              <a:t>Florent </a:t>
            </a:r>
            <a:r>
              <a:rPr lang="fr-FR" sz="1400" dirty="0" err="1" smtClean="0"/>
              <a:t>Moisy</a:t>
            </a:r>
            <a:endParaRPr lang="fr-FR" sz="1400" dirty="0" smtClean="0"/>
          </a:p>
          <a:p>
            <a:pPr lvl="1"/>
            <a:r>
              <a:rPr lang="fr-FR" sz="1400" dirty="0" smtClean="0"/>
              <a:t>Marcel </a:t>
            </a:r>
            <a:r>
              <a:rPr lang="fr-FR" sz="1400" dirty="0" err="1" smtClean="0"/>
              <a:t>Toulemonde</a:t>
            </a:r>
            <a:endParaRPr lang="fr-FR" sz="1400" dirty="0" smtClean="0"/>
          </a:p>
          <a:p>
            <a:r>
              <a:rPr lang="en-US" sz="1600" dirty="0" smtClean="0"/>
              <a:t>MSU Department of Chemical Engineering and Material Science</a:t>
            </a:r>
          </a:p>
          <a:p>
            <a:pPr lvl="1"/>
            <a:r>
              <a:rPr lang="en-US" sz="1400" dirty="0" smtClean="0"/>
              <a:t>Aida </a:t>
            </a:r>
            <a:r>
              <a:rPr lang="en-US" sz="1400" dirty="0" err="1" smtClean="0"/>
              <a:t>Amroussia</a:t>
            </a:r>
            <a:endParaRPr lang="en-US" sz="1400" dirty="0" smtClean="0"/>
          </a:p>
          <a:p>
            <a:pPr lvl="1"/>
            <a:r>
              <a:rPr lang="en-US" sz="1400" dirty="0" smtClean="0"/>
              <a:t>Carl Boehlert</a:t>
            </a:r>
          </a:p>
          <a:p>
            <a:r>
              <a:rPr lang="en-US" sz="1600" dirty="0" smtClean="0"/>
              <a:t>FRIB</a:t>
            </a:r>
          </a:p>
          <a:p>
            <a:pPr lvl="1"/>
            <a:r>
              <a:rPr lang="en-US" sz="1400" dirty="0" smtClean="0"/>
              <a:t>Mikhail </a:t>
            </a:r>
            <a:r>
              <a:rPr lang="en-US" sz="1400" dirty="0" err="1" smtClean="0"/>
              <a:t>Avilov</a:t>
            </a:r>
            <a:endParaRPr lang="en-US" sz="1400" dirty="0" smtClean="0"/>
          </a:p>
          <a:p>
            <a:pPr lvl="1"/>
            <a:r>
              <a:rPr lang="en-US" sz="1400" dirty="0" smtClean="0"/>
              <a:t>Tiffany </a:t>
            </a:r>
            <a:r>
              <a:rPr lang="en-US" sz="1400" dirty="0" err="1" smtClean="0"/>
              <a:t>Fourmeau</a:t>
            </a:r>
            <a:endParaRPr lang="en-US" sz="1400" dirty="0" smtClean="0"/>
          </a:p>
          <a:p>
            <a:pPr lvl="1"/>
            <a:r>
              <a:rPr lang="en-US" sz="1400" dirty="0" err="1" smtClean="0"/>
              <a:t>Sandrina</a:t>
            </a:r>
            <a:r>
              <a:rPr lang="en-US" sz="1400" dirty="0" smtClean="0"/>
              <a:t> </a:t>
            </a:r>
            <a:r>
              <a:rPr lang="en-US" sz="1400" dirty="0" err="1" smtClean="0"/>
              <a:t>Fernandes</a:t>
            </a:r>
            <a:endParaRPr lang="en-US" sz="1400" dirty="0" smtClean="0"/>
          </a:p>
          <a:p>
            <a:pPr lvl="1"/>
            <a:r>
              <a:rPr lang="en-US" sz="1400" dirty="0" smtClean="0"/>
              <a:t>Wolfgang </a:t>
            </a:r>
            <a:r>
              <a:rPr lang="en-US" sz="1400" dirty="0" err="1" smtClean="0"/>
              <a:t>Mittig</a:t>
            </a:r>
            <a:endParaRPr lang="en-US" sz="1400" dirty="0" smtClean="0"/>
          </a:p>
          <a:p>
            <a:pPr lvl="1"/>
            <a:r>
              <a:rPr lang="en-US" sz="1400" dirty="0" smtClean="0"/>
              <a:t>Reginald </a:t>
            </a:r>
            <a:r>
              <a:rPr lang="en-US" sz="1400" dirty="0" err="1" smtClean="0"/>
              <a:t>Ronningen</a:t>
            </a:r>
            <a:endParaRPr lang="en-US" sz="1400" dirty="0" smtClean="0"/>
          </a:p>
          <a:p>
            <a:pPr lvl="1"/>
            <a:r>
              <a:rPr lang="en-US" sz="1400" dirty="0" smtClean="0"/>
              <a:t>Mike Schein</a:t>
            </a:r>
          </a:p>
          <a:p>
            <a:endParaRPr lang="en-US" sz="1600" dirty="0" smtClean="0"/>
          </a:p>
          <a:p>
            <a:pPr lvl="1"/>
            <a:endParaRPr lang="en-US" sz="1400" dirty="0"/>
          </a:p>
        </p:txBody>
      </p:sp>
      <p:sp>
        <p:nvSpPr>
          <p:cNvPr id="4" name="Footer Placeholder 3"/>
          <p:cNvSpPr>
            <a:spLocks noGrp="1"/>
          </p:cNvSpPr>
          <p:nvPr>
            <p:ph type="ftr" sz="quarter" idx="11"/>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1D2CDB64-C772-4C10-8066-C769534B205C}" type="slidenum">
              <a:rPr lang="en-US" smtClean="0"/>
              <a:pPr/>
              <a:t>16</a:t>
            </a:fld>
            <a:endParaRPr lang="en-US" dirty="0"/>
          </a:p>
        </p:txBody>
      </p:sp>
      <p:pic>
        <p:nvPicPr>
          <p:cNvPr id="18" name="Picture 8" descr="http://proteomics.ucsd.edu/recombcp2011/images/university-of-michigan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9817" y="2819400"/>
            <a:ext cx="606075" cy="381092"/>
          </a:xfrm>
          <a:prstGeom prst="rect">
            <a:avLst/>
          </a:prstGeom>
          <a:noFill/>
        </p:spPr>
      </p:pic>
      <p:pic>
        <p:nvPicPr>
          <p:cNvPr id="20" name="Picture 2" descr="http://upload.wikimedia.org/wikipedia/commons/d/d9/GSI_Logo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18834" y="1497648"/>
            <a:ext cx="817058" cy="257837"/>
          </a:xfrm>
          <a:prstGeom prst="rect">
            <a:avLst/>
          </a:prstGeom>
          <a:solidFill>
            <a:schemeClr val="bg1"/>
          </a:solidFill>
        </p:spPr>
      </p:pic>
      <p:pic>
        <p:nvPicPr>
          <p:cNvPr id="21" name="Picture 2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18359" y="2576336"/>
            <a:ext cx="1182667" cy="486127"/>
          </a:xfrm>
          <a:prstGeom prst="rect">
            <a:avLst/>
          </a:prstGeom>
        </p:spPr>
      </p:pic>
      <p:pic>
        <p:nvPicPr>
          <p:cNvPr id="22" name="Picture 21" descr="logo-BN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4077" y="1497648"/>
            <a:ext cx="1266949" cy="476296"/>
          </a:xfrm>
          <a:prstGeom prst="rect">
            <a:avLst/>
          </a:prstGeom>
        </p:spPr>
      </p:pic>
    </p:spTree>
    <p:extLst>
      <p:ext uri="{BB962C8B-B14F-4D97-AF65-F5344CB8AC3E}">
        <p14:creationId xmlns:p14="http://schemas.microsoft.com/office/powerpoint/2010/main" val="4219465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ideo-monitoring.com/construction/msufrib/static/d3latest.jpg"/>
          <p:cNvPicPr>
            <a:picLocks noChangeAspect="1" noChangeArrowheads="1"/>
          </p:cNvPicPr>
          <p:nvPr/>
        </p:nvPicPr>
        <p:blipFill>
          <a:blip r:embed="rId2"/>
          <a:srcRect/>
          <a:stretch>
            <a:fillRect/>
          </a:stretch>
        </p:blipFill>
        <p:spPr bwMode="auto">
          <a:xfrm>
            <a:off x="15766" y="1440332"/>
            <a:ext cx="9094148" cy="4111762"/>
          </a:xfrm>
          <a:prstGeom prst="rect">
            <a:avLst/>
          </a:prstGeom>
          <a:noFill/>
        </p:spPr>
      </p:pic>
      <p:sp>
        <p:nvSpPr>
          <p:cNvPr id="5" name="Footer Placeholder 4"/>
          <p:cNvSpPr>
            <a:spLocks noGrp="1"/>
          </p:cNvSpPr>
          <p:nvPr>
            <p:ph type="ftr" sz="quarter" idx="10"/>
          </p:nvPr>
        </p:nvSpPr>
        <p:spPr/>
        <p:txBody>
          <a:bodyPr/>
          <a:lstStyle/>
          <a:p>
            <a:r>
              <a:rPr lang="en-US" smtClean="0"/>
              <a:t>F. Pellemoine, 5th HPTW - FNAL - May  2014</a:t>
            </a:r>
            <a:endParaRPr lang="en-US" dirty="0"/>
          </a:p>
        </p:txBody>
      </p:sp>
      <p:sp>
        <p:nvSpPr>
          <p:cNvPr id="6" name="Slide Number Placeholder 5"/>
          <p:cNvSpPr>
            <a:spLocks noGrp="1"/>
          </p:cNvSpPr>
          <p:nvPr>
            <p:ph type="sldNum" sz="quarter" idx="4"/>
          </p:nvPr>
        </p:nvSpPr>
        <p:spPr/>
        <p:txBody>
          <a:bodyPr/>
          <a:lstStyle/>
          <a:p>
            <a:pPr algn="l"/>
            <a:r>
              <a:rPr lang="en-US" smtClean="0"/>
              <a:t>, Slide </a:t>
            </a:r>
            <a:fld id="{1D2CDB64-C772-4C10-8066-C769534B205C}" type="slidenum">
              <a:rPr lang="en-US" smtClean="0"/>
              <a:pPr algn="l"/>
              <a:t>17</a:t>
            </a:fld>
            <a:endParaRPr lang="en-US" dirty="0"/>
          </a:p>
        </p:txBody>
      </p:sp>
      <p:sp>
        <p:nvSpPr>
          <p:cNvPr id="9" name="Rectangle 8"/>
          <p:cNvSpPr/>
          <p:nvPr/>
        </p:nvSpPr>
        <p:spPr>
          <a:xfrm>
            <a:off x="762000" y="76200"/>
            <a:ext cx="7681520" cy="830997"/>
          </a:xfrm>
          <a:prstGeom prst="rect">
            <a:avLst/>
          </a:prstGeom>
          <a:noFill/>
        </p:spPr>
        <p:txBody>
          <a:bodyPr wrap="square" lIns="91440" tIns="45720" rIns="91440" bIns="45720">
            <a:spAutoFit/>
          </a:bodyPr>
          <a:lstStyle/>
          <a:p>
            <a:pPr algn="ctr"/>
            <a:r>
              <a:rPr lang="en-US" sz="4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Thanks for your attention</a:t>
            </a:r>
            <a:endPar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TextBox 10"/>
          <p:cNvSpPr txBox="1"/>
          <p:nvPr/>
        </p:nvSpPr>
        <p:spPr>
          <a:xfrm>
            <a:off x="7511043" y="5117068"/>
            <a:ext cx="1646605" cy="369332"/>
          </a:xfrm>
          <a:prstGeom prst="rect">
            <a:avLst/>
          </a:prstGeom>
          <a:noFill/>
        </p:spPr>
        <p:txBody>
          <a:bodyPr wrap="none" rtlCol="0">
            <a:spAutoFit/>
          </a:bodyPr>
          <a:lstStyle/>
          <a:p>
            <a:r>
              <a:rPr lang="en-US" dirty="0" smtClean="0">
                <a:solidFill>
                  <a:schemeClr val="bg1"/>
                </a:solidFill>
              </a:rPr>
              <a:t>May 19</a:t>
            </a:r>
            <a:r>
              <a:rPr lang="en-US" baseline="30000" dirty="0" smtClean="0">
                <a:solidFill>
                  <a:schemeClr val="bg1"/>
                </a:solidFill>
              </a:rPr>
              <a:t>th</a:t>
            </a:r>
            <a:r>
              <a:rPr lang="en-US" dirty="0" smtClean="0">
                <a:solidFill>
                  <a:schemeClr val="bg1"/>
                </a:solidFill>
              </a:rPr>
              <a:t> 2014</a:t>
            </a:r>
            <a:endParaRPr lang="en-US" dirty="0">
              <a:solidFill>
                <a:schemeClr val="bg1"/>
              </a:solidFill>
            </a:endParaRPr>
          </a:p>
        </p:txBody>
      </p:sp>
    </p:spTree>
    <p:extLst>
      <p:ext uri="{BB962C8B-B14F-4D97-AF65-F5344CB8AC3E}">
        <p14:creationId xmlns:p14="http://schemas.microsoft.com/office/powerpoint/2010/main" val="3475580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Ti-alloys irradiations at CIMAP and NSCL</a:t>
            </a:r>
            <a:endParaRPr lang="en-US" dirty="0"/>
          </a:p>
        </p:txBody>
      </p:sp>
      <p:sp>
        <p:nvSpPr>
          <p:cNvPr id="7" name="Title 6"/>
          <p:cNvSpPr>
            <a:spLocks noGrp="1"/>
          </p:cNvSpPr>
          <p:nvPr>
            <p:ph type="title"/>
          </p:nvPr>
        </p:nvSpPr>
        <p:spPr/>
        <p:txBody>
          <a:bodyPr/>
          <a:lstStyle/>
          <a:p>
            <a:r>
              <a:rPr lang="en-US" smtClean="0"/>
              <a:t>Back up slides</a:t>
            </a:r>
            <a:endParaRPr lang="en-US" dirty="0"/>
          </a:p>
        </p:txBody>
      </p:sp>
      <p:sp>
        <p:nvSpPr>
          <p:cNvPr id="5" name="Footer Placeholder 4"/>
          <p:cNvSpPr>
            <a:spLocks noGrp="1"/>
          </p:cNvSpPr>
          <p:nvPr>
            <p:ph type="ftr" sz="quarter" idx="10"/>
          </p:nvPr>
        </p:nvSpPr>
        <p:spPr/>
        <p:txBody>
          <a:bodyPr/>
          <a:lstStyle/>
          <a:p>
            <a:r>
              <a:rPr lang="en-US" smtClean="0"/>
              <a:t>F. Pellemoine, 5th HPTW - FNAL - May  2014</a:t>
            </a:r>
            <a:endParaRPr lang="en-US" dirty="0"/>
          </a:p>
        </p:txBody>
      </p:sp>
      <p:sp>
        <p:nvSpPr>
          <p:cNvPr id="6" name="Slide Number Placeholder 5"/>
          <p:cNvSpPr>
            <a:spLocks noGrp="1"/>
          </p:cNvSpPr>
          <p:nvPr>
            <p:ph type="sldNum" sz="quarter" idx="4"/>
          </p:nvPr>
        </p:nvSpPr>
        <p:spPr/>
        <p:txBody>
          <a:bodyPr/>
          <a:lstStyle/>
          <a:p>
            <a:pPr algn="l"/>
            <a:r>
              <a:rPr lang="en-US" smtClean="0"/>
              <a:t>, Slide </a:t>
            </a:r>
            <a:fld id="{1D2CDB64-C772-4C10-8066-C769534B205C}" type="slidenum">
              <a:rPr lang="en-US" smtClean="0"/>
              <a:pPr algn="l"/>
              <a:t>18</a:t>
            </a:fld>
            <a:endParaRPr lang="en-US" dirty="0"/>
          </a:p>
        </p:txBody>
      </p:sp>
      <p:graphicFrame>
        <p:nvGraphicFramePr>
          <p:cNvPr id="19" name="Content Placeholder 4"/>
          <p:cNvGraphicFramePr>
            <a:graphicFrameLocks/>
          </p:cNvGraphicFramePr>
          <p:nvPr>
            <p:extLst>
              <p:ext uri="{D42A27DB-BD31-4B8C-83A1-F6EECF244321}">
                <p14:modId xmlns:p14="http://schemas.microsoft.com/office/powerpoint/2010/main" val="2732029029"/>
              </p:ext>
            </p:extLst>
          </p:nvPr>
        </p:nvGraphicFramePr>
        <p:xfrm>
          <a:off x="152400" y="1905000"/>
          <a:ext cx="8803105" cy="3102636"/>
        </p:xfrm>
        <a:graphic>
          <a:graphicData uri="http://schemas.openxmlformats.org/drawingml/2006/table">
            <a:tbl>
              <a:tblPr firstRow="1" bandRow="1">
                <a:tableStyleId>{00A15C55-8517-42AA-B614-E9B94910E393}</a:tableStyleId>
              </a:tblPr>
              <a:tblGrid>
                <a:gridCol w="839449"/>
                <a:gridCol w="724656"/>
                <a:gridCol w="685800"/>
                <a:gridCol w="762000"/>
                <a:gridCol w="990600"/>
                <a:gridCol w="1026695"/>
                <a:gridCol w="954505"/>
                <a:gridCol w="914400"/>
                <a:gridCol w="914400"/>
                <a:gridCol w="990600"/>
              </a:tblGrid>
              <a:tr h="531177">
                <a:tc>
                  <a:txBody>
                    <a:bodyPr/>
                    <a:lstStyle/>
                    <a:p>
                      <a:pPr marL="0" marR="0" algn="ctr">
                        <a:spcBef>
                          <a:spcPts val="0"/>
                        </a:spcBef>
                        <a:spcAft>
                          <a:spcPts val="0"/>
                        </a:spcAft>
                      </a:pPr>
                      <a:r>
                        <a:rPr lang="en-US" sz="1200" dirty="0">
                          <a:effectLst/>
                        </a:rPr>
                        <a:t>Facilities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Beam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Energy [MeV]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Range [µm]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a:t>
                      </a:r>
                      <a:r>
                        <a:rPr lang="en-US" sz="1200" baseline="-25000" dirty="0">
                          <a:effectLst/>
                        </a:rPr>
                        <a:t>e</a:t>
                      </a:r>
                      <a:r>
                        <a:rPr lang="en-US" sz="1200" dirty="0">
                          <a:effectLst/>
                        </a:rPr>
                        <a:t> [</a:t>
                      </a:r>
                      <a:r>
                        <a:rPr lang="en-US" sz="1200" dirty="0" err="1">
                          <a:effectLst/>
                        </a:rPr>
                        <a:t>keV</a:t>
                      </a:r>
                      <a:r>
                        <a:rPr lang="en-US" sz="1200" dirty="0">
                          <a:effectLst/>
                        </a:rPr>
                        <a:t>/nm]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err="1">
                          <a:effectLst/>
                        </a:rPr>
                        <a:t>Fluence</a:t>
                      </a:r>
                      <a:r>
                        <a:rPr lang="en-US" sz="1200" dirty="0">
                          <a:effectLst/>
                        </a:rPr>
                        <a:t> [ions/cm</a:t>
                      </a:r>
                      <a:r>
                        <a:rPr lang="en-US" sz="1200" baseline="30000" dirty="0">
                          <a:effectLst/>
                        </a:rPr>
                        <a:t>2</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Max </a:t>
                      </a:r>
                      <a:r>
                        <a:rPr lang="en-US" sz="1200" dirty="0" err="1">
                          <a:effectLst/>
                        </a:rPr>
                        <a:t>dpa</a:t>
                      </a:r>
                      <a:r>
                        <a:rPr lang="en-US" sz="1200" dirty="0">
                          <a:effectLst/>
                        </a:rPr>
                        <a:t> in 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Number of samples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1177">
                <a:tc rowSpan="6">
                  <a:txBody>
                    <a:bodyPr/>
                    <a:lstStyle/>
                    <a:p>
                      <a:pPr marL="0" marR="0" algn="ctr">
                        <a:spcBef>
                          <a:spcPts val="0"/>
                        </a:spcBef>
                        <a:spcAft>
                          <a:spcPts val="0"/>
                        </a:spcAft>
                      </a:pPr>
                      <a:r>
                        <a:rPr lang="en-US" sz="1200" dirty="0" smtClean="0">
                          <a:effectLst/>
                        </a:rPr>
                        <a:t>IRRSUD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a:effectLst/>
                        </a:rPr>
                        <a:t>82</a:t>
                      </a:r>
                      <a:r>
                        <a:rPr lang="en-US" sz="1200">
                          <a:effectLst/>
                        </a:rPr>
                        <a:t>Kr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5.10</a:t>
                      </a:r>
                      <a:r>
                        <a:rPr lang="en-US" sz="1200" baseline="30000">
                          <a:effectLst/>
                        </a:rPr>
                        <a:t>11</a:t>
                      </a:r>
                      <a:r>
                        <a:rPr lang="en-US" sz="1200">
                          <a:effectLst/>
                        </a:rPr>
                        <a:t>-5.10</a:t>
                      </a:r>
                      <a:r>
                        <a:rPr lang="en-US" sz="1200" baseline="30000">
                          <a:effectLst/>
                        </a:rPr>
                        <a:t>12</a:t>
                      </a:r>
                      <a:r>
                        <a:rPr lang="en-US" sz="1200">
                          <a:effectLst/>
                        </a:rPr>
                        <a:t>-2.10</a:t>
                      </a:r>
                      <a:r>
                        <a:rPr lang="en-US" sz="1200" baseline="300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Jul-2013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Foils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77059">
                <a:tc v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dirty="0">
                          <a:effectLst/>
                        </a:rPr>
                        <a:t>131</a:t>
                      </a:r>
                      <a:r>
                        <a:rPr lang="en-US" sz="1200" dirty="0">
                          <a:effectLst/>
                        </a:rPr>
                        <a:t>Xe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2.10</a:t>
                      </a:r>
                      <a:r>
                        <a:rPr lang="en-US" sz="1200" baseline="300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Jul-2013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Foils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4118">
                <a:tc v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a:effectLst/>
                        </a:rPr>
                        <a:t>82</a:t>
                      </a:r>
                      <a:r>
                        <a:rPr lang="en-US" sz="1200">
                          <a:effectLst/>
                        </a:rPr>
                        <a:t>Kr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5.10</a:t>
                      </a:r>
                      <a:r>
                        <a:rPr lang="en-US" sz="1200" baseline="30000">
                          <a:effectLst/>
                        </a:rPr>
                        <a:t>11</a:t>
                      </a:r>
                      <a:r>
                        <a:rPr lang="en-US" sz="1200">
                          <a:effectLst/>
                        </a:rPr>
                        <a:t>-5.10</a:t>
                      </a:r>
                      <a:r>
                        <a:rPr lang="en-US" sz="1200" baseline="300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Jul-2013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Foils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4118">
                <a:tc v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a:effectLst/>
                        </a:rPr>
                        <a:t>82</a:t>
                      </a:r>
                      <a:r>
                        <a:rPr lang="en-US" sz="1200">
                          <a:effectLst/>
                        </a:rPr>
                        <a:t>Kr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2.10</a:t>
                      </a:r>
                      <a:r>
                        <a:rPr lang="en-US" sz="1200" baseline="30000">
                          <a:effectLst/>
                        </a:rPr>
                        <a:t>14</a:t>
                      </a:r>
                      <a:endParaRPr lang="en-US" sz="1200">
                        <a:effectLst/>
                      </a:endParaRPr>
                    </a:p>
                    <a:p>
                      <a:pPr marL="0" marR="0" algn="ctr">
                        <a:spcBef>
                          <a:spcPts val="0"/>
                        </a:spcBef>
                        <a:spcAft>
                          <a:spcPts val="0"/>
                        </a:spcAft>
                      </a:pPr>
                      <a:r>
                        <a:rPr lang="en-US" sz="1200">
                          <a:effectLst/>
                        </a:rPr>
                        <a:t>2.5.10</a:t>
                      </a:r>
                      <a:r>
                        <a:rPr lang="en-US" sz="1200" baseline="300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Oct-2013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Foils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467">
                <a:tc v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a:effectLst/>
                        </a:rPr>
                        <a:t>36</a:t>
                      </a:r>
                      <a:r>
                        <a:rPr lang="en-US" sz="1200">
                          <a:effectLst/>
                        </a:rPr>
                        <a:t>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r>
                        <a:rPr lang="en-US" sz="1200" baseline="300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Dec-2013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TEM and </a:t>
                      </a:r>
                      <a:r>
                        <a:rPr lang="en-US" sz="1200" dirty="0" err="1">
                          <a:effectLst/>
                        </a:rPr>
                        <a:t>dogbone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1177">
                <a:tc v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dirty="0">
                          <a:solidFill>
                            <a:schemeClr val="bg1">
                              <a:lumMod val="50000"/>
                            </a:schemeClr>
                          </a:solidFill>
                          <a:effectLst/>
                        </a:rPr>
                        <a:t>129</a:t>
                      </a:r>
                      <a:r>
                        <a:rPr lang="en-US" sz="1200" dirty="0">
                          <a:solidFill>
                            <a:schemeClr val="bg1">
                              <a:lumMod val="50000"/>
                            </a:schemeClr>
                          </a:solidFill>
                          <a:effectLst/>
                        </a:rPr>
                        <a:t>Xe</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lumMod val="50000"/>
                            </a:schemeClr>
                          </a:solidFill>
                          <a:effectLst/>
                        </a:rPr>
                        <a:t>92</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lumMod val="50000"/>
                            </a:schemeClr>
                          </a:solidFill>
                          <a:effectLst/>
                        </a:rPr>
                        <a:t>8.5</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lumMod val="50000"/>
                            </a:schemeClr>
                          </a:solidFill>
                          <a:effectLst/>
                        </a:rPr>
                        <a:t>19.7</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lumMod val="50000"/>
                            </a:schemeClr>
                          </a:solidFill>
                          <a:effectLst/>
                        </a:rPr>
                        <a:t>3 </a:t>
                      </a:r>
                      <a:r>
                        <a:rPr lang="en-US" sz="1200" dirty="0">
                          <a:solidFill>
                            <a:schemeClr val="bg1">
                              <a:lumMod val="50000"/>
                            </a:schemeClr>
                          </a:solidFill>
                          <a:effectLst/>
                        </a:rPr>
                        <a:t>10</a:t>
                      </a:r>
                      <a:r>
                        <a:rPr lang="en-US" sz="1200" baseline="30000" dirty="0">
                          <a:solidFill>
                            <a:schemeClr val="bg1">
                              <a:lumMod val="50000"/>
                            </a:schemeClr>
                          </a:solidFill>
                          <a:effectLst/>
                        </a:rPr>
                        <a:t>14 </a:t>
                      </a:r>
                      <a:r>
                        <a:rPr lang="en-US" sz="1200" baseline="0" dirty="0" smtClean="0">
                          <a:solidFill>
                            <a:schemeClr val="bg1">
                              <a:lumMod val="50000"/>
                            </a:schemeClr>
                          </a:solidFill>
                          <a:effectLst/>
                        </a:rPr>
                        <a:t>estimated</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effectLst/>
                        </a:rPr>
                        <a:t>1.7</a:t>
                      </a:r>
                      <a:endParaRPr lang="en-US" sz="12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smtClean="0">
                          <a:solidFill>
                            <a:schemeClr val="bg1">
                              <a:lumMod val="50000"/>
                            </a:schemeClr>
                          </a:solidFill>
                          <a:effectLst/>
                        </a:rPr>
                        <a:t>(Estimated)</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lumMod val="50000"/>
                            </a:schemeClr>
                          </a:solidFill>
                          <a:effectLst/>
                        </a:rPr>
                        <a:t>June-2014 scheduled</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200" dirty="0">
                          <a:effectLst/>
                        </a:rPr>
                        <a:t> </a:t>
                      </a:r>
                      <a:r>
                        <a:rPr lang="en-US" sz="1200" dirty="0" err="1" smtClean="0">
                          <a:effectLst/>
                        </a:rPr>
                        <a:t>Dogbone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77059">
                <a:tc>
                  <a:txBody>
                    <a:bodyPr/>
                    <a:lstStyle/>
                    <a:p>
                      <a:pPr marL="0" marR="0" algn="ctr">
                        <a:spcBef>
                          <a:spcPts val="0"/>
                        </a:spcBef>
                        <a:spcAft>
                          <a:spcPts val="0"/>
                        </a:spcAft>
                      </a:pPr>
                      <a:r>
                        <a:rPr lang="en-US" sz="1200">
                          <a:effectLst/>
                        </a:rPr>
                        <a:t>NSCL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aseline="30000">
                          <a:effectLst/>
                        </a:rPr>
                        <a:t>40</a:t>
                      </a:r>
                      <a:r>
                        <a:rPr lang="en-US" sz="1200">
                          <a:effectLst/>
                        </a:rPr>
                        <a:t>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6 10</a:t>
                      </a:r>
                      <a:r>
                        <a:rPr lang="en-US" sz="1200" baseline="300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r>
                        <a:rPr lang="en-US" sz="1200" baseline="300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Aug-2013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 x Ti64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err="1">
                          <a:effectLst/>
                        </a:rPr>
                        <a:t>Dogbone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1117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229278" y="1067100"/>
            <a:ext cx="8990922" cy="5027414"/>
          </a:xfrm>
        </p:spPr>
        <p:txBody>
          <a:bodyPr/>
          <a:lstStyle/>
          <a:p>
            <a:r>
              <a:rPr lang="en-US" dirty="0" smtClean="0"/>
              <a:t>FRIB context</a:t>
            </a:r>
          </a:p>
          <a:p>
            <a:r>
              <a:rPr lang="en-US" dirty="0" smtClean="0"/>
              <a:t>FRIB production target </a:t>
            </a:r>
            <a:r>
              <a:rPr lang="en-US" strike="sngStrike" dirty="0" smtClean="0">
                <a:solidFill>
                  <a:srgbClr val="FF0000"/>
                </a:solidFill>
              </a:rPr>
              <a:t> </a:t>
            </a:r>
          </a:p>
          <a:p>
            <a:pPr lvl="1"/>
            <a:r>
              <a:rPr lang="en-US" dirty="0" smtClean="0"/>
              <a:t>Radiation damage studies in graphite</a:t>
            </a:r>
          </a:p>
          <a:p>
            <a:pPr lvl="1"/>
            <a:r>
              <a:rPr lang="en-US" dirty="0" smtClean="0"/>
              <a:t>Annealing of radiation damage at high temperature</a:t>
            </a:r>
          </a:p>
          <a:p>
            <a:r>
              <a:rPr lang="en-US" dirty="0" smtClean="0"/>
              <a:t>FRIB beam dump </a:t>
            </a:r>
            <a:r>
              <a:rPr lang="en-US" strike="sngStrike" dirty="0" smtClean="0">
                <a:solidFill>
                  <a:srgbClr val="FF0000"/>
                </a:solidFill>
              </a:rPr>
              <a:t> </a:t>
            </a:r>
          </a:p>
          <a:p>
            <a:pPr lvl="1"/>
            <a:r>
              <a:rPr lang="en-US" dirty="0"/>
              <a:t>R</a:t>
            </a:r>
            <a:r>
              <a:rPr lang="en-US" dirty="0" smtClean="0"/>
              <a:t>adiation damage studies in Titanium alloys</a:t>
            </a:r>
          </a:p>
          <a:p>
            <a:pPr lvl="1"/>
            <a:r>
              <a:rPr lang="en-US" dirty="0" smtClean="0"/>
              <a:t>Low energy swift heavy ion irradiation</a:t>
            </a:r>
          </a:p>
          <a:p>
            <a:r>
              <a:rPr lang="en-US" dirty="0" smtClean="0"/>
              <a:t>FRIB production target and beam dump</a:t>
            </a:r>
          </a:p>
          <a:p>
            <a:pPr lvl="1"/>
            <a:r>
              <a:rPr lang="en-US" dirty="0" smtClean="0"/>
              <a:t>Irradiation studies of </a:t>
            </a:r>
            <a:r>
              <a:rPr lang="en-US" dirty="0" err="1" smtClean="0"/>
              <a:t>ferrofluidic</a:t>
            </a:r>
            <a:r>
              <a:rPr lang="en-US" dirty="0" smtClean="0"/>
              <a:t> </a:t>
            </a:r>
            <a:r>
              <a:rPr lang="en-US" dirty="0" err="1" smtClean="0"/>
              <a:t>feedthrough</a:t>
            </a:r>
            <a:endParaRPr lang="en-US" dirty="0" smtClean="0"/>
          </a:p>
          <a:p>
            <a:r>
              <a:rPr lang="en-US" dirty="0" smtClean="0"/>
              <a:t>Summary</a:t>
            </a:r>
            <a:endParaRPr lang="en-US" dirty="0"/>
          </a:p>
        </p:txBody>
      </p:sp>
      <p:sp>
        <p:nvSpPr>
          <p:cNvPr id="10244" name="Title 4"/>
          <p:cNvSpPr>
            <a:spLocks noGrp="1"/>
          </p:cNvSpPr>
          <p:nvPr>
            <p:ph type="title"/>
          </p:nvPr>
        </p:nvSpPr>
        <p:spPr/>
        <p:txBody>
          <a:bodyPr/>
          <a:lstStyle/>
          <a:p>
            <a:r>
              <a:rPr lang="en-US" smtClean="0"/>
              <a:t>Outline</a:t>
            </a:r>
            <a:endParaRPr lang="en-US" dirty="0" smtClean="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a:xfrm>
            <a:off x="8534400" y="6356350"/>
            <a:ext cx="609600" cy="365125"/>
          </a:xfrm>
        </p:spPr>
        <p:txBody>
          <a:bodyPr/>
          <a:lstStyle/>
          <a:p>
            <a:r>
              <a:rPr lang="en-US" smtClean="0"/>
              <a:t>, Slide </a:t>
            </a:r>
            <a:fld id="{35AD4620-7552-4207-8973-898801ED212B}" type="slidenum">
              <a:rPr lang="en-US" smtClean="0"/>
              <a:pPr/>
              <a:t>2</a:t>
            </a:fld>
            <a:endParaRPr lang="en-US"/>
          </a:p>
        </p:txBody>
      </p:sp>
    </p:spTree>
    <p:extLst>
      <p:ext uri="{BB962C8B-B14F-4D97-AF65-F5344CB8AC3E}">
        <p14:creationId xmlns:p14="http://schemas.microsoft.com/office/powerpoint/2010/main" val="42154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6400"/>
            <a:ext cx="4191000" cy="3604360"/>
          </a:xfrm>
          <a:prstGeom prst="rect">
            <a:avLst/>
          </a:prstGeom>
        </p:spPr>
      </p:pic>
      <p:sp>
        <p:nvSpPr>
          <p:cNvPr id="2" name="Content Placeholder 1"/>
          <p:cNvSpPr>
            <a:spLocks noGrp="1"/>
          </p:cNvSpPr>
          <p:nvPr>
            <p:ph idx="1"/>
          </p:nvPr>
        </p:nvSpPr>
        <p:spPr>
          <a:xfrm>
            <a:off x="4191000" y="1067100"/>
            <a:ext cx="4876800" cy="5027414"/>
          </a:xfrm>
        </p:spPr>
        <p:txBody>
          <a:bodyPr/>
          <a:lstStyle/>
          <a:p>
            <a:r>
              <a:rPr lang="en-US" dirty="0" smtClean="0"/>
              <a:t>Swift Heavy-ion induced radiation damage</a:t>
            </a:r>
          </a:p>
          <a:p>
            <a:pPr lvl="1"/>
            <a:r>
              <a:rPr lang="en-US" dirty="0" smtClean="0"/>
              <a:t>5·10</a:t>
            </a:r>
            <a:r>
              <a:rPr lang="en-US" baseline="30000" dirty="0" smtClean="0"/>
              <a:t>13</a:t>
            </a:r>
            <a:r>
              <a:rPr lang="en-US" dirty="0" smtClean="0"/>
              <a:t> U ions/s</a:t>
            </a:r>
          </a:p>
          <a:p>
            <a:pPr lvl="1"/>
            <a:r>
              <a:rPr lang="en-US" dirty="0" smtClean="0"/>
              <a:t>Understanding Swift Heavy Ion (SHI) effects on material that can limit target and beam dump lifetime</a:t>
            </a:r>
          </a:p>
          <a:p>
            <a:pPr lvl="1"/>
            <a:r>
              <a:rPr lang="en-US" dirty="0" smtClean="0"/>
              <a:t>Different than neutron or proton </a:t>
            </a:r>
            <a:br>
              <a:rPr lang="en-US" dirty="0" smtClean="0"/>
            </a:br>
            <a:r>
              <a:rPr lang="en-US" dirty="0" smtClean="0"/>
              <a:t>irradiation</a:t>
            </a:r>
          </a:p>
          <a:p>
            <a:pPr lvl="2"/>
            <a:r>
              <a:rPr lang="en-US" dirty="0" smtClean="0"/>
              <a:t>Low gas production</a:t>
            </a:r>
          </a:p>
          <a:p>
            <a:pPr lvl="2"/>
            <a:r>
              <a:rPr lang="en-US" dirty="0" smtClean="0"/>
              <a:t>High </a:t>
            </a:r>
            <a:r>
              <a:rPr lang="en-US" dirty="0" err="1" smtClean="0"/>
              <a:t>dpa</a:t>
            </a:r>
            <a:r>
              <a:rPr lang="en-US" dirty="0" smtClean="0"/>
              <a:t> rate</a:t>
            </a:r>
          </a:p>
          <a:p>
            <a:pPr lvl="2"/>
            <a:r>
              <a:rPr lang="en-US" dirty="0" smtClean="0"/>
              <a:t>Electronic excitation </a:t>
            </a:r>
            <a:r>
              <a:rPr lang="en-US" dirty="0" smtClean="0">
                <a:sym typeface="Wingdings"/>
              </a:rPr>
              <a:t></a:t>
            </a:r>
            <a:r>
              <a:rPr lang="en-US" dirty="0" smtClean="0"/>
              <a:t> track formation </a:t>
            </a:r>
            <a:br>
              <a:rPr lang="en-US" dirty="0" smtClean="0"/>
            </a:br>
            <a:r>
              <a:rPr lang="en-US" dirty="0" smtClean="0"/>
              <a:t>along the ion path in material</a:t>
            </a:r>
          </a:p>
          <a:p>
            <a:pPr lvl="3"/>
            <a:r>
              <a:rPr lang="en-US" dirty="0" smtClean="0"/>
              <a:t>Electronic stopping power ~ 1-20 </a:t>
            </a:r>
            <a:r>
              <a:rPr lang="en-US" dirty="0" err="1" smtClean="0"/>
              <a:t>keV</a:t>
            </a:r>
            <a:r>
              <a:rPr lang="en-US" dirty="0" smtClean="0"/>
              <a:t>/nm </a:t>
            </a:r>
            <a:br>
              <a:rPr lang="en-US" dirty="0" smtClean="0"/>
            </a:br>
            <a:r>
              <a:rPr lang="en-US" dirty="0" smtClean="0"/>
              <a:t>for heavy ion beam</a:t>
            </a:r>
          </a:p>
          <a:p>
            <a:pPr lvl="4"/>
            <a:r>
              <a:rPr lang="en-US" dirty="0" smtClean="0"/>
              <a:t>Only 10</a:t>
            </a:r>
            <a:r>
              <a:rPr lang="en-US" baseline="30000" dirty="0" smtClean="0"/>
              <a:t>-6</a:t>
            </a:r>
            <a:r>
              <a:rPr lang="en-US" dirty="0" smtClean="0"/>
              <a:t> </a:t>
            </a:r>
            <a:r>
              <a:rPr lang="en-US" dirty="0" err="1" smtClean="0"/>
              <a:t>keV</a:t>
            </a:r>
            <a:r>
              <a:rPr lang="en-US" dirty="0" smtClean="0"/>
              <a:t>/nm  for proton @ 120 </a:t>
            </a:r>
            <a:r>
              <a:rPr lang="en-US" dirty="0" err="1" smtClean="0"/>
              <a:t>GeV</a:t>
            </a:r>
            <a:r>
              <a:rPr lang="en-US" dirty="0" smtClean="0"/>
              <a:t> </a:t>
            </a:r>
            <a:br>
              <a:rPr lang="en-US" dirty="0" smtClean="0"/>
            </a:br>
            <a:r>
              <a:rPr lang="en-US" dirty="0" smtClean="0"/>
              <a:t>in graphite</a:t>
            </a:r>
          </a:p>
        </p:txBody>
      </p:sp>
      <p:sp>
        <p:nvSpPr>
          <p:cNvPr id="3" name="Title 2"/>
          <p:cNvSpPr>
            <a:spLocks noGrp="1"/>
          </p:cNvSpPr>
          <p:nvPr>
            <p:ph type="title"/>
          </p:nvPr>
        </p:nvSpPr>
        <p:spPr>
          <a:xfrm>
            <a:off x="76200" y="152400"/>
            <a:ext cx="8991600" cy="485775"/>
          </a:xfrm>
        </p:spPr>
        <p:txBody>
          <a:bodyPr/>
          <a:lstStyle/>
          <a:p>
            <a:r>
              <a:rPr lang="en-US" dirty="0" smtClean="0"/>
              <a:t>In-flight Rare Isotope Beam Production Facility</a:t>
            </a:r>
            <a:endParaRPr lang="en-US" dirty="0"/>
          </a:p>
        </p:txBody>
      </p:sp>
      <p:sp>
        <p:nvSpPr>
          <p:cNvPr id="30" name="Footer Placeholder 29"/>
          <p:cNvSpPr>
            <a:spLocks noGrp="1"/>
          </p:cNvSpPr>
          <p:nvPr>
            <p:ph type="ftr" sz="quarter" idx="10"/>
          </p:nvPr>
        </p:nvSpPr>
        <p:spPr/>
        <p:txBody>
          <a:bodyPr/>
          <a:lstStyle/>
          <a:p>
            <a:r>
              <a:rPr lang="en-US" smtClean="0"/>
              <a:t>F. Pellemoine, 5th HPTW - FNAL - May  2014</a:t>
            </a:r>
            <a:endParaRPr lang="en-US" dirty="0"/>
          </a:p>
        </p:txBody>
      </p:sp>
      <p:sp>
        <p:nvSpPr>
          <p:cNvPr id="29" name="Slide Number Placeholder 28"/>
          <p:cNvSpPr>
            <a:spLocks noGrp="1"/>
          </p:cNvSpPr>
          <p:nvPr>
            <p:ph type="sldNum" sz="quarter" idx="4"/>
          </p:nvPr>
        </p:nvSpPr>
        <p:spPr/>
        <p:txBody>
          <a:bodyPr/>
          <a:lstStyle/>
          <a:p>
            <a:r>
              <a:rPr lang="en-US" smtClean="0"/>
              <a:t>, Slide </a:t>
            </a:r>
            <a:fld id="{1D2CDB64-C772-4C10-8066-C769534B205C}" type="slidenum">
              <a:rPr lang="en-US" smtClean="0"/>
              <a:pPr/>
              <a:t>3</a:t>
            </a:fld>
            <a:endParaRPr lang="en-US" dirty="0"/>
          </a:p>
        </p:txBody>
      </p:sp>
    </p:spTree>
    <p:extLst>
      <p:ext uri="{BB962C8B-B14F-4D97-AF65-F5344CB8AC3E}">
        <p14:creationId xmlns:p14="http://schemas.microsoft.com/office/powerpoint/2010/main" val="292858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5295500" y="1259187"/>
            <a:ext cx="3828384" cy="3310709"/>
            <a:chOff x="609600" y="209444"/>
            <a:chExt cx="6962693" cy="6021196"/>
          </a:xfrm>
        </p:grpSpPr>
        <p:pic>
          <p:nvPicPr>
            <p:cNvPr id="20" name="Picture 1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19091" t="10547" r="10633" b="10805"/>
            <a:stretch/>
          </p:blipFill>
          <p:spPr>
            <a:xfrm>
              <a:off x="609600" y="209444"/>
              <a:ext cx="6962693" cy="6021196"/>
            </a:xfrm>
            <a:prstGeom prst="rect">
              <a:avLst/>
            </a:prstGeom>
          </p:spPr>
        </p:pic>
        <p:sp>
          <p:nvSpPr>
            <p:cNvPr id="21" name="Rectangle 20"/>
            <p:cNvSpPr/>
            <p:nvPr/>
          </p:nvSpPr>
          <p:spPr>
            <a:xfrm rot="21165713">
              <a:off x="2766976" y="5139158"/>
              <a:ext cx="2971800" cy="264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Arrow Connector 21"/>
            <p:cNvCxnSpPr/>
            <p:nvPr/>
          </p:nvCxnSpPr>
          <p:spPr>
            <a:xfrm flipV="1">
              <a:off x="2314621" y="5372099"/>
              <a:ext cx="1162431" cy="19050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1028919">
              <a:off x="2585248" y="5348281"/>
              <a:ext cx="1516333" cy="711245"/>
            </a:xfrm>
            <a:prstGeom prst="rect">
              <a:avLst/>
            </a:prstGeom>
            <a:noFill/>
          </p:spPr>
          <p:txBody>
            <a:bodyPr wrap="none" rtlCol="0">
              <a:spAutoFit/>
            </a:bodyPr>
            <a:lstStyle/>
            <a:p>
              <a:r>
                <a:rPr lang="en-US" dirty="0" smtClean="0">
                  <a:solidFill>
                    <a:srgbClr val="FF0000"/>
                  </a:solidFill>
                </a:rPr>
                <a:t>Beam</a:t>
              </a:r>
              <a:endParaRPr lang="en-US" dirty="0">
                <a:solidFill>
                  <a:srgbClr val="FF0000"/>
                </a:solidFill>
              </a:endParaRPr>
            </a:p>
          </p:txBody>
        </p:sp>
        <p:sp>
          <p:nvSpPr>
            <p:cNvPr id="24" name="Oval 23"/>
            <p:cNvSpPr>
              <a:spLocks noChangeAspect="1"/>
            </p:cNvSpPr>
            <p:nvPr/>
          </p:nvSpPr>
          <p:spPr>
            <a:xfrm>
              <a:off x="1571429" y="4904531"/>
              <a:ext cx="1188565" cy="12779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20694" y="4367677"/>
            <a:ext cx="2299506" cy="200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33916" y="1067100"/>
            <a:ext cx="6207534" cy="5027414"/>
          </a:xfrm>
        </p:spPr>
        <p:txBody>
          <a:bodyPr/>
          <a:lstStyle/>
          <a:p>
            <a:r>
              <a:rPr lang="en-US" sz="2000" dirty="0" smtClean="0"/>
              <a:t>Rotating multi-slice graphite target chosen for</a:t>
            </a:r>
            <a:br>
              <a:rPr lang="en-US" sz="2000" dirty="0" smtClean="0"/>
            </a:br>
            <a:r>
              <a:rPr lang="en-US" sz="2000" dirty="0" smtClean="0"/>
              <a:t> FRIB baseline cooled by thermal radiation</a:t>
            </a:r>
          </a:p>
          <a:p>
            <a:r>
              <a:rPr lang="en-US" sz="2000" dirty="0" smtClean="0"/>
              <a:t>Target parameters defined by thermo-</a:t>
            </a:r>
            <a:br>
              <a:rPr lang="en-US" sz="2000" dirty="0" smtClean="0"/>
            </a:br>
            <a:r>
              <a:rPr lang="en-US" sz="2000" dirty="0" smtClean="0"/>
              <a:t>mechanical simulations</a:t>
            </a:r>
          </a:p>
          <a:p>
            <a:pPr lvl="1"/>
            <a:r>
              <a:rPr lang="en-US" sz="1800" dirty="0" smtClean="0"/>
              <a:t>5000 RPM and 30 cm diameter to limit </a:t>
            </a:r>
            <a:br>
              <a:rPr lang="en-US" sz="1800" dirty="0" smtClean="0"/>
            </a:br>
            <a:r>
              <a:rPr lang="en-US" sz="1800" dirty="0" smtClean="0"/>
              <a:t>maximum temperature and amplitude of </a:t>
            </a:r>
            <a:br>
              <a:rPr lang="en-US" sz="1800" dirty="0" smtClean="0"/>
            </a:br>
            <a:r>
              <a:rPr lang="en-US" sz="1800" dirty="0" smtClean="0"/>
              <a:t>temperature changes</a:t>
            </a:r>
          </a:p>
          <a:p>
            <a:pPr lvl="1"/>
            <a:r>
              <a:rPr lang="en-US" sz="1800" dirty="0" smtClean="0"/>
              <a:t>High temperature: ~ 1900ºC </a:t>
            </a:r>
          </a:p>
          <a:p>
            <a:pPr lvl="2"/>
            <a:r>
              <a:rPr lang="en-US" dirty="0" smtClean="0"/>
              <a:t> </a:t>
            </a:r>
            <a:r>
              <a:rPr lang="en-US" sz="1600" dirty="0" smtClean="0"/>
              <a:t>Evaporation of graphite mitigated</a:t>
            </a:r>
            <a:endParaRPr lang="en-US" dirty="0" smtClean="0"/>
          </a:p>
          <a:p>
            <a:r>
              <a:rPr lang="en-US" sz="2000" dirty="0" smtClean="0"/>
              <a:t>Target requirements</a:t>
            </a:r>
          </a:p>
          <a:p>
            <a:pPr lvl="1"/>
            <a:r>
              <a:rPr lang="en-US" sz="1800" dirty="0" smtClean="0"/>
              <a:t>Up to 100 kW power deposition in 1 mm </a:t>
            </a:r>
            <a:br>
              <a:rPr lang="en-US" sz="1800" dirty="0" smtClean="0"/>
            </a:br>
            <a:r>
              <a:rPr lang="en-US" sz="1800" dirty="0" smtClean="0"/>
              <a:t>diameter beam spot </a:t>
            </a:r>
          </a:p>
          <a:p>
            <a:pPr lvl="1"/>
            <a:r>
              <a:rPr lang="en-US" sz="1800" dirty="0" smtClean="0"/>
              <a:t>Target lifetime of 2 weeks desired to meet </a:t>
            </a:r>
            <a:br>
              <a:rPr lang="en-US" sz="1800" dirty="0" smtClean="0"/>
            </a:br>
            <a:r>
              <a:rPr lang="en-US" sz="1800" dirty="0" smtClean="0"/>
              <a:t>experimental program requirements </a:t>
            </a:r>
          </a:p>
          <a:p>
            <a:pPr lvl="2"/>
            <a:r>
              <a:rPr lang="en-US" sz="1600" dirty="0" err="1" smtClean="0"/>
              <a:t>fluence</a:t>
            </a:r>
            <a:r>
              <a:rPr lang="en-US" sz="1600" dirty="0" smtClean="0"/>
              <a:t> ~7·10</a:t>
            </a:r>
            <a:r>
              <a:rPr lang="en-US" sz="1600" baseline="30000" dirty="0" smtClean="0"/>
              <a:t>18 </a:t>
            </a:r>
            <a:r>
              <a:rPr lang="en-US" sz="1600" dirty="0" smtClean="0"/>
              <a:t>ion/cm²</a:t>
            </a:r>
          </a:p>
          <a:p>
            <a:pPr lvl="2"/>
            <a:r>
              <a:rPr lang="en-US" sz="1600" dirty="0" err="1" smtClean="0"/>
              <a:t>dpa</a:t>
            </a:r>
            <a:r>
              <a:rPr lang="en-US" sz="1600" dirty="0" smtClean="0"/>
              <a:t> (U beam) ~ 7 (</a:t>
            </a:r>
            <a:r>
              <a:rPr lang="en-US" sz="1600" dirty="0" err="1" smtClean="0"/>
              <a:t>dpa</a:t>
            </a:r>
            <a:r>
              <a:rPr lang="en-US" sz="1600" dirty="0" smtClean="0"/>
              <a:t>/rate ~ 6·10</a:t>
            </a:r>
            <a:r>
              <a:rPr lang="en-US" sz="1600" baseline="30000" dirty="0" smtClean="0"/>
              <a:t>-6</a:t>
            </a:r>
            <a:r>
              <a:rPr lang="en-US" sz="1600" dirty="0" smtClean="0"/>
              <a:t> </a:t>
            </a:r>
            <a:r>
              <a:rPr lang="en-US" sz="1600" dirty="0" err="1" smtClean="0"/>
              <a:t>dpa</a:t>
            </a:r>
            <a:r>
              <a:rPr lang="en-US" sz="1600" dirty="0" smtClean="0"/>
              <a:t>/s) </a:t>
            </a:r>
          </a:p>
          <a:p>
            <a:endParaRPr lang="en-US" sz="2000" dirty="0" smtClean="0"/>
          </a:p>
        </p:txBody>
      </p:sp>
      <p:sp>
        <p:nvSpPr>
          <p:cNvPr id="10244" name="Title 4"/>
          <p:cNvSpPr>
            <a:spLocks noGrp="1"/>
          </p:cNvSpPr>
          <p:nvPr>
            <p:ph type="title"/>
          </p:nvPr>
        </p:nvSpPr>
        <p:spPr>
          <a:xfrm>
            <a:off x="76200" y="283364"/>
            <a:ext cx="8991600" cy="478636"/>
          </a:xfrm>
        </p:spPr>
        <p:txBody>
          <a:bodyPr/>
          <a:lstStyle/>
          <a:p>
            <a:r>
              <a:rPr lang="en-US" dirty="0" smtClean="0"/>
              <a:t>FRIB Production Target Design</a:t>
            </a:r>
          </a:p>
        </p:txBody>
      </p:sp>
      <p:sp>
        <p:nvSpPr>
          <p:cNvPr id="5" name="Footer Placeholder 4"/>
          <p:cNvSpPr>
            <a:spLocks noGrp="1"/>
          </p:cNvSpPr>
          <p:nvPr>
            <p:ph type="ftr" sz="quarter" idx="10"/>
          </p:nvPr>
        </p:nvSpPr>
        <p:spPr/>
        <p:txBody>
          <a:bodyPr/>
          <a:lstStyle/>
          <a:p>
            <a:r>
              <a:rPr lang="en-US" smtClean="0"/>
              <a:t>F. Pellemoine, 5th HPTW - FNAL - May  2014</a:t>
            </a:r>
            <a:endParaRPr lang="en-US" dirty="0"/>
          </a:p>
        </p:txBody>
      </p:sp>
      <p:sp>
        <p:nvSpPr>
          <p:cNvPr id="7" name="Slide Number Placeholder 6"/>
          <p:cNvSpPr>
            <a:spLocks noGrp="1"/>
          </p:cNvSpPr>
          <p:nvPr>
            <p:ph type="sldNum" sz="quarter" idx="4"/>
          </p:nvPr>
        </p:nvSpPr>
        <p:spPr/>
        <p:txBody>
          <a:bodyPr/>
          <a:lstStyle/>
          <a:p>
            <a:r>
              <a:rPr lang="en-US" smtClean="0"/>
              <a:t>, Slide </a:t>
            </a:r>
            <a:fld id="{35AD4620-7552-4207-8973-898801ED212B}" type="slidenum">
              <a:rPr lang="en-US" smtClean="0"/>
              <a:pPr/>
              <a:t>4</a:t>
            </a:fld>
            <a:endParaRPr lang="en-US"/>
          </a:p>
        </p:txBody>
      </p:sp>
      <p:sp>
        <p:nvSpPr>
          <p:cNvPr id="28" name="TextBox 27"/>
          <p:cNvSpPr txBox="1"/>
          <p:nvPr/>
        </p:nvSpPr>
        <p:spPr>
          <a:xfrm>
            <a:off x="5295499" y="5365811"/>
            <a:ext cx="1601623" cy="523212"/>
          </a:xfrm>
          <a:prstGeom prst="rect">
            <a:avLst/>
          </a:prstGeom>
          <a:noFill/>
          <a:ln>
            <a:noFill/>
          </a:ln>
        </p:spPr>
        <p:txBody>
          <a:bodyPr wrap="square" lIns="91432" tIns="45716" rIns="91432" bIns="45716" rtlCol="0">
            <a:spAutoFit/>
          </a:bodyPr>
          <a:lstStyle/>
          <a:p>
            <a:r>
              <a:rPr lang="en-US" sz="1400" dirty="0" smtClean="0">
                <a:solidFill>
                  <a:prstClr val="black"/>
                </a:solidFill>
              </a:rPr>
              <a:t>Multi-slice target / heat exchanger </a:t>
            </a:r>
            <a:endParaRPr lang="en-US" sz="1400" dirty="0">
              <a:solidFill>
                <a:prstClr val="black"/>
              </a:solidFill>
            </a:endParaRPr>
          </a:p>
        </p:txBody>
      </p:sp>
      <p:sp>
        <p:nvSpPr>
          <p:cNvPr id="29" name="TextBox 28"/>
          <p:cNvSpPr txBox="1"/>
          <p:nvPr/>
        </p:nvSpPr>
        <p:spPr>
          <a:xfrm>
            <a:off x="6051950" y="966158"/>
            <a:ext cx="1295400" cy="307777"/>
          </a:xfrm>
          <a:prstGeom prst="rect">
            <a:avLst/>
          </a:prstGeom>
          <a:noFill/>
          <a:ln>
            <a:noFill/>
          </a:ln>
        </p:spPr>
        <p:txBody>
          <a:bodyPr wrap="square" lIns="91432" tIns="45716" rIns="91432" bIns="45716" rtlCol="0">
            <a:spAutoFit/>
          </a:bodyPr>
          <a:lstStyle/>
          <a:p>
            <a:r>
              <a:rPr lang="en-US" sz="1400" dirty="0" smtClean="0">
                <a:solidFill>
                  <a:prstClr val="black"/>
                </a:solidFill>
              </a:rPr>
              <a:t>Shield block</a:t>
            </a:r>
            <a:endParaRPr lang="en-US" sz="1400" dirty="0">
              <a:solidFill>
                <a:prstClr val="black"/>
              </a:solidFill>
            </a:endParaRPr>
          </a:p>
        </p:txBody>
      </p:sp>
      <p:sp>
        <p:nvSpPr>
          <p:cNvPr id="30" name="TextBox 29"/>
          <p:cNvSpPr txBox="1"/>
          <p:nvPr/>
        </p:nvSpPr>
        <p:spPr>
          <a:xfrm>
            <a:off x="7551890" y="966158"/>
            <a:ext cx="1571993" cy="307777"/>
          </a:xfrm>
          <a:prstGeom prst="rect">
            <a:avLst/>
          </a:prstGeom>
          <a:noFill/>
          <a:ln>
            <a:noFill/>
          </a:ln>
        </p:spPr>
        <p:txBody>
          <a:bodyPr wrap="square" lIns="91432" tIns="45716" rIns="91432" bIns="45716" rtlCol="0">
            <a:spAutoFit/>
          </a:bodyPr>
          <a:lstStyle/>
          <a:p>
            <a:r>
              <a:rPr lang="en-US" sz="1400" dirty="0" smtClean="0">
                <a:solidFill>
                  <a:prstClr val="black"/>
                </a:solidFill>
              </a:rPr>
              <a:t>Pneumatic motor</a:t>
            </a:r>
            <a:endParaRPr lang="en-US" sz="1400" dirty="0">
              <a:solidFill>
                <a:prstClr val="black"/>
              </a:solidFill>
            </a:endParaRPr>
          </a:p>
        </p:txBody>
      </p:sp>
      <p:sp>
        <p:nvSpPr>
          <p:cNvPr id="31" name="TextBox 30"/>
          <p:cNvSpPr txBox="1"/>
          <p:nvPr/>
        </p:nvSpPr>
        <p:spPr>
          <a:xfrm>
            <a:off x="7888839" y="3782118"/>
            <a:ext cx="1291122" cy="523212"/>
          </a:xfrm>
          <a:prstGeom prst="rect">
            <a:avLst/>
          </a:prstGeom>
          <a:noFill/>
          <a:ln>
            <a:noFill/>
          </a:ln>
        </p:spPr>
        <p:txBody>
          <a:bodyPr wrap="square" lIns="91432" tIns="45716" rIns="91432" bIns="45716" rtlCol="0">
            <a:spAutoFit/>
          </a:bodyPr>
          <a:lstStyle/>
          <a:p>
            <a:r>
              <a:rPr lang="en-US" sz="1400" dirty="0" err="1" smtClean="0">
                <a:solidFill>
                  <a:prstClr val="black"/>
                </a:solidFill>
              </a:rPr>
              <a:t>Ferrofluidic</a:t>
            </a:r>
            <a:r>
              <a:rPr lang="en-US" sz="1400" dirty="0" smtClean="0">
                <a:solidFill>
                  <a:prstClr val="black"/>
                </a:solidFill>
              </a:rPr>
              <a:t> </a:t>
            </a:r>
          </a:p>
          <a:p>
            <a:r>
              <a:rPr lang="en-US" sz="1400" dirty="0" err="1">
                <a:solidFill>
                  <a:prstClr val="black"/>
                </a:solidFill>
              </a:rPr>
              <a:t>F</a:t>
            </a:r>
            <a:r>
              <a:rPr lang="en-US" sz="1400" dirty="0" err="1" smtClean="0">
                <a:solidFill>
                  <a:prstClr val="black"/>
                </a:solidFill>
              </a:rPr>
              <a:t>eedthrough</a:t>
            </a:r>
            <a:endParaRPr lang="en-US" sz="1400" dirty="0">
              <a:solidFill>
                <a:prstClr val="black"/>
              </a:solidFill>
            </a:endParaRPr>
          </a:p>
        </p:txBody>
      </p:sp>
      <p:cxnSp>
        <p:nvCxnSpPr>
          <p:cNvPr id="6" name="Straight Arrow Connector 5"/>
          <p:cNvCxnSpPr>
            <a:stCxn id="29" idx="2"/>
          </p:cNvCxnSpPr>
          <p:nvPr/>
        </p:nvCxnSpPr>
        <p:spPr>
          <a:xfrm>
            <a:off x="6699650" y="1273935"/>
            <a:ext cx="349780" cy="1660651"/>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337886" y="1273935"/>
            <a:ext cx="0" cy="1756344"/>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1"/>
          </p:cNvCxnSpPr>
          <p:nvPr/>
        </p:nvCxnSpPr>
        <p:spPr>
          <a:xfrm flipH="1" flipV="1">
            <a:off x="7395491" y="3412218"/>
            <a:ext cx="493348" cy="631506"/>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6749352" y="5373241"/>
            <a:ext cx="852240" cy="27678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5919930" y="3912543"/>
            <a:ext cx="0" cy="583000"/>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76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29278" y="1067100"/>
            <a:ext cx="5938758" cy="5027414"/>
          </a:xfrm>
        </p:spPr>
        <p:txBody>
          <a:bodyPr/>
          <a:lstStyle/>
          <a:p>
            <a:pPr lvl="0"/>
            <a:r>
              <a:rPr lang="en-US" sz="1800" dirty="0" smtClean="0"/>
              <a:t>Irradiations by charged heavy ion induce changes of </a:t>
            </a:r>
            <a:br>
              <a:rPr lang="en-US" sz="1800" dirty="0" smtClean="0"/>
            </a:br>
            <a:r>
              <a:rPr lang="en-US" sz="1800" dirty="0" smtClean="0"/>
              <a:t>physical properties </a:t>
            </a:r>
            <a:r>
              <a:rPr lang="en-US" sz="1800" dirty="0" smtClean="0">
                <a:sym typeface="Wingdings"/>
              </a:rPr>
              <a:t> decrease target performance</a:t>
            </a:r>
            <a:endParaRPr lang="en-US" sz="1800" dirty="0" smtClean="0"/>
          </a:p>
          <a:p>
            <a:pPr lvl="1"/>
            <a:r>
              <a:rPr lang="en-US" sz="1600" dirty="0" smtClean="0"/>
              <a:t>Thermo-mechanical properties (thermal conductivity, tensile and flexural strength), Electronic properties (Resistivity), Structural properties (microstructure and dimensional changes, Swelling)</a:t>
            </a:r>
          </a:p>
          <a:p>
            <a:r>
              <a:rPr lang="en-US" sz="1800" dirty="0" smtClean="0"/>
              <a:t>Most of the studies were done with neutron and proton </a:t>
            </a:r>
            <a:br>
              <a:rPr lang="en-US" sz="1800" dirty="0" smtClean="0"/>
            </a:br>
            <a:r>
              <a:rPr lang="en-US" sz="1800" dirty="0" smtClean="0"/>
              <a:t>irradiation but not a lot of data for heavy ion beams</a:t>
            </a:r>
          </a:p>
          <a:p>
            <a:r>
              <a:rPr lang="en-US" sz="1800" dirty="0" smtClean="0"/>
              <a:t>How much will annealing help?</a:t>
            </a:r>
          </a:p>
          <a:p>
            <a:r>
              <a:rPr lang="en-US" sz="1800" dirty="0" smtClean="0"/>
              <a:t>Two types of polycrystalline graphite (5 and 13 µm grain size) irradiated with Au-beam 8.6 MeV/u </a:t>
            </a:r>
          </a:p>
          <a:p>
            <a:pPr lvl="1"/>
            <a:r>
              <a:rPr lang="en-US" sz="1600" dirty="0" smtClean="0"/>
              <a:t>Up to 5.6·10</a:t>
            </a:r>
            <a:r>
              <a:rPr lang="en-US" sz="1600" baseline="30000" dirty="0" smtClean="0"/>
              <a:t>10</a:t>
            </a:r>
            <a:r>
              <a:rPr lang="en-US" sz="1600" dirty="0" smtClean="0"/>
              <a:t> cm</a:t>
            </a:r>
            <a:r>
              <a:rPr lang="en-US" sz="1600" baseline="30000" dirty="0" smtClean="0"/>
              <a:t>-</a:t>
            </a:r>
            <a:r>
              <a:rPr lang="en-US" sz="1600" dirty="0" smtClean="0"/>
              <a:t>².s</a:t>
            </a:r>
            <a:r>
              <a:rPr lang="en-US" sz="1600" baseline="30000" dirty="0" smtClean="0"/>
              <a:t>-1</a:t>
            </a:r>
            <a:r>
              <a:rPr lang="en-US" sz="1600" dirty="0" smtClean="0"/>
              <a:t>, </a:t>
            </a:r>
            <a:r>
              <a:rPr lang="en-US" sz="1600" dirty="0" err="1" smtClean="0"/>
              <a:t>Fluence</a:t>
            </a:r>
            <a:r>
              <a:rPr lang="en-US" sz="1600" dirty="0" smtClean="0"/>
              <a:t> up to 10</a:t>
            </a:r>
            <a:r>
              <a:rPr lang="en-US" sz="1600" baseline="30000" dirty="0" smtClean="0"/>
              <a:t>15</a:t>
            </a:r>
            <a:r>
              <a:rPr lang="en-US" sz="1600" dirty="0" smtClean="0"/>
              <a:t> cm</a:t>
            </a:r>
            <a:r>
              <a:rPr lang="en-US" sz="1600" baseline="30000" dirty="0" smtClean="0"/>
              <a:t>-</a:t>
            </a:r>
            <a:r>
              <a:rPr lang="en-US" sz="1600" dirty="0" smtClean="0"/>
              <a:t>²</a:t>
            </a:r>
          </a:p>
          <a:p>
            <a:pPr lvl="1"/>
            <a:r>
              <a:rPr lang="en-US" sz="1600" dirty="0" smtClean="0"/>
              <a:t>Samples heated to different temperature</a:t>
            </a:r>
          </a:p>
          <a:p>
            <a:endParaRPr lang="en-US" sz="1800" dirty="0" smtClean="0"/>
          </a:p>
          <a:p>
            <a:pPr lvl="2"/>
            <a:endParaRPr lang="en-US" sz="1400" dirty="0" smtClean="0"/>
          </a:p>
        </p:txBody>
      </p:sp>
      <p:sp>
        <p:nvSpPr>
          <p:cNvPr id="3" name="Title 2"/>
          <p:cNvSpPr>
            <a:spLocks noGrp="1"/>
          </p:cNvSpPr>
          <p:nvPr>
            <p:ph type="title"/>
          </p:nvPr>
        </p:nvSpPr>
        <p:spPr>
          <a:xfrm>
            <a:off x="76200" y="99054"/>
            <a:ext cx="8991600" cy="803661"/>
          </a:xfrm>
        </p:spPr>
        <p:txBody>
          <a:bodyPr/>
          <a:lstStyle/>
          <a:p>
            <a:r>
              <a:rPr lang="en-US" dirty="0"/>
              <a:t>Radiation Damage Studies in G</a:t>
            </a:r>
            <a:r>
              <a:rPr lang="en-US" dirty="0" smtClean="0"/>
              <a:t>raphite</a:t>
            </a:r>
            <a:br>
              <a:rPr lang="en-US" dirty="0" smtClean="0"/>
            </a:br>
            <a:r>
              <a:rPr lang="en-US" sz="2400" dirty="0"/>
              <a:t>For Better Lifetime Predictions</a:t>
            </a:r>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1D2CDB64-C772-4C10-8066-C769534B205C}" type="slidenum">
              <a:rPr lang="en-US" smtClean="0"/>
              <a:pPr/>
              <a:t>5</a:t>
            </a:fld>
            <a:endParaRPr lang="en-US" dirty="0"/>
          </a:p>
        </p:txBody>
      </p:sp>
      <p:grpSp>
        <p:nvGrpSpPr>
          <p:cNvPr id="2" name="Group 1"/>
          <p:cNvGrpSpPr/>
          <p:nvPr/>
        </p:nvGrpSpPr>
        <p:grpSpPr>
          <a:xfrm>
            <a:off x="6097218" y="1066800"/>
            <a:ext cx="3077112" cy="2529114"/>
            <a:chOff x="5415234" y="2728604"/>
            <a:chExt cx="3758064" cy="2914758"/>
          </a:xfrm>
        </p:grpSpPr>
        <p:pic>
          <p:nvPicPr>
            <p:cNvPr id="11" name="Picture 1"/>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5234" y="2728604"/>
              <a:ext cx="3681141" cy="2856111"/>
            </a:xfrm>
            <a:prstGeom prst="rect">
              <a:avLst/>
            </a:prstGeom>
            <a:noFill/>
            <a:ln w="9525">
              <a:noFill/>
              <a:miter lim="800000"/>
              <a:headEnd/>
              <a:tailEnd/>
            </a:ln>
          </p:spPr>
        </p:pic>
        <p:sp>
          <p:nvSpPr>
            <p:cNvPr id="13" name="Rectangle 12"/>
            <p:cNvSpPr/>
            <p:nvPr/>
          </p:nvSpPr>
          <p:spPr>
            <a:xfrm>
              <a:off x="8578229" y="5428753"/>
              <a:ext cx="595069" cy="2146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C:\Users\sandrina\Documents\GSI\GSI\photo 1\P6268879.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7580912" y="4581398"/>
            <a:ext cx="2132114" cy="894117"/>
          </a:xfrm>
          <a:prstGeom prst="rect">
            <a:avLst/>
          </a:prstGeom>
          <a:noFill/>
          <a:ln w="9525">
            <a:noFill/>
            <a:miter lim="800000"/>
            <a:headEnd/>
            <a:tailEnd/>
          </a:ln>
        </p:spPr>
      </p:pic>
      <p:grpSp>
        <p:nvGrpSpPr>
          <p:cNvPr id="20" name="Group 19"/>
          <p:cNvGrpSpPr>
            <a:grpSpLocks noChangeAspect="1"/>
          </p:cNvGrpSpPr>
          <p:nvPr/>
        </p:nvGrpSpPr>
        <p:grpSpPr>
          <a:xfrm>
            <a:off x="6446346" y="3972024"/>
            <a:ext cx="1710179" cy="2122088"/>
            <a:chOff x="5436054" y="1219200"/>
            <a:chExt cx="2063340" cy="2560320"/>
          </a:xfrm>
        </p:grpSpPr>
        <p:pic>
          <p:nvPicPr>
            <p:cNvPr id="21" name="Picture 20" descr="I:\projects\thermal\Conference and Review\2012-08 CAARI 2012\CAARI_manuscripts\GSI_Set-u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36054" y="1219200"/>
              <a:ext cx="2063340" cy="2560320"/>
            </a:xfrm>
            <a:prstGeom prst="rect">
              <a:avLst/>
            </a:prstGeom>
            <a:noFill/>
            <a:ln>
              <a:noFill/>
            </a:ln>
          </p:spPr>
        </p:pic>
        <p:cxnSp>
          <p:nvCxnSpPr>
            <p:cNvPr id="22" name="Straight Arrow Connector 21"/>
            <p:cNvCxnSpPr/>
            <p:nvPr/>
          </p:nvCxnSpPr>
          <p:spPr>
            <a:xfrm flipV="1">
              <a:off x="5635625" y="2775658"/>
              <a:ext cx="1114643" cy="19614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27" name="Group 26"/>
          <p:cNvGrpSpPr/>
          <p:nvPr/>
        </p:nvGrpSpPr>
        <p:grpSpPr>
          <a:xfrm>
            <a:off x="4536690" y="4685315"/>
            <a:ext cx="1848688" cy="1486885"/>
            <a:chOff x="121034" y="4537050"/>
            <a:chExt cx="2094545" cy="1815647"/>
          </a:xfrm>
        </p:grpSpPr>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447518" y="4842620"/>
              <a:ext cx="1441579" cy="1137055"/>
            </a:xfrm>
            <a:prstGeom prst="rect">
              <a:avLst/>
            </a:prstGeom>
            <a:noFill/>
            <a:ln>
              <a:noFill/>
            </a:ln>
            <a:effectLst/>
            <a:extLst/>
          </p:spPr>
        </p:pic>
        <p:grpSp>
          <p:nvGrpSpPr>
            <p:cNvPr id="29" name="Group 28"/>
            <p:cNvGrpSpPr/>
            <p:nvPr/>
          </p:nvGrpSpPr>
          <p:grpSpPr>
            <a:xfrm>
              <a:off x="121034" y="4537050"/>
              <a:ext cx="2094545" cy="1815647"/>
              <a:chOff x="121034" y="4537050"/>
              <a:chExt cx="2094545" cy="1815647"/>
            </a:xfrm>
          </p:grpSpPr>
          <p:sp>
            <p:nvSpPr>
              <p:cNvPr id="30" name="TextBox 29"/>
              <p:cNvSpPr txBox="1"/>
              <p:nvPr/>
            </p:nvSpPr>
            <p:spPr>
              <a:xfrm>
                <a:off x="671555" y="4537050"/>
                <a:ext cx="993503" cy="375829"/>
              </a:xfrm>
              <a:prstGeom prst="rect">
                <a:avLst/>
              </a:prstGeom>
              <a:noFill/>
            </p:spPr>
            <p:txBody>
              <a:bodyPr wrap="square" rtlCol="0">
                <a:spAutoFit/>
              </a:bodyPr>
              <a:lstStyle/>
              <a:p>
                <a:r>
                  <a:rPr lang="en-US" sz="1400" dirty="0" smtClean="0"/>
                  <a:t>I = 35 A</a:t>
                </a:r>
                <a:endParaRPr lang="en-US" sz="1400" dirty="0"/>
              </a:p>
            </p:txBody>
          </p:sp>
          <p:sp>
            <p:nvSpPr>
              <p:cNvPr id="31" name="TextBox 30"/>
              <p:cNvSpPr txBox="1"/>
              <p:nvPr/>
            </p:nvSpPr>
            <p:spPr>
              <a:xfrm>
                <a:off x="121034" y="5976868"/>
                <a:ext cx="2094545" cy="375829"/>
              </a:xfrm>
              <a:prstGeom prst="rect">
                <a:avLst/>
              </a:prstGeom>
              <a:noFill/>
            </p:spPr>
            <p:txBody>
              <a:bodyPr wrap="square" rtlCol="0">
                <a:spAutoFit/>
              </a:bodyPr>
              <a:lstStyle/>
              <a:p>
                <a:r>
                  <a:rPr lang="en-US" sz="1400" dirty="0" err="1" smtClean="0"/>
                  <a:t>T</a:t>
                </a:r>
                <a:r>
                  <a:rPr lang="en-US" sz="1400" baseline="-25000" dirty="0" err="1" smtClean="0"/>
                  <a:t>max</a:t>
                </a:r>
                <a:r>
                  <a:rPr lang="en-US" sz="1400" baseline="-25000" dirty="0" smtClean="0"/>
                  <a:t> </a:t>
                </a:r>
                <a:r>
                  <a:rPr lang="en-US" sz="1400" dirty="0" smtClean="0"/>
                  <a:t>= 1480 (± 30 ºC)</a:t>
                </a:r>
                <a:endParaRPr lang="en-US" sz="1400" dirty="0"/>
              </a:p>
            </p:txBody>
          </p:sp>
        </p:grpSp>
      </p:grpSp>
      <p:grpSp>
        <p:nvGrpSpPr>
          <p:cNvPr id="32" name="Group 31"/>
          <p:cNvGrpSpPr/>
          <p:nvPr/>
        </p:nvGrpSpPr>
        <p:grpSpPr>
          <a:xfrm>
            <a:off x="2456281" y="4724400"/>
            <a:ext cx="1863528" cy="1405762"/>
            <a:chOff x="2781653" y="4719422"/>
            <a:chExt cx="1789457" cy="1442796"/>
          </a:xfrm>
        </p:grpSpPr>
        <p:sp>
          <p:nvSpPr>
            <p:cNvPr id="33" name="TextBox 32"/>
            <p:cNvSpPr txBox="1"/>
            <p:nvPr/>
          </p:nvSpPr>
          <p:spPr>
            <a:xfrm>
              <a:off x="2955183" y="4719422"/>
              <a:ext cx="1442398" cy="315885"/>
            </a:xfrm>
            <a:prstGeom prst="rect">
              <a:avLst/>
            </a:prstGeom>
            <a:noFill/>
          </p:spPr>
          <p:txBody>
            <a:bodyPr wrap="square" rtlCol="0">
              <a:spAutoFit/>
            </a:bodyPr>
            <a:lstStyle/>
            <a:p>
              <a:r>
                <a:rPr lang="en-US" sz="1400" dirty="0" smtClean="0"/>
                <a:t>I = 35 A + beam</a:t>
              </a:r>
              <a:endParaRPr lang="en-US" sz="1400" dirty="0"/>
            </a:p>
          </p:txBody>
        </p:sp>
        <p:pic>
          <p:nvPicPr>
            <p:cNvPr id="34" name="Picture 3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781653" y="4977898"/>
              <a:ext cx="1789457" cy="939467"/>
            </a:xfrm>
            <a:prstGeom prst="rect">
              <a:avLst/>
            </a:prstGeom>
            <a:noFill/>
            <a:ln>
              <a:noFill/>
            </a:ln>
            <a:effectLst/>
            <a:extLst/>
          </p:spPr>
        </p:pic>
        <p:sp>
          <p:nvSpPr>
            <p:cNvPr id="35" name="TextBox 34"/>
            <p:cNvSpPr txBox="1"/>
            <p:nvPr/>
          </p:nvSpPr>
          <p:spPr>
            <a:xfrm>
              <a:off x="3013727" y="5846333"/>
              <a:ext cx="1325309" cy="315885"/>
            </a:xfrm>
            <a:prstGeom prst="rect">
              <a:avLst/>
            </a:prstGeom>
            <a:noFill/>
          </p:spPr>
          <p:txBody>
            <a:bodyPr wrap="square" rtlCol="0">
              <a:spAutoFit/>
            </a:bodyPr>
            <a:lstStyle/>
            <a:p>
              <a:r>
                <a:rPr lang="en-US" sz="1400" dirty="0" err="1" smtClean="0"/>
                <a:t>T</a:t>
              </a:r>
              <a:r>
                <a:rPr lang="en-US" sz="1400" baseline="-25000" dirty="0" err="1" smtClean="0"/>
                <a:t>max</a:t>
              </a:r>
              <a:r>
                <a:rPr lang="en-US" sz="1400" baseline="-25000" dirty="0" smtClean="0"/>
                <a:t> </a:t>
              </a:r>
              <a:r>
                <a:rPr lang="en-US" sz="1400" dirty="0" smtClean="0"/>
                <a:t>= 1600 ºC</a:t>
              </a:r>
              <a:endParaRPr lang="en-US" sz="1400" dirty="0"/>
            </a:p>
          </p:txBody>
        </p:sp>
      </p:grpSp>
      <p:pic>
        <p:nvPicPr>
          <p:cNvPr id="36" name="Picture 8" descr="http://proteomics.ucsd.edu/recombcp2011/images/university-of-michigan_log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24177" y="4844609"/>
            <a:ext cx="606075" cy="381092"/>
          </a:xfrm>
          <a:prstGeom prst="rect">
            <a:avLst/>
          </a:prstGeom>
          <a:noFill/>
        </p:spPr>
      </p:pic>
      <p:pic>
        <p:nvPicPr>
          <p:cNvPr id="37" name="Picture 36" descr="logo frib.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6934" y="5539257"/>
            <a:ext cx="600560" cy="556743"/>
          </a:xfrm>
          <a:prstGeom prst="rect">
            <a:avLst/>
          </a:prstGeom>
        </p:spPr>
      </p:pic>
      <p:pic>
        <p:nvPicPr>
          <p:cNvPr id="38" name="Picture 2" descr="http://upload.wikimedia.org/wikipedia/commons/d/d9/GSI_Logo_rgb.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8685" y="5228563"/>
            <a:ext cx="817058" cy="257837"/>
          </a:xfrm>
          <a:prstGeom prst="rect">
            <a:avLst/>
          </a:prstGeom>
          <a:solidFill>
            <a:schemeClr val="bg1"/>
          </a:solidFill>
        </p:spPr>
      </p:pic>
    </p:spTree>
    <p:extLst>
      <p:ext uri="{BB962C8B-B14F-4D97-AF65-F5344CB8AC3E}">
        <p14:creationId xmlns:p14="http://schemas.microsoft.com/office/powerpoint/2010/main" val="3936008604"/>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6265499" y="4922305"/>
            <a:ext cx="2878501" cy="560617"/>
          </a:xfrm>
        </p:spPr>
        <p:txBody>
          <a:bodyPr/>
          <a:lstStyle/>
          <a:p>
            <a:pPr marL="0" indent="0">
              <a:buNone/>
            </a:pPr>
            <a:r>
              <a:rPr lang="en-US" dirty="0"/>
              <a:t>Swelling is completely recovered at 1900ºC</a:t>
            </a:r>
          </a:p>
          <a:p>
            <a:pPr marL="0" indent="0">
              <a:buNone/>
            </a:pPr>
            <a:endParaRPr lang="en-US" dirty="0"/>
          </a:p>
        </p:txBody>
      </p:sp>
      <p:sp>
        <p:nvSpPr>
          <p:cNvPr id="7" name="Title 6"/>
          <p:cNvSpPr>
            <a:spLocks noGrp="1"/>
          </p:cNvSpPr>
          <p:nvPr>
            <p:ph type="title"/>
          </p:nvPr>
        </p:nvSpPr>
        <p:spPr>
          <a:xfrm>
            <a:off x="65718" y="96225"/>
            <a:ext cx="8991600" cy="803661"/>
          </a:xfrm>
        </p:spPr>
        <p:txBody>
          <a:bodyPr/>
          <a:lstStyle/>
          <a:p>
            <a:r>
              <a:rPr lang="en-US" dirty="0"/>
              <a:t>Radiation Damage Studies in </a:t>
            </a:r>
            <a:r>
              <a:rPr lang="en-US" dirty="0" smtClean="0"/>
              <a:t>Graphite</a:t>
            </a:r>
            <a:br>
              <a:rPr lang="en-US" dirty="0" smtClean="0"/>
            </a:br>
            <a:r>
              <a:rPr lang="en-US" sz="2400" dirty="0" smtClean="0"/>
              <a:t>Annealing of Damage at High Temperature (&gt; 1300ºC)</a:t>
            </a:r>
            <a:endParaRPr lang="en-US" sz="2400" dirty="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1D2CDB64-C772-4C10-8066-C769534B205C}" type="slidenum">
              <a:rPr lang="en-US" smtClean="0"/>
              <a:pPr/>
              <a:t>6</a:t>
            </a:fld>
            <a:endParaRPr lang="en-US" dirty="0"/>
          </a:p>
        </p:txBody>
      </p:sp>
      <p:pic>
        <p:nvPicPr>
          <p:cNvPr id="14" name="Picture 8" descr="http://proteomics.ucsd.edu/recombcp2011/images/university-of-michigan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3343" y="1118050"/>
            <a:ext cx="606075" cy="381092"/>
          </a:xfrm>
          <a:prstGeom prst="rect">
            <a:avLst/>
          </a:prstGeom>
          <a:noFill/>
        </p:spPr>
      </p:pic>
      <p:pic>
        <p:nvPicPr>
          <p:cNvPr id="15" name="Picture 14" descr="logo fri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559" y="1030225"/>
            <a:ext cx="600560" cy="556743"/>
          </a:xfrm>
          <a:prstGeom prst="rect">
            <a:avLst/>
          </a:prstGeom>
        </p:spPr>
      </p:pic>
      <p:pic>
        <p:nvPicPr>
          <p:cNvPr id="16" name="Picture 2" descr="http://upload.wikimedia.org/wikipedia/commons/d/d9/GSI_Logo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0260" y="1179678"/>
            <a:ext cx="817058" cy="257837"/>
          </a:xfrm>
          <a:prstGeom prst="rect">
            <a:avLst/>
          </a:prstGeom>
          <a:solidFill>
            <a:schemeClr val="bg1"/>
          </a:solidFill>
        </p:spPr>
      </p:pic>
      <p:grpSp>
        <p:nvGrpSpPr>
          <p:cNvPr id="2" name="Group 1"/>
          <p:cNvGrpSpPr/>
          <p:nvPr/>
        </p:nvGrpSpPr>
        <p:grpSpPr>
          <a:xfrm>
            <a:off x="1423608" y="1066800"/>
            <a:ext cx="4595853" cy="4486844"/>
            <a:chOff x="1423608" y="1066800"/>
            <a:chExt cx="4595853" cy="4486844"/>
          </a:xfrm>
        </p:grpSpPr>
        <p:pic>
          <p:nvPicPr>
            <p:cNvPr id="1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22390" y="1371600"/>
              <a:ext cx="2120637" cy="2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1447800" y="3766207"/>
              <a:ext cx="1816105" cy="1681789"/>
            </a:xfrm>
            <a:prstGeom prst="rect">
              <a:avLst/>
            </a:prstGeom>
            <a:noFill/>
          </p:spPr>
        </p:pic>
        <p:sp>
          <p:nvSpPr>
            <p:cNvPr id="12" name="Right Arrow 11"/>
            <p:cNvSpPr/>
            <p:nvPr/>
          </p:nvSpPr>
          <p:spPr>
            <a:xfrm>
              <a:off x="5465881" y="3853106"/>
              <a:ext cx="553580" cy="279133"/>
            </a:xfrm>
            <a:prstGeom prst="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3276600" y="3085796"/>
              <a:ext cx="2175601" cy="2467848"/>
              <a:chOff x="2233781" y="3100667"/>
              <a:chExt cx="2175601" cy="2467848"/>
            </a:xfrm>
          </p:grpSpPr>
          <p:sp>
            <p:nvSpPr>
              <p:cNvPr id="13" name="Right Arrow 12"/>
              <p:cNvSpPr/>
              <p:nvPr/>
            </p:nvSpPr>
            <p:spPr>
              <a:xfrm>
                <a:off x="2367053" y="3805311"/>
                <a:ext cx="553580" cy="279133"/>
              </a:xfrm>
              <a:prstGeom prst="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2233781" y="3100667"/>
                <a:ext cx="2175601" cy="2467848"/>
              </a:xfrm>
              <a:prstGeom prst="rect">
                <a:avLst/>
              </a:prstGeom>
              <a:noFill/>
            </p:spPr>
          </p:pic>
        </p:grpSp>
        <p:sp>
          <p:nvSpPr>
            <p:cNvPr id="18" name="TextBox 17"/>
            <p:cNvSpPr txBox="1"/>
            <p:nvPr/>
          </p:nvSpPr>
          <p:spPr>
            <a:xfrm>
              <a:off x="1828800" y="1066800"/>
              <a:ext cx="2292551" cy="307777"/>
            </a:xfrm>
            <a:prstGeom prst="rect">
              <a:avLst/>
            </a:prstGeom>
            <a:noFill/>
          </p:spPr>
          <p:txBody>
            <a:bodyPr wrap="none" rtlCol="0">
              <a:spAutoFit/>
            </a:bodyPr>
            <a:lstStyle/>
            <a:p>
              <a:r>
                <a:rPr lang="en-US" sz="1400" dirty="0" smtClean="0"/>
                <a:t>X-Ray Diffraction analyses</a:t>
              </a:r>
              <a:endParaRPr lang="en-US" sz="1400" dirty="0"/>
            </a:p>
          </p:txBody>
        </p:sp>
        <p:sp>
          <p:nvSpPr>
            <p:cNvPr id="19" name="TextBox 18"/>
            <p:cNvSpPr txBox="1"/>
            <p:nvPr/>
          </p:nvSpPr>
          <p:spPr>
            <a:xfrm>
              <a:off x="1423608" y="3466796"/>
              <a:ext cx="1319592" cy="307777"/>
            </a:xfrm>
            <a:prstGeom prst="rect">
              <a:avLst/>
            </a:prstGeom>
            <a:noFill/>
          </p:spPr>
          <p:txBody>
            <a:bodyPr wrap="none" rtlCol="0">
              <a:spAutoFit/>
            </a:bodyPr>
            <a:lstStyle/>
            <a:p>
              <a:r>
                <a:rPr lang="en-US" sz="1400" dirty="0" smtClean="0"/>
                <a:t>TEM analyses</a:t>
              </a:r>
              <a:endParaRPr lang="en-US" sz="1400" dirty="0"/>
            </a:p>
          </p:txBody>
        </p:sp>
        <p:sp>
          <p:nvSpPr>
            <p:cNvPr id="20" name="Right Arrow 19"/>
            <p:cNvSpPr/>
            <p:nvPr/>
          </p:nvSpPr>
          <p:spPr>
            <a:xfrm>
              <a:off x="4454041" y="2285464"/>
              <a:ext cx="553580" cy="279133"/>
            </a:xfrm>
            <a:prstGeom prst="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6" name="Table 25"/>
          <p:cNvGraphicFramePr>
            <a:graphicFrameLocks noGrp="1"/>
          </p:cNvGraphicFramePr>
          <p:nvPr>
            <p:extLst>
              <p:ext uri="{D42A27DB-BD31-4B8C-83A1-F6EECF244321}">
                <p14:modId xmlns:p14="http://schemas.microsoft.com/office/powerpoint/2010/main" val="2066516702"/>
              </p:ext>
            </p:extLst>
          </p:nvPr>
        </p:nvGraphicFramePr>
        <p:xfrm>
          <a:off x="76200" y="997717"/>
          <a:ext cx="1179053" cy="5120640"/>
        </p:xfrm>
        <a:graphic>
          <a:graphicData uri="http://schemas.openxmlformats.org/drawingml/2006/table">
            <a:tbl>
              <a:tblPr firstRow="1" bandRow="1">
                <a:tableStyleId>{C4B1156A-380E-4F78-BDF5-A606A8083BF9}</a:tableStyleId>
              </a:tblPr>
              <a:tblGrid>
                <a:gridCol w="1179053"/>
              </a:tblGrid>
              <a:tr h="274320">
                <a:tc>
                  <a:txBody>
                    <a:bodyPr/>
                    <a:lstStyle/>
                    <a:p>
                      <a:pPr marL="0" marR="0" indent="0" algn="ctr" defTabSz="913668"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sym typeface="Symbol"/>
                        </a:rPr>
                        <a:t>1 A - 350C</a:t>
                      </a:r>
                    </a:p>
                    <a:p>
                      <a:pPr marL="0" marR="0" indent="0" algn="ctr" defTabSz="913668"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sym typeface="Symbol"/>
                        </a:rPr>
                        <a:t>10</a:t>
                      </a:r>
                      <a:r>
                        <a:rPr lang="en-US" sz="900" baseline="30000" dirty="0" smtClean="0">
                          <a:solidFill>
                            <a:schemeClr val="tx1"/>
                          </a:solidFill>
                          <a:sym typeface="Symbol"/>
                        </a:rPr>
                        <a:t>14 </a:t>
                      </a:r>
                      <a:r>
                        <a:rPr lang="en-US" sz="900" baseline="0" dirty="0" smtClean="0">
                          <a:solidFill>
                            <a:schemeClr val="tx1"/>
                          </a:solidFill>
                          <a:sym typeface="Symbol"/>
                        </a:rPr>
                        <a:t>cm</a:t>
                      </a:r>
                      <a:r>
                        <a:rPr lang="en-US" sz="900" baseline="30000" dirty="0" smtClean="0">
                          <a:solidFill>
                            <a:schemeClr val="tx1"/>
                          </a:solidFill>
                          <a:sym typeface="Symbol"/>
                        </a:rPr>
                        <a:t>-</a:t>
                      </a:r>
                      <a:r>
                        <a:rPr lang="en-US" sz="900" baseline="0" dirty="0" smtClean="0">
                          <a:solidFill>
                            <a:schemeClr val="tx1"/>
                          </a:solidFill>
                          <a:sym typeface="Symbol"/>
                        </a:rPr>
                        <a:t>²</a:t>
                      </a:r>
                      <a:endParaRPr lang="en-US" sz="900" baseline="30000" dirty="0" smtClean="0">
                        <a:solidFill>
                          <a:schemeClr val="tx1"/>
                        </a:solidFill>
                      </a:endParaRPr>
                    </a:p>
                  </a:txBody>
                  <a:tcPr>
                    <a:solidFill>
                      <a:schemeClr val="accent4"/>
                    </a:solidFill>
                  </a:tcPr>
                </a:tc>
              </a:tr>
              <a:tr h="914400">
                <a:tc>
                  <a:txBody>
                    <a:bodyPr/>
                    <a:lstStyle/>
                    <a:p>
                      <a:endParaRPr lang="en-US" sz="1600" dirty="0"/>
                    </a:p>
                  </a:txBody>
                  <a:tcPr/>
                </a:tc>
              </a:tr>
              <a:tr h="274320">
                <a:tc>
                  <a:txBody>
                    <a:bodyPr/>
                    <a:lstStyle/>
                    <a:p>
                      <a:pPr marL="0" marR="0" indent="0" algn="ctr" defTabSz="913668"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11 A - 750°C </a:t>
                      </a:r>
                      <a:endParaRPr lang="en-US" sz="900" b="1" dirty="0" smtClean="0">
                        <a:solidFill>
                          <a:schemeClr val="tx1"/>
                        </a:solidFill>
                        <a:sym typeface="Symbol"/>
                      </a:endParaRPr>
                    </a:p>
                    <a:p>
                      <a:pPr marL="0" marR="0" indent="0" algn="ctr" defTabSz="913668"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sym typeface="Symbol"/>
                        </a:rPr>
                        <a:t>10</a:t>
                      </a:r>
                      <a:r>
                        <a:rPr lang="en-US" sz="900" b="1" baseline="30000" dirty="0" smtClean="0">
                          <a:solidFill>
                            <a:schemeClr val="tx1"/>
                          </a:solidFill>
                          <a:sym typeface="Symbol"/>
                        </a:rPr>
                        <a:t>14 </a:t>
                      </a:r>
                      <a:r>
                        <a:rPr lang="en-US" sz="900" b="1" baseline="0" dirty="0" smtClean="0">
                          <a:solidFill>
                            <a:schemeClr val="tx1"/>
                          </a:solidFill>
                          <a:sym typeface="Symbol"/>
                        </a:rPr>
                        <a:t>cm</a:t>
                      </a:r>
                      <a:r>
                        <a:rPr lang="en-US" sz="900" b="1" baseline="30000" dirty="0" smtClean="0">
                          <a:solidFill>
                            <a:schemeClr val="tx1"/>
                          </a:solidFill>
                          <a:sym typeface="Symbol"/>
                        </a:rPr>
                        <a:t>-</a:t>
                      </a:r>
                      <a:r>
                        <a:rPr lang="en-US" sz="900" b="1" baseline="0" dirty="0" smtClean="0">
                          <a:solidFill>
                            <a:schemeClr val="tx1"/>
                          </a:solidFill>
                          <a:sym typeface="Symbol"/>
                        </a:rPr>
                        <a:t>²</a:t>
                      </a:r>
                      <a:endParaRPr lang="en-US" sz="900" b="1" baseline="30000" dirty="0" smtClean="0">
                        <a:solidFill>
                          <a:schemeClr val="tx1"/>
                        </a:solidFill>
                      </a:endParaRPr>
                    </a:p>
                  </a:txBody>
                  <a:tcPr>
                    <a:solidFill>
                      <a:schemeClr val="accent4"/>
                    </a:solidFill>
                  </a:tcPr>
                </a:tc>
              </a:tr>
              <a:tr h="914400">
                <a:tc>
                  <a:txBody>
                    <a:bodyPr/>
                    <a:lstStyle/>
                    <a:p>
                      <a:endParaRPr lang="en-US" sz="1600" dirty="0"/>
                    </a:p>
                  </a:txBody>
                  <a:tcPr/>
                </a:tc>
              </a:tr>
              <a:tr h="274320">
                <a:tc>
                  <a:txBody>
                    <a:bodyPr/>
                    <a:lstStyle/>
                    <a:p>
                      <a:pPr algn="ctr"/>
                      <a:r>
                        <a:rPr lang="pt-BR" sz="900" b="1" dirty="0" smtClean="0"/>
                        <a:t>25 A - 1205°C </a:t>
                      </a:r>
                    </a:p>
                    <a:p>
                      <a:pPr algn="ctr"/>
                      <a:r>
                        <a:rPr lang="pt-BR" sz="900" b="1" dirty="0" smtClean="0"/>
                        <a:t>10</a:t>
                      </a:r>
                      <a:r>
                        <a:rPr lang="pt-BR" sz="900" b="1" baseline="30000" dirty="0" smtClean="0"/>
                        <a:t>14</a:t>
                      </a:r>
                      <a:r>
                        <a:rPr lang="pt-BR" sz="900" b="1" dirty="0" smtClean="0"/>
                        <a:t> cm</a:t>
                      </a:r>
                      <a:r>
                        <a:rPr lang="pt-BR" sz="900" b="1" baseline="30000" dirty="0" smtClean="0"/>
                        <a:t>-</a:t>
                      </a:r>
                      <a:r>
                        <a:rPr lang="pt-BR" sz="900" b="1" dirty="0" smtClean="0"/>
                        <a:t>²</a:t>
                      </a:r>
                    </a:p>
                  </a:txBody>
                  <a:tcPr>
                    <a:solidFill>
                      <a:schemeClr val="accent4"/>
                    </a:solidFill>
                  </a:tcPr>
                </a:tc>
              </a:tr>
              <a:tr h="914400">
                <a:tc>
                  <a:txBody>
                    <a:bodyPr/>
                    <a:lstStyle/>
                    <a:p>
                      <a:endParaRPr lang="en-US" sz="1600" dirty="0"/>
                    </a:p>
                  </a:txBody>
                  <a:tcPr/>
                </a:tc>
              </a:tr>
              <a:tr h="274320">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35 A - 1635°C </a:t>
                      </a:r>
                      <a:endParaRPr lang="en-US" sz="900" b="1" dirty="0" smtClean="0">
                        <a:solidFill>
                          <a:schemeClr val="tx1"/>
                        </a:solidFill>
                        <a:sym typeface="Symbol"/>
                      </a:endParaRPr>
                    </a:p>
                    <a:p>
                      <a:pPr marL="0" marR="0" indent="0" algn="ctr" defTabSz="914318"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sym typeface="Symbol"/>
                        </a:rPr>
                        <a:t>10</a:t>
                      </a:r>
                      <a:r>
                        <a:rPr lang="en-US" sz="900" b="1" baseline="30000" dirty="0" smtClean="0">
                          <a:solidFill>
                            <a:schemeClr val="tx1"/>
                          </a:solidFill>
                          <a:sym typeface="Symbol"/>
                        </a:rPr>
                        <a:t>15 </a:t>
                      </a:r>
                      <a:r>
                        <a:rPr lang="en-US" sz="900" b="1" baseline="0" dirty="0" smtClean="0">
                          <a:solidFill>
                            <a:schemeClr val="tx1"/>
                          </a:solidFill>
                          <a:sym typeface="Symbol"/>
                        </a:rPr>
                        <a:t>cm</a:t>
                      </a:r>
                      <a:r>
                        <a:rPr lang="en-US" sz="900" b="1" baseline="30000" dirty="0" smtClean="0">
                          <a:solidFill>
                            <a:schemeClr val="tx1"/>
                          </a:solidFill>
                          <a:sym typeface="Symbol"/>
                        </a:rPr>
                        <a:t>-</a:t>
                      </a:r>
                      <a:r>
                        <a:rPr lang="en-US" sz="900" b="1" baseline="0" dirty="0" smtClean="0">
                          <a:solidFill>
                            <a:schemeClr val="tx1"/>
                          </a:solidFill>
                          <a:sym typeface="Symbol"/>
                        </a:rPr>
                        <a:t>²</a:t>
                      </a:r>
                      <a:endParaRPr lang="en-US" sz="900" b="1" baseline="30000" dirty="0" smtClean="0">
                        <a:solidFill>
                          <a:schemeClr val="tx1"/>
                        </a:solidFill>
                      </a:endParaRPr>
                    </a:p>
                  </a:txBody>
                  <a:tcPr>
                    <a:solidFill>
                      <a:schemeClr val="accent4"/>
                    </a:solidFill>
                  </a:tcPr>
                </a:tc>
              </a:tr>
              <a:tr h="914400">
                <a:tc>
                  <a:txBody>
                    <a:bodyPr/>
                    <a:lstStyle/>
                    <a:p>
                      <a:endParaRPr lang="en-US" sz="1600" dirty="0"/>
                    </a:p>
                  </a:txBody>
                  <a:tcPr/>
                </a:tc>
              </a:tr>
            </a:tbl>
          </a:graphicData>
        </a:graphic>
      </p:graphicFrame>
      <p:pic>
        <p:nvPicPr>
          <p:cNvPr id="27"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5261" y="5258522"/>
            <a:ext cx="881415" cy="822960"/>
          </a:xfrm>
          <a:prstGeom prst="rect">
            <a:avLst/>
          </a:prstGeom>
          <a:noFill/>
          <a:ln w="9525">
            <a:noFill/>
            <a:miter lim="800000"/>
            <a:headEnd/>
            <a:tailEnd/>
          </a:ln>
        </p:spPr>
      </p:pic>
      <p:pic>
        <p:nvPicPr>
          <p:cNvPr id="28" name="Picture 27" descr="1200-afterc.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9501" y="3975216"/>
            <a:ext cx="871875" cy="822960"/>
          </a:xfrm>
          <a:prstGeom prst="rect">
            <a:avLst/>
          </a:prstGeom>
        </p:spPr>
      </p:pic>
      <p:pic>
        <p:nvPicPr>
          <p:cNvPr id="29" name="Picture 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1801" y="1414462"/>
            <a:ext cx="934200" cy="822960"/>
          </a:xfrm>
          <a:prstGeom prst="rect">
            <a:avLst/>
          </a:prstGeom>
          <a:noFill/>
          <a:ln w="9525">
            <a:noFill/>
            <a:miter lim="800000"/>
            <a:headEnd/>
            <a:tailEnd/>
          </a:ln>
        </p:spPr>
      </p:pic>
      <p:pic>
        <p:nvPicPr>
          <p:cNvPr id="30" name="Picture 29" descr="750-afterc.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9501" y="2691126"/>
            <a:ext cx="871875" cy="822960"/>
          </a:xfrm>
          <a:prstGeom prst="rect">
            <a:avLst/>
          </a:prstGeom>
        </p:spPr>
      </p:pic>
      <p:grpSp>
        <p:nvGrpSpPr>
          <p:cNvPr id="3" name="Group 2"/>
          <p:cNvGrpSpPr/>
          <p:nvPr/>
        </p:nvGrpSpPr>
        <p:grpSpPr>
          <a:xfrm>
            <a:off x="5980226" y="2133600"/>
            <a:ext cx="3163774" cy="2590945"/>
            <a:chOff x="5980226" y="2133600"/>
            <a:chExt cx="3163774" cy="2590945"/>
          </a:xfrm>
        </p:grpSpPr>
        <p:pic>
          <p:nvPicPr>
            <p:cNvPr id="11" name="Picture 10"/>
            <p:cNvPicPr>
              <a:picLocks noChangeAspect="1"/>
            </p:cNvPicPr>
            <p:nvPr/>
          </p:nvPicPr>
          <p:blipFill rotWithShape="1">
            <a:blip r:embed="rId13" cstate="screen">
              <a:extLst>
                <a:ext uri="{28A0092B-C50C-407E-A947-70E740481C1C}">
                  <a14:useLocalDpi xmlns:a14="http://schemas.microsoft.com/office/drawing/2010/main"/>
                </a:ext>
              </a:extLst>
            </a:blip>
            <a:srcRect l="1909" t="7846" r="5197" b="3252"/>
            <a:stretch/>
          </p:blipFill>
          <p:spPr bwMode="auto">
            <a:xfrm>
              <a:off x="5980226" y="2133600"/>
              <a:ext cx="3163774" cy="2590945"/>
            </a:xfrm>
            <a:prstGeom prst="rect">
              <a:avLst/>
            </a:prstGeom>
            <a:noFill/>
          </p:spPr>
        </p:pic>
        <p:sp>
          <p:nvSpPr>
            <p:cNvPr id="31" name="Oval 30"/>
            <p:cNvSpPr/>
            <p:nvPr/>
          </p:nvSpPr>
          <p:spPr>
            <a:xfrm>
              <a:off x="8382000" y="3766207"/>
              <a:ext cx="533400" cy="958338"/>
            </a:xfrm>
            <a:prstGeom prst="ellipse">
              <a:avLst/>
            </a:prstGeom>
            <a:noFill/>
            <a:ln w="1905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665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078" y="1067100"/>
            <a:ext cx="8990922" cy="5027414"/>
          </a:xfrm>
        </p:spPr>
        <p:txBody>
          <a:bodyPr/>
          <a:lstStyle/>
          <a:p>
            <a:r>
              <a:rPr lang="en-US" sz="1600" dirty="0" smtClean="0"/>
              <a:t>Additional analyses (Young’s modulus, thermal diffusivity, electrical resistance) of </a:t>
            </a:r>
            <a:br>
              <a:rPr lang="en-US" sz="1600" dirty="0" smtClean="0"/>
            </a:br>
            <a:r>
              <a:rPr lang="en-US" sz="1600" dirty="0" smtClean="0"/>
              <a:t>irradiated  samples all confirm annealing at high temperature</a:t>
            </a:r>
          </a:p>
          <a:p>
            <a:r>
              <a:rPr lang="en-US" sz="1600" dirty="0" smtClean="0"/>
              <a:t>Results of material property changes were used as input in thermo-mechanical studies</a:t>
            </a:r>
          </a:p>
          <a:p>
            <a:pPr lvl="1"/>
            <a:r>
              <a:rPr lang="en-US" sz="1400" dirty="0" smtClean="0"/>
              <a:t>Swelling is completely recovered at 1900ºC</a:t>
            </a:r>
          </a:p>
          <a:p>
            <a:pPr lvl="1"/>
            <a:r>
              <a:rPr lang="en-US" sz="1400" dirty="0" smtClean="0"/>
              <a:t>30% of thermal conductivity value will be recovered but lead to insignificant change in average </a:t>
            </a:r>
            <a:br>
              <a:rPr lang="en-US" sz="1400" dirty="0" smtClean="0"/>
            </a:br>
            <a:r>
              <a:rPr lang="en-US" sz="1400" dirty="0" smtClean="0"/>
              <a:t>temperature of  the production target. Main heat transfer in target is thermal radiation at </a:t>
            </a:r>
            <a:br>
              <a:rPr lang="en-US" sz="1400" dirty="0" smtClean="0"/>
            </a:br>
            <a:r>
              <a:rPr lang="en-US" sz="1400" dirty="0" smtClean="0"/>
              <a:t>high temperature</a:t>
            </a:r>
          </a:p>
          <a:p>
            <a:pPr lvl="1"/>
            <a:r>
              <a:rPr lang="en-US" sz="1400" dirty="0" smtClean="0"/>
              <a:t>Electrical resistivity change has no impact on thermo-mechanical behavior</a:t>
            </a:r>
          </a:p>
          <a:p>
            <a:r>
              <a:rPr lang="en-US" sz="1600" dirty="0" smtClean="0"/>
              <a:t>Annealing </a:t>
            </a:r>
            <a:r>
              <a:rPr lang="en-US" sz="1600" dirty="0"/>
              <a:t>promises sufficient lifetime for FRIB </a:t>
            </a:r>
            <a:r>
              <a:rPr lang="en-US" sz="1600" dirty="0" smtClean="0"/>
              <a:t>beam </a:t>
            </a:r>
            <a:r>
              <a:rPr lang="en-US" sz="1600" dirty="0"/>
              <a:t>production targets</a:t>
            </a:r>
          </a:p>
          <a:p>
            <a:endParaRPr lang="en-US" sz="1600" dirty="0" smtClean="0"/>
          </a:p>
          <a:p>
            <a:endParaRPr lang="en-US" sz="1600" dirty="0"/>
          </a:p>
        </p:txBody>
      </p:sp>
      <p:sp>
        <p:nvSpPr>
          <p:cNvPr id="3" name="Title 2"/>
          <p:cNvSpPr>
            <a:spLocks noGrp="1"/>
          </p:cNvSpPr>
          <p:nvPr>
            <p:ph type="title"/>
          </p:nvPr>
        </p:nvSpPr>
        <p:spPr>
          <a:xfrm>
            <a:off x="76200" y="90714"/>
            <a:ext cx="8991600" cy="803661"/>
          </a:xfrm>
        </p:spPr>
        <p:txBody>
          <a:bodyPr/>
          <a:lstStyle/>
          <a:p>
            <a:r>
              <a:rPr lang="en-US" dirty="0"/>
              <a:t>Radiation Damage Studies in Graphite</a:t>
            </a:r>
            <a:br>
              <a:rPr lang="en-US" dirty="0"/>
            </a:br>
            <a:r>
              <a:rPr lang="en-US" sz="2400" dirty="0"/>
              <a:t>Annealing of Damage at High Temperature (&gt; 1300ºC)</a:t>
            </a:r>
          </a:p>
        </p:txBody>
      </p:sp>
      <p:sp>
        <p:nvSpPr>
          <p:cNvPr id="5" name="Footer Placeholder 4"/>
          <p:cNvSpPr>
            <a:spLocks noGrp="1"/>
          </p:cNvSpPr>
          <p:nvPr>
            <p:ph type="ftr" sz="quarter" idx="10"/>
          </p:nvPr>
        </p:nvSpPr>
        <p:spPr/>
        <p:txBody>
          <a:bodyPr/>
          <a:lstStyle/>
          <a:p>
            <a:r>
              <a:rPr lang="en-US" smtClean="0"/>
              <a:t>F. Pellemoine, 5th HPTW - FNAL - May  2014</a:t>
            </a:r>
            <a:endParaRPr lang="en-US" dirty="0"/>
          </a:p>
        </p:txBody>
      </p:sp>
      <p:sp>
        <p:nvSpPr>
          <p:cNvPr id="6" name="Slide Number Placeholder 5"/>
          <p:cNvSpPr>
            <a:spLocks noGrp="1"/>
          </p:cNvSpPr>
          <p:nvPr>
            <p:ph type="sldNum" sz="quarter" idx="4"/>
          </p:nvPr>
        </p:nvSpPr>
        <p:spPr/>
        <p:txBody>
          <a:bodyPr/>
          <a:lstStyle/>
          <a:p>
            <a:r>
              <a:rPr lang="en-US" smtClean="0"/>
              <a:t>, Slide </a:t>
            </a:r>
            <a:fld id="{35AD4620-7552-4207-8973-898801ED212B}" type="slidenum">
              <a:rPr lang="en-US" smtClean="0"/>
              <a:pPr/>
              <a:t>7</a:t>
            </a:fld>
            <a:endParaRPr lang="en-US"/>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018" y="4114799"/>
            <a:ext cx="2366782" cy="1993473"/>
          </a:xfrm>
          <a:prstGeom prst="rect">
            <a:avLst/>
          </a:prstGeom>
        </p:spPr>
      </p:pic>
      <p:sp>
        <p:nvSpPr>
          <p:cNvPr id="25" name="TextBox 24"/>
          <p:cNvSpPr txBox="1"/>
          <p:nvPr/>
        </p:nvSpPr>
        <p:spPr bwMode="auto">
          <a:xfrm>
            <a:off x="280494" y="3698847"/>
            <a:ext cx="2386505" cy="29084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802866" eaLnBrk="0" hangingPunct="0">
              <a:lnSpc>
                <a:spcPct val="90000"/>
              </a:lnSpc>
              <a:spcBef>
                <a:spcPts val="1206"/>
              </a:spcBef>
              <a:buSzPct val="100000"/>
            </a:pP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Young’s Modulus of </a:t>
            </a:r>
            <a:r>
              <a:rPr kumimoji="0" lang="en-US" sz="1050" b="0" i="0" u="none" strike="noStrike" kern="0" cap="none" spc="0" normalizeH="0" baseline="0" noProof="0" dirty="0" err="1" smtClean="0">
                <a:ln>
                  <a:noFill/>
                </a:ln>
                <a:effectLst/>
                <a:uLnTx/>
                <a:uFillTx/>
                <a:latin typeface="Arial" charset="0"/>
                <a:ea typeface="ＭＳ Ｐゴシック" pitchFamily="-65" charset="-128"/>
                <a:cs typeface="ＭＳ Ｐゴシック" pitchFamily="-65" charset="-128"/>
              </a:rPr>
              <a:t>i</a:t>
            </a:r>
            <a:r>
              <a:rPr lang="en-US" sz="1050" kern="0" dirty="0" err="1" smtClean="0">
                <a:latin typeface="Arial" charset="0"/>
                <a:ea typeface="ＭＳ Ｐゴシック" pitchFamily="-65" charset="-128"/>
                <a:cs typeface="ＭＳ Ｐゴシック" pitchFamily="-65" charset="-128"/>
              </a:rPr>
              <a:t>rradiated</a:t>
            </a:r>
            <a:r>
              <a:rPr lang="en-US" sz="1050" kern="0" dirty="0" smtClean="0">
                <a:latin typeface="Arial" charset="0"/>
                <a:ea typeface="ＭＳ Ｐゴシック" pitchFamily="-65" charset="-128"/>
                <a:cs typeface="ＭＳ Ｐゴシック" pitchFamily="-65" charset="-128"/>
              </a:rPr>
              <a:t> </a:t>
            </a:r>
            <a:r>
              <a:rPr lang="en-US" sz="1050" kern="0" dirty="0">
                <a:latin typeface="Arial" charset="0"/>
                <a:ea typeface="ＭＳ Ｐゴシック" pitchFamily="-65" charset="-128"/>
                <a:cs typeface="ＭＳ Ｐゴシック" pitchFamily="-65" charset="-128"/>
              </a:rPr>
              <a:t>graphite </a:t>
            </a:r>
            <a:r>
              <a:rPr lang="en-US" sz="1050" kern="0" dirty="0" smtClean="0">
                <a:latin typeface="Arial" charset="0"/>
                <a:ea typeface="ＭＳ Ｐゴシック" pitchFamily="-65" charset="-128"/>
                <a:cs typeface="ＭＳ Ｐゴシック" pitchFamily="-65" charset="-128"/>
              </a:rPr>
              <a:t>samples - </a:t>
            </a:r>
            <a:r>
              <a:rPr lang="en-US" sz="1050" kern="0" baseline="30000" dirty="0" smtClean="0">
                <a:latin typeface="Arial" charset="0"/>
                <a:ea typeface="ＭＳ Ｐゴシック" pitchFamily="-65" charset="-128"/>
                <a:cs typeface="ＭＳ Ｐゴシック" pitchFamily="-65" charset="-128"/>
              </a:rPr>
              <a:t>197</a:t>
            </a:r>
            <a:r>
              <a:rPr lang="en-US" sz="1050" kern="0" dirty="0" smtClean="0">
                <a:latin typeface="Arial" charset="0"/>
                <a:ea typeface="ＭＳ Ｐゴシック" pitchFamily="-65" charset="-128"/>
                <a:cs typeface="ＭＳ Ｐゴシック" pitchFamily="-65" charset="-128"/>
              </a:rPr>
              <a:t> </a:t>
            </a:r>
            <a:r>
              <a:rPr lang="en-US" sz="1050" kern="0" dirty="0">
                <a:latin typeface="Arial" charset="0"/>
                <a:ea typeface="ＭＳ Ｐゴシック" pitchFamily="-65" charset="-128"/>
                <a:cs typeface="ＭＳ Ｐゴシック" pitchFamily="-65" charset="-128"/>
              </a:rPr>
              <a:t>Au – </a:t>
            </a:r>
            <a:r>
              <a:rPr lang="en-US" sz="1050" kern="0" dirty="0" err="1">
                <a:latin typeface="Arial" charset="0"/>
                <a:ea typeface="ＭＳ Ｐゴシック" pitchFamily="-65" charset="-128"/>
                <a:cs typeface="ＭＳ Ｐゴシック" pitchFamily="-65" charset="-128"/>
              </a:rPr>
              <a:t>fluence</a:t>
            </a:r>
            <a:r>
              <a:rPr lang="en-US" sz="1050" kern="0" dirty="0">
                <a:latin typeface="Arial" charset="0"/>
                <a:ea typeface="ＭＳ Ｐゴシック" pitchFamily="-65" charset="-128"/>
                <a:cs typeface="ＭＳ Ｐゴシック" pitchFamily="-65" charset="-128"/>
              </a:rPr>
              <a:t> 10</a:t>
            </a:r>
            <a:r>
              <a:rPr lang="en-US" sz="1050" kern="0" baseline="30000" dirty="0">
                <a:latin typeface="Arial" charset="0"/>
                <a:ea typeface="ＭＳ Ｐゴシック" pitchFamily="-65" charset="-128"/>
                <a:cs typeface="ＭＳ Ｐゴシック" pitchFamily="-65" charset="-128"/>
              </a:rPr>
              <a:t>14</a:t>
            </a:r>
            <a:r>
              <a:rPr lang="en-US" sz="1050" kern="0" dirty="0">
                <a:latin typeface="Arial" charset="0"/>
                <a:ea typeface="ＭＳ Ｐゴシック" pitchFamily="-65" charset="-128"/>
                <a:cs typeface="ＭＳ Ｐゴシック" pitchFamily="-65" charset="-128"/>
              </a:rPr>
              <a:t> ions/cm²</a:t>
            </a:r>
            <a:endPar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endParaRPr>
          </a:p>
        </p:txBody>
      </p:sp>
      <p:pic>
        <p:nvPicPr>
          <p:cNvPr id="10" name="Picture 8" descr="http://proteomics.ucsd.edu/recombcp2011/images/university-of-michigan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63819" y="1146819"/>
            <a:ext cx="634386" cy="398894"/>
          </a:xfrm>
          <a:prstGeom prst="rect">
            <a:avLst/>
          </a:prstGeom>
          <a:noFill/>
        </p:spPr>
      </p:pic>
      <p:pic>
        <p:nvPicPr>
          <p:cNvPr id="15" name="Picture 14" descr="logo fri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7606" y="1784887"/>
            <a:ext cx="566813" cy="525457"/>
          </a:xfrm>
          <a:prstGeom prst="rect">
            <a:avLst/>
          </a:prstGeom>
        </p:spPr>
      </p:pic>
      <p:pic>
        <p:nvPicPr>
          <p:cNvPr id="17" name="Picture 2" descr="http://upload.wikimedia.org/wikipedia/commons/d/d9/GSI_Logo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53400" y="2549519"/>
            <a:ext cx="855224" cy="269881"/>
          </a:xfrm>
          <a:prstGeom prst="rect">
            <a:avLst/>
          </a:prstGeom>
          <a:solidFill>
            <a:schemeClr val="bg1"/>
          </a:solidFill>
        </p:spPr>
      </p:pic>
      <p:sp>
        <p:nvSpPr>
          <p:cNvPr id="26" name="Rectangle 25"/>
          <p:cNvSpPr/>
          <p:nvPr/>
        </p:nvSpPr>
        <p:spPr>
          <a:xfrm>
            <a:off x="2210826" y="4131707"/>
            <a:ext cx="2840173" cy="276999"/>
          </a:xfrm>
          <a:prstGeom prst="rect">
            <a:avLst/>
          </a:prstGeom>
        </p:spPr>
        <p:txBody>
          <a:bodyPr wrap="square">
            <a:spAutoFit/>
          </a:bodyPr>
          <a:lstStyle/>
          <a:p>
            <a:endParaRPr lang="en-US" sz="1200" dirty="0"/>
          </a:p>
        </p:txBody>
      </p:sp>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l="4053" t="4144" r="2091" b="3735"/>
          <a:stretch/>
        </p:blipFill>
        <p:spPr>
          <a:xfrm>
            <a:off x="3042598" y="3962400"/>
            <a:ext cx="2672402" cy="2133155"/>
          </a:xfrm>
          <a:prstGeom prst="rect">
            <a:avLst/>
          </a:prstGeom>
          <a:solidFill>
            <a:schemeClr val="bg1"/>
          </a:solidFill>
        </p:spPr>
      </p:pic>
      <p:sp>
        <p:nvSpPr>
          <p:cNvPr id="24" name="TextBox 23"/>
          <p:cNvSpPr txBox="1"/>
          <p:nvPr/>
        </p:nvSpPr>
        <p:spPr bwMode="auto">
          <a:xfrm>
            <a:off x="3081071" y="3698847"/>
            <a:ext cx="2994427" cy="290849"/>
          </a:xfrm>
          <a:prstGeom prst="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spAutoFit/>
          </a:bodyPr>
          <a:lstStyle/>
          <a:p>
            <a:pPr indent="-180082" algn="ctr" defTabSz="802866" eaLnBrk="0" hangingPunct="0">
              <a:lnSpc>
                <a:spcPct val="90000"/>
              </a:lnSpc>
              <a:spcBef>
                <a:spcPts val="0"/>
              </a:spcBef>
              <a:buSzPct val="100000"/>
            </a:pP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Thermal conductivity change </a:t>
            </a:r>
            <a:r>
              <a:rPr lang="en-US" sz="1050" kern="0" dirty="0" smtClean="0">
                <a:latin typeface="Arial" charset="0"/>
                <a:ea typeface="ＭＳ Ｐゴシック" pitchFamily="-65" charset="-128"/>
                <a:cs typeface="ＭＳ Ｐゴシック" pitchFamily="-65" charset="-128"/>
              </a:rPr>
              <a:t>of</a:t>
            </a: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 irradiated graphite samples - </a:t>
            </a:r>
            <a:r>
              <a:rPr lang="en-US" sz="1050" kern="0" baseline="30000" dirty="0" smtClean="0">
                <a:latin typeface="Arial" charset="0"/>
                <a:ea typeface="ＭＳ Ｐゴシック" pitchFamily="-65" charset="-128"/>
                <a:cs typeface="ＭＳ Ｐゴシック" pitchFamily="-65" charset="-128"/>
              </a:rPr>
              <a:t>197</a:t>
            </a:r>
            <a:r>
              <a:rPr lang="en-US" sz="1050" kern="0" dirty="0" smtClean="0">
                <a:latin typeface="Arial" charset="0"/>
                <a:ea typeface="ＭＳ Ｐゴシック" pitchFamily="-65" charset="-128"/>
                <a:cs typeface="ＭＳ Ｐゴシック" pitchFamily="-65" charset="-128"/>
              </a:rPr>
              <a:t> Au – </a:t>
            </a:r>
            <a:r>
              <a:rPr lang="en-US" sz="1050" kern="0" dirty="0" err="1" smtClean="0">
                <a:latin typeface="Arial" charset="0"/>
                <a:ea typeface="ＭＳ Ｐゴシック" pitchFamily="-65" charset="-128"/>
                <a:cs typeface="ＭＳ Ｐゴシック" pitchFamily="-65" charset="-128"/>
              </a:rPr>
              <a:t>fluence</a:t>
            </a:r>
            <a:r>
              <a:rPr lang="en-US" sz="1050" kern="0" dirty="0" smtClean="0">
                <a:latin typeface="Arial" charset="0"/>
                <a:ea typeface="ＭＳ Ｐゴシック" pitchFamily="-65" charset="-128"/>
                <a:cs typeface="ＭＳ Ｐゴシック" pitchFamily="-65" charset="-128"/>
              </a:rPr>
              <a:t> 10</a:t>
            </a:r>
            <a:r>
              <a:rPr lang="en-US" sz="1050" kern="0" baseline="30000" dirty="0" smtClean="0">
                <a:latin typeface="Arial" charset="0"/>
                <a:ea typeface="ＭＳ Ｐゴシック" pitchFamily="-65" charset="-128"/>
                <a:cs typeface="ＭＳ Ｐゴシック" pitchFamily="-65" charset="-128"/>
              </a:rPr>
              <a:t>14</a:t>
            </a:r>
            <a:r>
              <a:rPr lang="en-US" sz="1050" kern="0" dirty="0" smtClean="0">
                <a:latin typeface="Arial" charset="0"/>
                <a:ea typeface="ＭＳ Ｐゴシック" pitchFamily="-65" charset="-128"/>
                <a:cs typeface="ＭＳ Ｐゴシック" pitchFamily="-65" charset="-128"/>
              </a:rPr>
              <a:t> ions/cm²</a:t>
            </a: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 </a:t>
            </a:r>
          </a:p>
        </p:txBody>
      </p:sp>
      <p:pic>
        <p:nvPicPr>
          <p:cNvPr id="14" name="Picture 13"/>
          <p:cNvPicPr>
            <a:picLocks noChangeAspect="1"/>
          </p:cNvPicPr>
          <p:nvPr/>
        </p:nvPicPr>
        <p:blipFill rotWithShape="1">
          <a:blip r:embed="rId8" cstate="screen">
            <a:extLst>
              <a:ext uri="{28A0092B-C50C-407E-A947-70E740481C1C}">
                <a14:useLocalDpi xmlns:a14="http://schemas.microsoft.com/office/drawing/2010/main"/>
              </a:ext>
            </a:extLst>
          </a:blip>
          <a:srcRect l="6249" t="8121" r="8557" b="3449"/>
          <a:stretch/>
        </p:blipFill>
        <p:spPr>
          <a:xfrm>
            <a:off x="6248400" y="3943399"/>
            <a:ext cx="2745843" cy="2175278"/>
          </a:xfrm>
          <a:prstGeom prst="rect">
            <a:avLst/>
          </a:prstGeom>
          <a:solidFill>
            <a:schemeClr val="bg1"/>
          </a:solidFill>
        </p:spPr>
      </p:pic>
      <p:sp>
        <p:nvSpPr>
          <p:cNvPr id="23" name="TextBox 22"/>
          <p:cNvSpPr txBox="1"/>
          <p:nvPr/>
        </p:nvSpPr>
        <p:spPr bwMode="auto">
          <a:xfrm>
            <a:off x="6489571" y="3698847"/>
            <a:ext cx="2549760" cy="29084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indent="-180082" algn="ctr" defTabSz="802866" eaLnBrk="0" hangingPunct="0">
              <a:lnSpc>
                <a:spcPct val="90000"/>
              </a:lnSpc>
              <a:spcBef>
                <a:spcPts val="0"/>
              </a:spcBef>
              <a:buSzPct val="100000"/>
            </a:pP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Electrical resistivity change </a:t>
            </a:r>
            <a:r>
              <a:rPr lang="en-US" sz="1050" kern="0" dirty="0" smtClean="0">
                <a:latin typeface="Arial" charset="0"/>
                <a:ea typeface="ＭＳ Ｐゴシック" pitchFamily="-65" charset="-128"/>
                <a:cs typeface="ＭＳ Ｐゴシック" pitchFamily="-65" charset="-128"/>
              </a:rPr>
              <a:t>of</a:t>
            </a: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 irradiated graphite samples - </a:t>
            </a:r>
            <a:r>
              <a:rPr lang="en-US" sz="1050" kern="0" baseline="30000" dirty="0" smtClean="0">
                <a:latin typeface="Arial" charset="0"/>
                <a:ea typeface="ＭＳ Ｐゴシック" pitchFamily="-65" charset="-128"/>
                <a:cs typeface="ＭＳ Ｐゴシック" pitchFamily="-65" charset="-128"/>
              </a:rPr>
              <a:t>197</a:t>
            </a:r>
            <a:r>
              <a:rPr lang="en-US" sz="1050" kern="0" dirty="0" smtClean="0">
                <a:latin typeface="Arial" charset="0"/>
                <a:ea typeface="ＭＳ Ｐゴシック" pitchFamily="-65" charset="-128"/>
                <a:cs typeface="ＭＳ Ｐゴシック" pitchFamily="-65" charset="-128"/>
              </a:rPr>
              <a:t> Au</a:t>
            </a:r>
            <a:r>
              <a:rPr kumimoji="0" lang="en-US" sz="105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 </a:t>
            </a:r>
          </a:p>
        </p:txBody>
      </p:sp>
    </p:spTree>
    <p:extLst>
      <p:ext uri="{BB962C8B-B14F-4D97-AF65-F5344CB8AC3E}">
        <p14:creationId xmlns:p14="http://schemas.microsoft.com/office/powerpoint/2010/main" val="121720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78" y="1067100"/>
            <a:ext cx="8838522" cy="5027414"/>
          </a:xfrm>
        </p:spPr>
        <p:txBody>
          <a:bodyPr/>
          <a:lstStyle/>
          <a:p>
            <a:r>
              <a:rPr lang="en-US" sz="2000" dirty="0" smtClean="0"/>
              <a:t>Water-filled rotating drum beam dump chosen for FRIB baseline</a:t>
            </a:r>
          </a:p>
          <a:p>
            <a:r>
              <a:rPr lang="en-US" sz="2000" dirty="0" smtClean="0"/>
              <a:t>Parameters defined by thermo-mechanical simulations</a:t>
            </a:r>
          </a:p>
          <a:p>
            <a:pPr lvl="1"/>
            <a:r>
              <a:rPr lang="en-US" sz="1800" dirty="0" smtClean="0"/>
              <a:t>400 RPM rotational speed and 70 cm diameter to limit maximum temperature and amplitude of temperature changes</a:t>
            </a:r>
          </a:p>
          <a:p>
            <a:r>
              <a:rPr lang="en-US" sz="2000" dirty="0" smtClean="0"/>
              <a:t>Beam Dump lifetime of 1 year  (5500 h) desired </a:t>
            </a:r>
          </a:p>
          <a:p>
            <a:pPr lvl="1"/>
            <a:r>
              <a:rPr lang="en-US" sz="1800" dirty="0" err="1" smtClean="0"/>
              <a:t>fluence</a:t>
            </a:r>
            <a:r>
              <a:rPr lang="en-US" sz="1800" dirty="0" smtClean="0"/>
              <a:t> ~10</a:t>
            </a:r>
            <a:r>
              <a:rPr lang="en-US" sz="1800" baseline="30000" dirty="0" smtClean="0"/>
              <a:t>18</a:t>
            </a:r>
            <a:r>
              <a:rPr lang="en-US" sz="1800" dirty="0" smtClean="0"/>
              <a:t> ion/cm²</a:t>
            </a:r>
          </a:p>
          <a:p>
            <a:pPr lvl="1"/>
            <a:r>
              <a:rPr lang="en-US" sz="1800" dirty="0" err="1" smtClean="0"/>
              <a:t>dpa</a:t>
            </a:r>
            <a:r>
              <a:rPr lang="en-US" sz="1800" dirty="0" smtClean="0"/>
              <a:t> (U beam) ~ 8.5 (</a:t>
            </a:r>
            <a:r>
              <a:rPr lang="en-US" sz="1800" dirty="0" err="1" smtClean="0"/>
              <a:t>dpa</a:t>
            </a:r>
            <a:r>
              <a:rPr lang="en-US" sz="1800" dirty="0" smtClean="0"/>
              <a:t>/rate ~ 4·10</a:t>
            </a:r>
            <a:r>
              <a:rPr lang="en-US" sz="1800" baseline="30000" dirty="0" smtClean="0"/>
              <a:t>-7</a:t>
            </a:r>
            <a:r>
              <a:rPr lang="en-US" sz="1800" dirty="0" smtClean="0"/>
              <a:t> </a:t>
            </a:r>
            <a:r>
              <a:rPr lang="en-US" sz="1800" dirty="0" err="1" smtClean="0"/>
              <a:t>dpa</a:t>
            </a:r>
            <a:r>
              <a:rPr lang="en-US" sz="1800" dirty="0" smtClean="0"/>
              <a:t>/s)</a:t>
            </a:r>
          </a:p>
          <a:p>
            <a:r>
              <a:rPr lang="en-US" sz="2000" dirty="0" smtClean="0"/>
              <a:t>No heavy ion beam facility exists that allows us to test all challenges combined together </a:t>
            </a:r>
          </a:p>
          <a:p>
            <a:pPr lvl="1"/>
            <a:r>
              <a:rPr lang="en-US" sz="1800" dirty="0" smtClean="0"/>
              <a:t>Perform studies that combine some </a:t>
            </a:r>
            <a:br>
              <a:rPr lang="en-US" sz="1800" dirty="0" smtClean="0"/>
            </a:br>
            <a:r>
              <a:rPr lang="en-US" sz="1800" dirty="0" smtClean="0"/>
              <a:t>material challenges using existing facilities </a:t>
            </a:r>
          </a:p>
          <a:p>
            <a:pPr lvl="2"/>
            <a:r>
              <a:rPr lang="en-US" sz="1600" dirty="0" smtClean="0"/>
              <a:t>Electron beams, neutron beams, SHI beams</a:t>
            </a:r>
          </a:p>
          <a:p>
            <a:pPr lvl="2"/>
            <a:r>
              <a:rPr lang="en-US" sz="1600" dirty="0" smtClean="0"/>
              <a:t>Radiation damage, corrosion, creep</a:t>
            </a:r>
          </a:p>
          <a:p>
            <a:endParaRPr lang="en-US" sz="2000" dirty="0" smtClean="0"/>
          </a:p>
          <a:p>
            <a:endParaRPr lang="en-US" sz="2000" dirty="0" smtClean="0"/>
          </a:p>
          <a:p>
            <a:endParaRPr lang="en-US" sz="2000" dirty="0" smtClean="0"/>
          </a:p>
          <a:p>
            <a:pPr lvl="1"/>
            <a:endParaRPr lang="en-US" sz="1800" dirty="0" smtClean="0"/>
          </a:p>
          <a:p>
            <a:pPr lvl="1"/>
            <a:endParaRPr lang="en-US" sz="1800" dirty="0" smtClean="0"/>
          </a:p>
          <a:p>
            <a:endParaRPr lang="en-US" sz="2000" dirty="0"/>
          </a:p>
        </p:txBody>
      </p:sp>
      <p:sp>
        <p:nvSpPr>
          <p:cNvPr id="3" name="Title 2"/>
          <p:cNvSpPr>
            <a:spLocks noGrp="1"/>
          </p:cNvSpPr>
          <p:nvPr>
            <p:ph type="title"/>
          </p:nvPr>
        </p:nvSpPr>
        <p:spPr>
          <a:xfrm>
            <a:off x="76200" y="285750"/>
            <a:ext cx="8991600" cy="478636"/>
          </a:xfrm>
        </p:spPr>
        <p:txBody>
          <a:bodyPr/>
          <a:lstStyle/>
          <a:p>
            <a:r>
              <a:rPr lang="en-US" dirty="0" smtClean="0"/>
              <a:t>FRIB  Beam Dump Design</a:t>
            </a:r>
            <a:endParaRPr lang="en-US" dirty="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35AD4620-7552-4207-8973-898801ED212B}" type="slidenum">
              <a:rPr lang="en-US" smtClean="0"/>
              <a:pPr/>
              <a:t>8</a:t>
            </a:fld>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5375" y="4180608"/>
            <a:ext cx="4238625" cy="1913906"/>
          </a:xfrm>
          <a:prstGeom prst="rect">
            <a:avLst/>
          </a:prstGeom>
        </p:spPr>
      </p:pic>
      <p:sp>
        <p:nvSpPr>
          <p:cNvPr id="7" name="TextBox 6"/>
          <p:cNvSpPr txBox="1"/>
          <p:nvPr/>
        </p:nvSpPr>
        <p:spPr>
          <a:xfrm>
            <a:off x="4331999" y="5755960"/>
            <a:ext cx="2607252" cy="338554"/>
          </a:xfrm>
          <a:prstGeom prst="rect">
            <a:avLst/>
          </a:prstGeom>
          <a:noFill/>
        </p:spPr>
        <p:txBody>
          <a:bodyPr wrap="none" rtlCol="0">
            <a:spAutoFit/>
          </a:bodyPr>
          <a:lstStyle/>
          <a:p>
            <a:r>
              <a:rPr lang="en-US" sz="1600" dirty="0" smtClean="0"/>
              <a:t>M. </a:t>
            </a:r>
            <a:r>
              <a:rPr lang="en-US" sz="1600" dirty="0" err="1" smtClean="0"/>
              <a:t>Avilov’s</a:t>
            </a:r>
            <a:r>
              <a:rPr lang="en-US" sz="1600" dirty="0" smtClean="0"/>
              <a:t> talk (yesterday)</a:t>
            </a:r>
            <a:endParaRPr lang="en-US" sz="1600" dirty="0"/>
          </a:p>
        </p:txBody>
      </p:sp>
    </p:spTree>
    <p:extLst>
      <p:ext uri="{BB962C8B-B14F-4D97-AF65-F5344CB8AC3E}">
        <p14:creationId xmlns:p14="http://schemas.microsoft.com/office/powerpoint/2010/main" val="238528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78" y="1067100"/>
            <a:ext cx="8990922" cy="5027414"/>
          </a:xfrm>
        </p:spPr>
        <p:txBody>
          <a:bodyPr/>
          <a:lstStyle/>
          <a:p>
            <a:r>
              <a:rPr lang="en-US" sz="2000" dirty="0"/>
              <a:t>Systematic comparative radiation damage studies between both Ti-alloys</a:t>
            </a:r>
          </a:p>
          <a:p>
            <a:pPr lvl="1"/>
            <a:r>
              <a:rPr lang="en-US" sz="1800" dirty="0"/>
              <a:t>Use of Ti-6Al-4V-1B is preferred for shell material compare to </a:t>
            </a:r>
            <a:r>
              <a:rPr lang="en-US" sz="1800" dirty="0" smtClean="0"/>
              <a:t>Ti-6Al-4V </a:t>
            </a:r>
            <a:br>
              <a:rPr lang="en-US" sz="1800" dirty="0" smtClean="0"/>
            </a:br>
            <a:r>
              <a:rPr lang="en-US" sz="1800" dirty="0" smtClean="0"/>
              <a:t>(M. </a:t>
            </a:r>
            <a:r>
              <a:rPr lang="en-US" sz="1800" dirty="0" err="1" smtClean="0"/>
              <a:t>Avilov’s</a:t>
            </a:r>
            <a:r>
              <a:rPr lang="en-US" sz="1800" dirty="0" smtClean="0"/>
              <a:t> Talk)</a:t>
            </a:r>
            <a:endParaRPr lang="en-US" sz="1800" dirty="0"/>
          </a:p>
          <a:p>
            <a:r>
              <a:rPr lang="en-US" sz="2000" dirty="0" smtClean="0"/>
              <a:t>Study influence of different parameters on radiation damage</a:t>
            </a:r>
          </a:p>
          <a:p>
            <a:pPr lvl="1"/>
            <a:r>
              <a:rPr lang="en-US" sz="1800" dirty="0"/>
              <a:t>I</a:t>
            </a:r>
            <a:r>
              <a:rPr lang="en-US" sz="1800" dirty="0" smtClean="0"/>
              <a:t>on species, beam energy, electronic energy loss Se, </a:t>
            </a:r>
            <a:r>
              <a:rPr lang="en-US" sz="1800" dirty="0" err="1" smtClean="0"/>
              <a:t>fluence</a:t>
            </a:r>
            <a:endParaRPr lang="en-US" sz="1800" dirty="0" smtClean="0"/>
          </a:p>
          <a:p>
            <a:pPr lvl="2"/>
            <a:r>
              <a:rPr lang="en-US" sz="1600" dirty="0" smtClean="0"/>
              <a:t>IRRSUD - CIMAP – France:  low energy ion beams on Ti-6Al-4V and Ti-6Al-4V-1B</a:t>
            </a:r>
          </a:p>
          <a:p>
            <a:pPr lvl="3"/>
            <a:r>
              <a:rPr lang="en-US" sz="1400" dirty="0" smtClean="0"/>
              <a:t>4 beams (</a:t>
            </a:r>
            <a:r>
              <a:rPr lang="en-US" sz="1400" baseline="30000" dirty="0" smtClean="0"/>
              <a:t>36</a:t>
            </a:r>
            <a:r>
              <a:rPr lang="en-US" sz="1400" dirty="0" smtClean="0"/>
              <a:t>Ar to </a:t>
            </a:r>
            <a:r>
              <a:rPr lang="en-US" sz="1400" baseline="30000" dirty="0" smtClean="0"/>
              <a:t>131</a:t>
            </a:r>
            <a:r>
              <a:rPr lang="en-US" sz="1400" dirty="0" smtClean="0"/>
              <a:t>Xe), 4 energies (25 to 92 MeV), </a:t>
            </a:r>
            <a:r>
              <a:rPr lang="en-US" sz="1400" dirty="0" err="1" smtClean="0"/>
              <a:t>fluence</a:t>
            </a:r>
            <a:r>
              <a:rPr lang="en-US" sz="1400" dirty="0" smtClean="0"/>
              <a:t> from 2·10</a:t>
            </a:r>
            <a:r>
              <a:rPr lang="en-US" sz="1400" baseline="30000" dirty="0" smtClean="0"/>
              <a:t>11</a:t>
            </a:r>
            <a:r>
              <a:rPr lang="en-US" sz="1400" dirty="0" smtClean="0"/>
              <a:t> to 2.5·10</a:t>
            </a:r>
            <a:r>
              <a:rPr lang="en-US" sz="1400" baseline="30000" dirty="0" smtClean="0"/>
              <a:t>15</a:t>
            </a:r>
            <a:r>
              <a:rPr lang="en-US" sz="1400" dirty="0" smtClean="0"/>
              <a:t> ions/cm²</a:t>
            </a:r>
          </a:p>
          <a:p>
            <a:pPr lvl="3"/>
            <a:r>
              <a:rPr lang="en-US" sz="1400" dirty="0" smtClean="0"/>
              <a:t>41 samples irradiated: foils, dog-bone and TEM</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endParaRPr lang="en-US" sz="2000" dirty="0"/>
          </a:p>
        </p:txBody>
      </p:sp>
      <p:grpSp>
        <p:nvGrpSpPr>
          <p:cNvPr id="15" name="Group 14"/>
          <p:cNvGrpSpPr/>
          <p:nvPr/>
        </p:nvGrpSpPr>
        <p:grpSpPr>
          <a:xfrm>
            <a:off x="399214" y="3429000"/>
            <a:ext cx="3088535" cy="2648778"/>
            <a:chOff x="457689" y="3388630"/>
            <a:chExt cx="3125337" cy="2705884"/>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689" y="3388630"/>
              <a:ext cx="3125337" cy="2705884"/>
            </a:xfrm>
            <a:prstGeom prst="rect">
              <a:avLst/>
            </a:prstGeom>
          </p:spPr>
        </p:pic>
        <p:sp>
          <p:nvSpPr>
            <p:cNvPr id="17" name="Rectangle 16"/>
            <p:cNvSpPr/>
            <p:nvPr/>
          </p:nvSpPr>
          <p:spPr>
            <a:xfrm>
              <a:off x="1872743" y="4845378"/>
              <a:ext cx="465104" cy="502941"/>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1378" y="3426706"/>
              <a:ext cx="1293092" cy="684698"/>
            </a:xfrm>
            <a:prstGeom prst="rect">
              <a:avLst/>
            </a:prstGeom>
            <a:noFill/>
            <a:ln w="28575">
              <a:solidFill>
                <a:srgbClr val="00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109726" y="3426706"/>
              <a:ext cx="1152717" cy="684698"/>
            </a:xfrm>
            <a:prstGeom prst="rect">
              <a:avLst/>
            </a:prstGeom>
            <a:noFill/>
            <a:ln w="28575">
              <a:solidFill>
                <a:srgbClr val="00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7603" y="5419611"/>
              <a:ext cx="1161902" cy="601638"/>
            </a:xfrm>
            <a:prstGeom prst="rect">
              <a:avLst/>
            </a:prstGeom>
            <a:noFill/>
            <a:ln w="28575">
              <a:solidFill>
                <a:srgbClr val="00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76200" y="91156"/>
            <a:ext cx="8991600" cy="803661"/>
          </a:xfrm>
        </p:spPr>
        <p:txBody>
          <a:bodyPr/>
          <a:lstStyle/>
          <a:p>
            <a:r>
              <a:rPr lang="en-US" dirty="0" smtClean="0"/>
              <a:t>Radiation Damage Studies </a:t>
            </a:r>
            <a:br>
              <a:rPr lang="en-US" dirty="0" smtClean="0"/>
            </a:br>
            <a:r>
              <a:rPr lang="en-US" sz="2400" dirty="0" smtClean="0"/>
              <a:t>For Better Lifetime Predictions</a:t>
            </a:r>
            <a:endParaRPr lang="en-US" sz="2400" dirty="0"/>
          </a:p>
        </p:txBody>
      </p:sp>
      <p:sp>
        <p:nvSpPr>
          <p:cNvPr id="4" name="Footer Placeholder 3"/>
          <p:cNvSpPr>
            <a:spLocks noGrp="1"/>
          </p:cNvSpPr>
          <p:nvPr>
            <p:ph type="ftr" sz="quarter" idx="10"/>
          </p:nvPr>
        </p:nvSpPr>
        <p:spPr/>
        <p:txBody>
          <a:bodyPr/>
          <a:lstStyle/>
          <a:p>
            <a:r>
              <a:rPr lang="en-US" smtClean="0"/>
              <a:t>F. Pellemoine, 5th HPTW - FNAL - May  2014</a:t>
            </a:r>
            <a:endParaRPr lang="en-US" dirty="0"/>
          </a:p>
        </p:txBody>
      </p:sp>
      <p:sp>
        <p:nvSpPr>
          <p:cNvPr id="5" name="Slide Number Placeholder 4"/>
          <p:cNvSpPr>
            <a:spLocks noGrp="1"/>
          </p:cNvSpPr>
          <p:nvPr>
            <p:ph type="sldNum" sz="quarter" idx="4"/>
          </p:nvPr>
        </p:nvSpPr>
        <p:spPr/>
        <p:txBody>
          <a:bodyPr/>
          <a:lstStyle/>
          <a:p>
            <a:r>
              <a:rPr lang="en-US" smtClean="0"/>
              <a:t>, Slide </a:t>
            </a:r>
            <a:fld id="{35AD4620-7552-4207-8973-898801ED212B}" type="slidenum">
              <a:rPr lang="en-US" smtClean="0"/>
              <a:pPr/>
              <a:t>9</a:t>
            </a:fld>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74679" y="5364696"/>
            <a:ext cx="993734" cy="408467"/>
          </a:xfrm>
          <a:prstGeom prst="rect">
            <a:avLst/>
          </a:prstGeom>
        </p:spPr>
      </p:pic>
      <p:sp>
        <p:nvSpPr>
          <p:cNvPr id="13" name="TextBox 12"/>
          <p:cNvSpPr txBox="1"/>
          <p:nvPr/>
        </p:nvSpPr>
        <p:spPr bwMode="auto">
          <a:xfrm>
            <a:off x="3575769" y="4047409"/>
            <a:ext cx="1275879" cy="215444"/>
          </a:xfrm>
          <a:prstGeom prst="rect">
            <a:avLst/>
          </a:prstGeom>
          <a:solidFill>
            <a:schemeClr val="bg1"/>
          </a:solidFill>
          <a:ln w="28575">
            <a:solidFill>
              <a:srgbClr val="FF0000"/>
            </a:solidFill>
            <a:prstDash val="dash"/>
            <a:miter lim="800000"/>
            <a:headEnd/>
            <a:tailEnd/>
          </a:ln>
          <a:effectLst/>
        </p:spPr>
        <p:txBody>
          <a:bodyPr vert="horz" wrap="square" lIns="0" tIns="0" rIns="0" bIns="0" numCol="1" rtlCol="0" anchor="t" anchorCtr="0" compatLnSpc="1">
            <a:prstTxWarp prst="textNoShape">
              <a:avLst/>
            </a:prstTxWarp>
            <a:spAutoFit/>
          </a:bodyPr>
          <a:lstStyle/>
          <a:p>
            <a:pPr marR="0" algn="ctr" defTabSz="802866" rtl="0" eaLnBrk="0" fontAlgn="base" latinLnBrk="0" hangingPunct="0">
              <a:spcBef>
                <a:spcPts val="1200"/>
              </a:spcBef>
              <a:spcAft>
                <a:spcPts val="1200"/>
              </a:spcAft>
              <a:buClrTx/>
              <a:buSzPct val="100000"/>
              <a:tabLst/>
            </a:pPr>
            <a:r>
              <a:rPr kumimoji="0" lang="en-US" sz="140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Ti mask - 6 µm</a:t>
            </a:r>
          </a:p>
        </p:txBody>
      </p:sp>
      <p:sp>
        <p:nvSpPr>
          <p:cNvPr id="14" name="TextBox 13"/>
          <p:cNvSpPr txBox="1"/>
          <p:nvPr/>
        </p:nvSpPr>
        <p:spPr bwMode="auto">
          <a:xfrm>
            <a:off x="3601599" y="3767404"/>
            <a:ext cx="1275879" cy="215444"/>
          </a:xfrm>
          <a:prstGeom prst="rect">
            <a:avLst/>
          </a:prstGeom>
          <a:solidFill>
            <a:schemeClr val="bg1"/>
          </a:solidFill>
          <a:ln w="28575">
            <a:solidFill>
              <a:srgbClr val="00FF00"/>
            </a:solidFill>
            <a:prstDash val="dash"/>
            <a:miter lim="800000"/>
            <a:headEnd/>
            <a:tailEnd/>
          </a:ln>
          <a:effectLst/>
        </p:spPr>
        <p:txBody>
          <a:bodyPr vert="horz" wrap="square" lIns="0" tIns="0" rIns="0" bIns="0" numCol="1" rtlCol="0" anchor="t" anchorCtr="0" compatLnSpc="1">
            <a:prstTxWarp prst="textNoShape">
              <a:avLst/>
            </a:prstTxWarp>
            <a:spAutoFit/>
          </a:bodyPr>
          <a:lstStyle/>
          <a:p>
            <a:pPr marR="0" algn="ctr" defTabSz="802866" rtl="0" eaLnBrk="0" fontAlgn="base" latinLnBrk="0" hangingPunct="0">
              <a:spcBef>
                <a:spcPts val="1200"/>
              </a:spcBef>
              <a:spcAft>
                <a:spcPts val="1200"/>
              </a:spcAft>
              <a:buClrTx/>
              <a:buSzPct val="100000"/>
              <a:tabLst/>
            </a:pPr>
            <a:r>
              <a:rPr kumimoji="0" lang="en-US" sz="1400" b="0" i="0" u="none" strike="noStrike" kern="0" cap="none" spc="0" normalizeH="0" baseline="0" noProof="0" dirty="0" smtClean="0">
                <a:ln>
                  <a:noFill/>
                </a:ln>
                <a:effectLst/>
                <a:uLnTx/>
                <a:uFillTx/>
                <a:latin typeface="Arial" charset="0"/>
                <a:ea typeface="ＭＳ Ｐゴシック" pitchFamily="-65" charset="-128"/>
                <a:cs typeface="ＭＳ Ｐゴシック" pitchFamily="-65" charset="-128"/>
              </a:rPr>
              <a:t>Al mask</a:t>
            </a:r>
          </a:p>
        </p:txBody>
      </p:sp>
      <p:grpSp>
        <p:nvGrpSpPr>
          <p:cNvPr id="8" name="Group 7"/>
          <p:cNvGrpSpPr>
            <a:grpSpLocks noChangeAspect="1"/>
          </p:cNvGrpSpPr>
          <p:nvPr/>
        </p:nvGrpSpPr>
        <p:grpSpPr>
          <a:xfrm>
            <a:off x="5562600" y="3466272"/>
            <a:ext cx="3281442" cy="2605086"/>
            <a:chOff x="5510871" y="3388630"/>
            <a:chExt cx="3406886" cy="2704674"/>
          </a:xfrm>
        </p:grpSpPr>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871" y="3388630"/>
              <a:ext cx="3406886" cy="2704674"/>
            </a:xfrm>
            <a:prstGeom prst="rect">
              <a:avLst/>
            </a:prstGeom>
          </p:spPr>
        </p:pic>
        <p:cxnSp>
          <p:nvCxnSpPr>
            <p:cNvPr id="21" name="Straight Arrow Connector 20"/>
            <p:cNvCxnSpPr/>
            <p:nvPr/>
          </p:nvCxnSpPr>
          <p:spPr>
            <a:xfrm flipH="1">
              <a:off x="6182139" y="4713932"/>
              <a:ext cx="1938131" cy="0"/>
            </a:xfrm>
            <a:prstGeom prst="straightConnector1">
              <a:avLst/>
            </a:prstGeom>
            <a:ln>
              <a:solidFill>
                <a:srgbClr val="FF000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734501" y="4367764"/>
              <a:ext cx="811440" cy="307778"/>
            </a:xfrm>
            <a:prstGeom prst="rect">
              <a:avLst/>
            </a:prstGeom>
          </p:spPr>
          <p:txBody>
            <a:bodyPr wrap="none">
              <a:spAutoFit/>
            </a:bodyPr>
            <a:lstStyle/>
            <a:p>
              <a:pPr algn="ctr" defTabSz="802866" eaLnBrk="0" hangingPunct="0">
                <a:spcBef>
                  <a:spcPts val="1200"/>
                </a:spcBef>
                <a:spcAft>
                  <a:spcPts val="1200"/>
                </a:spcAft>
                <a:buSzPct val="100000"/>
              </a:pPr>
              <a:r>
                <a:rPr lang="en-US" sz="1400" kern="0" dirty="0">
                  <a:solidFill>
                    <a:srgbClr val="FF0000"/>
                  </a:solidFill>
                  <a:latin typeface="Arial" charset="0"/>
                  <a:ea typeface="ＭＳ Ｐゴシック" pitchFamily="-65" charset="-128"/>
                  <a:cs typeface="ＭＳ Ｐゴシック" pitchFamily="-65" charset="-128"/>
                </a:rPr>
                <a:t>Ti mask</a:t>
              </a:r>
            </a:p>
          </p:txBody>
        </p:sp>
        <p:cxnSp>
          <p:nvCxnSpPr>
            <p:cNvPr id="23" name="Straight Connector 22"/>
            <p:cNvCxnSpPr/>
            <p:nvPr/>
          </p:nvCxnSpPr>
          <p:spPr>
            <a:xfrm flipV="1">
              <a:off x="8130209" y="3818750"/>
              <a:ext cx="0" cy="16459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435315" y="3794448"/>
              <a:ext cx="1428597" cy="307777"/>
            </a:xfrm>
            <a:prstGeom prst="rect">
              <a:avLst/>
            </a:prstGeom>
          </p:spPr>
          <p:txBody>
            <a:bodyPr wrap="none">
              <a:spAutoFit/>
            </a:bodyPr>
            <a:lstStyle/>
            <a:p>
              <a:pPr algn="ctr" defTabSz="802866" eaLnBrk="0" hangingPunct="0">
                <a:spcBef>
                  <a:spcPts val="1200"/>
                </a:spcBef>
                <a:spcAft>
                  <a:spcPts val="1200"/>
                </a:spcAft>
                <a:buSzPct val="100000"/>
              </a:pPr>
              <a:r>
                <a:rPr lang="en-US" sz="1400" kern="0" dirty="0" smtClean="0">
                  <a:latin typeface="Arial" charset="0"/>
                  <a:ea typeface="ＭＳ Ｐゴシック" pitchFamily="-65" charset="-128"/>
                  <a:cs typeface="ＭＳ Ｐゴシック" pitchFamily="-65" charset="-128"/>
                </a:rPr>
                <a:t>Sample surface</a:t>
              </a:r>
              <a:endParaRPr lang="en-US" sz="1400" kern="0" dirty="0">
                <a:latin typeface="Arial" charset="0"/>
                <a:ea typeface="ＭＳ Ｐゴシック" pitchFamily="-65" charset="-128"/>
                <a:cs typeface="ＭＳ Ｐゴシック" pitchFamily="-65" charset="-128"/>
              </a:endParaRPr>
            </a:p>
          </p:txBody>
        </p:sp>
        <p:cxnSp>
          <p:nvCxnSpPr>
            <p:cNvPr id="25" name="Straight Arrow Connector 24"/>
            <p:cNvCxnSpPr/>
            <p:nvPr/>
          </p:nvCxnSpPr>
          <p:spPr>
            <a:xfrm>
              <a:off x="7829265" y="4140615"/>
              <a:ext cx="291006" cy="163068"/>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99558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IB_modele_Pellemoin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BF35D772-7A53-4E1A-A9D4-E368CD7CCB8B}" vid="{13B04FA5-FE3E-4615-9F0E-84CBDC5FBE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74175D6FA8444BB97AD23D94944B1" ma:contentTypeVersion="0" ma:contentTypeDescription="Create a new document." ma:contentTypeScope="" ma:versionID="3dab314efb2edff4843e75415f33394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79DA0C-4EAA-479A-A3D2-DCDBCBE29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4BA702D-F6E6-4314-8945-369A109C75F9}">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FRIB template</Template>
  <TotalTime>4094</TotalTime>
  <Words>1619</Words>
  <Application>Microsoft Office PowerPoint</Application>
  <PresentationFormat>On-screen Show (4:3)</PresentationFormat>
  <Paragraphs>357</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Calibri</vt:lpstr>
      <vt:lpstr>Helvetica</vt:lpstr>
      <vt:lpstr>Lucida Grande</vt:lpstr>
      <vt:lpstr>Symbol</vt:lpstr>
      <vt:lpstr>Times New Roman</vt:lpstr>
      <vt:lpstr>Wingdings</vt:lpstr>
      <vt:lpstr>ヒラギノ角ゴ Pro W3</vt:lpstr>
      <vt:lpstr>FRIB_modele_Pellemoine</vt:lpstr>
      <vt:lpstr>Radiation damage of materials relevant for FRIB production target and beam dump</vt:lpstr>
      <vt:lpstr>Outline</vt:lpstr>
      <vt:lpstr>In-flight Rare Isotope Beam Production Facility</vt:lpstr>
      <vt:lpstr>FRIB Production Target Design</vt:lpstr>
      <vt:lpstr>Radiation Damage Studies in Graphite For Better Lifetime Predictions</vt:lpstr>
      <vt:lpstr>Radiation Damage Studies in Graphite Annealing of Damage at High Temperature (&gt; 1300ºC)</vt:lpstr>
      <vt:lpstr>Radiation Damage Studies in Graphite Annealing of Damage at High Temperature (&gt; 1300ºC)</vt:lpstr>
      <vt:lpstr>FRIB  Beam Dump Design</vt:lpstr>
      <vt:lpstr>Radiation Damage Studies  For Better Lifetime Predictions</vt:lpstr>
      <vt:lpstr>Radiation Damage Studies in Ti-alloys Electronic Excitation Influence</vt:lpstr>
      <vt:lpstr>Low Energy SHI Beam Irradiations No Significant Change Observed</vt:lpstr>
      <vt:lpstr>SHI Irradiation Study of Ti-alloys</vt:lpstr>
      <vt:lpstr>Design Support for Target and Beam Dump Radiation Effects in Ferrofluidic Feedthroughs</vt:lpstr>
      <vt:lpstr>Design Support for Target and Beam Dump Radiation Effects in Ferrofluidic Feedthroughs</vt:lpstr>
      <vt:lpstr>Summary</vt:lpstr>
      <vt:lpstr>Acknowledgements</vt:lpstr>
      <vt:lpstr>PowerPoint Presentation</vt:lpstr>
      <vt:lpstr>Back up slides</vt:lpstr>
    </vt:vector>
  </TitlesOfParts>
  <Company>NSCL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Irradiation damage on material for FRIB project</dc:title>
  <dc:creator>Pellemoine, Frederique</dc:creator>
  <cp:lastModifiedBy>Kirk T McDonald</cp:lastModifiedBy>
  <cp:revision>80</cp:revision>
  <cp:lastPrinted>2009-07-30T20:47:55Z</cp:lastPrinted>
  <dcterms:created xsi:type="dcterms:W3CDTF">2014-05-12T12:59:05Z</dcterms:created>
  <dcterms:modified xsi:type="dcterms:W3CDTF">2014-05-23T03:42:59Z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0x0101008F174175D6FA8444BB97AD23D94944B1</vt:lpwstr>
  </property>
</Properties>
</file>