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9" r:id="rId13"/>
    <p:sldId id="296" r:id="rId14"/>
    <p:sldId id="297" r:id="rId15"/>
    <p:sldId id="298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CD92-2FCD-43D4-A2A6-43A5F481471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0DE4-DD5D-4635-ADD1-6AD665983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00C5-BF29-4A05-A503-0AB1681D20F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6281-5BE0-4A51-A046-29E72FEF1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7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975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3475" y="687388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5457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3475" y="687388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3009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solidFill>
                <a:srgbClr val="000000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Aida Amroussia - SHIM 2015 - 5/18/2015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62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97" y="202686"/>
            <a:ext cx="1764003" cy="20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Aida Amroussia - SHIM 2015 - 5/18/2015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EA4A-37EE-48AD-94DC-68778CDA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24000" y="4368500"/>
            <a:ext cx="60960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Frederique Pellemoine</a:t>
            </a:r>
          </a:p>
          <a:p>
            <a:r>
              <a:rPr lang="en-US" dirty="0"/>
              <a:t>Wolfgang </a:t>
            </a:r>
            <a:r>
              <a:rPr lang="en-US" dirty="0" err="1" smtClean="0"/>
              <a:t>Mittig</a:t>
            </a:r>
            <a:endParaRPr lang="en-US" dirty="0" smtClean="0"/>
          </a:p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Radiation Damage and Annealing in Graphite: </a:t>
            </a:r>
            <a:br>
              <a:rPr lang="en-US" b="0" dirty="0"/>
            </a:br>
            <a:r>
              <a:rPr lang="en-US" b="0" dirty="0"/>
              <a:t>Ways to Improve the Lifetime of Targets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91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tests at NSCL have shown quick deterioration of graphite foils under heavy ion bombardment due to thermal and mechanical stresses and radiation damage</a:t>
            </a:r>
          </a:p>
          <a:p>
            <a:pPr lvl="1"/>
            <a:r>
              <a:rPr lang="en-US" dirty="0" smtClean="0"/>
              <a:t>Carbon irradiated with </a:t>
            </a:r>
            <a:r>
              <a:rPr lang="en-US" dirty="0" err="1" smtClean="0"/>
              <a:t>Pb</a:t>
            </a:r>
            <a:r>
              <a:rPr lang="en-US" dirty="0" smtClean="0"/>
              <a:t> beam @ 8.1 MeV/u</a:t>
            </a:r>
          </a:p>
          <a:p>
            <a:pPr lvl="2"/>
            <a:r>
              <a:rPr lang="en-US" dirty="0" smtClean="0"/>
              <a:t>Se= 24 </a:t>
            </a:r>
            <a:r>
              <a:rPr lang="en-US" dirty="0" err="1" smtClean="0"/>
              <a:t>keV</a:t>
            </a:r>
            <a:r>
              <a:rPr lang="en-US" dirty="0" smtClean="0"/>
              <a:t>/nm, </a:t>
            </a:r>
            <a:r>
              <a:rPr lang="en-US" dirty="0" err="1" smtClean="0"/>
              <a:t>fluence</a:t>
            </a:r>
            <a:r>
              <a:rPr lang="en-US" dirty="0" smtClean="0"/>
              <a:t> = 4.5·10</a:t>
            </a:r>
            <a:r>
              <a:rPr lang="en-US" baseline="30000" dirty="0" smtClean="0"/>
              <a:t>16</a:t>
            </a:r>
            <a:r>
              <a:rPr lang="en-US" dirty="0" smtClean="0"/>
              <a:t> ions/cm²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/>
              <a:t>NSCL-FRIB </a:t>
            </a:r>
            <a:r>
              <a:rPr lang="en-US" dirty="0" smtClean="0"/>
              <a:t>Strippers</a:t>
            </a:r>
            <a:br>
              <a:rPr lang="en-US" dirty="0" smtClean="0"/>
            </a:br>
            <a:r>
              <a:rPr lang="en-US" sz="2400" dirty="0" smtClean="0"/>
              <a:t>Radiation Damage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0534"/>
          <a:stretch/>
        </p:blipFill>
        <p:spPr>
          <a:xfrm>
            <a:off x="0" y="2802362"/>
            <a:ext cx="5332570" cy="199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16285"/>
            <a:ext cx="3560466" cy="3146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07" y="5289371"/>
            <a:ext cx="5153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F. Marti et al., "A carbon foil stripper for FRIB", TUP 106, Proceedings of Linear </a:t>
            </a:r>
            <a:r>
              <a:rPr lang="en-US" sz="1100" i="1" dirty="0" smtClean="0"/>
              <a:t>Accelerator Conference </a:t>
            </a:r>
            <a:r>
              <a:rPr lang="en-US" sz="1100" i="1" dirty="0"/>
              <a:t>LINAC2010, Tsukuba, Japan, TUP105, 2010.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98" y="4780232"/>
            <a:ext cx="510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SEM photographs of unused carbon foil (left) showing a small pinhole for illustration and a foil exposed to 8.1 MeV/u </a:t>
            </a:r>
            <a:r>
              <a:rPr lang="en-US" sz="1200" dirty="0" err="1" smtClean="0"/>
              <a:t>Pb</a:t>
            </a:r>
            <a:r>
              <a:rPr lang="en-US" sz="1200" dirty="0" smtClean="0"/>
              <a:t> beam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NSCL-FRIB Strippers </a:t>
            </a:r>
            <a:br>
              <a:rPr lang="en-US" dirty="0" smtClean="0"/>
            </a:br>
            <a:r>
              <a:rPr lang="en-US" sz="2400" dirty="0" smtClean="0"/>
              <a:t>Irradiated Strippers at NSCL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293" y="5619927"/>
            <a:ext cx="536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0C8F"/>
                </a:solidFill>
              </a:rPr>
              <a:t>Current carbon strippers used at NSCL</a:t>
            </a:r>
            <a:endParaRPr lang="en-US" dirty="0">
              <a:solidFill>
                <a:srgbClr val="0F0C8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6733" y="1233830"/>
            <a:ext cx="7696200" cy="4202502"/>
            <a:chOff x="2863970" y="3729746"/>
            <a:chExt cx="5746630" cy="23777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969" y="3729746"/>
              <a:ext cx="5736631" cy="2364767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2863970" y="4226943"/>
              <a:ext cx="5745192" cy="1880559"/>
            </a:xfrm>
            <a:custGeom>
              <a:avLst/>
              <a:gdLst>
                <a:gd name="connsiteX0" fmla="*/ 0 w 5745192"/>
                <a:gd name="connsiteY0" fmla="*/ 327804 h 1880559"/>
                <a:gd name="connsiteX1" fmla="*/ 4710022 w 5745192"/>
                <a:gd name="connsiteY1" fmla="*/ 776378 h 1880559"/>
                <a:gd name="connsiteX2" fmla="*/ 4692770 w 5745192"/>
                <a:gd name="connsiteY2" fmla="*/ 0 h 1880559"/>
                <a:gd name="connsiteX3" fmla="*/ 5745192 w 5745192"/>
                <a:gd name="connsiteY3" fmla="*/ 138023 h 1880559"/>
                <a:gd name="connsiteX4" fmla="*/ 5745192 w 5745192"/>
                <a:gd name="connsiteY4" fmla="*/ 1863306 h 1880559"/>
                <a:gd name="connsiteX5" fmla="*/ 17253 w 5745192"/>
                <a:gd name="connsiteY5" fmla="*/ 1880559 h 1880559"/>
                <a:gd name="connsiteX6" fmla="*/ 0 w 5745192"/>
                <a:gd name="connsiteY6" fmla="*/ 327804 h 188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5192" h="1880559">
                  <a:moveTo>
                    <a:pt x="0" y="327804"/>
                  </a:moveTo>
                  <a:lnTo>
                    <a:pt x="4710022" y="776378"/>
                  </a:lnTo>
                  <a:lnTo>
                    <a:pt x="4692770" y="0"/>
                  </a:lnTo>
                  <a:lnTo>
                    <a:pt x="5745192" y="138023"/>
                  </a:lnTo>
                  <a:lnTo>
                    <a:pt x="5745192" y="1863306"/>
                  </a:lnTo>
                  <a:lnTo>
                    <a:pt x="17253" y="1880559"/>
                  </a:lnTo>
                  <a:lnTo>
                    <a:pt x="0" y="327804"/>
                  </a:lnTo>
                  <a:close/>
                </a:path>
              </a:pathLst>
            </a:custGeom>
            <a:noFill/>
            <a:ln w="28575">
              <a:solidFill>
                <a:srgbClr val="0F0C8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799770" cy="5027414"/>
          </a:xfrm>
        </p:spPr>
        <p:txBody>
          <a:bodyPr/>
          <a:lstStyle/>
          <a:p>
            <a:r>
              <a:rPr lang="en-US" sz="1800" dirty="0"/>
              <a:t>Previous studies [3] showed annealing effects of radiation damage at high temperature. The heating by the beam was evaluated to produce temperatures of up ~900 ºC. A clear tendency of increased lifetime with irradiation temperature was observed.</a:t>
            </a:r>
          </a:p>
          <a:p>
            <a:r>
              <a:rPr lang="en-US" sz="1800" dirty="0"/>
              <a:t>The lifetime of the 10 multilayer foil C-DLC-B was significantly higher (factor 3) than the standard C-NSCL foils. The 10 multilayer foil C-DLC was somewhat superior (about a factor 2) as compared to the standard foils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 of the </a:t>
            </a:r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Pellemoine, Nov. 2014 MaTX-2, GSI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93176" y="4545030"/>
            <a:ext cx="417394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41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882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823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764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705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646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587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528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Lifetime time (</a:t>
            </a:r>
            <a:r>
              <a:rPr lang="el-GR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μ</a:t>
            </a:r>
            <a:r>
              <a:rPr lang="en-US" sz="1200" i="1" dirty="0" err="1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A·h</a:t>
            </a:r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/cm²) as a function of the irradiation temperature and the microstructure of graphite stripper foils.</a:t>
            </a:r>
            <a:endParaRPr lang="en-US" sz="1200" i="1" baseline="30000" dirty="0">
              <a:latin typeface="Arial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26" y="5515064"/>
            <a:ext cx="80756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41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882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823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764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705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646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587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528" algn="l" defTabSz="4175882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[3] </a:t>
            </a:r>
            <a:r>
              <a:rPr lang="en-US" sz="1200" i="1" dirty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S. Fernandes et al., </a:t>
            </a:r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“In-Situ </a:t>
            </a:r>
            <a:r>
              <a:rPr lang="en-US" sz="1200" i="1" dirty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Electric Resistance Measurements and Annealing Effects of Graphite Exposed to Swift Heavy </a:t>
            </a:r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Ions”, </a:t>
            </a:r>
            <a:r>
              <a:rPr lang="en-US" sz="1200" i="1" dirty="0" err="1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Nucl</a:t>
            </a:r>
            <a:r>
              <a:rPr lang="en-US" sz="1200" i="1" dirty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. </a:t>
            </a:r>
            <a:r>
              <a:rPr lang="en-US" sz="1200" i="1" dirty="0" err="1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Instrum</a:t>
            </a:r>
            <a:r>
              <a:rPr lang="en-US" sz="1200" i="1" dirty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. Methods Phys. Res. B 314 (</a:t>
            </a:r>
            <a:r>
              <a:rPr lang="en-US" sz="1200" i="1" dirty="0" smtClean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2013</a:t>
            </a:r>
            <a:r>
              <a:rPr lang="en-US" sz="1200" i="1" dirty="0">
                <a:latin typeface="Arial" charset="0"/>
                <a:ea typeface="ヒラギノ角ゴ Pro W3" pitchFamily="-111" charset="-128"/>
                <a:cs typeface="ヒラギノ角ゴ Pro W3" pitchFamily="-111" charset="-128"/>
              </a:rPr>
              <a:t>) 125-129.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175" y="1315521"/>
            <a:ext cx="4173947" cy="29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Heavy-ion irradiation tests and annealing studies performed in the context of high-power target and strippers for high intensity accelerator were performed</a:t>
            </a:r>
          </a:p>
          <a:p>
            <a:r>
              <a:rPr lang="en-US" dirty="0" smtClean="0"/>
              <a:t>High temperature annealing of heavy-ion induced radiation damage observed in production target</a:t>
            </a:r>
          </a:p>
          <a:p>
            <a:pPr lvl="1"/>
            <a:r>
              <a:rPr lang="en-US" dirty="0" smtClean="0"/>
              <a:t>First experiment of this kind</a:t>
            </a:r>
          </a:p>
          <a:p>
            <a:pPr lvl="1"/>
            <a:r>
              <a:rPr lang="en-US" dirty="0" smtClean="0"/>
              <a:t>Confirmed by several analysis</a:t>
            </a:r>
          </a:p>
          <a:p>
            <a:r>
              <a:rPr lang="en-US" dirty="0"/>
              <a:t>Graphite as a material for FRIB beam production targets promises sufficient lifetime</a:t>
            </a:r>
          </a:p>
          <a:p>
            <a:r>
              <a:rPr lang="en-US" dirty="0" smtClean="0"/>
              <a:t>High temperature annealing of heavy-ion induced radiation damage observed in NSCL strippers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FRIB/NSCL Michigan State University</a:t>
            </a:r>
          </a:p>
          <a:p>
            <a:pPr lvl="1"/>
            <a:r>
              <a:rPr lang="en-US" dirty="0" smtClean="0"/>
              <a:t>Mikhail Avilov, Saul Beceiro Novo, Sandrina Fernandes, Felix Marti, Mike Schein, Andreas Stolz, Genevieve West</a:t>
            </a:r>
          </a:p>
          <a:p>
            <a:r>
              <a:rPr lang="en-US" dirty="0" smtClean="0"/>
              <a:t>GSI </a:t>
            </a:r>
            <a:r>
              <a:rPr lang="en-US" dirty="0" err="1" smtClean="0"/>
              <a:t>Helmholtzzentrum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Schwerionenforschung</a:t>
            </a:r>
            <a:r>
              <a:rPr lang="en-US" dirty="0" smtClean="0"/>
              <a:t> GmbH  </a:t>
            </a:r>
          </a:p>
          <a:p>
            <a:pPr lvl="1"/>
            <a:r>
              <a:rPr lang="en-US" dirty="0" smtClean="0"/>
              <a:t>Markus Bender, Markus Krause, Daniel </a:t>
            </a:r>
            <a:r>
              <a:rPr lang="en-US" dirty="0" err="1" smtClean="0"/>
              <a:t>Severin</a:t>
            </a:r>
            <a:r>
              <a:rPr lang="en-US" dirty="0" smtClean="0"/>
              <a:t>, </a:t>
            </a:r>
            <a:r>
              <a:rPr lang="en-US" dirty="0" err="1" smtClean="0"/>
              <a:t>Marilena</a:t>
            </a:r>
            <a:r>
              <a:rPr lang="en-US" dirty="0" smtClean="0"/>
              <a:t> </a:t>
            </a:r>
            <a:r>
              <a:rPr lang="en-US" dirty="0" err="1" smtClean="0"/>
              <a:t>Tomut</a:t>
            </a:r>
            <a:r>
              <a:rPr lang="en-US" dirty="0" smtClean="0"/>
              <a:t>, Christina </a:t>
            </a:r>
            <a:r>
              <a:rPr lang="en-US" dirty="0" err="1" smtClean="0"/>
              <a:t>Trautmann</a:t>
            </a:r>
            <a:endParaRPr lang="en-US" dirty="0" smtClean="0"/>
          </a:p>
          <a:p>
            <a:r>
              <a:rPr lang="en-US" dirty="0" smtClean="0"/>
              <a:t>University of Michigan  </a:t>
            </a:r>
          </a:p>
          <a:p>
            <a:pPr lvl="1"/>
            <a:r>
              <a:rPr lang="en-US" dirty="0" smtClean="0"/>
              <a:t>Rodney Ewing, Maik Lang, Weixing Li     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2" y="4960856"/>
            <a:ext cx="1178828" cy="1116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93" y="4959527"/>
            <a:ext cx="884903" cy="1118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81" y="5029049"/>
            <a:ext cx="916359" cy="979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89" y="5237961"/>
            <a:ext cx="1485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Thank you for your attention</a:t>
            </a:r>
            <a:endParaRPr lang="en-US" sz="3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2" y="1965733"/>
            <a:ext cx="9012693" cy="4054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041046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FRIB construction area – October 27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24" t="2427" r="1245" b="2416"/>
          <a:stretch/>
        </p:blipFill>
        <p:spPr>
          <a:xfrm>
            <a:off x="152400" y="1905001"/>
            <a:ext cx="7391400" cy="4114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the temperature on lifetime improvement observed at NSCL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NSCL-FRIB Strippers </a:t>
            </a:r>
            <a:br>
              <a:rPr lang="en-US" dirty="0" smtClean="0"/>
            </a:br>
            <a:r>
              <a:rPr lang="en-US" sz="2400" dirty="0" smtClean="0"/>
              <a:t>Lifetime measurement at NSCL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4535" y="140093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Preliminary results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0417" y="3646449"/>
            <a:ext cx="1298565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78</a:t>
            </a:r>
            <a:r>
              <a:rPr lang="en-US" sz="1200" dirty="0" smtClean="0"/>
              <a:t> Kr</a:t>
            </a:r>
            <a:r>
              <a:rPr lang="en-US" sz="1200" baseline="30000" dirty="0" smtClean="0"/>
              <a:t>14+</a:t>
            </a:r>
            <a:r>
              <a:rPr lang="en-US" sz="1200" dirty="0" smtClean="0"/>
              <a:t> @ 13 MeV/u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1498" y="3977879"/>
            <a:ext cx="1118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20</a:t>
            </a:r>
            <a:r>
              <a:rPr lang="en-US" sz="1200" dirty="0" smtClean="0"/>
              <a:t> Ne @ 3.2 MeV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741493" y="4259425"/>
            <a:ext cx="235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/>
              <a:t>Sugai</a:t>
            </a:r>
            <a:r>
              <a:rPr lang="en-US" sz="1200" i="1" dirty="0" smtClean="0"/>
              <a:t> et al., NIMB </a:t>
            </a:r>
            <a:r>
              <a:rPr lang="en-US" sz="1200" i="1" dirty="0"/>
              <a:t>269 (2011) 223-228</a:t>
            </a:r>
          </a:p>
        </p:txBody>
      </p:sp>
    </p:spTree>
    <p:extLst>
      <p:ext uri="{BB962C8B-B14F-4D97-AF65-F5344CB8AC3E}">
        <p14:creationId xmlns:p14="http://schemas.microsoft.com/office/powerpoint/2010/main" val="158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FRIB High-power production targets 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Design and challenges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Irradiation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and annealing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studies of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graphite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Temperature effect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NSCL-FRIB stripper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Challenges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Irradiation and annealing studies of graphite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Temperature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effects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Conclusions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F. Pellemoine, Nov. 2014 MaTX-2, GSI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In-flight rare isotope beam production with beam power of 400 kW at 200 MeV/u for </a:t>
            </a:r>
            <a:r>
              <a:rPr lang="en-US" baseline="30000" dirty="0" smtClean="0"/>
              <a:t>238</a:t>
            </a:r>
            <a:r>
              <a:rPr lang="en-US" dirty="0" smtClean="0"/>
              <a:t>U and higher energies for lighter ions</a:t>
            </a:r>
          </a:p>
          <a:p>
            <a:r>
              <a:rPr lang="en-US" dirty="0" smtClean="0"/>
              <a:t>High power capability</a:t>
            </a:r>
          </a:p>
          <a:p>
            <a:pPr lvl="1"/>
            <a:r>
              <a:rPr lang="en-US" dirty="0" smtClean="0"/>
              <a:t>Up to 100 kW in a  ~ 0.3 - 8 g/cm² target for rare </a:t>
            </a:r>
            <a:br>
              <a:rPr lang="en-US" dirty="0" smtClean="0"/>
            </a:br>
            <a:r>
              <a:rPr lang="en-US" dirty="0" smtClean="0"/>
              <a:t>isotope production via projectile </a:t>
            </a:r>
            <a:br>
              <a:rPr lang="en-US" dirty="0" smtClean="0"/>
            </a:br>
            <a:r>
              <a:rPr lang="en-US" dirty="0" smtClean="0"/>
              <a:t>fragmentation and fission</a:t>
            </a:r>
          </a:p>
          <a:p>
            <a:r>
              <a:rPr lang="en-US" dirty="0" smtClean="0"/>
              <a:t>Required high resolving power of </a:t>
            </a:r>
            <a:br>
              <a:rPr lang="en-US" dirty="0" smtClean="0"/>
            </a:br>
            <a:r>
              <a:rPr lang="en-US" dirty="0" smtClean="0"/>
              <a:t>fragment separator </a:t>
            </a:r>
          </a:p>
          <a:p>
            <a:pPr lvl="1"/>
            <a:r>
              <a:rPr lang="en-US" dirty="0" smtClean="0"/>
              <a:t>1 mm diameter beam spot </a:t>
            </a:r>
          </a:p>
          <a:p>
            <a:pPr lvl="1"/>
            <a:r>
              <a:rPr lang="en-US" dirty="0" smtClean="0"/>
              <a:t>Maximum extension of 50 mm in </a:t>
            </a:r>
            <a:br>
              <a:rPr lang="en-US" dirty="0" smtClean="0"/>
            </a:br>
            <a:r>
              <a:rPr lang="en-US" dirty="0" smtClean="0"/>
              <a:t>beam direction </a:t>
            </a:r>
          </a:p>
          <a:p>
            <a:r>
              <a:rPr lang="en-US" dirty="0" smtClean="0"/>
              <a:t>Target lifetime of 2 weeks to meet </a:t>
            </a:r>
            <a:br>
              <a:rPr lang="en-US" dirty="0" smtClean="0"/>
            </a:br>
            <a:r>
              <a:rPr lang="en-US" dirty="0" smtClean="0"/>
              <a:t>experimental program requirements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High-Power Production Target </a:t>
            </a:r>
            <a:br>
              <a:rPr lang="en-US" dirty="0" smtClean="0"/>
            </a:br>
            <a:r>
              <a:rPr lang="en-US" sz="2400" dirty="0" smtClean="0"/>
              <a:t>Scope and Technical Requirements 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12422" r="47478" b="24491"/>
          <a:stretch/>
        </p:blipFill>
        <p:spPr bwMode="auto">
          <a:xfrm>
            <a:off x="4948305" y="1678177"/>
            <a:ext cx="4043295" cy="35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15463" y="1678177"/>
            <a:ext cx="1989710" cy="482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Preseparator</a:t>
            </a:r>
            <a:endParaRPr lang="en-US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53447" y="5102721"/>
            <a:ext cx="1103701" cy="23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Primary Beam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833199" y="4478923"/>
            <a:ext cx="1039729" cy="5287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89422" y="4184402"/>
            <a:ext cx="342709" cy="35532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29" name="Straight Connector 28"/>
          <p:cNvCxnSpPr>
            <a:stCxn id="26" idx="5"/>
            <a:endCxn id="32" idx="1"/>
          </p:cNvCxnSpPr>
          <p:nvPr/>
        </p:nvCxnSpPr>
        <p:spPr>
          <a:xfrm>
            <a:off x="6181942" y="4487689"/>
            <a:ext cx="1003112" cy="72078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85054" y="5069969"/>
            <a:ext cx="1715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Production target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38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10" y="1524791"/>
            <a:ext cx="4340931" cy="46068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1028919">
            <a:off x="6430066" y="465470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Beam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330030" cy="50274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Rotating multi-slice graphite target chosen for FRIB baseline</a:t>
            </a:r>
          </a:p>
          <a:p>
            <a:pPr lvl="1"/>
            <a:r>
              <a:rPr lang="en-US" dirty="0" smtClean="0"/>
              <a:t>Increased radiating area and reduced total power per slice by using multi-slice target</a:t>
            </a:r>
          </a:p>
          <a:p>
            <a:pPr lvl="1"/>
            <a:r>
              <a:rPr lang="en-US" dirty="0" smtClean="0"/>
              <a:t>Use graphite as high temperature material</a:t>
            </a:r>
          </a:p>
          <a:p>
            <a:pPr lvl="1"/>
            <a:r>
              <a:rPr lang="en-US" dirty="0" smtClean="0"/>
              <a:t>Radiation cooling </a:t>
            </a:r>
          </a:p>
          <a:p>
            <a:r>
              <a:rPr lang="en-US" dirty="0" smtClean="0"/>
              <a:t>Design parameters</a:t>
            </a:r>
          </a:p>
          <a:p>
            <a:pPr lvl="1"/>
            <a:r>
              <a:rPr lang="en-US" dirty="0" smtClean="0"/>
              <a:t>Optimum target thickness is ~ ⅓ of ion range</a:t>
            </a:r>
          </a:p>
          <a:p>
            <a:pPr lvl="2"/>
            <a:r>
              <a:rPr lang="en-US" dirty="0" smtClean="0"/>
              <a:t>0.15 mm to several mm</a:t>
            </a:r>
          </a:p>
          <a:p>
            <a:pPr lvl="1"/>
            <a:r>
              <a:rPr lang="en-US" dirty="0" smtClean="0"/>
              <a:t>Maximum extension of 50 mm in beam direction including slice thickness and cooling fins to meet optics requirements</a:t>
            </a:r>
          </a:p>
          <a:p>
            <a:pPr lvl="1"/>
            <a:r>
              <a:rPr lang="en-US" dirty="0" smtClean="0"/>
              <a:t>5000 rpm and 30 cm diameter to limit maximum temperature and amplitude of temperature changes</a:t>
            </a:r>
          </a:p>
          <a:p>
            <a:endParaRPr lang="en-US" dirty="0"/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FRIB Production Target</a:t>
            </a:r>
            <a:br>
              <a:rPr lang="en-US" dirty="0" smtClean="0"/>
            </a:br>
            <a:r>
              <a:rPr lang="en-US" sz="2400" dirty="0" smtClean="0"/>
              <a:t>Rotating Multi-slice Graphite Target Design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74800" y="5402124"/>
            <a:ext cx="160162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 smtClean="0"/>
              <a:t>Multi-slice target / heat exchanger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74177" y="1054139"/>
            <a:ext cx="1295400" cy="276991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 smtClean="0"/>
              <a:t>Shield block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151873" y="4025986"/>
            <a:ext cx="1068327" cy="1015655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 smtClean="0"/>
              <a:t>Radiation resistance </a:t>
            </a:r>
            <a:br>
              <a:rPr lang="en-US" sz="1200" dirty="0" smtClean="0"/>
            </a:br>
            <a:r>
              <a:rPr lang="en-US" sz="1200" dirty="0" smtClean="0"/>
              <a:t>and vacuum compatible motor 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29" idx="2"/>
          </p:cNvCxnSpPr>
          <p:nvPr/>
        </p:nvCxnSpPr>
        <p:spPr>
          <a:xfrm>
            <a:off x="6521877" y="1331130"/>
            <a:ext cx="415716" cy="17286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541310" y="3505200"/>
            <a:ext cx="68017" cy="55308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118115" y="4850956"/>
            <a:ext cx="531418" cy="6449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27" y="1101962"/>
            <a:ext cx="2311944" cy="137130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5741369" y="2902398"/>
            <a:ext cx="528479" cy="34562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-120000" flipH="1">
            <a:off x="5259789" y="4483932"/>
            <a:ext cx="2438400" cy="3245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Thermo-mechanical challenges</a:t>
            </a:r>
          </a:p>
          <a:p>
            <a:pPr lvl="1"/>
            <a:r>
              <a:rPr lang="en-US" dirty="0" smtClean="0"/>
              <a:t>High power density: ~ 20 - 60 MW/cm³</a:t>
            </a:r>
          </a:p>
          <a:p>
            <a:pPr lvl="2"/>
            <a:r>
              <a:rPr lang="en-US" dirty="0" smtClean="0"/>
              <a:t>High temperature: ~ 1900 ºC: Evaporation of graphite, stress</a:t>
            </a:r>
          </a:p>
          <a:p>
            <a:pPr lvl="1"/>
            <a:r>
              <a:rPr lang="en-US" dirty="0" smtClean="0"/>
              <a:t>Rotating target</a:t>
            </a:r>
          </a:p>
          <a:p>
            <a:pPr lvl="2"/>
            <a:r>
              <a:rPr lang="en-US" dirty="0" smtClean="0"/>
              <a:t>Temperature variation: Fatigue, Stress waves through target</a:t>
            </a:r>
          </a:p>
          <a:p>
            <a:r>
              <a:rPr lang="en-US" dirty="0" smtClean="0"/>
              <a:t>Swift Heavy Ion (SHI) effects on graphite</a:t>
            </a:r>
          </a:p>
          <a:p>
            <a:pPr lvl="1"/>
            <a:r>
              <a:rPr lang="en-US" dirty="0" smtClean="0"/>
              <a:t>Radiation damage induce material changes</a:t>
            </a:r>
          </a:p>
          <a:p>
            <a:pPr lvl="2"/>
            <a:r>
              <a:rPr lang="en-US" dirty="0" smtClean="0"/>
              <a:t>Property changes: thermal conductivity, tensile and flexural strength, electrical resistivity, microstructure and dimensional changes, …</a:t>
            </a:r>
          </a:p>
          <a:p>
            <a:pPr lvl="1"/>
            <a:r>
              <a:rPr lang="en-US" dirty="0" smtClean="0"/>
              <a:t>Swift heavy ions (SHI) damage not well-known</a:t>
            </a:r>
          </a:p>
          <a:p>
            <a:pPr lvl="1"/>
            <a:r>
              <a:rPr lang="en-US" dirty="0" smtClean="0"/>
              <a:t>5·10</a:t>
            </a:r>
            <a:r>
              <a:rPr lang="en-US" baseline="30000" dirty="0" smtClean="0"/>
              <a:t>13</a:t>
            </a:r>
            <a:r>
              <a:rPr lang="en-US" dirty="0" smtClean="0"/>
              <a:t> U ions/s at 203 MeV/u may limit target lifetime</a:t>
            </a:r>
          </a:p>
          <a:p>
            <a:pPr lvl="2"/>
            <a:r>
              <a:rPr lang="en-US" dirty="0" err="1" smtClean="0"/>
              <a:t>Fluence</a:t>
            </a:r>
            <a:r>
              <a:rPr lang="en-US" dirty="0" smtClean="0"/>
              <a:t> of ~9.4·10</a:t>
            </a:r>
            <a:r>
              <a:rPr lang="en-US" baseline="30000" dirty="0" smtClean="0"/>
              <a:t>18</a:t>
            </a:r>
            <a:r>
              <a:rPr lang="en-US" dirty="0" smtClean="0"/>
              <a:t> ions/cm² and 10 </a:t>
            </a:r>
            <a:r>
              <a:rPr lang="en-US" dirty="0" err="1" smtClean="0"/>
              <a:t>dpa</a:t>
            </a:r>
            <a:r>
              <a:rPr lang="en-US" dirty="0" smtClean="0"/>
              <a:t> estimated for 2 weeks of operation </a:t>
            </a:r>
          </a:p>
          <a:p>
            <a:r>
              <a:rPr lang="en-US" dirty="0" smtClean="0"/>
              <a:t>Similar challenges at </a:t>
            </a:r>
          </a:p>
          <a:p>
            <a:pPr lvl="1"/>
            <a:r>
              <a:rPr lang="en-US" dirty="0" smtClean="0"/>
              <a:t>Facility for Antiproton and Ion Research (FAIR) at GSI </a:t>
            </a:r>
          </a:p>
          <a:p>
            <a:pPr lvl="1"/>
            <a:r>
              <a:rPr lang="en-US" dirty="0" smtClean="0"/>
              <a:t>Radioactive Ion Beam Factory (RIBF) at RIKEN</a:t>
            </a:r>
          </a:p>
          <a:p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FRIB Production Target</a:t>
            </a:r>
            <a:br>
              <a:rPr lang="en-US" dirty="0" smtClean="0"/>
            </a:br>
            <a:r>
              <a:rPr lang="en-US" sz="2400" dirty="0" smtClean="0"/>
              <a:t>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Polycrystalline isotropic graphite</a:t>
            </a:r>
          </a:p>
          <a:p>
            <a:pPr lvl="1"/>
            <a:r>
              <a:rPr lang="en-US" sz="1800" dirty="0" smtClean="0"/>
              <a:t> 2 Grades MERSEN 2360 (5 </a:t>
            </a:r>
            <a:r>
              <a:rPr lang="el-GR" sz="1800" dirty="0" smtClean="0"/>
              <a:t>μ</a:t>
            </a:r>
            <a:r>
              <a:rPr lang="en-US" sz="1800" dirty="0" smtClean="0"/>
              <a:t>m ) / 2320 (13 </a:t>
            </a:r>
            <a:r>
              <a:rPr lang="el-GR" sz="1800" dirty="0" smtClean="0"/>
              <a:t>μ</a:t>
            </a:r>
            <a:r>
              <a:rPr lang="en-US" sz="1800" dirty="0" smtClean="0"/>
              <a:t>m)</a:t>
            </a:r>
          </a:p>
          <a:p>
            <a:r>
              <a:rPr lang="en-US" sz="2000" dirty="0" smtClean="0"/>
              <a:t>Irradiation test at UNILAC at GSI/Darmstadt</a:t>
            </a:r>
          </a:p>
          <a:p>
            <a:pPr lvl="1"/>
            <a:r>
              <a:rPr lang="en-US" sz="1800" dirty="0" smtClean="0"/>
              <a:t>Au-beam 8.6 MeV/u </a:t>
            </a:r>
          </a:p>
          <a:p>
            <a:pPr lvl="2"/>
            <a:r>
              <a:rPr lang="en-US" sz="1600" dirty="0" smtClean="0"/>
              <a:t>Up to 5.6·10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 ions/cm²·s and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up to 10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 ions/cm² </a:t>
            </a:r>
          </a:p>
          <a:p>
            <a:pPr lvl="3"/>
            <a:r>
              <a:rPr lang="en-US" sz="1400" dirty="0" smtClean="0"/>
              <a:t>Equivalent to a </a:t>
            </a:r>
            <a:r>
              <a:rPr lang="en-US" sz="1400" dirty="0" err="1" smtClean="0"/>
              <a:t>fluence</a:t>
            </a:r>
            <a:r>
              <a:rPr lang="en-US" sz="1400" dirty="0" smtClean="0"/>
              <a:t> of 10</a:t>
            </a:r>
            <a:r>
              <a:rPr lang="en-US" sz="1400" baseline="30000" dirty="0" smtClean="0"/>
              <a:t>18</a:t>
            </a:r>
            <a:r>
              <a:rPr lang="en-US" sz="1400" dirty="0" smtClean="0"/>
              <a:t> ions/cm² for FRIB beam energy </a:t>
            </a:r>
            <a:br>
              <a:rPr lang="en-US" sz="1400" dirty="0" smtClean="0"/>
            </a:br>
            <a:r>
              <a:rPr lang="en-US" sz="1400" dirty="0" smtClean="0"/>
              <a:t>or 2 days of operation</a:t>
            </a:r>
          </a:p>
          <a:p>
            <a:pPr lvl="2"/>
            <a:r>
              <a:rPr lang="en-US" sz="1600" dirty="0" smtClean="0"/>
              <a:t>Electronic energy loss ≈ 20 </a:t>
            </a:r>
            <a:r>
              <a:rPr lang="en-US" sz="1600" dirty="0" err="1" smtClean="0"/>
              <a:t>keV</a:t>
            </a:r>
            <a:r>
              <a:rPr lang="en-US" sz="1600" dirty="0" smtClean="0"/>
              <a:t>/nm</a:t>
            </a:r>
          </a:p>
          <a:p>
            <a:pPr lvl="1"/>
            <a:r>
              <a:rPr lang="en-US" sz="1800" dirty="0" err="1" smtClean="0"/>
              <a:t>Ohmic</a:t>
            </a:r>
            <a:r>
              <a:rPr lang="en-US" sz="1800" dirty="0" smtClean="0"/>
              <a:t> heating (up to 35 A, 250 W) of samples </a:t>
            </a:r>
            <a:br>
              <a:rPr lang="en-US" sz="1800" dirty="0" smtClean="0"/>
            </a:br>
            <a:r>
              <a:rPr lang="en-US" sz="1800" dirty="0" smtClean="0"/>
              <a:t>to different temperature during irradiation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Irradiation Test at UNILAC at GSI/Darmstadt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7" name="Picture 6" descr="C:\Users\sandrina\Documents\GSI\GSI\photo 1\P6268879.JPG"/>
          <p:cNvPicPr>
            <a:picLocks noChangeAspect="1"/>
          </p:cNvPicPr>
          <p:nvPr/>
        </p:nvPicPr>
        <p:blipFill>
          <a:blip r:embed="rId3" cstate="print"/>
          <a:srcRect l="15455" t="22616" b="30599"/>
          <a:stretch>
            <a:fillRect/>
          </a:stretch>
        </p:blipFill>
        <p:spPr bwMode="auto">
          <a:xfrm>
            <a:off x="5636304" y="4661848"/>
            <a:ext cx="3431496" cy="13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:\projects\thermal\Conference and Review\2012-08 CAARI 2012\CAARI_manuscripts\GSI_Set-u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4" y="1080747"/>
            <a:ext cx="2766815" cy="3504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562600" y="3245580"/>
            <a:ext cx="2286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0" t="47814" r="1900" b="4373"/>
          <a:stretch/>
        </p:blipFill>
        <p:spPr bwMode="auto">
          <a:xfrm>
            <a:off x="2226382" y="4228655"/>
            <a:ext cx="3281198" cy="138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05275" y="3800603"/>
            <a:ext cx="88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 = 35 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7106" y="3804488"/>
            <a:ext cx="162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 = 35 A + beam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861" y="4129196"/>
            <a:ext cx="1936436" cy="155448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6" name="TextBox 15"/>
          <p:cNvSpPr txBox="1"/>
          <p:nvPr/>
        </p:nvSpPr>
        <p:spPr>
          <a:xfrm>
            <a:off x="313505" y="5668707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1480 (± 30 ºC)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8464" y="5668707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1635ºC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98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980226" y="2133600"/>
            <a:ext cx="3163774" cy="3420044"/>
            <a:chOff x="5980226" y="2133600"/>
            <a:chExt cx="3163774" cy="3420044"/>
          </a:xfrm>
        </p:grpSpPr>
        <p:grpSp>
          <p:nvGrpSpPr>
            <p:cNvPr id="6" name="Group 2"/>
            <p:cNvGrpSpPr/>
            <p:nvPr/>
          </p:nvGrpSpPr>
          <p:grpSpPr>
            <a:xfrm>
              <a:off x="5980226" y="2133600"/>
              <a:ext cx="3163774" cy="2590945"/>
              <a:chOff x="5980226" y="2133600"/>
              <a:chExt cx="3163774" cy="259094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09" t="7846" r="5197" b="3252"/>
              <a:stretch/>
            </p:blipFill>
            <p:spPr bwMode="auto">
              <a:xfrm>
                <a:off x="5980226" y="2133600"/>
                <a:ext cx="3163774" cy="2590945"/>
              </a:xfrm>
              <a:prstGeom prst="rect">
                <a:avLst/>
              </a:prstGeom>
              <a:noFill/>
            </p:spPr>
          </p:pic>
          <p:sp>
            <p:nvSpPr>
              <p:cNvPr id="31" name="Oval 30"/>
              <p:cNvSpPr/>
              <p:nvPr/>
            </p:nvSpPr>
            <p:spPr>
              <a:xfrm>
                <a:off x="8382000" y="3766207"/>
                <a:ext cx="533400" cy="958338"/>
              </a:xfrm>
              <a:prstGeom prst="ellipse">
                <a:avLst/>
              </a:prstGeom>
              <a:noFill/>
              <a:ln w="19050">
                <a:solidFill>
                  <a:srgbClr val="0643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266089" y="4907313"/>
              <a:ext cx="2788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Swelling is completely recovered at 1900ºC</a:t>
              </a:r>
            </a:p>
          </p:txBody>
        </p:sp>
      </p:grp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Damage Studies in Graphite [1]</a:t>
            </a:r>
            <a:br>
              <a:rPr lang="en-US" dirty="0" smtClean="0"/>
            </a:br>
            <a:r>
              <a:rPr lang="en-US" sz="2400" dirty="0" smtClean="0"/>
              <a:t>Annealing of Damage at High Temperature (&gt; 1300ºC)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pic>
        <p:nvPicPr>
          <p:cNvPr id="14" name="Picture 8" descr="http://proteomics.ucsd.edu/recombcp2011/images/university-of-michigan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343" y="1118050"/>
            <a:ext cx="606075" cy="381092"/>
          </a:xfrm>
          <a:prstGeom prst="rect">
            <a:avLst/>
          </a:prstGeom>
          <a:noFill/>
        </p:spPr>
      </p:pic>
      <p:pic>
        <p:nvPicPr>
          <p:cNvPr id="15" name="Picture 14" descr="logo fri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59" y="1030225"/>
            <a:ext cx="600560" cy="556743"/>
          </a:xfrm>
          <a:prstGeom prst="rect">
            <a:avLst/>
          </a:prstGeom>
        </p:spPr>
      </p:pic>
      <p:pic>
        <p:nvPicPr>
          <p:cNvPr id="16" name="Picture 2" descr="http://upload.wikimedia.org/wikipedia/commons/d/d9/GSI_Logo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260" y="1179678"/>
            <a:ext cx="817058" cy="25783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1"/>
          <p:cNvGrpSpPr/>
          <p:nvPr/>
        </p:nvGrpSpPr>
        <p:grpSpPr>
          <a:xfrm>
            <a:off x="1423608" y="1066800"/>
            <a:ext cx="4595853" cy="4486844"/>
            <a:chOff x="1423608" y="1066800"/>
            <a:chExt cx="4595853" cy="448684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390" y="1371600"/>
              <a:ext cx="2120637" cy="210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800" y="3766207"/>
              <a:ext cx="1816105" cy="1681789"/>
            </a:xfrm>
            <a:prstGeom prst="rect">
              <a:avLst/>
            </a:prstGeom>
            <a:noFill/>
          </p:spPr>
        </p:pic>
        <p:sp>
          <p:nvSpPr>
            <p:cNvPr id="12" name="Right Arrow 11"/>
            <p:cNvSpPr/>
            <p:nvPr/>
          </p:nvSpPr>
          <p:spPr>
            <a:xfrm>
              <a:off x="5465881" y="3853106"/>
              <a:ext cx="553580" cy="279133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276600" y="3085796"/>
              <a:ext cx="2175601" cy="2467848"/>
              <a:chOff x="2233781" y="3100667"/>
              <a:chExt cx="2175601" cy="2467848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2367053" y="3805311"/>
                <a:ext cx="553580" cy="279133"/>
              </a:xfrm>
              <a:prstGeom prst="rightArrow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33781" y="3100667"/>
                <a:ext cx="2175601" cy="2467848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828800" y="1066800"/>
              <a:ext cx="2292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X-Ray Diffraction analyses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3608" y="3466796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TEM analyses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454041" y="2285464"/>
              <a:ext cx="553580" cy="279133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6200" y="997717"/>
          <a:ext cx="1179053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79053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36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sym typeface="Symbol"/>
                        </a:rPr>
                        <a:t>1 A - 350C</a:t>
                      </a:r>
                    </a:p>
                    <a:p>
                      <a:pPr marL="0" marR="0" indent="0" algn="ctr" defTabSz="9136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sym typeface="Symbol"/>
                        </a:rPr>
                        <a:t>10</a:t>
                      </a:r>
                      <a:r>
                        <a:rPr lang="en-US" sz="90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14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en-US" sz="900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²</a:t>
                      </a:r>
                      <a:endParaRPr lang="en-US" sz="9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36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11 A - 750°C </a:t>
                      </a:r>
                      <a:endParaRPr lang="en-US" sz="900" b="1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marL="0" marR="0" indent="0" algn="ctr" defTabSz="9136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10</a:t>
                      </a:r>
                      <a:r>
                        <a:rPr lang="en-US" sz="900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14 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en-US" sz="900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²</a:t>
                      </a:r>
                      <a:endParaRPr lang="en-US" sz="9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25 A - 1205°C </a:t>
                      </a:r>
                    </a:p>
                    <a:p>
                      <a:pPr algn="ctr"/>
                      <a:r>
                        <a:rPr lang="pt-BR" sz="900" b="1" dirty="0" smtClean="0"/>
                        <a:t>10</a:t>
                      </a:r>
                      <a:r>
                        <a:rPr lang="pt-BR" sz="900" b="1" baseline="30000" dirty="0" smtClean="0"/>
                        <a:t>14</a:t>
                      </a:r>
                      <a:r>
                        <a:rPr lang="pt-BR" sz="900" b="1" dirty="0" smtClean="0"/>
                        <a:t> cm</a:t>
                      </a:r>
                      <a:r>
                        <a:rPr lang="pt-BR" sz="900" b="1" baseline="30000" dirty="0" smtClean="0"/>
                        <a:t>-</a:t>
                      </a:r>
                      <a:r>
                        <a:rPr lang="pt-BR" sz="900" b="1" dirty="0" smtClean="0"/>
                        <a:t>²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35 A - 1635°C </a:t>
                      </a:r>
                      <a:endParaRPr lang="en-US" sz="900" b="1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10</a:t>
                      </a:r>
                      <a:r>
                        <a:rPr lang="en-US" sz="900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15 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en-US" sz="900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²</a:t>
                      </a:r>
                      <a:endParaRPr lang="en-US" sz="900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61" y="5258522"/>
            <a:ext cx="88141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1200-afterc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01" y="3975216"/>
            <a:ext cx="871875" cy="822960"/>
          </a:xfrm>
          <a:prstGeom prst="rect">
            <a:avLst/>
          </a:prstGeom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01" y="1414462"/>
            <a:ext cx="9342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750-afterc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01" y="2691126"/>
            <a:ext cx="87187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Annealing at high temperature confirmed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Damage Studies in Graphite [2]</a:t>
            </a:r>
            <a:br>
              <a:rPr lang="en-US" dirty="0" smtClean="0"/>
            </a:br>
            <a:r>
              <a:rPr lang="en-US" sz="2400" dirty="0" smtClean="0"/>
              <a:t>Annealing of Damage at High Temperature (&gt; 1300ºC)</a:t>
            </a:r>
            <a:endParaRPr lang="en-US" sz="24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/>
          </p:nvPr>
        </p:nvGraphicFramePr>
        <p:xfrm>
          <a:off x="-152400" y="2743200"/>
          <a:ext cx="35433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" r:id="rId4" imgW="3890880" imgH="2981880" progId="">
                  <p:embed/>
                </p:oleObj>
              </mc:Choice>
              <mc:Fallback>
                <p:oleObj name="Graph" r:id="rId4" imgW="3890880" imgH="298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2743200"/>
                        <a:ext cx="3543300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854" y="3716311"/>
            <a:ext cx="2823560" cy="2378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6400800" y="3200400"/>
            <a:ext cx="249550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02866" eaLnBrk="0" hangingPunct="0">
              <a:lnSpc>
                <a:spcPct val="90000"/>
              </a:lnSpc>
              <a:spcBef>
                <a:spcPts val="1206"/>
              </a:spcBef>
              <a:buSzPct val="100000"/>
            </a:pP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Young’s Modulus of irradiated </a:t>
            </a:r>
            <a:r>
              <a:rPr lang="en-US" sz="1200" kern="0" dirty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graphite 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samples - </a:t>
            </a:r>
            <a:r>
              <a:rPr lang="en-US" sz="1200" kern="0" baseline="3000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197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Au 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fluence</a:t>
            </a:r>
            <a:r>
              <a:rPr lang="en-US" sz="1200" kern="0" dirty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10</a:t>
            </a:r>
            <a:r>
              <a:rPr lang="en-US" sz="1200" kern="0" baseline="30000" dirty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14</a:t>
            </a:r>
            <a:r>
              <a:rPr lang="en-US" sz="1200" kern="0" dirty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ions/cm²</a:t>
            </a:r>
            <a:endParaRPr lang="en-US" sz="1200" kern="0" dirty="0" smtClean="0">
              <a:solidFill>
                <a:prstClr val="black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3" t="4144" r="2091" b="3735"/>
          <a:stretch/>
        </p:blipFill>
        <p:spPr>
          <a:xfrm>
            <a:off x="2971800" y="1171982"/>
            <a:ext cx="3187518" cy="2544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/>
          <p:cNvSpPr txBox="1"/>
          <p:nvPr/>
        </p:nvSpPr>
        <p:spPr bwMode="auto">
          <a:xfrm>
            <a:off x="346250" y="1067100"/>
            <a:ext cx="2667000" cy="4985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82" algn="ctr" defTabSz="802866" eaLnBrk="0" hangingPunct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Thermal conductivity change of irradiated graphite samples - </a:t>
            </a:r>
            <a:r>
              <a:rPr lang="en-US" sz="1200" kern="0" baseline="3000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197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Au  </a:t>
            </a:r>
            <a:r>
              <a:rPr lang="en-US" sz="1200" kern="0" dirty="0" err="1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fluence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10</a:t>
            </a:r>
            <a:r>
              <a:rPr lang="en-US" sz="1200" kern="0" baseline="3000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14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ions/cm² 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87699" y="2606567"/>
            <a:ext cx="2590800" cy="3323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0082" algn="ctr" defTabSz="802866" eaLnBrk="0" hangingPunct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Electrical resistance change of irradiated graphite samples - </a:t>
            </a:r>
            <a:r>
              <a:rPr lang="en-US" sz="1200" kern="0" baseline="3000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197</a:t>
            </a:r>
            <a:r>
              <a:rPr lang="en-US" sz="1200" kern="0" dirty="0" smtClean="0">
                <a:solidFill>
                  <a:prstClr val="black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Au</a:t>
            </a:r>
          </a:p>
        </p:txBody>
      </p:sp>
      <p:pic>
        <p:nvPicPr>
          <p:cNvPr id="21" name="Picture 8" descr="http://proteomics.ucsd.edu/recombcp2011/images/university-of-michigan_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414" y="1950311"/>
            <a:ext cx="634386" cy="398894"/>
          </a:xfrm>
          <a:prstGeom prst="rect">
            <a:avLst/>
          </a:prstGeom>
          <a:noFill/>
        </p:spPr>
      </p:pic>
      <p:pic>
        <p:nvPicPr>
          <p:cNvPr id="22" name="Picture 21" descr="logo frib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282" y="1887030"/>
            <a:ext cx="566813" cy="525457"/>
          </a:xfrm>
          <a:prstGeom prst="rect">
            <a:avLst/>
          </a:prstGeom>
        </p:spPr>
      </p:pic>
      <p:pic>
        <p:nvPicPr>
          <p:cNvPr id="23" name="Picture 2" descr="http://upload.wikimedia.org/wikipedia/commons/d/d9/GSI_Logo_rgb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576" y="2014818"/>
            <a:ext cx="855224" cy="2698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3454556" y="1033679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pristine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96617" y="4884505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pristine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5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It is known that thin foils (stripper) used in accelerator suffer a quick degradation due to radiation damage such as swelling and thermo-mechanical changes</a:t>
            </a:r>
          </a:p>
          <a:p>
            <a:pPr lvl="1"/>
            <a:r>
              <a:rPr lang="en-US" sz="1600" dirty="0" smtClean="0"/>
              <a:t>Limits the lifetime of few hours </a:t>
            </a:r>
          </a:p>
          <a:p>
            <a:r>
              <a:rPr lang="en-US" sz="1800" dirty="0" smtClean="0"/>
              <a:t>How can we improve the lifetime?</a:t>
            </a:r>
          </a:p>
          <a:p>
            <a:pPr lvl="1"/>
            <a:r>
              <a:rPr lang="en-US" sz="1600" dirty="0" smtClean="0"/>
              <a:t>Annealing at high temperature</a:t>
            </a:r>
          </a:p>
          <a:p>
            <a:pPr lvl="1"/>
            <a:r>
              <a:rPr lang="en-US" sz="1600" dirty="0" smtClean="0"/>
              <a:t>Influence of </a:t>
            </a:r>
            <a:r>
              <a:rPr lang="en-US" sz="1600" dirty="0" err="1" smtClean="0"/>
              <a:t>nano</a:t>
            </a:r>
            <a:r>
              <a:rPr lang="en-US" sz="1600" dirty="0" smtClean="0"/>
              <a:t>-structure on annealing</a:t>
            </a:r>
          </a:p>
          <a:p>
            <a:pPr lvl="1"/>
            <a:r>
              <a:rPr lang="en-US" sz="1600" dirty="0" smtClean="0"/>
              <a:t>FRIB full intensity Li film stripper</a:t>
            </a:r>
          </a:p>
          <a:p>
            <a:pPr lvl="1"/>
            <a:r>
              <a:rPr lang="en-US" sz="1600" dirty="0" smtClean="0"/>
              <a:t>….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76200" y="126818"/>
            <a:ext cx="8991600" cy="803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NSCL-FRIB Strippers </a:t>
            </a:r>
            <a:br>
              <a:rPr lang="en-US" dirty="0" smtClean="0"/>
            </a:br>
            <a:r>
              <a:rPr lang="en-US" sz="2400" dirty="0" smtClean="0"/>
              <a:t>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F. Pellemoine, Nov. 2014 MaTX-2, GSI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61373" y="2957456"/>
            <a:ext cx="7086600" cy="3253582"/>
            <a:chOff x="3352800" y="2895600"/>
            <a:chExt cx="5791200" cy="3198914"/>
          </a:xfrm>
        </p:grpSpPr>
        <p:grpSp>
          <p:nvGrpSpPr>
            <p:cNvPr id="38" name="Group 37"/>
            <p:cNvGrpSpPr/>
            <p:nvPr/>
          </p:nvGrpSpPr>
          <p:grpSpPr>
            <a:xfrm>
              <a:off x="3352800" y="2895600"/>
              <a:ext cx="5791200" cy="3198914"/>
              <a:chOff x="2895600" y="2600785"/>
              <a:chExt cx="6248400" cy="349372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5600" y="2600785"/>
                <a:ext cx="6248400" cy="3493729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H="1">
                <a:off x="5645918" y="4336706"/>
                <a:ext cx="731520" cy="32004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7323159" y="3768580"/>
                <a:ext cx="731520" cy="34747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urved Right Arrow 23"/>
              <p:cNvSpPr/>
              <p:nvPr/>
            </p:nvSpPr>
            <p:spPr>
              <a:xfrm rot="20391145">
                <a:off x="3851141" y="5389367"/>
                <a:ext cx="256905" cy="284523"/>
              </a:xfrm>
              <a:prstGeom prst="curvedRightArrow">
                <a:avLst>
                  <a:gd name="adj1" fmla="val 8263"/>
                  <a:gd name="adj2" fmla="val 27023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-60000" flipH="1">
                <a:off x="4495800" y="5092707"/>
                <a:ext cx="731520" cy="34747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rved Right Arrow 25"/>
              <p:cNvSpPr/>
              <p:nvPr/>
            </p:nvSpPr>
            <p:spPr>
              <a:xfrm rot="8978034">
                <a:off x="8376743" y="3304208"/>
                <a:ext cx="274782" cy="275862"/>
              </a:xfrm>
              <a:prstGeom prst="curvedRightArrow">
                <a:avLst>
                  <a:gd name="adj1" fmla="val 4644"/>
                  <a:gd name="adj2" fmla="val 27023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>
                  <a:rot lat="1800000" lon="1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60000" flipH="1">
                <a:off x="4727138" y="4635653"/>
                <a:ext cx="731520" cy="32004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60000" flipH="1">
                <a:off x="6961942" y="3646128"/>
                <a:ext cx="731520" cy="320040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tailEnd type="triangle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5608466" y="5549734"/>
                <a:ext cx="765175" cy="25957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00425" y="5276368"/>
                <a:ext cx="557213" cy="124306"/>
              </a:xfrm>
              <a:custGeom>
                <a:avLst/>
                <a:gdLst>
                  <a:gd name="connsiteX0" fmla="*/ 557213 w 557213"/>
                  <a:gd name="connsiteY0" fmla="*/ 0 h 124306"/>
                  <a:gd name="connsiteX1" fmla="*/ 209550 w 557213"/>
                  <a:gd name="connsiteY1" fmla="*/ 119063 h 124306"/>
                  <a:gd name="connsiteX2" fmla="*/ 0 w 557213"/>
                  <a:gd name="connsiteY2" fmla="*/ 104775 h 124306"/>
                  <a:gd name="connsiteX3" fmla="*/ 0 w 557213"/>
                  <a:gd name="connsiteY3" fmla="*/ 104775 h 12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3" h="124306">
                    <a:moveTo>
                      <a:pt x="557213" y="0"/>
                    </a:moveTo>
                    <a:cubicBezTo>
                      <a:pt x="429816" y="50800"/>
                      <a:pt x="302419" y="101601"/>
                      <a:pt x="209550" y="119063"/>
                    </a:cubicBezTo>
                    <a:cubicBezTo>
                      <a:pt x="116681" y="136525"/>
                      <a:pt x="0" y="104775"/>
                      <a:pt x="0" y="104775"/>
                    </a:cubicBezTo>
                    <a:lnTo>
                      <a:pt x="0" y="104775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80000">
                <a:off x="8229600" y="3238856"/>
                <a:ext cx="180782" cy="290557"/>
              </a:xfrm>
              <a:custGeom>
                <a:avLst/>
                <a:gdLst>
                  <a:gd name="connsiteX0" fmla="*/ 145279 w 180782"/>
                  <a:gd name="connsiteY0" fmla="*/ 0 h 290557"/>
                  <a:gd name="connsiteX1" fmla="*/ 170916 w 180782"/>
                  <a:gd name="connsiteY1" fmla="*/ 188008 h 290557"/>
                  <a:gd name="connsiteX2" fmla="*/ 0 w 180782"/>
                  <a:gd name="connsiteY2" fmla="*/ 290557 h 290557"/>
                  <a:gd name="connsiteX3" fmla="*/ 0 w 180782"/>
                  <a:gd name="connsiteY3" fmla="*/ 290557 h 29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82" h="290557">
                    <a:moveTo>
                      <a:pt x="145279" y="0"/>
                    </a:moveTo>
                    <a:cubicBezTo>
                      <a:pt x="170204" y="69791"/>
                      <a:pt x="195129" y="139582"/>
                      <a:pt x="170916" y="188008"/>
                    </a:cubicBezTo>
                    <a:cubicBezTo>
                      <a:pt x="146703" y="236434"/>
                      <a:pt x="0" y="290557"/>
                      <a:pt x="0" y="290557"/>
                    </a:cubicBezTo>
                    <a:lnTo>
                      <a:pt x="0" y="290557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rot="60000" flipH="1" flipV="1">
              <a:off x="4648200" y="5333999"/>
              <a:ext cx="1218964" cy="365760"/>
            </a:xfrm>
            <a:prstGeom prst="line">
              <a:avLst/>
            </a:prstGeom>
            <a:ln w="15875"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71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1116</Words>
  <Application>Microsoft Office PowerPoint</Application>
  <PresentationFormat>On-screen Show (4:3)</PresentationFormat>
  <Paragraphs>155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Helvetica</vt:lpstr>
      <vt:lpstr>Symbol</vt:lpstr>
      <vt:lpstr>ヒラギノ角ゴ Pro W3</vt:lpstr>
      <vt:lpstr>Office Theme</vt:lpstr>
      <vt:lpstr>Graph</vt:lpstr>
      <vt:lpstr>Radiation Damage and Annealing in Graphite:  Ways to Improve the Lifetime of Targets</vt:lpstr>
      <vt:lpstr>Outline</vt:lpstr>
      <vt:lpstr>High-Power Production Target  Scope and Technical Requirements </vt:lpstr>
      <vt:lpstr>FRIB Production Target Rotating Multi-slice Graphite Target Design</vt:lpstr>
      <vt:lpstr>FRIB Production Target Challenges</vt:lpstr>
      <vt:lpstr>Irradiation Test at UNILAC at GSI/Darmstadt</vt:lpstr>
      <vt:lpstr>Radiation Damage Studies in Graphite [1] Annealing of Damage at High Temperature (&gt; 1300ºC)</vt:lpstr>
      <vt:lpstr>Radiation Damage Studies in Graphite [2] Annealing of Damage at High Temperature (&gt; 1300ºC)</vt:lpstr>
      <vt:lpstr>NSCL-FRIB Strippers  Challenges</vt:lpstr>
      <vt:lpstr>NSCL-FRIB Strippers Radiation Damage </vt:lpstr>
      <vt:lpstr>NSCL-FRIB Strippers  Irradiated Strippers at NSCL</vt:lpstr>
      <vt:lpstr>Improvement of the lifetime</vt:lpstr>
      <vt:lpstr>Summary and Conclusions</vt:lpstr>
      <vt:lpstr>Acknowledgements</vt:lpstr>
      <vt:lpstr>PowerPoint Presentation</vt:lpstr>
      <vt:lpstr>NSCL-FRIB Strippers  Lifetime measurement at NSCL</vt:lpstr>
    </vt:vector>
  </TitlesOfParts>
  <Company>Michigan State University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Amroussia</dc:creator>
  <cp:lastModifiedBy>Kirk T McDonald</cp:lastModifiedBy>
  <cp:revision>44</cp:revision>
  <cp:lastPrinted>2015-05-19T08:52:03Z</cp:lastPrinted>
  <dcterms:created xsi:type="dcterms:W3CDTF">2015-05-07T17:05:32Z</dcterms:created>
  <dcterms:modified xsi:type="dcterms:W3CDTF">2015-05-19T09:14:47Z</dcterms:modified>
</cp:coreProperties>
</file>