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  <p:sldMasterId id="2147483665" r:id="rId2"/>
    <p:sldMasterId id="2147483810" r:id="rId3"/>
  </p:sldMasterIdLst>
  <p:notesMasterIdLst>
    <p:notesMasterId r:id="rId29"/>
  </p:notesMasterIdLst>
  <p:handoutMasterIdLst>
    <p:handoutMasterId r:id="rId30"/>
  </p:handoutMasterIdLst>
  <p:sldIdLst>
    <p:sldId id="517" r:id="rId4"/>
    <p:sldId id="710" r:id="rId5"/>
    <p:sldId id="709" r:id="rId6"/>
    <p:sldId id="661" r:id="rId7"/>
    <p:sldId id="704" r:id="rId8"/>
    <p:sldId id="705" r:id="rId9"/>
    <p:sldId id="647" r:id="rId10"/>
    <p:sldId id="662" r:id="rId11"/>
    <p:sldId id="663" r:id="rId12"/>
    <p:sldId id="664" r:id="rId13"/>
    <p:sldId id="667" r:id="rId14"/>
    <p:sldId id="669" r:id="rId15"/>
    <p:sldId id="670" r:id="rId16"/>
    <p:sldId id="706" r:id="rId17"/>
    <p:sldId id="671" r:id="rId18"/>
    <p:sldId id="672" r:id="rId19"/>
    <p:sldId id="674" r:id="rId20"/>
    <p:sldId id="673" r:id="rId21"/>
    <p:sldId id="675" r:id="rId22"/>
    <p:sldId id="699" r:id="rId23"/>
    <p:sldId id="700" r:id="rId24"/>
    <p:sldId id="702" r:id="rId25"/>
    <p:sldId id="676" r:id="rId26"/>
    <p:sldId id="677" r:id="rId27"/>
    <p:sldId id="708" r:id="rId2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006600"/>
    <a:srgbClr val="CC0099"/>
    <a:srgbClr val="00CC00"/>
    <a:srgbClr val="FFFFCC"/>
    <a:srgbClr val="FFFFFF"/>
    <a:srgbClr val="FFCC00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057" autoAdjust="0"/>
    <p:restoredTop sz="99863" autoAdjust="0"/>
  </p:normalViewPr>
  <p:slideViewPr>
    <p:cSldViewPr>
      <p:cViewPr varScale="1">
        <p:scale>
          <a:sx n="97" d="100"/>
          <a:sy n="97" d="100"/>
        </p:scale>
        <p:origin x="-653" y="-86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800" y="-72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a\afabich\MyDocs\Merit\Daily%20Beam%20Intensitie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>
        <c:manualLayout>
          <c:layoutTarget val="inner"/>
          <c:xMode val="edge"/>
          <c:yMode val="edge"/>
          <c:x val="0.18228411257598273"/>
          <c:y val="4.5477717871473533E-2"/>
          <c:w val="0.78861478791403949"/>
          <c:h val="0.67413831606786201"/>
        </c:manualLayout>
      </c:layout>
      <c:bar3DChart>
        <c:barDir val="col"/>
        <c:grouping val="stacked"/>
        <c:ser>
          <c:idx val="1"/>
          <c:order val="0"/>
          <c:tx>
            <c:strRef>
              <c:f>Sheet1!$J$3</c:f>
              <c:strCache>
                <c:ptCount val="1"/>
                <c:pt idx="0">
                  <c:v>Hg target IN</c:v>
                </c:pt>
              </c:strCache>
            </c:strRef>
          </c:tx>
          <c:cat>
            <c:numRef>
              <c:f>Sheet1!$H$5:$H$26</c:f>
              <c:numCache>
                <c:formatCode>dd\-mmm\-yy</c:formatCode>
                <c:ptCount val="22"/>
                <c:pt idx="0">
                  <c:v>39376</c:v>
                </c:pt>
                <c:pt idx="1">
                  <c:v>39377</c:v>
                </c:pt>
                <c:pt idx="2">
                  <c:v>39378</c:v>
                </c:pt>
                <c:pt idx="3">
                  <c:v>39379</c:v>
                </c:pt>
                <c:pt idx="4">
                  <c:v>39380</c:v>
                </c:pt>
                <c:pt idx="5">
                  <c:v>39381</c:v>
                </c:pt>
                <c:pt idx="6">
                  <c:v>39382</c:v>
                </c:pt>
                <c:pt idx="7">
                  <c:v>39383</c:v>
                </c:pt>
                <c:pt idx="8">
                  <c:v>39384</c:v>
                </c:pt>
                <c:pt idx="9">
                  <c:v>39385</c:v>
                </c:pt>
                <c:pt idx="10">
                  <c:v>39386</c:v>
                </c:pt>
                <c:pt idx="11">
                  <c:v>39387</c:v>
                </c:pt>
                <c:pt idx="12">
                  <c:v>39388</c:v>
                </c:pt>
                <c:pt idx="13">
                  <c:v>39389</c:v>
                </c:pt>
                <c:pt idx="14">
                  <c:v>39390</c:v>
                </c:pt>
                <c:pt idx="15">
                  <c:v>39391</c:v>
                </c:pt>
                <c:pt idx="16">
                  <c:v>39392</c:v>
                </c:pt>
                <c:pt idx="17">
                  <c:v>39393</c:v>
                </c:pt>
                <c:pt idx="18">
                  <c:v>39394</c:v>
                </c:pt>
                <c:pt idx="19">
                  <c:v>39395</c:v>
                </c:pt>
                <c:pt idx="20">
                  <c:v>39396</c:v>
                </c:pt>
                <c:pt idx="21">
                  <c:v>39397</c:v>
                </c:pt>
              </c:numCache>
            </c:numRef>
          </c:cat>
          <c:val>
            <c:numRef>
              <c:f>Sheet1!$J$5:$J$26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0.67000000000000315</c:v>
                </c:pt>
                <c:pt idx="3">
                  <c:v>0.67000000000000315</c:v>
                </c:pt>
                <c:pt idx="4">
                  <c:v>5.07</c:v>
                </c:pt>
                <c:pt idx="5">
                  <c:v>11.3</c:v>
                </c:pt>
                <c:pt idx="6">
                  <c:v>29.5</c:v>
                </c:pt>
                <c:pt idx="7">
                  <c:v>29.5</c:v>
                </c:pt>
                <c:pt idx="8">
                  <c:v>41.1</c:v>
                </c:pt>
                <c:pt idx="9">
                  <c:v>43.1</c:v>
                </c:pt>
                <c:pt idx="10">
                  <c:v>60.7</c:v>
                </c:pt>
                <c:pt idx="11">
                  <c:v>60.7</c:v>
                </c:pt>
                <c:pt idx="12">
                  <c:v>66.524999999999991</c:v>
                </c:pt>
                <c:pt idx="13">
                  <c:v>75.425000000000011</c:v>
                </c:pt>
                <c:pt idx="14">
                  <c:v>75.425000000000011</c:v>
                </c:pt>
                <c:pt idx="15">
                  <c:v>91.535000000000011</c:v>
                </c:pt>
                <c:pt idx="16">
                  <c:v>102.83500000000001</c:v>
                </c:pt>
                <c:pt idx="17">
                  <c:v>117.68499999999999</c:v>
                </c:pt>
                <c:pt idx="18">
                  <c:v>139.285</c:v>
                </c:pt>
                <c:pt idx="19">
                  <c:v>179.48500000000001</c:v>
                </c:pt>
                <c:pt idx="20">
                  <c:v>197.935</c:v>
                </c:pt>
                <c:pt idx="21">
                  <c:v>220.51499999999999</c:v>
                </c:pt>
              </c:numCache>
            </c:numRef>
          </c:val>
        </c:ser>
        <c:ser>
          <c:idx val="0"/>
          <c:order val="1"/>
          <c:tx>
            <c:strRef>
              <c:f>Sheet1!$I$3</c:f>
              <c:strCache>
                <c:ptCount val="1"/>
                <c:pt idx="0">
                  <c:v>Hg target OFF</c:v>
                </c:pt>
              </c:strCache>
            </c:strRef>
          </c:tx>
          <c:cat>
            <c:numRef>
              <c:f>Sheet1!$H$5:$H$26</c:f>
              <c:numCache>
                <c:formatCode>dd\-mmm\-yy</c:formatCode>
                <c:ptCount val="22"/>
                <c:pt idx="0">
                  <c:v>39376</c:v>
                </c:pt>
                <c:pt idx="1">
                  <c:v>39377</c:v>
                </c:pt>
                <c:pt idx="2">
                  <c:v>39378</c:v>
                </c:pt>
                <c:pt idx="3">
                  <c:v>39379</c:v>
                </c:pt>
                <c:pt idx="4">
                  <c:v>39380</c:v>
                </c:pt>
                <c:pt idx="5">
                  <c:v>39381</c:v>
                </c:pt>
                <c:pt idx="6">
                  <c:v>39382</c:v>
                </c:pt>
                <c:pt idx="7">
                  <c:v>39383</c:v>
                </c:pt>
                <c:pt idx="8">
                  <c:v>39384</c:v>
                </c:pt>
                <c:pt idx="9">
                  <c:v>39385</c:v>
                </c:pt>
                <c:pt idx="10">
                  <c:v>39386</c:v>
                </c:pt>
                <c:pt idx="11">
                  <c:v>39387</c:v>
                </c:pt>
                <c:pt idx="12">
                  <c:v>39388</c:v>
                </c:pt>
                <c:pt idx="13">
                  <c:v>39389</c:v>
                </c:pt>
                <c:pt idx="14">
                  <c:v>39390</c:v>
                </c:pt>
                <c:pt idx="15">
                  <c:v>39391</c:v>
                </c:pt>
                <c:pt idx="16">
                  <c:v>39392</c:v>
                </c:pt>
                <c:pt idx="17">
                  <c:v>39393</c:v>
                </c:pt>
                <c:pt idx="18">
                  <c:v>39394</c:v>
                </c:pt>
                <c:pt idx="19">
                  <c:v>39395</c:v>
                </c:pt>
                <c:pt idx="20">
                  <c:v>39396</c:v>
                </c:pt>
                <c:pt idx="21">
                  <c:v>39397</c:v>
                </c:pt>
              </c:numCache>
            </c:numRef>
          </c:cat>
          <c:val>
            <c:numRef>
              <c:f>Sheet1!$I$5:$I$26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0.55000000000000004</c:v>
                </c:pt>
                <c:pt idx="3">
                  <c:v>1.125</c:v>
                </c:pt>
                <c:pt idx="4">
                  <c:v>4.5750000000000002</c:v>
                </c:pt>
                <c:pt idx="5">
                  <c:v>7.10499999999998</c:v>
                </c:pt>
                <c:pt idx="6">
                  <c:v>7.4050000000000002</c:v>
                </c:pt>
                <c:pt idx="7">
                  <c:v>7.4050000000000002</c:v>
                </c:pt>
                <c:pt idx="8">
                  <c:v>8.7249999999999996</c:v>
                </c:pt>
                <c:pt idx="9">
                  <c:v>15.625</c:v>
                </c:pt>
                <c:pt idx="10">
                  <c:v>30.5</c:v>
                </c:pt>
                <c:pt idx="11">
                  <c:v>30.5</c:v>
                </c:pt>
                <c:pt idx="12">
                  <c:v>30.55</c:v>
                </c:pt>
                <c:pt idx="13">
                  <c:v>33.15</c:v>
                </c:pt>
                <c:pt idx="14">
                  <c:v>33.15</c:v>
                </c:pt>
                <c:pt idx="15">
                  <c:v>38.36</c:v>
                </c:pt>
                <c:pt idx="16">
                  <c:v>40.760000000000012</c:v>
                </c:pt>
                <c:pt idx="17">
                  <c:v>46.36</c:v>
                </c:pt>
                <c:pt idx="18">
                  <c:v>65.84</c:v>
                </c:pt>
                <c:pt idx="19">
                  <c:v>81.040000000000006</c:v>
                </c:pt>
                <c:pt idx="20">
                  <c:v>81.040000000000006</c:v>
                </c:pt>
                <c:pt idx="21">
                  <c:v>81.040000000000006</c:v>
                </c:pt>
              </c:numCache>
            </c:numRef>
          </c:val>
        </c:ser>
        <c:shape val="box"/>
        <c:axId val="55141888"/>
        <c:axId val="55143424"/>
        <c:axId val="0"/>
      </c:bar3DChart>
      <c:dateAx>
        <c:axId val="55141888"/>
        <c:scaling>
          <c:orientation val="minMax"/>
        </c:scaling>
        <c:axPos val="b"/>
        <c:numFmt formatCode="dd\-mmm\-yy" sourceLinked="1"/>
        <c:tickLblPos val="nextTo"/>
        <c:crossAx val="55143424"/>
        <c:crosses val="autoZero"/>
        <c:auto val="1"/>
        <c:lblOffset val="100"/>
      </c:dateAx>
      <c:valAx>
        <c:axId val="551434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Integrated</a:t>
                </a:r>
                <a:r>
                  <a:rPr lang="en-US" baseline="0" dirty="0"/>
                  <a:t> beam </a:t>
                </a:r>
                <a:r>
                  <a:rPr lang="en-US" baseline="0" dirty="0" smtClean="0"/>
                  <a:t>intensity</a:t>
                </a:r>
              </a:p>
              <a:p>
                <a:pPr>
                  <a:defRPr/>
                </a:pPr>
                <a:r>
                  <a:rPr lang="en-US" baseline="0" dirty="0" smtClean="0"/>
                  <a:t> [</a:t>
                </a:r>
                <a:r>
                  <a:rPr lang="en-US" baseline="0" dirty="0"/>
                  <a:t>10</a:t>
                </a:r>
                <a:r>
                  <a:rPr lang="en-US" baseline="30000" dirty="0"/>
                  <a:t>13</a:t>
                </a:r>
                <a:r>
                  <a:rPr lang="en-US" baseline="0" dirty="0"/>
                  <a:t> protons]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4.4029079579818664E-2"/>
              <c:y val="0.16123918154431585"/>
            </c:manualLayout>
          </c:layout>
        </c:title>
        <c:numFmt formatCode="General" sourceLinked="1"/>
        <c:tickLblPos val="nextTo"/>
        <c:crossAx val="5514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937343433798974"/>
          <c:y val="6.9767441860465323E-2"/>
          <c:w val="0.21218561924687765"/>
          <c:h val="0.14109030631212546"/>
        </c:manualLayout>
      </c:layout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28" tIns="47814" rIns="95628" bIns="47814" numCol="1" anchor="t" anchorCtr="0" compatLnSpc="1">
            <a:prstTxWarp prst="textNoShape">
              <a:avLst/>
            </a:prstTxWarp>
          </a:bodyPr>
          <a:lstStyle>
            <a:lvl1pPr defTabSz="955675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0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28" tIns="47814" rIns="95628" bIns="47814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0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28" tIns="47814" rIns="95628" bIns="47814" numCol="1" anchor="b" anchorCtr="0" compatLnSpc="1">
            <a:prstTxWarp prst="textNoShape">
              <a:avLst/>
            </a:prstTxWarp>
          </a:bodyPr>
          <a:lstStyle>
            <a:lvl1pPr defTabSz="955675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0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28" tIns="47814" rIns="95628" bIns="47814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 smtClean="0"/>
            </a:lvl1pPr>
          </a:lstStyle>
          <a:p>
            <a:pPr>
              <a:defRPr/>
            </a:pPr>
            <a:fld id="{3FEE58F0-C246-4561-A1D9-6BC5F1C3D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1" tIns="47806" rIns="95611" bIns="47806" numCol="1" anchor="t" anchorCtr="0" compatLnSpc="1">
            <a:prstTxWarp prst="textNoShape">
              <a:avLst/>
            </a:prstTxWarp>
          </a:bodyPr>
          <a:lstStyle>
            <a:lvl1pPr defTabSz="955675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1" tIns="47806" rIns="95611" bIns="47806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58597"/>
            <a:ext cx="5852814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1" tIns="47806" rIns="95611" bIns="47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1" tIns="47806" rIns="95611" bIns="47806" numCol="1" anchor="b" anchorCtr="0" compatLnSpc="1">
            <a:prstTxWarp prst="textNoShape">
              <a:avLst/>
            </a:prstTxWarp>
          </a:bodyPr>
          <a:lstStyle>
            <a:lvl1pPr defTabSz="955675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1" tIns="47806" rIns="95611" bIns="47806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 smtClean="0"/>
            </a:lvl1pPr>
          </a:lstStyle>
          <a:p>
            <a:pPr>
              <a:defRPr/>
            </a:pPr>
            <a:fld id="{7E92E23D-D5DA-47E7-8F47-8C93F3CD5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BDC1E5-00AF-46DB-801F-71020675325C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060AC8-B31A-4392-895E-E430F11830E4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5EDF1-01F4-4662-9E64-3EB690151D1B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88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78853" name="Slide Number Placeholder 3"/>
          <p:cNvSpPr txBox="1">
            <a:spLocks noGrp="1"/>
          </p:cNvSpPr>
          <p:nvPr/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1" rIns="99041" bIns="49521" anchor="b"/>
          <a:lstStyle/>
          <a:p>
            <a:pPr algn="r" defTabSz="989013"/>
            <a:fld id="{752595D9-DDE9-4646-B2C0-47045BFB58A5}" type="slidenum">
              <a:rPr lang="en-US" sz="1300">
                <a:latin typeface="Calibri" pitchFamily="34" charset="0"/>
              </a:rPr>
              <a:pPr algn="r" defTabSz="989013"/>
              <a:t>15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47CA14-1462-4475-BBD2-445DAE822AD8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51BDD-13BB-4EF3-B1FB-1DB8DB52AE16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B3DEEA-1E6E-4FB4-8982-83293ACB378E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C65-00EA-4EC7-8E49-4655559CD57C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99976B-ABD5-4F2D-9E15-C6F6FE8CBE9D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752600" cy="487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116013" y="954088"/>
            <a:ext cx="7596187" cy="304800"/>
            <a:chOff x="400" y="336"/>
            <a:chExt cx="5088" cy="192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3951" y="336"/>
              <a:ext cx="1537" cy="19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 userDrawn="1"/>
          </p:nvSpPr>
          <p:spPr bwMode="auto">
            <a:xfrm>
              <a:off x="400" y="432"/>
              <a:ext cx="5088" cy="0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0" y="4868863"/>
            <a:ext cx="1763713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12" descr="CNGSLOGO2-5X3X30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107315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057400" y="1268413"/>
            <a:ext cx="6629400" cy="208438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5639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3962400"/>
            <a:ext cx="6911975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A19A1-51C6-4AE3-93AF-FFABD50C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AF18-268A-4733-872E-DA966B552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9088" y="277813"/>
            <a:ext cx="2017712" cy="6103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7813"/>
            <a:ext cx="5905500" cy="6103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3EABA-CEF7-4437-9E83-609C1F4E5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75" y="277813"/>
            <a:ext cx="727233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484313"/>
            <a:ext cx="8075612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8" y="4008438"/>
            <a:ext cx="8075612" cy="2373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5E7A2-ED88-4BD3-9ED6-B56BEB1F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26731-A6D9-4755-B847-A0CF3869F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AAEE0-71EF-4E90-A6C4-A91C876B9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7E3E2-8DDA-4B22-8EE7-613B19A85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6EB75-6A09-4CDC-941C-B17A6555E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D01F0-84B4-4E93-9726-4FCDBB69C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A9FBD-E5A1-42DF-85C8-438140FDB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B903-9945-4D57-B31A-48F863610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602413"/>
            <a:ext cx="1981200" cy="25558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605588"/>
            <a:ext cx="2971800" cy="2524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605588"/>
            <a:ext cx="1905000" cy="2524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E3434-3A7A-4AF6-A879-0FAE7E11D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AD4A5-23E2-4BA7-999E-7E7144CF0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C7D15-4238-4F9C-888D-C13B4DE78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B2E82-00E0-45E7-BBE1-EE023221B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79396-7603-441B-8B51-A6C5D8C82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B726731-A6D9-4755-B847-A0CF3869F7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5744"/>
            <a:ext cx="8153400" cy="685800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92875"/>
            <a:ext cx="26670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92875"/>
            <a:ext cx="5421083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IEE-NSS, Dresden 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" y="990600"/>
            <a:ext cx="533400" cy="35814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1CAAEE0-71EF-4E90-A6C4-A91C876B97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371600"/>
            <a:ext cx="8531352" cy="50292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990600"/>
            <a:ext cx="8534400" cy="369332"/>
          </a:xfrm>
          <a:solidFill>
            <a:schemeClr val="accent1"/>
          </a:solidFill>
        </p:spPr>
        <p:txBody>
          <a:bodyPr wrap="none">
            <a:normAutofit/>
          </a:bodyPr>
          <a:lstStyle>
            <a:lvl1pPr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37E3E2-8DDA-4B22-8EE7-613B19A855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4191000" cy="51054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0" y="1371600"/>
            <a:ext cx="4299099" cy="5105399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990600"/>
            <a:ext cx="533400" cy="381000"/>
          </a:xfrm>
          <a:prstGeom prst="rect">
            <a:avLst/>
          </a:prstGeo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B96EB75-6A09-4CDC-941C-B17A6555E0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r>
              <a:rPr lang="en-US" dirty="0" smtClean="0"/>
              <a:t>IEE-NSS, Dresden 2008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990600"/>
            <a:ext cx="8534400" cy="369332"/>
          </a:xfrm>
          <a:solidFill>
            <a:schemeClr val="accent1"/>
          </a:solidFill>
        </p:spPr>
        <p:txBody>
          <a:bodyPr wrap="none">
            <a:normAutofit/>
          </a:bodyPr>
          <a:lstStyle>
            <a:lvl1pPr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6413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676400"/>
            <a:ext cx="3886200" cy="47244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676400"/>
            <a:ext cx="3886200" cy="47244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013460"/>
            <a:ext cx="533400" cy="304800"/>
          </a:xfrm>
          <a:prstGeom prst="rect">
            <a:avLst/>
          </a:prstGeo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F2D01F0-84B4-4E93-9726-4FCDBB69C2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990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990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990600"/>
            <a:ext cx="8534400" cy="369332"/>
          </a:xfrm>
          <a:solidFill>
            <a:schemeClr val="accent1"/>
          </a:solidFill>
        </p:spPr>
        <p:txBody>
          <a:bodyPr wrap="none">
            <a:norm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" y="990600"/>
            <a:ext cx="533400" cy="35814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1CAAEE0-71EF-4E90-A6C4-A91C876B97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2B668-8850-40AF-942E-569E3A575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898B903-9945-4D57-B31A-48F8636101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641350"/>
          </a:xfrm>
        </p:spPr>
        <p:txBody>
          <a:bodyPr anchor="ctr"/>
          <a:lstStyle>
            <a:lvl1pPr algn="l">
              <a:buNone/>
              <a:defRPr sz="4000" b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013460"/>
            <a:ext cx="533400" cy="3048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41AD4A5-23E2-4BA7-999E-7E7144CF06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990600"/>
            <a:ext cx="1600200" cy="5105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990600"/>
            <a:ext cx="6400800" cy="5181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7F3C7D15-4238-4F9C-888D-C13B4DE78D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013460"/>
            <a:ext cx="533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1B2E82-00E0-45E7-BBE1-EE023221B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F79396-7603-441B-8B51-A6C5D8C825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484313"/>
            <a:ext cx="3960812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84313"/>
            <a:ext cx="39624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453188"/>
            <a:ext cx="1905000" cy="252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E2C19-05BE-4DFB-A8B8-1E04526F4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453188"/>
            <a:ext cx="1905000" cy="252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6700C-123E-459A-AD54-972F4A9F7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77813"/>
            <a:ext cx="727233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484313"/>
            <a:ext cx="8075612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8" y="4008438"/>
            <a:ext cx="8075612" cy="2373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453188"/>
            <a:ext cx="1905000" cy="252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BAEC3-DD2A-4269-A9B5-9A179831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77813"/>
            <a:ext cx="727233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484313"/>
            <a:ext cx="8075612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4008438"/>
            <a:ext cx="8075612" cy="2373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453188"/>
            <a:ext cx="1905000" cy="2524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74812-1AF8-4800-B5FC-3C084EC76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484313"/>
            <a:ext cx="3960812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84313"/>
            <a:ext cx="39624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50632-3979-4A32-899C-C6E8181EB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1535113"/>
            <a:ext cx="38544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2174874"/>
            <a:ext cx="3854478" cy="41830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830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04267-F2ED-47DE-A04B-F1DFBA78B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2306-2366-425D-B0D9-8F14BED1F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BCA9F-A743-4F7E-B1EE-51DE1CDEB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AAB1B-2B75-43E3-9A5F-106433FB8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245EE-0FF4-401C-98FD-C9CF13109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ChangeArrowheads="1"/>
          </p:cNvSpPr>
          <p:nvPr/>
        </p:nvSpPr>
        <p:spPr bwMode="auto">
          <a:xfrm>
            <a:off x="0" y="1125538"/>
            <a:ext cx="609600" cy="52562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81000" y="1268413"/>
            <a:ext cx="8305800" cy="182562"/>
            <a:chOff x="240" y="893"/>
            <a:chExt cx="5232" cy="115"/>
          </a:xfrm>
        </p:grpSpPr>
        <p:sp>
          <p:nvSpPr>
            <p:cNvPr id="655364" name="Rectangle 4"/>
            <p:cNvSpPr>
              <a:spLocks noChangeArrowheads="1"/>
            </p:cNvSpPr>
            <p:nvPr/>
          </p:nvSpPr>
          <p:spPr bwMode="auto">
            <a:xfrm>
              <a:off x="4320" y="893"/>
              <a:ext cx="1152" cy="11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55365" name="Line 5"/>
            <p:cNvSpPr>
              <a:spLocks noChangeShapeType="1"/>
            </p:cNvSpPr>
            <p:nvPr/>
          </p:nvSpPr>
          <p:spPr bwMode="auto">
            <a:xfrm>
              <a:off x="240" y="941"/>
              <a:ext cx="5232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49375" y="277813"/>
            <a:ext cx="72723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484313"/>
            <a:ext cx="807561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5536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602413"/>
            <a:ext cx="19812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65536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605588"/>
            <a:ext cx="29718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>
              <a:defRPr/>
            </a:pPr>
            <a:r>
              <a:rPr lang="en-US" dirty="0" smtClean="0"/>
              <a:t>IEE-NSS, Dresden 2008</a:t>
            </a:r>
            <a:endParaRPr lang="en-US" dirty="0"/>
          </a:p>
        </p:txBody>
      </p:sp>
      <p:sp>
        <p:nvSpPr>
          <p:cNvPr id="65537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605588"/>
            <a:ext cx="19050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CDD398A0-6F83-48EF-B99F-2A2955537F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55371" name="Line 11"/>
          <p:cNvSpPr>
            <a:spLocks noChangeShapeType="1"/>
          </p:cNvSpPr>
          <p:nvPr/>
        </p:nvSpPr>
        <p:spPr bwMode="auto">
          <a:xfrm>
            <a:off x="0" y="6381750"/>
            <a:ext cx="609600" cy="0"/>
          </a:xfrm>
          <a:prstGeom prst="line">
            <a:avLst/>
          </a:prstGeom>
          <a:noFill/>
          <a:ln w="444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4" name="Picture 12" descr="CNGSLOGO2-5X3X30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9388" y="188913"/>
            <a:ext cx="107315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0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65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 smtClean="0"/>
              <a:t>IEE-NSS, Dresden 2008</a:t>
            </a:r>
            <a:endParaRPr lang="en-US"/>
          </a:p>
        </p:txBody>
      </p:sp>
      <p:sp>
        <p:nvSpPr>
          <p:cNvPr id="65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65F703D-3FC8-47FC-957B-51C077102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685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447800"/>
            <a:ext cx="8531352" cy="495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92875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492875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IEE-NSS, Dresden 2008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00" y="1051560"/>
            <a:ext cx="8534400" cy="2438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solidFill>
                <a:schemeClr val="tx1"/>
              </a:solidFill>
            </a:endParaRPr>
          </a:p>
        </p:txBody>
      </p:sp>
      <p:pic>
        <p:nvPicPr>
          <p:cNvPr id="8" name="Picture 17" descr="numu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6675" y="76200"/>
            <a:ext cx="771525" cy="9144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5" r:id="rId14"/>
    <p:sldLayoutId id="2147483826" r:id="rId15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\\cern.ch\dfs\Departments\AB\Groups\ATB\EA\CNGS-2007CrashProgram\CNGS_2008_V3.1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gif"/><Relationship Id="rId4" Type="http://schemas.openxmlformats.org/officeDocument/2006/relationships/image" Target="../media/image14.jpeg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file:///\\cern.ch\dfs\Departments\AB\Groups\ATB\EA\CNGS-2007CrashProgram\CNGS_2008_V3.1.pdf" TargetMode="Externa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file:///\\cern.ch\dfs\Departments\AB\Groups\ATB\EA\CNGS-2007CrashProgram\CNGS_2008_V3.1.pdf" TargetMode="Externa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268413"/>
            <a:ext cx="7543801" cy="109378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MERIT</a:t>
            </a:r>
            <a:r>
              <a:rPr lang="en-US" sz="2800" dirty="0" smtClean="0"/>
              <a:t> – THE High Intensity Liquid Mercury Target Experiment at the CERN PS</a:t>
            </a:r>
            <a:endParaRPr lang="en-US" sz="2800" dirty="0" smtClean="0">
              <a:solidFill>
                <a:srgbClr val="00CC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495800"/>
            <a:ext cx="5562600" cy="1468437"/>
          </a:xfrm>
        </p:spPr>
        <p:txBody>
          <a:bodyPr>
            <a:noAutofit/>
          </a:bodyPr>
          <a:lstStyle/>
          <a:p>
            <a:r>
              <a:rPr lang="en-US" sz="1200" b="1" u="sng" dirty="0" smtClean="0"/>
              <a:t>I. </a:t>
            </a:r>
            <a:r>
              <a:rPr lang="en-US" sz="1200" b="1" u="sng" dirty="0" err="1" smtClean="0"/>
              <a:t>Efthymiopoulos</a:t>
            </a:r>
            <a:r>
              <a:rPr lang="en-US" sz="1200" dirty="0" smtClean="0"/>
              <a:t>, A. Fabich, F. </a:t>
            </a:r>
            <a:r>
              <a:rPr lang="en-US" sz="1200" dirty="0" err="1" smtClean="0"/>
              <a:t>Haug</a:t>
            </a:r>
            <a:r>
              <a:rPr lang="en-US" sz="1200" dirty="0" smtClean="0"/>
              <a:t>, M. Palm, J. Lettry, H. </a:t>
            </a:r>
            <a:r>
              <a:rPr lang="en-US" sz="1200" dirty="0" err="1" smtClean="0"/>
              <a:t>Pernegger</a:t>
            </a:r>
            <a:r>
              <a:rPr lang="en-US" sz="1200" dirty="0" smtClean="0"/>
              <a:t>, </a:t>
            </a:r>
            <a:r>
              <a:rPr lang="en-US" sz="1200" dirty="0" err="1" smtClean="0"/>
              <a:t>R.Steerenberg</a:t>
            </a:r>
            <a:r>
              <a:rPr lang="en-US" sz="1200" dirty="0" smtClean="0"/>
              <a:t>, A. </a:t>
            </a:r>
            <a:r>
              <a:rPr lang="en-US" sz="1200" dirty="0" err="1" smtClean="0"/>
              <a:t>Grudiev</a:t>
            </a:r>
            <a:r>
              <a:rPr lang="en-US" sz="1200" dirty="0" smtClean="0"/>
              <a:t>, </a:t>
            </a:r>
            <a:r>
              <a:rPr lang="en-US" sz="1200" i="1" dirty="0" smtClean="0"/>
              <a:t>CERN</a:t>
            </a:r>
          </a:p>
          <a:p>
            <a:r>
              <a:rPr lang="en-US" sz="1200" dirty="0" smtClean="0"/>
              <a:t>H.G. Kirk, T. Tsang, </a:t>
            </a:r>
            <a:r>
              <a:rPr lang="en-US" sz="1200" i="1" dirty="0" smtClean="0"/>
              <a:t>BNL - </a:t>
            </a:r>
            <a:r>
              <a:rPr lang="en-US" sz="1200" dirty="0" err="1" smtClean="0"/>
              <a:t>N.Mokhov</a:t>
            </a:r>
            <a:r>
              <a:rPr lang="en-US" sz="1200" dirty="0" smtClean="0"/>
              <a:t>, </a:t>
            </a:r>
            <a:r>
              <a:rPr lang="en-US" sz="1200" dirty="0" err="1" smtClean="0"/>
              <a:t>S.Striganov</a:t>
            </a:r>
            <a:r>
              <a:rPr lang="en-US" sz="1200" i="1" dirty="0" smtClean="0"/>
              <a:t>, FNAL</a:t>
            </a:r>
          </a:p>
          <a:p>
            <a:r>
              <a:rPr lang="en-US" sz="1200" dirty="0" smtClean="0"/>
              <a:t>A. Carroll, V.B. Graves, P. </a:t>
            </a:r>
            <a:r>
              <a:rPr lang="en-US" sz="1200" dirty="0" err="1" smtClean="0"/>
              <a:t>Spampinato</a:t>
            </a:r>
            <a:r>
              <a:rPr lang="en-US" sz="1200" dirty="0" smtClean="0"/>
              <a:t>, </a:t>
            </a:r>
            <a:r>
              <a:rPr lang="en-US" sz="1200" i="1" dirty="0" smtClean="0"/>
              <a:t>ORNL - K.T. McDonald, Princeton Univ.</a:t>
            </a:r>
          </a:p>
          <a:p>
            <a:r>
              <a:rPr lang="en-US" sz="1200" dirty="0" smtClean="0"/>
              <a:t>J.R.J. Bennett</a:t>
            </a:r>
            <a:r>
              <a:rPr lang="en-US" sz="1200" i="1" dirty="0" smtClean="0"/>
              <a:t>, </a:t>
            </a:r>
            <a:r>
              <a:rPr lang="en-US" sz="1200" dirty="0" smtClean="0"/>
              <a:t>O. </a:t>
            </a:r>
            <a:r>
              <a:rPr lang="en-US" sz="1200" dirty="0" err="1" smtClean="0"/>
              <a:t>Caretta</a:t>
            </a:r>
            <a:r>
              <a:rPr lang="en-US" sz="1200" dirty="0" smtClean="0"/>
              <a:t>, P. </a:t>
            </a:r>
            <a:r>
              <a:rPr lang="en-US" sz="1200" dirty="0" err="1" smtClean="0"/>
              <a:t>Loveridge</a:t>
            </a:r>
            <a:r>
              <a:rPr lang="en-US" sz="1200" i="1" dirty="0" smtClean="0"/>
              <a:t>, RAL - H. Park, SUNY at Stony Brook</a:t>
            </a:r>
            <a:endParaRPr lang="en-US" sz="1100" dirty="0" smtClean="0">
              <a:solidFill>
                <a:srgbClr val="339966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629400" y="6021388"/>
            <a:ext cx="20574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 smtClean="0"/>
              <a:t>IEE-Nuclear Science Symposium</a:t>
            </a:r>
            <a:endParaRPr lang="en-US" sz="1000" dirty="0"/>
          </a:p>
          <a:p>
            <a:pPr>
              <a:lnSpc>
                <a:spcPct val="110000"/>
              </a:lnSpc>
            </a:pPr>
            <a:r>
              <a:rPr lang="en-US" sz="1000" dirty="0" smtClean="0"/>
              <a:t>Dresden, October 23, </a:t>
            </a:r>
            <a:r>
              <a:rPr lang="en-US" sz="1000" dirty="0"/>
              <a:t>2008</a:t>
            </a:r>
          </a:p>
        </p:txBody>
      </p:sp>
      <p:sp>
        <p:nvSpPr>
          <p:cNvPr id="645125" name="Rectangle 5"/>
          <p:cNvSpPr>
            <a:spLocks noChangeArrowheads="1"/>
          </p:cNvSpPr>
          <p:nvPr/>
        </p:nvSpPr>
        <p:spPr bwMode="auto">
          <a:xfrm>
            <a:off x="4273550" y="2619375"/>
            <a:ext cx="48704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08000" indent="-508000">
              <a:lnSpc>
                <a:spcPct val="80000"/>
              </a:lnSpc>
              <a:tabLst>
                <a:tab pos="0" algn="l"/>
              </a:tabLst>
              <a:defRPr/>
            </a:pP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/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r>
              <a:rPr lang="en-US" dirty="0" smtClean="0"/>
              <a:t>Introduction</a:t>
            </a:r>
            <a:endParaRPr lang="en-US" dirty="0"/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 smtClean="0">
              <a:hlinkClick r:id="rId3" action="ppaction://hlinkfile"/>
            </a:endParaRP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r>
              <a:rPr lang="en-US" dirty="0" smtClean="0"/>
              <a:t>Experimental apparatus</a:t>
            </a: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 smtClean="0"/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r>
              <a:rPr lang="en-US" dirty="0" smtClean="0"/>
              <a:t>Analysis results</a:t>
            </a: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/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030653"/>
            <a:ext cx="2819400" cy="359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MERIT – Experimental setup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Optical diagnostics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AAEE0-71EF-4E90-A6C4-A91C876B973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00600" y="3226713"/>
            <a:ext cx="22878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b="1" dirty="0">
                <a:solidFill>
                  <a:srgbClr val="C00000"/>
                </a:solidFill>
                <a:latin typeface="Arial" charset="0"/>
              </a:rPr>
              <a:t>Viewport 2</a:t>
            </a:r>
            <a:r>
              <a:rPr lang="en-US" sz="1100" dirty="0">
                <a:latin typeface="Arial" charset="0"/>
              </a:rPr>
              <a:t>, SMD Camera</a:t>
            </a:r>
          </a:p>
          <a:p>
            <a:pPr>
              <a:spcBef>
                <a:spcPct val="0"/>
              </a:spcBef>
            </a:pPr>
            <a:r>
              <a:rPr lang="en-US" sz="1100" dirty="0">
                <a:latin typeface="Arial" charset="0"/>
              </a:rPr>
              <a:t>0.15 </a:t>
            </a:r>
            <a:r>
              <a:rPr lang="en-US" sz="1100" dirty="0">
                <a:latin typeface="Arial" charset="0"/>
                <a:cs typeface="Arial" charset="0"/>
              </a:rPr>
              <a:t>µ</a:t>
            </a:r>
            <a:r>
              <a:rPr lang="en-US" sz="1100" dirty="0">
                <a:latin typeface="Arial" charset="0"/>
              </a:rPr>
              <a:t>s </a:t>
            </a:r>
            <a:r>
              <a:rPr lang="en-US" sz="1100" dirty="0" smtClean="0">
                <a:latin typeface="Arial" charset="0"/>
              </a:rPr>
              <a:t>exposure; 245x252 </a:t>
            </a:r>
            <a:r>
              <a:rPr lang="en-US" sz="1100" dirty="0">
                <a:latin typeface="Arial" charset="0"/>
              </a:rPr>
              <a:t>pixels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6200" y="3200400"/>
            <a:ext cx="21707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b="1" dirty="0">
                <a:solidFill>
                  <a:srgbClr val="C00000"/>
                </a:solidFill>
                <a:latin typeface="Arial" charset="0"/>
              </a:rPr>
              <a:t>Viewport 4</a:t>
            </a:r>
            <a:r>
              <a:rPr lang="en-US" sz="1100" dirty="0">
                <a:latin typeface="Arial" charset="0"/>
              </a:rPr>
              <a:t>, Olympus</a:t>
            </a:r>
          </a:p>
          <a:p>
            <a:pPr>
              <a:spcBef>
                <a:spcPct val="0"/>
              </a:spcBef>
            </a:pPr>
            <a:r>
              <a:rPr lang="en-US" sz="1100" dirty="0">
                <a:latin typeface="Arial" charset="0"/>
              </a:rPr>
              <a:t>33 </a:t>
            </a:r>
            <a:r>
              <a:rPr lang="en-US" sz="1100" dirty="0">
                <a:latin typeface="Arial" charset="0"/>
                <a:cs typeface="Arial" charset="0"/>
              </a:rPr>
              <a:t>µ</a:t>
            </a:r>
            <a:r>
              <a:rPr lang="en-US" sz="1100" dirty="0">
                <a:latin typeface="Arial" charset="0"/>
              </a:rPr>
              <a:t>s </a:t>
            </a:r>
            <a:r>
              <a:rPr lang="en-US" sz="1100" dirty="0" smtClean="0">
                <a:latin typeface="Arial" charset="0"/>
              </a:rPr>
              <a:t>exposure; 160x140 </a:t>
            </a:r>
            <a:r>
              <a:rPr lang="en-US" sz="1100" dirty="0">
                <a:latin typeface="Arial" charset="0"/>
              </a:rPr>
              <a:t>pixels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010400" y="3200400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b="1" dirty="0">
                <a:solidFill>
                  <a:srgbClr val="C00000"/>
                </a:solidFill>
                <a:latin typeface="Arial" charset="0"/>
              </a:rPr>
              <a:t>Viewport 1</a:t>
            </a:r>
            <a:r>
              <a:rPr lang="en-US" sz="1100" dirty="0">
                <a:latin typeface="Arial" charset="0"/>
              </a:rPr>
              <a:t>, FV Camera</a:t>
            </a:r>
          </a:p>
          <a:p>
            <a:pPr>
              <a:spcBef>
                <a:spcPct val="0"/>
              </a:spcBef>
            </a:pPr>
            <a:r>
              <a:rPr lang="en-US" sz="1100" dirty="0">
                <a:latin typeface="Arial" charset="0"/>
              </a:rPr>
              <a:t>6 </a:t>
            </a:r>
            <a:r>
              <a:rPr lang="en-US" sz="1100" dirty="0">
                <a:latin typeface="Arial" charset="0"/>
                <a:cs typeface="Arial" charset="0"/>
              </a:rPr>
              <a:t>µ</a:t>
            </a:r>
            <a:r>
              <a:rPr lang="en-US" sz="1100" dirty="0">
                <a:latin typeface="Arial" charset="0"/>
              </a:rPr>
              <a:t>s </a:t>
            </a:r>
            <a:r>
              <a:rPr lang="en-US" sz="1100" dirty="0" smtClean="0">
                <a:latin typeface="Arial" charset="0"/>
              </a:rPr>
              <a:t>exposure; 260x250 </a:t>
            </a:r>
            <a:r>
              <a:rPr lang="en-US" sz="1100" dirty="0">
                <a:latin typeface="Arial" charset="0"/>
              </a:rPr>
              <a:t>pixels</a:t>
            </a:r>
          </a:p>
        </p:txBody>
      </p:sp>
      <p:pic>
        <p:nvPicPr>
          <p:cNvPr id="12" name="Picture 5" descr="SMD_cam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5718" y="3648075"/>
            <a:ext cx="799041" cy="763251"/>
          </a:xfrm>
          <a:prstGeom prst="rect">
            <a:avLst/>
          </a:prstGeom>
          <a:noFill/>
        </p:spPr>
      </p:pic>
      <p:pic>
        <p:nvPicPr>
          <p:cNvPr id="13" name="Picture 6" descr="fastvision cam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3139" y="3724275"/>
            <a:ext cx="1081261" cy="771525"/>
          </a:xfrm>
          <a:prstGeom prst="rect">
            <a:avLst/>
          </a:prstGeom>
          <a:noFill/>
        </p:spPr>
      </p:pic>
      <p:pic>
        <p:nvPicPr>
          <p:cNvPr id="14" name="Picture 7" descr="fastvision cam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2655" y="3648075"/>
            <a:ext cx="1064683" cy="759695"/>
          </a:xfrm>
          <a:prstGeom prst="rect">
            <a:avLst/>
          </a:prstGeom>
          <a:noFill/>
        </p:spPr>
      </p:pic>
      <p:pic>
        <p:nvPicPr>
          <p:cNvPr id="15" name="Picture 8" descr="Olympus Enco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48075"/>
            <a:ext cx="879475" cy="766025"/>
          </a:xfrm>
          <a:prstGeom prst="rect">
            <a:avLst/>
          </a:prstGeom>
          <a:noFill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438400" y="3226713"/>
            <a:ext cx="20922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b="1" dirty="0">
                <a:solidFill>
                  <a:srgbClr val="C00000"/>
                </a:solidFill>
                <a:latin typeface="Arial" charset="0"/>
              </a:rPr>
              <a:t>Viewport 3</a:t>
            </a:r>
            <a:r>
              <a:rPr lang="en-US" sz="1100" dirty="0">
                <a:latin typeface="Arial" charset="0"/>
              </a:rPr>
              <a:t>, FV Camera</a:t>
            </a:r>
          </a:p>
          <a:p>
            <a:pPr>
              <a:spcBef>
                <a:spcPct val="0"/>
              </a:spcBef>
            </a:pPr>
            <a:r>
              <a:rPr lang="en-US" sz="1100" dirty="0">
                <a:latin typeface="Arial" charset="0"/>
              </a:rPr>
              <a:t>6 </a:t>
            </a:r>
            <a:r>
              <a:rPr lang="en-US" sz="1100" dirty="0">
                <a:latin typeface="Arial" charset="0"/>
                <a:cs typeface="Arial" charset="0"/>
              </a:rPr>
              <a:t>µ</a:t>
            </a:r>
            <a:r>
              <a:rPr lang="en-US" sz="1100" dirty="0">
                <a:latin typeface="Arial" charset="0"/>
              </a:rPr>
              <a:t>s </a:t>
            </a:r>
            <a:r>
              <a:rPr lang="en-US" sz="1100" dirty="0" smtClean="0">
                <a:latin typeface="Arial" charset="0"/>
              </a:rPr>
              <a:t>exposure; 260x250 </a:t>
            </a:r>
            <a:r>
              <a:rPr lang="en-US" sz="1100" dirty="0">
                <a:latin typeface="Arial" charset="0"/>
              </a:rPr>
              <a:t>pixels</a:t>
            </a:r>
          </a:p>
        </p:txBody>
      </p:sp>
      <p:pic>
        <p:nvPicPr>
          <p:cNvPr id="17" name="Picture 10" descr="primary rever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286000"/>
            <a:ext cx="5334000" cy="904875"/>
          </a:xfrm>
          <a:prstGeom prst="rect">
            <a:avLst/>
          </a:prstGeom>
          <a:noFill/>
        </p:spPr>
      </p:pic>
      <p:pic>
        <p:nvPicPr>
          <p:cNvPr id="18" name="Picture 11" descr="primary drawing revers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425" y="1400175"/>
            <a:ext cx="8791575" cy="1114425"/>
          </a:xfrm>
          <a:prstGeom prst="rect">
            <a:avLst/>
          </a:prstGeom>
          <a:noFill/>
        </p:spPr>
      </p:pic>
      <p:pic>
        <p:nvPicPr>
          <p:cNvPr id="24" name="Picture 17" descr="Movie 17020 vp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4419600"/>
            <a:ext cx="2047875" cy="2106613"/>
          </a:xfrm>
          <a:prstGeom prst="rect">
            <a:avLst/>
          </a:prstGeom>
          <a:noFill/>
        </p:spPr>
      </p:pic>
      <p:pic>
        <p:nvPicPr>
          <p:cNvPr id="25" name="Picture 18" descr="Movie 17020 vp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9363" y="4419600"/>
            <a:ext cx="2179637" cy="2095500"/>
          </a:xfrm>
          <a:prstGeom prst="rect">
            <a:avLst/>
          </a:prstGeom>
          <a:noFill/>
        </p:spPr>
      </p:pic>
      <p:pic>
        <p:nvPicPr>
          <p:cNvPr id="26" name="Picture 19" descr="Movie12020 vp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08788" y="4419600"/>
            <a:ext cx="2184400" cy="2100263"/>
          </a:xfrm>
          <a:prstGeom prst="rect">
            <a:avLst/>
          </a:prstGeom>
          <a:noFill/>
        </p:spPr>
      </p:pic>
      <p:pic>
        <p:nvPicPr>
          <p:cNvPr id="27" name="Picture 20" descr="Movie 17020 vp4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425" y="4429125"/>
            <a:ext cx="2386013" cy="2087563"/>
          </a:xfrm>
          <a:prstGeom prst="rect">
            <a:avLst/>
          </a:prstGeom>
          <a:noFill/>
        </p:spPr>
      </p:pic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76200" y="6504801"/>
            <a:ext cx="5364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0000FF"/>
                </a:solidFill>
              </a:rPr>
              <a:t>Nov. 11, 2007  Shot # 17020, 8 bunches, </a:t>
            </a:r>
            <a:r>
              <a:rPr lang="en-US" sz="1200" dirty="0" smtClean="0">
                <a:solidFill>
                  <a:srgbClr val="0000FF"/>
                </a:solidFill>
              </a:rPr>
              <a:t>6x10</a:t>
            </a:r>
            <a:r>
              <a:rPr lang="en-US" sz="1200" baseline="30000" dirty="0" smtClean="0">
                <a:solidFill>
                  <a:srgbClr val="0000FF"/>
                </a:solidFill>
              </a:rPr>
              <a:t>12</a:t>
            </a:r>
            <a:r>
              <a:rPr lang="en-US" sz="1200" dirty="0" smtClean="0">
                <a:solidFill>
                  <a:srgbClr val="0000FF"/>
                </a:solidFill>
              </a:rPr>
              <a:t> protons, </a:t>
            </a:r>
            <a:r>
              <a:rPr lang="en-US" sz="1200" dirty="0">
                <a:solidFill>
                  <a:srgbClr val="0000FF"/>
                </a:solidFill>
              </a:rPr>
              <a:t>7 Tesla, 15 m/s jet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MERIT – Experimental setup</a:t>
            </a:r>
            <a:endParaRPr lang="en-US" sz="3600" dirty="0" smtClean="0"/>
          </a:p>
        </p:txBody>
      </p:sp>
      <p:sp>
        <p:nvSpPr>
          <p:cNvPr id="1229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Experimental layout</a:t>
            </a:r>
            <a:endParaRPr lang="en-US" dirty="0"/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9CF4-AD60-4C05-B7C3-9DD8A98AAF0A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833562"/>
            <a:ext cx="8353425" cy="3230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295" name="AutoShape 5"/>
          <p:cNvSpPr>
            <a:spLocks/>
          </p:cNvSpPr>
          <p:nvPr/>
        </p:nvSpPr>
        <p:spPr bwMode="auto">
          <a:xfrm>
            <a:off x="4859338" y="5640387"/>
            <a:ext cx="1295400" cy="257175"/>
          </a:xfrm>
          <a:prstGeom prst="borderCallout1">
            <a:avLst>
              <a:gd name="adj1" fmla="val 44444"/>
              <a:gd name="adj2" fmla="val -5884"/>
              <a:gd name="adj3" fmla="val -527778"/>
              <a:gd name="adj4" fmla="val -29657"/>
            </a:avLst>
          </a:prstGeom>
          <a:noFill/>
          <a:ln w="12700" algn="ctr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 lIns="45720" rIns="45720">
            <a:spAutoFit/>
          </a:bodyPr>
          <a:lstStyle/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1000"/>
              <a:t>Solenoid  &amp; Hg loop</a:t>
            </a:r>
          </a:p>
        </p:txBody>
      </p:sp>
      <p:sp>
        <p:nvSpPr>
          <p:cNvPr id="12296" name="AutoShape 6"/>
          <p:cNvSpPr>
            <a:spLocks/>
          </p:cNvSpPr>
          <p:nvPr/>
        </p:nvSpPr>
        <p:spPr bwMode="auto">
          <a:xfrm>
            <a:off x="6732588" y="5089525"/>
            <a:ext cx="1944687" cy="987425"/>
          </a:xfrm>
          <a:prstGeom prst="borderCallout1">
            <a:avLst>
              <a:gd name="adj1" fmla="val 11574"/>
              <a:gd name="adj2" fmla="val -3917"/>
              <a:gd name="adj3" fmla="val -107074"/>
              <a:gd name="adj4" fmla="val -47019"/>
            </a:avLst>
          </a:prstGeom>
          <a:solidFill>
            <a:schemeClr val="bg1"/>
          </a:solidFill>
          <a:ln w="12700" algn="ctr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 lIns="45720" rIns="45720">
            <a:spAutoFit/>
          </a:bodyPr>
          <a:lstStyle/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1000"/>
              <a:t>Upstream beam elements (new)</a:t>
            </a:r>
          </a:p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en-US" sz="1000"/>
              <a:t>Quadrupoles for final focusing</a:t>
            </a:r>
          </a:p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en-US" sz="1000"/>
              <a:t>Collimator</a:t>
            </a:r>
          </a:p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en-US" sz="1000"/>
              <a:t>Beam profile measurement</a:t>
            </a:r>
          </a:p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en-US" sz="1000"/>
              <a:t>Beam intensity measurement</a:t>
            </a:r>
          </a:p>
        </p:txBody>
      </p:sp>
      <p:sp>
        <p:nvSpPr>
          <p:cNvPr id="12297" name="AutoShape 7"/>
          <p:cNvSpPr>
            <a:spLocks/>
          </p:cNvSpPr>
          <p:nvPr/>
        </p:nvSpPr>
        <p:spPr bwMode="auto">
          <a:xfrm>
            <a:off x="1692275" y="5640387"/>
            <a:ext cx="927100" cy="257175"/>
          </a:xfrm>
          <a:prstGeom prst="borderCallout1">
            <a:avLst>
              <a:gd name="adj1" fmla="val 44444"/>
              <a:gd name="adj2" fmla="val 108218"/>
              <a:gd name="adj3" fmla="val -506171"/>
              <a:gd name="adj4" fmla="val 218667"/>
            </a:avLst>
          </a:prstGeom>
          <a:solidFill>
            <a:schemeClr val="bg1"/>
          </a:solidFill>
          <a:ln w="12700" algn="ctr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 lIns="45720" rIns="45720">
            <a:spAutoFit/>
          </a:bodyPr>
          <a:lstStyle/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1000"/>
              <a:t>Beam dump</a:t>
            </a:r>
          </a:p>
        </p:txBody>
      </p:sp>
      <p:sp>
        <p:nvSpPr>
          <p:cNvPr id="12298" name="AutoShape 8"/>
          <p:cNvSpPr>
            <a:spLocks/>
          </p:cNvSpPr>
          <p:nvPr/>
        </p:nvSpPr>
        <p:spPr bwMode="auto">
          <a:xfrm>
            <a:off x="2484438" y="2039937"/>
            <a:ext cx="927100" cy="409575"/>
          </a:xfrm>
          <a:prstGeom prst="borderCallout1">
            <a:avLst>
              <a:gd name="adj1" fmla="val 27907"/>
              <a:gd name="adj2" fmla="val 108218"/>
              <a:gd name="adj3" fmla="val 382944"/>
              <a:gd name="adj4" fmla="val 178426"/>
            </a:avLst>
          </a:prstGeom>
          <a:solidFill>
            <a:schemeClr val="bg1"/>
          </a:solidFill>
          <a:ln w="12700" algn="ctr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 lIns="45720" rIns="45720">
            <a:spAutoFit/>
          </a:bodyPr>
          <a:lstStyle/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1000"/>
              <a:t>Racks &amp; electronics</a:t>
            </a:r>
          </a:p>
        </p:txBody>
      </p:sp>
      <p:sp>
        <p:nvSpPr>
          <p:cNvPr id="12299" name="AutoShape 9"/>
          <p:cNvSpPr>
            <a:spLocks/>
          </p:cNvSpPr>
          <p:nvPr/>
        </p:nvSpPr>
        <p:spPr bwMode="auto">
          <a:xfrm>
            <a:off x="7667625" y="1824037"/>
            <a:ext cx="1223963" cy="257175"/>
          </a:xfrm>
          <a:prstGeom prst="borderCallout1">
            <a:avLst>
              <a:gd name="adj1" fmla="val 44444"/>
              <a:gd name="adj2" fmla="val -6227"/>
              <a:gd name="adj3" fmla="val 302468"/>
              <a:gd name="adj4" fmla="val -126458"/>
            </a:avLst>
          </a:prstGeom>
          <a:solidFill>
            <a:schemeClr val="bg1"/>
          </a:solidFill>
          <a:ln w="12700" algn="ctr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 lIns="45720" rIns="45720">
            <a:spAutoFit/>
          </a:bodyPr>
          <a:lstStyle/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1000"/>
              <a:t>N2 Exhaust line</a:t>
            </a:r>
          </a:p>
        </p:txBody>
      </p:sp>
      <p:sp>
        <p:nvSpPr>
          <p:cNvPr id="12300" name="AutoShape 11"/>
          <p:cNvSpPr>
            <a:spLocks/>
          </p:cNvSpPr>
          <p:nvPr/>
        </p:nvSpPr>
        <p:spPr bwMode="auto">
          <a:xfrm>
            <a:off x="706438" y="1752600"/>
            <a:ext cx="1344612" cy="257175"/>
          </a:xfrm>
          <a:prstGeom prst="borderCallout1">
            <a:avLst>
              <a:gd name="adj1" fmla="val 44444"/>
              <a:gd name="adj2" fmla="val 105667"/>
              <a:gd name="adj3" fmla="val 576542"/>
              <a:gd name="adj4" fmla="val 110509"/>
            </a:avLst>
          </a:prstGeom>
          <a:solidFill>
            <a:schemeClr val="bg1"/>
          </a:solidFill>
          <a:ln w="12700" algn="ctr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 lIns="45720" rIns="45720">
            <a:spAutoFit/>
          </a:bodyPr>
          <a:lstStyle/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1000"/>
              <a:t>Material access shaft</a:t>
            </a:r>
          </a:p>
        </p:txBody>
      </p:sp>
      <p:sp>
        <p:nvSpPr>
          <p:cNvPr id="12301" name="AutoShape 12"/>
          <p:cNvSpPr>
            <a:spLocks/>
          </p:cNvSpPr>
          <p:nvPr/>
        </p:nvSpPr>
        <p:spPr bwMode="auto">
          <a:xfrm>
            <a:off x="684213" y="2252662"/>
            <a:ext cx="720725" cy="409575"/>
          </a:xfrm>
          <a:prstGeom prst="borderCallout1">
            <a:avLst>
              <a:gd name="adj1" fmla="val 27907"/>
              <a:gd name="adj2" fmla="val 110574"/>
              <a:gd name="adj3" fmla="val 266667"/>
              <a:gd name="adj4" fmla="val 114759"/>
            </a:avLst>
          </a:prstGeom>
          <a:solidFill>
            <a:schemeClr val="bg1"/>
          </a:solidFill>
          <a:ln w="12700" algn="ctr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 lIns="45720" rIns="45720">
            <a:spAutoFit/>
          </a:bodyPr>
          <a:lstStyle/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1000"/>
              <a:t>Personnel access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6" descr="Diamond on board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44650"/>
            <a:ext cx="3240087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Line Callout 1 (Accent Bar) 38"/>
          <p:cNvSpPr/>
          <p:nvPr/>
        </p:nvSpPr>
        <p:spPr>
          <a:xfrm>
            <a:off x="4267200" y="1600200"/>
            <a:ext cx="2057400" cy="664797"/>
          </a:xfrm>
          <a:prstGeom prst="accentCallout1">
            <a:avLst>
              <a:gd name="adj1" fmla="val 23880"/>
              <a:gd name="adj2" fmla="val -1519"/>
              <a:gd name="adj3" fmla="val 143302"/>
              <a:gd name="adj4" fmla="val -86444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b="1" dirty="0" err="1" smtClean="0">
                <a:solidFill>
                  <a:schemeClr val="tx1"/>
                </a:solidFill>
                <a:latin typeface="Calibri" pitchFamily="34" charset="0"/>
              </a:rPr>
              <a:t>pCVD</a:t>
            </a: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 diamond</a:t>
            </a:r>
          </a:p>
          <a:p>
            <a:pPr marL="115888" indent="-115888"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7.5</a:t>
            </a:r>
            <a:r>
              <a:rPr lang="en-US" sz="1400" dirty="0" smtClean="0">
                <a:solidFill>
                  <a:schemeClr val="tx1"/>
                </a:solidFill>
                <a:sym typeface="Symbol" pitchFamily="18" charset="2"/>
              </a:rPr>
              <a:t>7.5</a:t>
            </a:r>
            <a:r>
              <a:rPr lang="en-US" sz="1400" dirty="0" smtClean="0">
                <a:solidFill>
                  <a:schemeClr val="tx1"/>
                </a:solidFill>
              </a:rPr>
              <a:t> mm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active area</a:t>
            </a:r>
          </a:p>
          <a:p>
            <a:pPr marL="115888" indent="-115888"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300 </a:t>
            </a:r>
            <a:r>
              <a:rPr lang="en-US" sz="14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400" dirty="0" smtClean="0">
                <a:solidFill>
                  <a:schemeClr val="tx1"/>
                </a:solidFill>
              </a:rPr>
              <a:t>m thick</a:t>
            </a:r>
          </a:p>
        </p:txBody>
      </p:sp>
      <p:sp>
        <p:nvSpPr>
          <p:cNvPr id="40" name="Line Callout 1 (Accent Bar) 39"/>
          <p:cNvSpPr/>
          <p:nvPr/>
        </p:nvSpPr>
        <p:spPr>
          <a:xfrm>
            <a:off x="4267200" y="2438400"/>
            <a:ext cx="2286000" cy="233910"/>
          </a:xfrm>
          <a:prstGeom prst="accentCallout1">
            <a:avLst>
              <a:gd name="adj1" fmla="val 23880"/>
              <a:gd name="adj2" fmla="val -1519"/>
              <a:gd name="adj3" fmla="val 72917"/>
              <a:gd name="adj4" fmla="val -60407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bypass capacitor 100nF/500V 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3810000" y="3200400"/>
            <a:ext cx="5105400" cy="3232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Particle fluxes - 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en-US" sz="1400" dirty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10</a:t>
            </a:r>
            <a:r>
              <a:rPr lang="en-US" sz="1400" baseline="30000" dirty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13</a:t>
            </a:r>
            <a:r>
              <a:rPr lang="en-US" sz="1400" dirty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protons (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MARS Simulation</a:t>
            </a:r>
            <a:r>
              <a:rPr lang="en-US" sz="1400" dirty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)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MERIT – Experimental setup</a:t>
            </a:r>
            <a:endParaRPr lang="en-US" sz="3600" dirty="0" smtClean="0"/>
          </a:p>
        </p:txBody>
      </p:sp>
      <p:sp>
        <p:nvSpPr>
          <p:cNvPr id="2150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Particle flux detectors</a:t>
            </a:r>
            <a:endParaRPr lang="en-US" dirty="0"/>
          </a:p>
        </p:txBody>
      </p:sp>
      <p:sp>
        <p:nvSpPr>
          <p:cNvPr id="215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6D7F-0DE0-43D6-A34C-F7C2DDE2FEC5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21514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370028" y="3810000"/>
            <a:ext cx="2545372" cy="2390775"/>
          </a:xfrm>
        </p:spPr>
      </p:pic>
      <p:pic>
        <p:nvPicPr>
          <p:cNvPr id="215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9212" y="3805283"/>
            <a:ext cx="2465388" cy="242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Rectangle 8"/>
          <p:cNvSpPr>
            <a:spLocks noChangeArrowheads="1"/>
          </p:cNvSpPr>
          <p:nvPr/>
        </p:nvSpPr>
        <p:spPr bwMode="auto">
          <a:xfrm>
            <a:off x="3849540" y="3533001"/>
            <a:ext cx="201786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7338" indent="-287338"/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charged hadrons (E&gt;200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</a:rPr>
              <a:t>KeV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21516" name="Rectangle 9"/>
          <p:cNvSpPr>
            <a:spLocks noChangeArrowheads="1"/>
          </p:cNvSpPr>
          <p:nvPr/>
        </p:nvSpPr>
        <p:spPr bwMode="auto">
          <a:xfrm>
            <a:off x="6408192" y="3533001"/>
            <a:ext cx="159280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7338" indent="-287338"/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neutrons (E&gt;100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</a:rPr>
              <a:t>KeV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21517" name="Rectangle 10"/>
          <p:cNvSpPr>
            <a:spLocks noChangeArrowheads="1"/>
          </p:cNvSpPr>
          <p:nvPr/>
        </p:nvSpPr>
        <p:spPr bwMode="auto">
          <a:xfrm>
            <a:off x="7591704" y="6172200"/>
            <a:ext cx="132369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7338" indent="-287338"/>
            <a:r>
              <a:rPr lang="en-US" sz="1200" i="1" dirty="0" err="1">
                <a:solidFill>
                  <a:schemeClr val="bg1"/>
                </a:solidFill>
                <a:latin typeface="Calibri" pitchFamily="34" charset="0"/>
              </a:rPr>
              <a:t>S.Striganov</a:t>
            </a:r>
            <a:r>
              <a:rPr lang="en-US" sz="1200" i="1" dirty="0">
                <a:solidFill>
                  <a:schemeClr val="bg1"/>
                </a:solidFill>
                <a:latin typeface="Calibri" pitchFamily="34" charset="0"/>
              </a:rPr>
              <a:t> - FNAL</a:t>
            </a:r>
          </a:p>
        </p:txBody>
      </p:sp>
      <p:sp>
        <p:nvSpPr>
          <p:cNvPr id="21519" name="AutoShape 12"/>
          <p:cNvSpPr>
            <a:spLocks noChangeArrowheads="1"/>
          </p:cNvSpPr>
          <p:nvPr/>
        </p:nvSpPr>
        <p:spPr bwMode="auto">
          <a:xfrm>
            <a:off x="4781550" y="5257800"/>
            <a:ext cx="152400" cy="1524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>
            <a:off x="5791200" y="5257800"/>
            <a:ext cx="152400" cy="1524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>
            <a:off x="4800600" y="4191000"/>
            <a:ext cx="152400" cy="1524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4572000" y="4343400"/>
            <a:ext cx="152400" cy="1524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>
            <a:off x="4572000" y="4724400"/>
            <a:ext cx="152400" cy="1524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4114800" y="4572000"/>
            <a:ext cx="152400" cy="1524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4267200" y="6248400"/>
            <a:ext cx="152400" cy="1524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4412396" y="6176949"/>
            <a:ext cx="1282531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7338" indent="-287338"/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particle detectors</a:t>
            </a:r>
            <a:endParaRPr lang="en-US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5" name="Picture 28" descr="DSCF14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419600"/>
            <a:ext cx="1981200" cy="219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Line Callout 1 (Accent Bar) 35"/>
          <p:cNvSpPr/>
          <p:nvPr/>
        </p:nvSpPr>
        <p:spPr>
          <a:xfrm>
            <a:off x="2438400" y="5105400"/>
            <a:ext cx="1219200" cy="233910"/>
          </a:xfrm>
          <a:prstGeom prst="accentCallout1">
            <a:avLst>
              <a:gd name="adj1" fmla="val 23880"/>
              <a:gd name="adj2" fmla="val -1519"/>
              <a:gd name="adj3" fmla="val 116235"/>
              <a:gd name="adj4" fmla="val -90832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ACEM detector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7" name="Line Callout 1 (Accent Bar) 36"/>
          <p:cNvSpPr/>
          <p:nvPr/>
        </p:nvSpPr>
        <p:spPr>
          <a:xfrm>
            <a:off x="2438400" y="5867400"/>
            <a:ext cx="1219200" cy="449354"/>
          </a:xfrm>
          <a:prstGeom prst="accentCallout1">
            <a:avLst>
              <a:gd name="adj1" fmla="val 23880"/>
              <a:gd name="adj2" fmla="val -1519"/>
              <a:gd name="adj3" fmla="val 95715"/>
              <a:gd name="adj4" fmla="val -90832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Calibri" pitchFamily="34" charset="0"/>
              </a:rPr>
              <a:t>pCVD</a:t>
            </a: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 diamond &amp; pin diode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Line Callout 1 (Accent Bar) 40"/>
          <p:cNvSpPr/>
          <p:nvPr/>
        </p:nvSpPr>
        <p:spPr>
          <a:xfrm>
            <a:off x="152400" y="1600200"/>
            <a:ext cx="1143000" cy="787908"/>
          </a:xfrm>
          <a:prstGeom prst="accentCallout1">
            <a:avLst>
              <a:gd name="adj1" fmla="val 47493"/>
              <a:gd name="adj2" fmla="val 103462"/>
              <a:gd name="adj3" fmla="val 119187"/>
              <a:gd name="adj4" fmla="val 161829"/>
            </a:avLst>
          </a:prstGeom>
          <a:solidFill>
            <a:schemeClr val="bg1"/>
          </a:solidFill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pin diode</a:t>
            </a:r>
          </a:p>
          <a:p>
            <a:pPr marL="115888" indent="-115888"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</a:rPr>
              <a:t>~1cm</a:t>
            </a:r>
            <a:r>
              <a:rPr lang="en-US" sz="1200" baseline="30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 active area</a:t>
            </a:r>
          </a:p>
          <a:p>
            <a:pPr marL="115888" indent="-115888"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</a:rPr>
              <a:t>200 </a:t>
            </a:r>
            <a:r>
              <a:rPr lang="en-US" sz="12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chemeClr val="tx1"/>
                </a:solidFill>
              </a:rPr>
              <a:t>m thick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MERIT – Experimental setup</a:t>
            </a:r>
            <a:endParaRPr lang="en-US" sz="3600" dirty="0" smtClean="0"/>
          </a:p>
        </p:txBody>
      </p:sp>
      <p:sp>
        <p:nvSpPr>
          <p:cNvPr id="4096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Complete installation in the </a:t>
            </a:r>
            <a:r>
              <a:rPr lang="en-US" dirty="0" err="1" smtClean="0"/>
              <a:t>nTOF</a:t>
            </a:r>
            <a:r>
              <a:rPr lang="en-US" dirty="0" smtClean="0"/>
              <a:t> tunnel</a:t>
            </a:r>
            <a:endParaRPr lang="en-US" dirty="0"/>
          </a:p>
        </p:txBody>
      </p:sp>
      <p:sp>
        <p:nvSpPr>
          <p:cNvPr id="4096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B7E7-E509-4C32-AF0B-D0411EC39515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40967" name="Picture 4" descr="IMG_08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463" y="1428750"/>
            <a:ext cx="666591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505200"/>
          </a:xfrm>
        </p:spPr>
        <p:txBody>
          <a:bodyPr>
            <a:normAutofit/>
          </a:bodyPr>
          <a:lstStyle/>
          <a:p>
            <a:pPr marL="508000" indent="-508000">
              <a:lnSpc>
                <a:spcPct val="80000"/>
              </a:lnSpc>
              <a:tabLst>
                <a:tab pos="0" algn="l"/>
              </a:tabLst>
              <a:defRPr/>
            </a:pP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 smtClean="0"/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Introduction</a:t>
            </a: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 smtClean="0">
              <a:hlinkClick r:id="rId2" action="ppaction://hlinkfile"/>
            </a:endParaRP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Experimental apparatus</a:t>
            </a: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 smtClean="0"/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r>
              <a:rPr lang="en-US" dirty="0" smtClean="0"/>
              <a:t>Analysis results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 err="1" smtClean="0">
                <a:solidFill>
                  <a:srgbClr val="FF0000"/>
                </a:solidFill>
              </a:rPr>
              <a:t>MER</a:t>
            </a:r>
            <a:r>
              <a:rPr lang="en-US" sz="3200" dirty="0" err="1" smtClean="0">
                <a:solidFill>
                  <a:schemeClr val="bg1"/>
                </a:solidFill>
              </a:rPr>
              <a:t>cury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chemeClr val="bg1"/>
                </a:solidFill>
              </a:rPr>
              <a:t>ntense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arget</a:t>
            </a:r>
            <a:r>
              <a:rPr lang="en-US" sz="3200" dirty="0" smtClean="0">
                <a:solidFill>
                  <a:schemeClr val="tx1"/>
                </a:solidFill>
              </a:rPr>
              <a:t>  </a:t>
            </a:r>
            <a:r>
              <a:rPr lang="en-US" sz="3200" dirty="0" smtClean="0">
                <a:solidFill>
                  <a:schemeClr val="bg1"/>
                </a:solidFill>
              </a:rPr>
              <a:t>Experiment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CAAEE0-71EF-4E90-A6C4-A91C876B973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42844" y="1428736"/>
          <a:ext cx="4572032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7107" name="Picture 2" descr="C:\data0\MERIT\ShotLis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188" y="3695700"/>
            <a:ext cx="43926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MERIT </a:t>
            </a:r>
            <a:r>
              <a:rPr lang="en-US" sz="3600" dirty="0" smtClean="0">
                <a:solidFill>
                  <a:schemeClr val="tx1"/>
                </a:solidFill>
              </a:rPr>
              <a:t>– Analysis results</a:t>
            </a:r>
          </a:p>
        </p:txBody>
      </p:sp>
      <p:sp>
        <p:nvSpPr>
          <p:cNvPr id="4714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47109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Beam shots summary</a:t>
            </a:r>
          </a:p>
          <a:p>
            <a:endParaRPr lang="en-US" dirty="0" smtClean="0"/>
          </a:p>
        </p:txBody>
      </p:sp>
      <p:sp>
        <p:nvSpPr>
          <p:cNvPr id="4714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C055-761F-490D-AD99-F4D7D73AA49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9" name="Oval 8"/>
          <p:cNvSpPr/>
          <p:nvPr/>
        </p:nvSpPr>
        <p:spPr>
          <a:xfrm>
            <a:off x="8547100" y="3624263"/>
            <a:ext cx="428625" cy="2857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990600" y="5410200"/>
          <a:ext cx="3357588" cy="858445"/>
        </p:xfrm>
        <a:graphic>
          <a:graphicData uri="http://schemas.openxmlformats.org/drawingml/2006/table">
            <a:tbl>
              <a:tblPr/>
              <a:tblGrid>
                <a:gridCol w="723087"/>
                <a:gridCol w="564536"/>
                <a:gridCol w="564536"/>
                <a:gridCol w="497330"/>
                <a:gridCol w="1008099"/>
              </a:tblGrid>
              <a:tr h="2143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Lucida Sans"/>
                        </a:rPr>
                        <a:t>Beam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 smtClean="0">
                          <a:latin typeface="Lucida Sans"/>
                        </a:rPr>
                        <a:t>Horiz</a:t>
                      </a:r>
                      <a:r>
                        <a:rPr lang="en-US" sz="1000" b="1" i="0" u="none" strike="noStrike" dirty="0" smtClean="0">
                          <a:latin typeface="Lucida Sans"/>
                        </a:rPr>
                        <a:t>.</a:t>
                      </a:r>
                      <a:endParaRPr lang="en-US" sz="1000" b="1" i="0" u="none" strike="noStrike" dirty="0"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latin typeface="Lucida Sans"/>
                        </a:rPr>
                        <a:t>Vert.</a:t>
                      </a:r>
                      <a:endParaRPr lang="en-US" sz="1000" b="1" i="0" u="none" strike="noStrike" dirty="0"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Lucida Sans"/>
                        </a:rPr>
                        <a:t>Spot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Lucida Sans"/>
                        </a:rPr>
                        <a:t>Beam Density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07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latin typeface="Lucida Sans"/>
                        </a:rPr>
                        <a:t>[GeV/c]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latin typeface="Lucida Sans"/>
                        </a:rPr>
                        <a:t>[mm]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latin typeface="Lucida Sans"/>
                        </a:rPr>
                        <a:t>[mm]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latin typeface="Lucida Sans"/>
                        </a:rPr>
                        <a:t>[mm2]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latin typeface="Lucida Sans"/>
                        </a:rPr>
                        <a:t>[J/gr @ 30 TP]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Lucida Sans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latin typeface="Lucida Sans"/>
                        </a:rPr>
                        <a:t>2.40</a:t>
                      </a:r>
                      <a:endParaRPr lang="en-US" sz="1000" b="0" i="0" u="none" strike="noStrike" dirty="0"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latin typeface="Lucida Sans"/>
                        </a:rPr>
                        <a:t>1.37</a:t>
                      </a:r>
                      <a:endParaRPr lang="en-US" sz="1000" b="0" i="0" u="none" strike="noStrike" dirty="0"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latin typeface="Lucida Sans"/>
                        </a:rPr>
                        <a:t>10.35</a:t>
                      </a:r>
                      <a:endParaRPr lang="en-US" sz="1000" b="0" i="0" u="none" strike="noStrike" dirty="0"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latin typeface="Lucida Sans"/>
                        </a:rPr>
                        <a:t>94.5</a:t>
                      </a:r>
                      <a:endParaRPr lang="en-US" sz="1000" b="1" i="0" u="none" strike="noStrike" dirty="0"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79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latin typeface="Lucida Sans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C00000"/>
                          </a:solidFill>
                          <a:latin typeface="Lucida Sans"/>
                        </a:rPr>
                        <a:t>1.74</a:t>
                      </a:r>
                      <a:endParaRPr lang="en-US" sz="1000" b="1" i="0" u="none" strike="noStrike" dirty="0">
                        <a:solidFill>
                          <a:srgbClr val="C00000"/>
                        </a:solidFill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C00000"/>
                          </a:solidFill>
                          <a:latin typeface="Lucida Sans"/>
                        </a:rPr>
                        <a:t>1.04</a:t>
                      </a:r>
                      <a:endParaRPr lang="en-US" sz="1000" b="1" i="0" u="none" strike="noStrike" dirty="0">
                        <a:solidFill>
                          <a:srgbClr val="C00000"/>
                        </a:solidFill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C00000"/>
                          </a:solidFill>
                          <a:latin typeface="Lucida Sans"/>
                        </a:rPr>
                        <a:t>5.72</a:t>
                      </a:r>
                      <a:endParaRPr lang="en-US" sz="1000" b="1" i="0" u="none" strike="noStrike" dirty="0">
                        <a:solidFill>
                          <a:srgbClr val="C00000"/>
                        </a:solidFill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C00000"/>
                          </a:solidFill>
                          <a:latin typeface="Lucida Sans"/>
                        </a:rPr>
                        <a:t>171</a:t>
                      </a:r>
                      <a:endParaRPr lang="en-US" sz="1000" b="1" i="0" u="none" strike="noStrike" dirty="0">
                        <a:solidFill>
                          <a:srgbClr val="C00000"/>
                        </a:solidFill>
                        <a:latin typeface="Lucida San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Line Callout 1 (Accent Bar) 12"/>
          <p:cNvSpPr/>
          <p:nvPr/>
        </p:nvSpPr>
        <p:spPr>
          <a:xfrm>
            <a:off x="5105400" y="2362200"/>
            <a:ext cx="2057400" cy="966418"/>
          </a:xfrm>
          <a:prstGeom prst="accentCallout1">
            <a:avLst>
              <a:gd name="adj1" fmla="val 33421"/>
              <a:gd name="adj2" fmla="val 103056"/>
              <a:gd name="adj3" fmla="val 130581"/>
              <a:gd name="adj4" fmla="val 168645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pPr marL="119063" indent="-119063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30×10</a:t>
            </a:r>
            <a:r>
              <a:rPr lang="en-US" sz="1400" b="1" baseline="30000" dirty="0" smtClean="0">
                <a:solidFill>
                  <a:schemeClr val="tx1"/>
                </a:solidFill>
                <a:latin typeface="Calibri" pitchFamily="34" charset="0"/>
              </a:rPr>
              <a:t>12</a:t>
            </a: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 protons @ 24 </a:t>
            </a:r>
            <a:r>
              <a:rPr lang="en-US" sz="1400" b="1" dirty="0" err="1" smtClean="0">
                <a:solidFill>
                  <a:schemeClr val="tx1"/>
                </a:solidFill>
                <a:latin typeface="Calibri" pitchFamily="34" charset="0"/>
              </a:rPr>
              <a:t>GeV</a:t>
            </a: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/c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115 kJ </a:t>
            </a: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of beam power</a:t>
            </a:r>
          </a:p>
          <a:p>
            <a:pPr marL="119063" indent="-119063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a PS machine record 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!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1" name="Content Placeholder 42"/>
          <p:cNvSpPr txBox="1">
            <a:spLocks/>
          </p:cNvSpPr>
          <p:nvPr/>
        </p:nvSpPr>
        <p:spPr>
          <a:xfrm>
            <a:off x="609600" y="4648200"/>
            <a:ext cx="38862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Beam size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and density for 30×10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protons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4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MERIT </a:t>
            </a:r>
            <a:r>
              <a:rPr lang="en-US" sz="3600" dirty="0" smtClean="0">
                <a:solidFill>
                  <a:schemeClr val="tx1"/>
                </a:solidFill>
              </a:rPr>
              <a:t>– Analysis results</a:t>
            </a:r>
            <a:endParaRPr lang="en-US" sz="3600" dirty="0" smtClean="0"/>
          </a:p>
        </p:txBody>
      </p:sp>
      <p:sp>
        <p:nvSpPr>
          <p:cNvPr id="49167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Beam-Hg-jet interaction examples – 14 </a:t>
            </a:r>
            <a:r>
              <a:rPr lang="en-US" dirty="0" err="1" smtClean="0"/>
              <a:t>GeV</a:t>
            </a:r>
            <a:r>
              <a:rPr lang="en-US" dirty="0" smtClean="0"/>
              <a:t>/c beam</a:t>
            </a:r>
            <a:endParaRPr lang="en-US" dirty="0"/>
          </a:p>
        </p:txBody>
      </p:sp>
      <p:sp>
        <p:nvSpPr>
          <p:cNvPr id="4916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949A-26B4-4EBE-A2F5-4DA7CED02FBE}" type="slidenum">
              <a:rPr lang="en-US" smtClean="0"/>
              <a:pPr/>
              <a:t>16</a:t>
            </a:fld>
            <a:endParaRPr lang="en-US" smtClean="0"/>
          </a:p>
        </p:txBody>
      </p:sp>
      <p:grpSp>
        <p:nvGrpSpPr>
          <p:cNvPr id="28" name="Group 27"/>
          <p:cNvGrpSpPr/>
          <p:nvPr/>
        </p:nvGrpSpPr>
        <p:grpSpPr>
          <a:xfrm>
            <a:off x="228600" y="1447800"/>
            <a:ext cx="2916238" cy="2279650"/>
            <a:chOff x="330200" y="1457325"/>
            <a:chExt cx="2916238" cy="2279650"/>
          </a:xfrm>
        </p:grpSpPr>
        <p:pic>
          <p:nvPicPr>
            <p:cNvPr id="49158" name="Picture 20" descr="13004_15ms_0T_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0200" y="1457325"/>
              <a:ext cx="2916238" cy="227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1" name="Rectangle 9"/>
            <p:cNvSpPr>
              <a:spLocks noChangeArrowheads="1"/>
            </p:cNvSpPr>
            <p:nvPr/>
          </p:nvSpPr>
          <p:spPr bwMode="auto">
            <a:xfrm rot="10800000" flipH="1" flipV="1">
              <a:off x="357187" y="1485763"/>
              <a:ext cx="1928813" cy="2689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8×10</a:t>
              </a:r>
              <a:r>
                <a:rPr lang="en-US" sz="1400" baseline="30000" dirty="0" smtClean="0">
                  <a:solidFill>
                    <a:srgbClr val="C00000"/>
                  </a:solidFill>
                  <a:latin typeface="Calibri" pitchFamily="34" charset="0"/>
                </a:rPr>
                <a:t>12</a:t>
              </a:r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 protons, </a:t>
              </a:r>
              <a:r>
                <a:rPr lang="en-US" sz="1400" dirty="0">
                  <a:solidFill>
                    <a:srgbClr val="C00000"/>
                  </a:solidFill>
                  <a:latin typeface="Calibri" pitchFamily="34" charset="0"/>
                </a:rPr>
                <a:t>0T field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18694" y="1419225"/>
            <a:ext cx="2563814" cy="2454275"/>
            <a:chOff x="3403600" y="1419225"/>
            <a:chExt cx="2563814" cy="2454275"/>
          </a:xfrm>
        </p:grpSpPr>
        <p:pic>
          <p:nvPicPr>
            <p:cNvPr id="49155" name="Picture 6" descr="14029_5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3600" y="1419225"/>
              <a:ext cx="2552700" cy="2454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 rot="10800000" flipH="1" flipV="1">
              <a:off x="4038601" y="1447801"/>
              <a:ext cx="1928813" cy="2646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8×10</a:t>
              </a:r>
              <a:r>
                <a:rPr lang="en-US" sz="1400" baseline="30000" dirty="0" smtClean="0">
                  <a:solidFill>
                    <a:srgbClr val="A50021"/>
                  </a:solidFill>
                  <a:latin typeface="Calibri" pitchFamily="34" charset="0"/>
                </a:rPr>
                <a:t>12</a:t>
              </a: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 protons, 5T </a:t>
              </a:r>
              <a:r>
                <a:rPr lang="en-US" sz="1400" dirty="0">
                  <a:solidFill>
                    <a:srgbClr val="A50021"/>
                  </a:solidFill>
                  <a:latin typeface="Calibri" pitchFamily="34" charset="0"/>
                </a:rPr>
                <a:t>field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56363" y="1419225"/>
            <a:ext cx="2535237" cy="2438400"/>
            <a:chOff x="6240463" y="1422400"/>
            <a:chExt cx="2535237" cy="2438400"/>
          </a:xfrm>
        </p:grpSpPr>
        <p:pic>
          <p:nvPicPr>
            <p:cNvPr id="49154" name="Picture 5" descr="16014_10T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40463" y="1422400"/>
              <a:ext cx="2535237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 rot="10800000" flipH="1" flipV="1">
              <a:off x="6629400" y="1447801"/>
              <a:ext cx="2133600" cy="2646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12×10</a:t>
              </a:r>
              <a:r>
                <a:rPr lang="en-US" sz="1400" baseline="30000" dirty="0" smtClean="0">
                  <a:solidFill>
                    <a:srgbClr val="A50021"/>
                  </a:solidFill>
                  <a:latin typeface="Calibri" pitchFamily="34" charset="0"/>
                </a:rPr>
                <a:t>12</a:t>
              </a: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 protons, 10T </a:t>
              </a:r>
              <a:r>
                <a:rPr lang="en-US" sz="1400" dirty="0">
                  <a:solidFill>
                    <a:srgbClr val="A50021"/>
                  </a:solidFill>
                  <a:latin typeface="Calibri" pitchFamily="34" charset="0"/>
                </a:rPr>
                <a:t>field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97600" y="4191000"/>
            <a:ext cx="2841625" cy="2220912"/>
            <a:chOff x="6197600" y="4299648"/>
            <a:chExt cx="2841625" cy="2220912"/>
          </a:xfrm>
        </p:grpSpPr>
        <p:pic>
          <p:nvPicPr>
            <p:cNvPr id="49156" name="Picture 17" descr="5020_10T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97600" y="4299648"/>
              <a:ext cx="2841625" cy="222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 rot="10800000" flipH="1" flipV="1">
              <a:off x="6248401" y="4343400"/>
              <a:ext cx="2133600" cy="2646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20×10</a:t>
              </a:r>
              <a:r>
                <a:rPr lang="en-US" sz="1400" baseline="30000" dirty="0" smtClean="0">
                  <a:solidFill>
                    <a:srgbClr val="A50021"/>
                  </a:solidFill>
                  <a:latin typeface="Calibri" pitchFamily="34" charset="0"/>
                </a:rPr>
                <a:t>12</a:t>
              </a: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 protons, 10T </a:t>
              </a:r>
              <a:r>
                <a:rPr lang="en-US" sz="1400" dirty="0">
                  <a:solidFill>
                    <a:srgbClr val="A50021"/>
                  </a:solidFill>
                  <a:latin typeface="Calibri" pitchFamily="34" charset="0"/>
                </a:rPr>
                <a:t>field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36119" y="4191000"/>
            <a:ext cx="2849562" cy="2224087"/>
            <a:chOff x="3322638" y="4283773"/>
            <a:chExt cx="2849562" cy="2224087"/>
          </a:xfrm>
        </p:grpSpPr>
        <p:pic>
          <p:nvPicPr>
            <p:cNvPr id="49157" name="Picture 19" descr="13009_15ms_5T_2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22638" y="4283773"/>
              <a:ext cx="2849562" cy="222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 rot="10800000" flipH="1" flipV="1">
              <a:off x="3352800" y="4303015"/>
              <a:ext cx="2133600" cy="2689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16×10</a:t>
              </a:r>
              <a:r>
                <a:rPr lang="en-US" sz="1400" baseline="30000" dirty="0" smtClean="0">
                  <a:solidFill>
                    <a:srgbClr val="A50021"/>
                  </a:solidFill>
                  <a:latin typeface="Calibri" pitchFamily="34" charset="0"/>
                </a:rPr>
                <a:t>12</a:t>
              </a: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 protons, 5T </a:t>
              </a:r>
              <a:r>
                <a:rPr lang="en-US" sz="1400" dirty="0">
                  <a:solidFill>
                    <a:srgbClr val="A50021"/>
                  </a:solidFill>
                  <a:latin typeface="Calibri" pitchFamily="34" charset="0"/>
                </a:rPr>
                <a:t>field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8600" y="4191000"/>
            <a:ext cx="2895600" cy="2263775"/>
            <a:chOff x="228600" y="4247260"/>
            <a:chExt cx="2895600" cy="2263775"/>
          </a:xfrm>
        </p:grpSpPr>
        <p:pic>
          <p:nvPicPr>
            <p:cNvPr id="49159" name="Picture 21" descr="12008_0T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8600" y="4247260"/>
              <a:ext cx="2895600" cy="226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10800000" flipH="1" flipV="1">
              <a:off x="228601" y="4303016"/>
              <a:ext cx="2133600" cy="2689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4×10</a:t>
              </a:r>
              <a:r>
                <a:rPr lang="en-US" sz="1400" baseline="30000" dirty="0" smtClean="0">
                  <a:solidFill>
                    <a:srgbClr val="A50021"/>
                  </a:solidFill>
                  <a:latin typeface="Calibri" pitchFamily="34" charset="0"/>
                </a:rPr>
                <a:t>12</a:t>
              </a:r>
              <a:r>
                <a:rPr lang="en-US" sz="1400" dirty="0" smtClean="0">
                  <a:solidFill>
                    <a:srgbClr val="A50021"/>
                  </a:solidFill>
                  <a:latin typeface="Calibri" pitchFamily="34" charset="0"/>
                </a:rPr>
                <a:t> protons, 0T </a:t>
              </a:r>
              <a:r>
                <a:rPr lang="en-US" sz="1400" dirty="0">
                  <a:solidFill>
                    <a:srgbClr val="A50021"/>
                  </a:solidFill>
                  <a:latin typeface="Calibri" pitchFamily="34" charset="0"/>
                </a:rPr>
                <a:t>field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6" name="Object 25"/>
          <p:cNvGraphicFramePr>
            <a:graphicFrameLocks noGrp="1" noChangeAspect="1"/>
          </p:cNvGraphicFramePr>
          <p:nvPr/>
        </p:nvGraphicFramePr>
        <p:xfrm>
          <a:off x="4114800" y="1006475"/>
          <a:ext cx="4967287" cy="3489325"/>
        </p:xfrm>
        <a:graphic>
          <a:graphicData uri="http://schemas.openxmlformats.org/presentationml/2006/ole">
            <p:oleObj spid="_x0000_s2056" name="Graph" r:id="rId4" imgW="4132800" imgH="2901600" progId="">
              <p:embed/>
            </p:oleObj>
          </a:graphicData>
        </a:graphic>
      </p:graphicFrame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142875" y="1071563"/>
          <a:ext cx="4572000" cy="3071812"/>
        </p:xfrm>
        <a:graphic>
          <a:graphicData uri="http://schemas.openxmlformats.org/presentationml/2006/ole">
            <p:oleObj spid="_x0000_s2050" name="Graph" r:id="rId5" imgW="4132800" imgH="2901600" progId="">
              <p:embed/>
            </p:oleObj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90600" y="1444625"/>
            <a:ext cx="21216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8000"/>
                </a:solidFill>
                <a:latin typeface="Calibri" pitchFamily="34" charset="0"/>
              </a:rPr>
              <a:t>Jet width </a:t>
            </a:r>
            <a:r>
              <a:rPr lang="en-US" sz="1400" dirty="0" err="1">
                <a:solidFill>
                  <a:srgbClr val="008000"/>
                </a:solidFill>
                <a:latin typeface="Calibri" pitchFamily="34" charset="0"/>
              </a:rPr>
              <a:t>vs</a:t>
            </a:r>
            <a:r>
              <a:rPr lang="en-US" sz="1400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solidFill>
                  <a:srgbClr val="008000"/>
                </a:solidFill>
                <a:latin typeface="Calibri" pitchFamily="34" charset="0"/>
              </a:rPr>
              <a:t>magnetic field</a:t>
            </a:r>
            <a:endParaRPr lang="en-US" sz="1400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947360" y="1444823"/>
            <a:ext cx="23759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8000"/>
                </a:solidFill>
                <a:latin typeface="Calibri" pitchFamily="34" charset="0"/>
              </a:rPr>
              <a:t>Hg-pressure </a:t>
            </a:r>
            <a:r>
              <a:rPr lang="en-US" sz="1400" dirty="0" err="1" smtClean="0">
                <a:solidFill>
                  <a:srgbClr val="008000"/>
                </a:solidFill>
                <a:latin typeface="Calibri" pitchFamily="34" charset="0"/>
              </a:rPr>
              <a:t>vs</a:t>
            </a:r>
            <a:r>
              <a:rPr lang="en-US" sz="1400" dirty="0" smtClean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en-US" sz="1400" dirty="0">
                <a:solidFill>
                  <a:srgbClr val="008000"/>
                </a:solidFill>
                <a:latin typeface="Calibri" pitchFamily="34" charset="0"/>
              </a:rPr>
              <a:t>magnetic field </a:t>
            </a:r>
          </a:p>
        </p:txBody>
      </p:sp>
      <p:sp>
        <p:nvSpPr>
          <p:cNvPr id="2057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MERIT </a:t>
            </a:r>
            <a:r>
              <a:rPr lang="en-US" dirty="0" smtClean="0">
                <a:solidFill>
                  <a:schemeClr val="tx1"/>
                </a:solidFill>
              </a:rPr>
              <a:t>– Analysis results</a:t>
            </a:r>
            <a:endParaRPr lang="en-US" dirty="0" smtClean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"/>
          </p:nvPr>
        </p:nvSpPr>
        <p:spPr>
          <a:xfrm>
            <a:off x="4844900" y="4343400"/>
            <a:ext cx="4299099" cy="2133599"/>
          </a:xfrm>
        </p:spPr>
        <p:txBody>
          <a:bodyPr>
            <a:normAutofit fontScale="47500" lnSpcReduction="20000"/>
          </a:bodyPr>
          <a:lstStyle/>
          <a:p>
            <a:pPr marL="342900" indent="-342900"/>
            <a:r>
              <a:rPr lang="en-US" dirty="0" smtClean="0"/>
              <a:t>Jet velocity not noticeably reduced on entering magnetic field.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>
                <a:solidFill>
                  <a:srgbClr val="FF0000"/>
                </a:solidFill>
              </a:rPr>
              <a:t>Pressure needed for v = 15 m/s does not increase with magnetic field.</a:t>
            </a:r>
          </a:p>
          <a:p>
            <a:pPr marL="342900" indent="-342900"/>
            <a:endParaRPr lang="en-US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en-US" dirty="0" smtClean="0"/>
              <a:t>Vertical height of jet not affected by magnetic field – but the height is </a:t>
            </a:r>
            <a:r>
              <a:rPr lang="en-US" dirty="0" smtClean="0">
                <a:sym typeface="Symbol" pitchFamily="18" charset="2"/>
              </a:rPr>
              <a:t> double the nozzle diameter.</a:t>
            </a:r>
          </a:p>
          <a:p>
            <a:endParaRPr lang="en-US" dirty="0"/>
          </a:p>
        </p:txBody>
      </p:sp>
      <p:sp>
        <p:nvSpPr>
          <p:cNvPr id="2059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2060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D4E499-54A7-43B2-8416-1DE9E53CF48F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Hg-jet properties without beam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90600" y="4143375"/>
            <a:ext cx="21809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8000"/>
                </a:solidFill>
                <a:latin typeface="Calibri" pitchFamily="34" charset="0"/>
              </a:rPr>
              <a:t>Jet speed </a:t>
            </a:r>
            <a:r>
              <a:rPr lang="en-US" sz="1400" dirty="0" err="1">
                <a:solidFill>
                  <a:srgbClr val="008000"/>
                </a:solidFill>
                <a:latin typeface="Calibri" pitchFamily="34" charset="0"/>
              </a:rPr>
              <a:t>vs</a:t>
            </a:r>
            <a:r>
              <a:rPr lang="en-US" sz="1400" dirty="0">
                <a:solidFill>
                  <a:srgbClr val="008000"/>
                </a:solidFill>
                <a:latin typeface="Calibri" pitchFamily="34" charset="0"/>
              </a:rPr>
              <a:t> magnetic field </a:t>
            </a:r>
          </a:p>
        </p:txBody>
      </p:sp>
      <p:graphicFrame>
        <p:nvGraphicFramePr>
          <p:cNvPr id="2055" name="Object 22"/>
          <p:cNvGraphicFramePr>
            <a:graphicFrameLocks noGrp="1" noChangeAspect="1"/>
          </p:cNvGraphicFramePr>
          <p:nvPr/>
        </p:nvGraphicFramePr>
        <p:xfrm>
          <a:off x="151760" y="3657600"/>
          <a:ext cx="4557272" cy="3201078"/>
        </p:xfrm>
        <a:graphic>
          <a:graphicData uri="http://schemas.openxmlformats.org/presentationml/2006/ole">
            <p:oleObj spid="_x0000_s2055" name="Graph" r:id="rId6" imgW="4132800" imgH="29016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sf000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0925" y="1285875"/>
            <a:ext cx="19970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4" descr="sf000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5725" y="1285875"/>
            <a:ext cx="19970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sf000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8300" y="1285875"/>
            <a:ext cx="19970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sf000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0925" y="2968625"/>
            <a:ext cx="19970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7" descr="sf0004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95725" y="2962275"/>
            <a:ext cx="19970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8" descr="sf0005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8300" y="2962275"/>
            <a:ext cx="19970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9" descr="sf0005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0925" y="4641850"/>
            <a:ext cx="19970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10" descr="sf0005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84613" y="4651375"/>
            <a:ext cx="19970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11" descr="sf0005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18300" y="4651375"/>
            <a:ext cx="19970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Rectangle 12"/>
          <p:cNvSpPr>
            <a:spLocks noChangeArrowheads="1"/>
          </p:cNvSpPr>
          <p:nvPr/>
        </p:nvSpPr>
        <p:spPr bwMode="auto">
          <a:xfrm>
            <a:off x="1000125" y="2887663"/>
            <a:ext cx="4973638" cy="179546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Text Box 13"/>
          <p:cNvSpPr txBox="1">
            <a:spLocks noChangeArrowheads="1"/>
          </p:cNvSpPr>
          <p:nvPr/>
        </p:nvSpPr>
        <p:spPr bwMode="auto">
          <a:xfrm rot="-5400000">
            <a:off x="84138" y="3468688"/>
            <a:ext cx="1130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interaction</a:t>
            </a:r>
          </a:p>
          <a:p>
            <a:r>
              <a:rPr lang="en-US" sz="1600"/>
              <a:t>Center</a:t>
            </a:r>
          </a:p>
        </p:txBody>
      </p:sp>
      <p:sp>
        <p:nvSpPr>
          <p:cNvPr id="50189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MERIT </a:t>
            </a:r>
            <a:r>
              <a:rPr lang="en-US" dirty="0" smtClean="0">
                <a:solidFill>
                  <a:schemeClr val="tx1"/>
                </a:solidFill>
              </a:rPr>
              <a:t>– Analysis results</a:t>
            </a:r>
            <a:endParaRPr lang="en-US" dirty="0" smtClean="0"/>
          </a:p>
        </p:txBody>
      </p:sp>
      <p:sp>
        <p:nvSpPr>
          <p:cNvPr id="50190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Interaction example - 16×10</a:t>
            </a:r>
            <a:r>
              <a:rPr lang="en-US" baseline="30000" dirty="0" smtClean="0"/>
              <a:t>12</a:t>
            </a:r>
            <a:r>
              <a:rPr lang="en-US" dirty="0" smtClean="0"/>
              <a:t> protons, 5T, 14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endParaRPr lang="en-US" dirty="0"/>
          </a:p>
        </p:txBody>
      </p:sp>
      <p:sp>
        <p:nvSpPr>
          <p:cNvPr id="50191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2C973-954C-4CE2-BB2C-0F520E06DA26}" type="slidenum">
              <a:rPr lang="en-US" smtClean="0"/>
              <a:pPr/>
              <a:t>18</a:t>
            </a:fld>
            <a:endParaRPr lang="en-US" smtClean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14688" y="2143125"/>
            <a:ext cx="571500" cy="1588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4" name="TextBox 19"/>
          <p:cNvSpPr txBox="1">
            <a:spLocks noChangeArrowheads="1"/>
          </p:cNvSpPr>
          <p:nvPr/>
        </p:nvSpPr>
        <p:spPr bwMode="auto">
          <a:xfrm>
            <a:off x="3157538" y="1714500"/>
            <a:ext cx="620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3333FF"/>
                </a:solidFill>
              </a:rPr>
              <a:t>time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000750" y="2295525"/>
            <a:ext cx="571500" cy="1588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6" name="TextBox 21"/>
          <p:cNvSpPr txBox="1">
            <a:spLocks noChangeArrowheads="1"/>
          </p:cNvSpPr>
          <p:nvPr/>
        </p:nvSpPr>
        <p:spPr bwMode="auto">
          <a:xfrm>
            <a:off x="5943600" y="18669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3333FF"/>
                </a:solidFill>
              </a:rPr>
              <a:t>time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057900" y="3856038"/>
            <a:ext cx="571500" cy="1587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8" name="TextBox 23"/>
          <p:cNvSpPr txBox="1">
            <a:spLocks noChangeArrowheads="1"/>
          </p:cNvSpPr>
          <p:nvPr/>
        </p:nvSpPr>
        <p:spPr bwMode="auto">
          <a:xfrm>
            <a:off x="6000750" y="3427413"/>
            <a:ext cx="620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3333FF"/>
                </a:solidFill>
              </a:rPr>
              <a:t>time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057900" y="5715000"/>
            <a:ext cx="571500" cy="1588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00" name="TextBox 25"/>
          <p:cNvSpPr txBox="1">
            <a:spLocks noChangeArrowheads="1"/>
          </p:cNvSpPr>
          <p:nvPr/>
        </p:nvSpPr>
        <p:spPr bwMode="auto">
          <a:xfrm>
            <a:off x="6000750" y="5286375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3333FF"/>
                </a:solidFill>
              </a:rPr>
              <a:t>time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200400" y="5857875"/>
            <a:ext cx="571500" cy="1588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02" name="TextBox 27"/>
          <p:cNvSpPr txBox="1">
            <a:spLocks noChangeArrowheads="1"/>
          </p:cNvSpPr>
          <p:nvPr/>
        </p:nvSpPr>
        <p:spPr bwMode="auto">
          <a:xfrm>
            <a:off x="3143250" y="542925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3333FF"/>
                </a:solidFill>
              </a:rPr>
              <a:t>time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00400" y="3500438"/>
            <a:ext cx="571500" cy="1587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04" name="TextBox 29"/>
          <p:cNvSpPr txBox="1">
            <a:spLocks noChangeArrowheads="1"/>
          </p:cNvSpPr>
          <p:nvPr/>
        </p:nvSpPr>
        <p:spPr bwMode="auto">
          <a:xfrm>
            <a:off x="3143250" y="3071813"/>
            <a:ext cx="620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3333FF"/>
                </a:solidFill>
              </a:rPr>
              <a:t>time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152400" y="6324600"/>
            <a:ext cx="6324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1400" dirty="0">
                <a:latin typeface="Calibri" pitchFamily="34" charset="0"/>
              </a:rPr>
              <a:t>Note disruption of top of jet at early times, and of bottom at later times.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1400" dirty="0">
                <a:solidFill>
                  <a:srgbClr val="0000FF"/>
                </a:solidFill>
                <a:latin typeface="Calibri" pitchFamily="34" charset="0"/>
              </a:rPr>
              <a:t>“</a:t>
            </a:r>
            <a:r>
              <a:rPr lang="en-US" sz="1400" b="1" dirty="0">
                <a:solidFill>
                  <a:srgbClr val="0000FF"/>
                </a:solidFill>
                <a:latin typeface="Calibri" pitchFamily="34" charset="0"/>
              </a:rPr>
              <a:t>Disruption length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</a:rPr>
              <a:t>” inferred from number of frames the disruption lasts.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MERIT </a:t>
            </a:r>
            <a:r>
              <a:rPr lang="en-US" dirty="0" smtClean="0">
                <a:solidFill>
                  <a:schemeClr val="tx1"/>
                </a:solidFill>
              </a:rPr>
              <a:t>– Analysis results</a:t>
            </a:r>
            <a:endParaRPr lang="en-US" dirty="0" smtClean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"/>
          </p:nvPr>
        </p:nvSpPr>
        <p:spPr>
          <a:xfrm>
            <a:off x="685801" y="4343400"/>
            <a:ext cx="8458200" cy="2057399"/>
          </a:xfrm>
        </p:spPr>
        <p:txBody>
          <a:bodyPr>
            <a:normAutofit fontScale="55000" lnSpcReduction="20000"/>
          </a:bodyPr>
          <a:lstStyle/>
          <a:p>
            <a:pPr marL="342900" indent="-342900"/>
            <a:r>
              <a:rPr lang="en-US" dirty="0" smtClean="0"/>
              <a:t>Disruption length is never longer than length of overlap of beam and jet.</a:t>
            </a:r>
          </a:p>
          <a:p>
            <a:pPr marL="342900" indent="-342900"/>
            <a:endParaRPr lang="en-US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FF"/>
                </a:solidFill>
              </a:rPr>
              <a:t>Maximum disruption length same at 14 and 25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/c.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Disruption length smaller at higher magnetic field.</a:t>
            </a:r>
          </a:p>
          <a:p>
            <a:pPr marL="342900" indent="-342900"/>
            <a:endParaRPr lang="en-US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FF"/>
                </a:solidFill>
              </a:rPr>
              <a:t>Disruption threshold increases at higher magnetic field.</a:t>
            </a:r>
          </a:p>
          <a:p>
            <a:endParaRPr lang="en-US" dirty="0"/>
          </a:p>
        </p:txBody>
      </p:sp>
      <p:sp>
        <p:nvSpPr>
          <p:cNvPr id="3080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3081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B0B718-C85C-41DA-A6E8-AE836BDAC11F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Disruption length </a:t>
            </a:r>
            <a:r>
              <a:rPr lang="en-US" dirty="0" err="1" smtClean="0"/>
              <a:t>vs</a:t>
            </a:r>
            <a:r>
              <a:rPr lang="en-US" dirty="0" smtClean="0"/>
              <a:t> beam intensity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93031"/>
            <a:ext cx="4495800" cy="29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1676400"/>
            <a:ext cx="11673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8000"/>
                </a:solidFill>
                <a:latin typeface="Calibri" pitchFamily="34" charset="0"/>
              </a:rPr>
              <a:t>14 </a:t>
            </a:r>
            <a:r>
              <a:rPr lang="en-US" sz="1400" dirty="0" err="1">
                <a:solidFill>
                  <a:srgbClr val="008000"/>
                </a:solidFill>
                <a:latin typeface="Calibri" pitchFamily="34" charset="0"/>
              </a:rPr>
              <a:t>GeV</a:t>
            </a:r>
            <a:r>
              <a:rPr lang="en-US" sz="1400" dirty="0">
                <a:solidFill>
                  <a:srgbClr val="008000"/>
                </a:solidFill>
                <a:latin typeface="Calibri" pitchFamily="34" charset="0"/>
              </a:rPr>
              <a:t> beam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47799"/>
            <a:ext cx="4343400" cy="279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443293" y="1676400"/>
            <a:ext cx="11673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8000"/>
                </a:solidFill>
                <a:latin typeface="Calibri" pitchFamily="34" charset="0"/>
              </a:rPr>
              <a:t>24 </a:t>
            </a:r>
            <a:r>
              <a:rPr lang="en-US" sz="1400" dirty="0" err="1">
                <a:solidFill>
                  <a:srgbClr val="008000"/>
                </a:solidFill>
                <a:latin typeface="Calibri" pitchFamily="34" charset="0"/>
              </a:rPr>
              <a:t>GeV</a:t>
            </a:r>
            <a:r>
              <a:rPr lang="en-US" sz="1400" dirty="0">
                <a:solidFill>
                  <a:srgbClr val="008000"/>
                </a:solidFill>
                <a:latin typeface="Calibri" pitchFamily="34" charset="0"/>
              </a:rPr>
              <a:t>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tx1"/>
                </a:solidFill>
              </a:rPr>
              <a:t>The </a:t>
            </a:r>
            <a:r>
              <a:rPr lang="en-US" sz="3200" dirty="0" err="1" smtClean="0">
                <a:solidFill>
                  <a:srgbClr val="FF0000"/>
                </a:solidFill>
              </a:rPr>
              <a:t>MER</a:t>
            </a:r>
            <a:r>
              <a:rPr lang="en-US" sz="3200" dirty="0" err="1" smtClean="0">
                <a:solidFill>
                  <a:schemeClr val="tx1"/>
                </a:solidFill>
              </a:rPr>
              <a:t>cury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ntense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chemeClr val="tx1"/>
                </a:solidFill>
              </a:rPr>
              <a:t>arget  Experiment</a:t>
            </a:r>
          </a:p>
        </p:txBody>
      </p:sp>
      <p:sp>
        <p:nvSpPr>
          <p:cNvPr id="5122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F1BE3434-3A7A-4AF6-A879-0FAE7E11D12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371600"/>
            <a:ext cx="8531352" cy="1143000"/>
          </a:xfrm>
        </p:spPr>
        <p:txBody>
          <a:bodyPr wrap="square">
            <a:normAutofit/>
          </a:bodyPr>
          <a:lstStyle/>
          <a:p>
            <a:pPr algn="ctr">
              <a:buNone/>
            </a:pPr>
            <a:r>
              <a:rPr lang="en-US" sz="2000" dirty="0" smtClean="0"/>
              <a:t>The MERIT experiment is a </a:t>
            </a:r>
            <a:r>
              <a:rPr lang="en-US" sz="2000" b="1" dirty="0" smtClean="0">
                <a:solidFill>
                  <a:srgbClr val="CC0099"/>
                </a:solidFill>
              </a:rPr>
              <a:t>proof‐of‐principle</a:t>
            </a:r>
            <a:r>
              <a:rPr lang="en-US" sz="2000" dirty="0" smtClean="0"/>
              <a:t> test of a target system for a high power proton beam to be used as front‐end for a </a:t>
            </a:r>
            <a:r>
              <a:rPr lang="en-US" sz="2000" b="1" dirty="0" smtClean="0">
                <a:solidFill>
                  <a:srgbClr val="CC0099"/>
                </a:solidFill>
                <a:sym typeface="Wingdings" pitchFamily="2" charset="2"/>
              </a:rPr>
              <a:t>neutrino factory</a:t>
            </a:r>
            <a:r>
              <a:rPr lang="en-US" sz="2000" dirty="0" smtClean="0"/>
              <a:t> or </a:t>
            </a:r>
            <a:r>
              <a:rPr lang="en-US" sz="2000" dirty="0" smtClean="0">
                <a:sym typeface="Wingdings" pitchFamily="2" charset="2"/>
              </a:rPr>
              <a:t>a </a:t>
            </a:r>
            <a:r>
              <a:rPr lang="en-US" sz="2000" b="1" dirty="0" err="1" smtClean="0">
                <a:solidFill>
                  <a:srgbClr val="CC0099"/>
                </a:solidFill>
                <a:sym typeface="Wingdings" pitchFamily="2" charset="2"/>
              </a:rPr>
              <a:t>muon</a:t>
            </a:r>
            <a:r>
              <a:rPr lang="en-US" sz="2000" b="1" dirty="0" smtClean="0">
                <a:solidFill>
                  <a:srgbClr val="CC0099"/>
                </a:solidFill>
                <a:sym typeface="Wingdings" pitchFamily="2" charset="2"/>
              </a:rPr>
              <a:t> collider</a:t>
            </a:r>
            <a:r>
              <a:rPr lang="en-US" sz="2000" dirty="0" smtClean="0"/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086600" y="3429000"/>
            <a:ext cx="129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tabLst/>
              <a:defRPr/>
            </a:pPr>
            <a:r>
              <a:rPr lang="en-US" sz="1400" kern="0" dirty="0" err="1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Superbeams</a:t>
            </a: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086600" y="3886200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tabLst/>
              <a:defRPr/>
            </a:pPr>
            <a:r>
              <a:rPr lang="en-US" sz="1400" kern="0" dirty="0" smtClean="0">
                <a:solidFill>
                  <a:srgbClr val="0000FF"/>
                </a:solidFill>
                <a:latin typeface="Calibri" pitchFamily="34" charset="0"/>
                <a:sym typeface="Wingdings" pitchFamily="2" charset="2"/>
              </a:rPr>
              <a:t>Neutrino factory or </a:t>
            </a:r>
            <a:r>
              <a:rPr lang="en-US" sz="1400" kern="0" dirty="0" err="1" smtClean="0">
                <a:solidFill>
                  <a:srgbClr val="0000FF"/>
                </a:solidFill>
                <a:latin typeface="Calibri" pitchFamily="34" charset="0"/>
                <a:sym typeface="Wingdings" pitchFamily="2" charset="2"/>
              </a:rPr>
              <a:t>muon</a:t>
            </a:r>
            <a:r>
              <a:rPr lang="en-US" sz="1400" kern="0" dirty="0" smtClean="0">
                <a:solidFill>
                  <a:srgbClr val="0000FF"/>
                </a:solidFill>
                <a:latin typeface="Calibri" pitchFamily="34" charset="0"/>
                <a:sym typeface="Wingdings" pitchFamily="2" charset="2"/>
              </a:rPr>
              <a:t> collider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Wingdings" pitchFamily="2" charset="2"/>
            </a:endParaRPr>
          </a:p>
        </p:txBody>
      </p:sp>
      <p:grpSp>
        <p:nvGrpSpPr>
          <p:cNvPr id="2" name="Group 76"/>
          <p:cNvGrpSpPr/>
          <p:nvPr/>
        </p:nvGrpSpPr>
        <p:grpSpPr>
          <a:xfrm>
            <a:off x="1133475" y="3429000"/>
            <a:ext cx="5693598" cy="920760"/>
            <a:chOff x="1133475" y="2667000"/>
            <a:chExt cx="5693598" cy="920760"/>
          </a:xfrm>
        </p:grpSpPr>
        <p:sp>
          <p:nvSpPr>
            <p:cNvPr id="1035" name="Line 11"/>
            <p:cNvSpPr>
              <a:spLocks noChangeShapeType="1"/>
            </p:cNvSpPr>
            <p:nvPr/>
          </p:nvSpPr>
          <p:spPr bwMode="auto">
            <a:xfrm>
              <a:off x="4165600" y="2730386"/>
              <a:ext cx="228600" cy="2045"/>
            </a:xfrm>
            <a:prstGeom prst="line">
              <a:avLst/>
            </a:prstGeom>
            <a:noFill/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4165600" y="3214981"/>
              <a:ext cx="228600" cy="2045"/>
            </a:xfrm>
            <a:prstGeom prst="line">
              <a:avLst/>
            </a:prstGeom>
            <a:noFill/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5919788" y="3186355"/>
              <a:ext cx="228600" cy="2045"/>
            </a:xfrm>
            <a:prstGeom prst="line">
              <a:avLst/>
            </a:prstGeom>
            <a:noFill/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6530975" y="3186355"/>
              <a:ext cx="196850" cy="2045"/>
            </a:xfrm>
            <a:prstGeom prst="line">
              <a:avLst/>
            </a:prstGeom>
            <a:noFill/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6742113" y="3192489"/>
              <a:ext cx="84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6159500" y="3192489"/>
              <a:ext cx="84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(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406900" y="3221115"/>
              <a:ext cx="84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4067175" y="3221115"/>
              <a:ext cx="84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(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4406900" y="2738565"/>
              <a:ext cx="85725" cy="396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4067175" y="2738565"/>
              <a:ext cx="85725" cy="396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(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>
              <a:off x="6648450" y="3394915"/>
              <a:ext cx="6893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5794375" y="3394915"/>
              <a:ext cx="6893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4778375" y="3091934"/>
              <a:ext cx="36067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decay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/>
          </p:nvSpPr>
          <p:spPr bwMode="auto">
            <a:xfrm>
              <a:off x="2851150" y="3124200"/>
              <a:ext cx="36067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decay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>
              <a:off x="2851150" y="2667000"/>
              <a:ext cx="36067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decay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0" name="Rectangle 26"/>
            <p:cNvSpPr>
              <a:spLocks noChangeArrowheads="1"/>
            </p:cNvSpPr>
            <p:nvPr/>
          </p:nvSpPr>
          <p:spPr bwMode="auto">
            <a:xfrm>
              <a:off x="5411788" y="3192489"/>
              <a:ext cx="1138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2370138" y="2969616"/>
              <a:ext cx="157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Times New Roman" pitchFamily="18" charset="0"/>
                </a:rPr>
                <a:t>X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1519238" y="2969616"/>
              <a:ext cx="157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Times New Roman" pitchFamily="18" charset="0"/>
                </a:rPr>
                <a:t>A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133475" y="2969616"/>
              <a:ext cx="228600" cy="44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4" name="Rectangle 30"/>
            <p:cNvSpPr>
              <a:spLocks noChangeArrowheads="1"/>
            </p:cNvSpPr>
            <p:nvPr/>
          </p:nvSpPr>
          <p:spPr bwMode="auto">
            <a:xfrm>
              <a:off x="6492875" y="3155685"/>
              <a:ext cx="1330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5" name="Rectangle 31"/>
            <p:cNvSpPr>
              <a:spLocks noChangeArrowheads="1"/>
            </p:cNvSpPr>
            <p:nvPr/>
          </p:nvSpPr>
          <p:spPr bwMode="auto">
            <a:xfrm>
              <a:off x="6218238" y="3155685"/>
              <a:ext cx="1330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6" name="Rectangle 32"/>
            <p:cNvSpPr>
              <a:spLocks noChangeArrowheads="1"/>
            </p:cNvSpPr>
            <p:nvPr/>
          </p:nvSpPr>
          <p:spPr bwMode="auto">
            <a:xfrm>
              <a:off x="5881688" y="3155685"/>
              <a:ext cx="1330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7" name="Rectangle 33"/>
            <p:cNvSpPr>
              <a:spLocks noChangeArrowheads="1"/>
            </p:cNvSpPr>
            <p:nvPr/>
          </p:nvSpPr>
          <p:spPr bwMode="auto">
            <a:xfrm>
              <a:off x="5638800" y="3155685"/>
              <a:ext cx="1330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>
              <a:off x="4127500" y="3184311"/>
              <a:ext cx="1330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9" name="Rectangle 35"/>
            <p:cNvSpPr>
              <a:spLocks noChangeArrowheads="1"/>
            </p:cNvSpPr>
            <p:nvPr/>
          </p:nvSpPr>
          <p:spPr bwMode="auto">
            <a:xfrm>
              <a:off x="3765550" y="3184311"/>
              <a:ext cx="1330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0" name="Rectangle 36"/>
            <p:cNvSpPr>
              <a:spLocks noChangeArrowheads="1"/>
            </p:cNvSpPr>
            <p:nvPr/>
          </p:nvSpPr>
          <p:spPr bwMode="auto">
            <a:xfrm>
              <a:off x="3492500" y="3184311"/>
              <a:ext cx="14747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1" name="Rectangle 37"/>
            <p:cNvSpPr>
              <a:spLocks noChangeArrowheads="1"/>
            </p:cNvSpPr>
            <p:nvPr/>
          </p:nvSpPr>
          <p:spPr bwMode="auto">
            <a:xfrm>
              <a:off x="4127500" y="2701760"/>
              <a:ext cx="133350" cy="396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Symbol" pitchFamily="18" charset="2"/>
                </a:rPr>
                <a:t>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>
              <a:off x="3765550" y="2701760"/>
              <a:ext cx="133350" cy="396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Symbol" pitchFamily="18" charset="2"/>
                </a:rPr>
                <a:t>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3492500" y="2701760"/>
              <a:ext cx="147638" cy="396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Symbol" pitchFamily="18" charset="2"/>
                </a:rPr>
                <a:t>m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2001838" y="2932812"/>
              <a:ext cx="1410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Symbol" pitchFamily="18" charset="2"/>
                </a:rPr>
                <a:t>p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378575" y="3374468"/>
              <a:ext cx="8816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6" name="Rectangle 42"/>
            <p:cNvSpPr>
              <a:spLocks noChangeArrowheads="1"/>
            </p:cNvSpPr>
            <p:nvPr/>
          </p:nvSpPr>
          <p:spPr bwMode="auto">
            <a:xfrm>
              <a:off x="6042025" y="3374468"/>
              <a:ext cx="8816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7" name="Rectangle 43"/>
            <p:cNvSpPr>
              <a:spLocks noChangeArrowheads="1"/>
            </p:cNvSpPr>
            <p:nvPr/>
          </p:nvSpPr>
          <p:spPr bwMode="auto">
            <a:xfrm>
              <a:off x="4287838" y="3403094"/>
              <a:ext cx="8816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m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8" name="Rectangle 44"/>
            <p:cNvSpPr>
              <a:spLocks noChangeArrowheads="1"/>
            </p:cNvSpPr>
            <p:nvPr/>
          </p:nvSpPr>
          <p:spPr bwMode="auto">
            <a:xfrm>
              <a:off x="3924300" y="3403094"/>
              <a:ext cx="8816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m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9" name="Rectangle 45"/>
            <p:cNvSpPr>
              <a:spLocks noChangeArrowheads="1"/>
            </p:cNvSpPr>
            <p:nvPr/>
          </p:nvSpPr>
          <p:spPr bwMode="auto">
            <a:xfrm>
              <a:off x="4287838" y="2918499"/>
              <a:ext cx="88900" cy="23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Symbol" pitchFamily="18" charset="2"/>
                </a:rPr>
                <a:t>m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0" name="Rectangle 46"/>
            <p:cNvSpPr>
              <a:spLocks noChangeArrowheads="1"/>
            </p:cNvSpPr>
            <p:nvPr/>
          </p:nvSpPr>
          <p:spPr bwMode="auto">
            <a:xfrm>
              <a:off x="3924300" y="2918499"/>
              <a:ext cx="88900" cy="23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Symbol" pitchFamily="18" charset="2"/>
                </a:rPr>
                <a:t>m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1" name="Rectangle 47"/>
            <p:cNvSpPr>
              <a:spLocks noChangeArrowheads="1"/>
            </p:cNvSpPr>
            <p:nvPr/>
          </p:nvSpPr>
          <p:spPr bwMode="auto">
            <a:xfrm>
              <a:off x="5534025" y="3149551"/>
              <a:ext cx="8496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±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3659188" y="3178177"/>
              <a:ext cx="8496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±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3" name="Rectangle 49"/>
            <p:cNvSpPr>
              <a:spLocks noChangeArrowheads="1"/>
            </p:cNvSpPr>
            <p:nvPr/>
          </p:nvSpPr>
          <p:spPr bwMode="auto">
            <a:xfrm>
              <a:off x="3659188" y="2695626"/>
              <a:ext cx="85725" cy="23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Symbol" pitchFamily="18" charset="2"/>
                </a:rPr>
                <a:t>±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4" name="Rectangle 50"/>
            <p:cNvSpPr>
              <a:spLocks noChangeArrowheads="1"/>
            </p:cNvSpPr>
            <p:nvPr/>
          </p:nvSpPr>
          <p:spPr bwMode="auto">
            <a:xfrm>
              <a:off x="2185988" y="2924633"/>
              <a:ext cx="8496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Symbol" pitchFamily="18" charset="2"/>
                </a:rPr>
                <a:t>±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5" name="Rectangle 51"/>
            <p:cNvSpPr>
              <a:spLocks noChangeArrowheads="1"/>
            </p:cNvSpPr>
            <p:nvPr/>
          </p:nvSpPr>
          <p:spPr bwMode="auto">
            <a:xfrm>
              <a:off x="4908550" y="3155685"/>
              <a:ext cx="2564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¾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4781550" y="3155732"/>
              <a:ext cx="2564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¾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5135563" y="3155685"/>
              <a:ext cx="2532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®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8" name="Rectangle 54"/>
            <p:cNvSpPr>
              <a:spLocks noChangeArrowheads="1"/>
            </p:cNvSpPr>
            <p:nvPr/>
          </p:nvSpPr>
          <p:spPr bwMode="auto">
            <a:xfrm>
              <a:off x="4537075" y="3155685"/>
              <a:ext cx="2564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¾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9" name="Rectangle 55"/>
            <p:cNvSpPr>
              <a:spLocks noChangeArrowheads="1"/>
            </p:cNvSpPr>
            <p:nvPr/>
          </p:nvSpPr>
          <p:spPr bwMode="auto">
            <a:xfrm>
              <a:off x="2981325" y="3184311"/>
              <a:ext cx="2564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¾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0" name="Rectangle 56"/>
            <p:cNvSpPr>
              <a:spLocks noChangeArrowheads="1"/>
            </p:cNvSpPr>
            <p:nvPr/>
          </p:nvSpPr>
          <p:spPr bwMode="auto">
            <a:xfrm>
              <a:off x="2854325" y="3184311"/>
              <a:ext cx="2564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¾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1" name="Rectangle 57"/>
            <p:cNvSpPr>
              <a:spLocks noChangeArrowheads="1"/>
            </p:cNvSpPr>
            <p:nvPr/>
          </p:nvSpPr>
          <p:spPr bwMode="auto">
            <a:xfrm>
              <a:off x="3208338" y="3184311"/>
              <a:ext cx="2532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®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2" name="Rectangle 58"/>
            <p:cNvSpPr>
              <a:spLocks noChangeArrowheads="1"/>
            </p:cNvSpPr>
            <p:nvPr/>
          </p:nvSpPr>
          <p:spPr bwMode="auto">
            <a:xfrm>
              <a:off x="2609850" y="3184311"/>
              <a:ext cx="2564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Symbol" pitchFamily="18" charset="2"/>
                </a:rPr>
                <a:t>¾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75"/>
            <p:cNvGrpSpPr/>
            <p:nvPr/>
          </p:nvGrpSpPr>
          <p:grpSpPr>
            <a:xfrm>
              <a:off x="2609850" y="2743200"/>
              <a:ext cx="851762" cy="309703"/>
              <a:chOff x="2609850" y="2954201"/>
              <a:chExt cx="851762" cy="309703"/>
            </a:xfrm>
          </p:grpSpPr>
          <p:sp>
            <p:nvSpPr>
              <p:cNvPr id="1083" name="Rectangle 59"/>
              <p:cNvSpPr>
                <a:spLocks noChangeArrowheads="1"/>
              </p:cNvSpPr>
              <p:nvPr/>
            </p:nvSpPr>
            <p:spPr bwMode="auto">
              <a:xfrm>
                <a:off x="2981325" y="2956127"/>
                <a:ext cx="25648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Symbol" pitchFamily="18" charset="2"/>
                  </a:rPr>
                  <a:t>¾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4" name="Rectangle 60"/>
              <p:cNvSpPr>
                <a:spLocks noChangeArrowheads="1"/>
              </p:cNvSpPr>
              <p:nvPr/>
            </p:nvSpPr>
            <p:spPr bwMode="auto">
              <a:xfrm>
                <a:off x="2854325" y="2954201"/>
                <a:ext cx="257175" cy="308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Symbol" pitchFamily="18" charset="2"/>
                  </a:rPr>
                  <a:t>¾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5" name="Rectangle 61"/>
              <p:cNvSpPr>
                <a:spLocks noChangeArrowheads="1"/>
              </p:cNvSpPr>
              <p:nvPr/>
            </p:nvSpPr>
            <p:spPr bwMode="auto">
              <a:xfrm>
                <a:off x="3208338" y="2956127"/>
                <a:ext cx="25327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Symbol" pitchFamily="18" charset="2"/>
                  </a:rPr>
                  <a:t>®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6" name="Rectangle 62"/>
              <p:cNvSpPr>
                <a:spLocks noChangeArrowheads="1"/>
              </p:cNvSpPr>
              <p:nvPr/>
            </p:nvSpPr>
            <p:spPr bwMode="auto">
              <a:xfrm>
                <a:off x="2609850" y="2956127"/>
                <a:ext cx="25648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Symbol" pitchFamily="18" charset="2"/>
                  </a:rPr>
                  <a:t>¾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087" name="Rectangle 63"/>
            <p:cNvSpPr>
              <a:spLocks noChangeArrowheads="1"/>
            </p:cNvSpPr>
            <p:nvPr/>
          </p:nvSpPr>
          <p:spPr bwMode="auto">
            <a:xfrm>
              <a:off x="1714500" y="2932812"/>
              <a:ext cx="2532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Symbol" pitchFamily="18" charset="2"/>
                </a:rPr>
                <a:t>®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8" name="Rectangle 64"/>
            <p:cNvSpPr>
              <a:spLocks noChangeArrowheads="1"/>
            </p:cNvSpPr>
            <p:nvPr/>
          </p:nvSpPr>
          <p:spPr bwMode="auto">
            <a:xfrm>
              <a:off x="1309688" y="2932812"/>
              <a:ext cx="292100" cy="472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</a:rPr>
                <a:t>+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78" name="Rectangle 3"/>
          <p:cNvSpPr txBox="1">
            <a:spLocks noChangeArrowheads="1"/>
          </p:cNvSpPr>
          <p:nvPr/>
        </p:nvSpPr>
        <p:spPr>
          <a:xfrm>
            <a:off x="612648" y="2743200"/>
            <a:ext cx="8531352" cy="3657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  <a:defRPr/>
            </a:pPr>
            <a:r>
              <a:rPr lang="en-US" u="sng" dirty="0" smtClean="0">
                <a:latin typeface="Calibri" pitchFamily="34" charset="0"/>
              </a:rPr>
              <a:t>Generating neutrino beams: </a:t>
            </a: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  <a:defRPr/>
            </a:pPr>
            <a:endParaRPr lang="en-US" sz="1600" dirty="0" smtClean="0">
              <a:latin typeface="Calibri" pitchFamily="34" charset="0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  <a:defRPr/>
            </a:pPr>
            <a:endParaRPr lang="en-US" sz="1600" dirty="0" smtClean="0">
              <a:latin typeface="Calibri" pitchFamily="34" charset="0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  <a:defRPr/>
            </a:pPr>
            <a:endParaRPr lang="en-US" sz="1600" dirty="0" smtClean="0">
              <a:latin typeface="Calibri" pitchFamily="34" charset="0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  <a:defRPr/>
            </a:pPr>
            <a:endParaRPr lang="en-US" sz="1600" dirty="0" smtClean="0">
              <a:latin typeface="Calibri" pitchFamily="34" charset="0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  <a:defRPr/>
            </a:pPr>
            <a:endParaRPr lang="en-US" sz="1600" dirty="0" smtClean="0">
              <a:latin typeface="Calibri" pitchFamily="34" charset="0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  <a:defRPr/>
            </a:pPr>
            <a:endParaRPr lang="en-US" sz="1600" dirty="0" smtClean="0">
              <a:latin typeface="Calibri" pitchFamily="34" charset="0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SzPct val="100000"/>
              <a:buFont typeface="Wingdings" pitchFamily="2" charset="2"/>
              <a:buChar char="q"/>
              <a:defRPr/>
            </a:pPr>
            <a:r>
              <a:rPr lang="en-US" dirty="0" smtClean="0">
                <a:latin typeface="Calibri" pitchFamily="34" charset="0"/>
              </a:rPr>
              <a:t>In both cases the production of intense neutrino beam originates from high-intensity proton beams impinging in a target material</a:t>
            </a:r>
          </a:p>
          <a:p>
            <a:pPr marL="777240" lvl="1" indent="-320040" fontAlgn="auto"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 charset="2"/>
              <a:buChar char="Ä"/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intense </a:t>
            </a:r>
            <a:r>
              <a:rPr lang="en-US" dirty="0" err="1" smtClean="0">
                <a:solidFill>
                  <a:srgbClr val="C00000"/>
                </a:solidFill>
                <a:latin typeface="Calibri" pitchFamily="34" charset="0"/>
              </a:rPr>
              <a:t>pion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 beams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  <a:sym typeface="Wingdings"/>
              </a:rPr>
              <a:t>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high-intensity proton beams impinging on a target</a:t>
            </a:r>
          </a:p>
          <a:p>
            <a:pPr marL="777240" lvl="1" indent="-320040" fontAlgn="auto"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 charset="2"/>
              <a:buChar char="q"/>
              <a:defRPr/>
            </a:pPr>
            <a:endParaRPr lang="en-US" sz="1600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MERIT </a:t>
            </a:r>
            <a:r>
              <a:rPr lang="en-US" dirty="0" smtClean="0">
                <a:solidFill>
                  <a:schemeClr val="tx1"/>
                </a:solidFill>
              </a:rPr>
              <a:t>– Analysis results</a:t>
            </a:r>
            <a:endParaRPr lang="en-US" dirty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Jet Breakup Velocity Observed at Port 2 with Fast Camera</a:t>
            </a:r>
          </a:p>
          <a:p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E434-2A42-4C91-BA26-2DFE2DED7F0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27716" name="Picture 25" descr="11021seq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1420813"/>
            <a:ext cx="214312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17" name="Picture 26" descr="11021seq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3175" y="1420813"/>
            <a:ext cx="21161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18" name="Picture 27" descr="11021seq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1075" y="1422400"/>
            <a:ext cx="21240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19" name="Picture 28" descr="11021seq0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6275" y="1422400"/>
            <a:ext cx="21177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7720" name="Text Box 17"/>
          <p:cNvSpPr txBox="1">
            <a:spLocks noChangeArrowheads="1"/>
          </p:cNvSpPr>
          <p:nvPr/>
        </p:nvSpPr>
        <p:spPr bwMode="auto">
          <a:xfrm>
            <a:off x="1000125" y="3602038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1">
                <a:solidFill>
                  <a:srgbClr val="A50021"/>
                </a:solidFill>
                <a:latin typeface="Arial" pitchFamily="34" charset="0"/>
              </a:rPr>
              <a:t>t = 0</a:t>
            </a:r>
          </a:p>
        </p:txBody>
      </p:sp>
      <p:sp>
        <p:nvSpPr>
          <p:cNvPr id="627721" name="Text Box 18"/>
          <p:cNvSpPr txBox="1">
            <a:spLocks noChangeArrowheads="1"/>
          </p:cNvSpPr>
          <p:nvPr/>
        </p:nvSpPr>
        <p:spPr bwMode="auto">
          <a:xfrm>
            <a:off x="5178425" y="3590925"/>
            <a:ext cx="1408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1">
                <a:solidFill>
                  <a:srgbClr val="C00000"/>
                </a:solidFill>
                <a:latin typeface="Arial" pitchFamily="34" charset="0"/>
              </a:rPr>
              <a:t>t = 0.175 ms</a:t>
            </a:r>
          </a:p>
        </p:txBody>
      </p:sp>
      <p:sp>
        <p:nvSpPr>
          <p:cNvPr id="627722" name="Text Box 19"/>
          <p:cNvSpPr txBox="1">
            <a:spLocks noChangeArrowheads="1"/>
          </p:cNvSpPr>
          <p:nvPr/>
        </p:nvSpPr>
        <p:spPr bwMode="auto">
          <a:xfrm>
            <a:off x="7413625" y="3589338"/>
            <a:ext cx="1370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1">
                <a:solidFill>
                  <a:srgbClr val="C00000"/>
                </a:solidFill>
                <a:latin typeface="Arial" pitchFamily="34" charset="0"/>
              </a:rPr>
              <a:t>t = 0.375 ms</a:t>
            </a:r>
          </a:p>
        </p:txBody>
      </p:sp>
      <p:sp>
        <p:nvSpPr>
          <p:cNvPr id="627723" name="Text Box 20"/>
          <p:cNvSpPr txBox="1">
            <a:spLocks noChangeArrowheads="1"/>
          </p:cNvSpPr>
          <p:nvPr/>
        </p:nvSpPr>
        <p:spPr bwMode="auto">
          <a:xfrm>
            <a:off x="2892425" y="3590925"/>
            <a:ext cx="1317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1">
                <a:solidFill>
                  <a:srgbClr val="C00000"/>
                </a:solidFill>
                <a:latin typeface="Arial" pitchFamily="34" charset="0"/>
              </a:rPr>
              <a:t>t = 0.150 ms</a:t>
            </a:r>
          </a:p>
        </p:txBody>
      </p:sp>
      <p:pic>
        <p:nvPicPr>
          <p:cNvPr id="627724" name="Picture 6" descr="11019seq0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5" y="4111625"/>
            <a:ext cx="21494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25" name="Picture 7" descr="11019seq0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19913" y="4108450"/>
            <a:ext cx="2116137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26" name="Picture 8" descr="11019seq00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3775" y="4111625"/>
            <a:ext cx="21209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27" name="Picture 13" descr="11019seq00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30475" y="4111625"/>
            <a:ext cx="2141538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7728" name="Text Box 17"/>
          <p:cNvSpPr txBox="1">
            <a:spLocks noChangeArrowheads="1"/>
          </p:cNvSpPr>
          <p:nvPr/>
        </p:nvSpPr>
        <p:spPr bwMode="auto">
          <a:xfrm>
            <a:off x="85725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1">
                <a:solidFill>
                  <a:srgbClr val="A50021"/>
                </a:solidFill>
                <a:latin typeface="Arial" pitchFamily="34" charset="0"/>
              </a:rPr>
              <a:t>t = 0</a:t>
            </a:r>
          </a:p>
        </p:txBody>
      </p:sp>
      <p:sp>
        <p:nvSpPr>
          <p:cNvPr id="627729" name="Text Box 18"/>
          <p:cNvSpPr txBox="1">
            <a:spLocks noChangeArrowheads="1"/>
          </p:cNvSpPr>
          <p:nvPr/>
        </p:nvSpPr>
        <p:spPr bwMode="auto">
          <a:xfrm>
            <a:off x="5035550" y="6313488"/>
            <a:ext cx="1300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1">
                <a:solidFill>
                  <a:srgbClr val="C00000"/>
                </a:solidFill>
                <a:latin typeface="Arial" pitchFamily="34" charset="0"/>
              </a:rPr>
              <a:t>t = 0.175 ms</a:t>
            </a:r>
          </a:p>
        </p:txBody>
      </p:sp>
      <p:sp>
        <p:nvSpPr>
          <p:cNvPr id="627730" name="Text Box 19"/>
          <p:cNvSpPr txBox="1">
            <a:spLocks noChangeArrowheads="1"/>
          </p:cNvSpPr>
          <p:nvPr/>
        </p:nvSpPr>
        <p:spPr bwMode="auto">
          <a:xfrm>
            <a:off x="7270750" y="6311900"/>
            <a:ext cx="1163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1">
                <a:solidFill>
                  <a:srgbClr val="C00000"/>
                </a:solidFill>
                <a:latin typeface="Arial" pitchFamily="34" charset="0"/>
              </a:rPr>
              <a:t>t = 0.375 ms</a:t>
            </a:r>
          </a:p>
        </p:txBody>
      </p:sp>
      <p:sp>
        <p:nvSpPr>
          <p:cNvPr id="627731" name="Text Box 20"/>
          <p:cNvSpPr txBox="1">
            <a:spLocks noChangeArrowheads="1"/>
          </p:cNvSpPr>
          <p:nvPr/>
        </p:nvSpPr>
        <p:spPr bwMode="auto">
          <a:xfrm>
            <a:off x="2749550" y="6313488"/>
            <a:ext cx="1163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1">
                <a:solidFill>
                  <a:srgbClr val="C00000"/>
                </a:solidFill>
                <a:latin typeface="Arial" pitchFamily="34" charset="0"/>
              </a:rPr>
              <a:t>t = 0.075 ms</a:t>
            </a:r>
          </a:p>
        </p:txBody>
      </p:sp>
      <p:sp>
        <p:nvSpPr>
          <p:cNvPr id="627734" name="Text Box 5"/>
          <p:cNvSpPr txBox="1">
            <a:spLocks noChangeArrowheads="1"/>
          </p:cNvSpPr>
          <p:nvPr/>
        </p:nvSpPr>
        <p:spPr bwMode="auto">
          <a:xfrm>
            <a:off x="304800" y="1524000"/>
            <a:ext cx="287764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3.8×10</a:t>
            </a:r>
            <a:r>
              <a:rPr lang="en-US" sz="1400" baseline="30000" dirty="0" smtClean="0">
                <a:solidFill>
                  <a:srgbClr val="0000FF"/>
                </a:solidFill>
                <a:latin typeface="Arial" pitchFamily="34" charset="0"/>
              </a:rPr>
              <a:t>12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 protons, 10T 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sym typeface="Wingdings" pitchFamily="2" charset="2"/>
              </a:rPr>
              <a:t> v=24m/s</a:t>
            </a:r>
            <a:endParaRPr lang="en-US" sz="14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36783" y="4188023"/>
            <a:ext cx="263501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10×10</a:t>
            </a:r>
            <a:r>
              <a:rPr lang="en-US" sz="1400" baseline="30000" dirty="0" smtClean="0">
                <a:solidFill>
                  <a:srgbClr val="0000FF"/>
                </a:solidFill>
                <a:latin typeface="Arial" pitchFamily="34" charset="0"/>
              </a:rPr>
              <a:t>12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 protons, 10T, v=54m/s</a:t>
            </a:r>
            <a:endParaRPr lang="en-US" sz="1400" dirty="0">
              <a:solidFill>
                <a:srgbClr val="0000FF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40" name="Rectangle 8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MERIT </a:t>
            </a:r>
            <a:r>
              <a:rPr lang="en-US" dirty="0" smtClean="0">
                <a:solidFill>
                  <a:schemeClr val="tx1"/>
                </a:solidFill>
              </a:rPr>
              <a:t>– Analysis results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632836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33400" y="1371600"/>
          <a:ext cx="4132263" cy="2901950"/>
        </p:xfrm>
        <a:graphic>
          <a:graphicData uri="http://schemas.openxmlformats.org/presentationml/2006/ole">
            <p:oleObj spid="_x0000_s6146" name="Graph" r:id="rId3" imgW="4132800" imgH="2901600" progId="">
              <p:embed/>
            </p:oleObj>
          </a:graphicData>
        </a:graphic>
      </p:graphicFrame>
      <p:graphicFrame>
        <p:nvGraphicFramePr>
          <p:cNvPr id="632839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22825" y="1371600"/>
          <a:ext cx="4132263" cy="2901950"/>
        </p:xfrm>
        <a:graphic>
          <a:graphicData uri="http://schemas.openxmlformats.org/presentationml/2006/ole">
            <p:oleObj spid="_x0000_s6147" name="Graph" r:id="rId4" imgW="4132800" imgH="2901600" progId="">
              <p:embed/>
            </p:oleObj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2DE2C19-05BE-4DFB-A8B8-1E04526F461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Jet Breakup Velocity Measurements</a:t>
            </a:r>
            <a:endParaRPr lang="en-US" dirty="0"/>
          </a:p>
        </p:txBody>
      </p:sp>
      <p:sp>
        <p:nvSpPr>
          <p:cNvPr id="632842" name="Text Box 10"/>
          <p:cNvSpPr txBox="1">
            <a:spLocks noChangeArrowheads="1"/>
          </p:cNvSpPr>
          <p:nvPr/>
        </p:nvSpPr>
        <p:spPr bwMode="auto">
          <a:xfrm>
            <a:off x="1447800" y="1752600"/>
            <a:ext cx="103579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 dirty="0">
                <a:solidFill>
                  <a:srgbClr val="008000"/>
                </a:solidFill>
                <a:latin typeface="Calibri" pitchFamily="34" charset="0"/>
              </a:rPr>
              <a:t>14 </a:t>
            </a:r>
            <a:r>
              <a:rPr lang="en-US" dirty="0" err="1">
                <a:solidFill>
                  <a:srgbClr val="008000"/>
                </a:solidFill>
                <a:latin typeface="Calibri" pitchFamily="34" charset="0"/>
              </a:rPr>
              <a:t>GeV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</a:rPr>
              <a:t>/c</a:t>
            </a:r>
          </a:p>
        </p:txBody>
      </p:sp>
      <p:sp>
        <p:nvSpPr>
          <p:cNvPr id="632843" name="Text Box 11"/>
          <p:cNvSpPr txBox="1">
            <a:spLocks noChangeArrowheads="1"/>
          </p:cNvSpPr>
          <p:nvPr/>
        </p:nvSpPr>
        <p:spPr bwMode="auto">
          <a:xfrm>
            <a:off x="5638800" y="1752600"/>
            <a:ext cx="103579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 dirty="0">
                <a:solidFill>
                  <a:srgbClr val="008000"/>
                </a:solidFill>
                <a:latin typeface="Calibri" pitchFamily="34" charset="0"/>
              </a:rPr>
              <a:t>24 </a:t>
            </a:r>
            <a:r>
              <a:rPr lang="en-US" dirty="0" err="1">
                <a:solidFill>
                  <a:srgbClr val="008000"/>
                </a:solidFill>
                <a:latin typeface="Calibri" pitchFamily="34" charset="0"/>
              </a:rPr>
              <a:t>GeV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</a:rPr>
              <a:t>/c</a:t>
            </a:r>
          </a:p>
        </p:txBody>
      </p:sp>
      <p:sp>
        <p:nvSpPr>
          <p:cNvPr id="632844" name="Text Box 12"/>
          <p:cNvSpPr txBox="1">
            <a:spLocks noChangeArrowheads="1"/>
          </p:cNvSpPr>
          <p:nvPr/>
        </p:nvSpPr>
        <p:spPr bwMode="auto">
          <a:xfrm>
            <a:off x="339725" y="4305300"/>
            <a:ext cx="8423275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Beam spot area at 24 </a:t>
            </a:r>
            <a:r>
              <a:rPr lang="en-US" dirty="0" err="1"/>
              <a:t>GeV</a:t>
            </a:r>
            <a:r>
              <a:rPr lang="en-US" dirty="0"/>
              <a:t>/c is (14/24) of that at 14 </a:t>
            </a:r>
            <a:r>
              <a:rPr lang="en-US" dirty="0" err="1"/>
              <a:t>GeV</a:t>
            </a:r>
            <a:r>
              <a:rPr lang="en-US" dirty="0"/>
              <a:t>/c.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Beam intensity = energy/cm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is (24/14)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</a:t>
            </a:r>
            <a:r>
              <a:rPr lang="en-US" dirty="0">
                <a:solidFill>
                  <a:srgbClr val="0000FF"/>
                </a:solidFill>
              </a:rPr>
              <a:t> 3 times greater at 24 than at 14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r>
              <a:rPr lang="en-US" dirty="0">
                <a:solidFill>
                  <a:srgbClr val="0000FF"/>
                </a:solidFill>
              </a:rPr>
              <a:t>/c.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Measurements are consistent with model that breakup </a:t>
            </a:r>
            <a:r>
              <a:rPr lang="en-US" dirty="0" err="1"/>
              <a:t>velocity</a:t>
            </a:r>
            <a:r>
              <a:rPr lang="en-US" dirty="0" err="1">
                <a:sym typeface="Symbol" pitchFamily="18" charset="2"/>
              </a:rPr>
              <a:t>beam</a:t>
            </a:r>
            <a:r>
              <a:rPr lang="en-US" dirty="0">
                <a:sym typeface="Symbol" pitchFamily="18" charset="2"/>
              </a:rPr>
              <a:t> intensity.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MERIT </a:t>
            </a:r>
            <a:r>
              <a:rPr lang="en-US" dirty="0" smtClean="0">
                <a:solidFill>
                  <a:schemeClr val="tx1"/>
                </a:solidFill>
              </a:rPr>
              <a:t>– Analysis results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E434-2A42-4C91-BA26-2DFE2DED7F0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612648" y="4800600"/>
            <a:ext cx="8531352" cy="1600200"/>
          </a:xfrm>
        </p:spPr>
        <p:txBody>
          <a:bodyPr>
            <a:normAutofit fontScale="55000" lnSpcReduction="20000"/>
          </a:bodyPr>
          <a:lstStyle/>
          <a:p>
            <a:r>
              <a:rPr lang="en-US" sz="3200" b="1" dirty="0" smtClean="0">
                <a:solidFill>
                  <a:srgbClr val="006600"/>
                </a:solidFill>
              </a:rPr>
              <a:t>Target supports 14-GeV/c, 4×10</a:t>
            </a:r>
            <a:r>
              <a:rPr lang="en-US" sz="3200" b="1" baseline="30000" dirty="0" smtClean="0">
                <a:solidFill>
                  <a:srgbClr val="006600"/>
                </a:solidFill>
              </a:rPr>
              <a:t>12</a:t>
            </a:r>
            <a:r>
              <a:rPr lang="en-US" sz="3200" b="1" dirty="0" smtClean="0">
                <a:solidFill>
                  <a:srgbClr val="006600"/>
                </a:solidFill>
              </a:rPr>
              <a:t> protons beam at 172 kHz rep rate without disruption.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Preliminary</a:t>
            </a:r>
            <a:r>
              <a:rPr lang="en-US" i="1" dirty="0" smtClean="0"/>
              <a:t> analysis of studies at 14 </a:t>
            </a:r>
            <a:r>
              <a:rPr lang="en-US" i="1" dirty="0" err="1" smtClean="0"/>
              <a:t>GeV</a:t>
            </a:r>
            <a:r>
              <a:rPr lang="en-US" i="1" dirty="0" smtClean="0"/>
              <a:t>/c with 15×10</a:t>
            </a:r>
            <a:r>
              <a:rPr lang="en-US" i="1" baseline="30000" dirty="0" smtClean="0"/>
              <a:t>12</a:t>
            </a:r>
            <a:r>
              <a:rPr lang="en-US" i="1" dirty="0" smtClean="0"/>
              <a:t> protons-pump and 5×10</a:t>
            </a:r>
            <a:r>
              <a:rPr lang="en-US" i="1" baseline="30000" dirty="0" smtClean="0"/>
              <a:t>12 </a:t>
            </a:r>
            <a:r>
              <a:rPr lang="en-US" i="1" dirty="0" smtClean="0"/>
              <a:t> protons-probe with delays of 2-700 </a:t>
            </a:r>
            <a:r>
              <a:rPr lang="en-US" i="1" dirty="0" smtClean="0">
                <a:sym typeface="Symbol" pitchFamily="18" charset="2"/>
              </a:rPr>
              <a:t>s indicate little change in secondary particle production by probe.             </a:t>
            </a:r>
          </a:p>
          <a:p>
            <a:pPr lvl="1">
              <a:buFont typeface="Wingdings" pitchFamily="2" charset="2"/>
              <a:buChar char="Ä"/>
            </a:pPr>
            <a:r>
              <a:rPr lang="en-US" i="1" dirty="0" smtClean="0">
                <a:sym typeface="Symbol" pitchFamily="18" charset="2"/>
              </a:rPr>
              <a:t>Initial breakup of jet does not reduce particle production immediately. </a:t>
            </a:r>
          </a:p>
          <a:p>
            <a:pPr lvl="1">
              <a:buFont typeface="Wingdings" pitchFamily="2" charset="2"/>
              <a:buChar char="Ä"/>
            </a:pPr>
            <a:r>
              <a:rPr lang="en-US" i="1" dirty="0" smtClean="0">
                <a:sym typeface="Symbol" pitchFamily="18" charset="2"/>
              </a:rPr>
              <a:t>May be able to use bunch trains of several-hundred s length</a:t>
            </a:r>
            <a:r>
              <a:rPr lang="en-US" dirty="0" smtClean="0">
                <a:sym typeface="Symbol" pitchFamily="18" charset="2"/>
              </a:rPr>
              <a:t>.          </a:t>
            </a:r>
          </a:p>
          <a:p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Pump-Probe study: 4 ×10</a:t>
            </a:r>
            <a:r>
              <a:rPr lang="en-US" baseline="30000" dirty="0" smtClean="0"/>
              <a:t>12</a:t>
            </a:r>
            <a:r>
              <a:rPr lang="en-US" dirty="0" smtClean="0"/>
              <a:t> p. – “pump” + 4 ×10</a:t>
            </a:r>
            <a:r>
              <a:rPr lang="en-US" baseline="30000" dirty="0" smtClean="0"/>
              <a:t>12</a:t>
            </a:r>
            <a:r>
              <a:rPr lang="en-US" dirty="0" smtClean="0"/>
              <a:t> p. – “probe” at 14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endParaRPr lang="en-US" dirty="0"/>
          </a:p>
        </p:txBody>
      </p:sp>
      <p:pic>
        <p:nvPicPr>
          <p:cNvPr id="641028" name="Picture 4" descr="17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371600"/>
            <a:ext cx="2476500" cy="2381250"/>
          </a:xfrm>
          <a:prstGeom prst="rect">
            <a:avLst/>
          </a:prstGeom>
          <a:noFill/>
        </p:spPr>
      </p:pic>
      <p:pic>
        <p:nvPicPr>
          <p:cNvPr id="641029" name="Picture 5" descr="17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2476500" cy="2381250"/>
          </a:xfrm>
          <a:prstGeom prst="rect">
            <a:avLst/>
          </a:prstGeom>
          <a:noFill/>
        </p:spPr>
      </p:pic>
      <p:pic>
        <p:nvPicPr>
          <p:cNvPr id="641030" name="Picture 6" descr="170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371600"/>
            <a:ext cx="2476500" cy="2381250"/>
          </a:xfrm>
          <a:prstGeom prst="rect">
            <a:avLst/>
          </a:prstGeom>
          <a:noFill/>
        </p:spPr>
      </p:pic>
      <p:sp>
        <p:nvSpPr>
          <p:cNvPr id="641031" name="Text Box 7"/>
          <p:cNvSpPr txBox="1">
            <a:spLocks noChangeArrowheads="1"/>
          </p:cNvSpPr>
          <p:nvPr/>
        </p:nvSpPr>
        <p:spPr bwMode="auto">
          <a:xfrm>
            <a:off x="381000" y="3733800"/>
            <a:ext cx="2429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800" b="1" dirty="0" err="1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1800" b="1" dirty="0" err="1" smtClean="0">
                <a:solidFill>
                  <a:srgbClr val="0000FF"/>
                </a:solidFill>
                <a:latin typeface="Calibri" pitchFamily="34" charset="0"/>
              </a:rPr>
              <a:t>t</a:t>
            </a:r>
            <a:r>
              <a:rPr lang="en-US" sz="1800" baseline="-25000" dirty="0" smtClean="0">
                <a:solidFill>
                  <a:srgbClr val="0000FF"/>
                </a:solidFill>
                <a:latin typeface="Calibri" pitchFamily="34" charset="0"/>
              </a:rPr>
              <a:t>(pump-probe) 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= 0s</a:t>
            </a:r>
          </a:p>
          <a:p>
            <a:pPr marL="230188" indent="-230188" eaLnBrk="0" hangingPunct="0">
              <a:spcBef>
                <a:spcPct val="0"/>
              </a:spcBef>
              <a:buFont typeface="Wingdings" pitchFamily="2" charset="2"/>
              <a:buChar char="Ä"/>
            </a:pPr>
            <a:r>
              <a:rPr lang="en-US" dirty="0" smtClean="0">
                <a:latin typeface="Calibri" pitchFamily="34" charset="0"/>
              </a:rPr>
              <a:t>s</a:t>
            </a:r>
            <a:r>
              <a:rPr lang="en-US" sz="1800" dirty="0" smtClean="0">
                <a:latin typeface="Calibri" pitchFamily="34" charset="0"/>
              </a:rPr>
              <a:t>ingle-turn extraction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209096" y="3733800"/>
            <a:ext cx="2505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1800" b="1" dirty="0" err="1" smtClean="0">
                <a:solidFill>
                  <a:srgbClr val="0000FF"/>
                </a:solidFill>
                <a:latin typeface="Calibri" pitchFamily="34" charset="0"/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  <a:latin typeface="Calibri" pitchFamily="34" charset="0"/>
              </a:rPr>
              <a:t>(pump-probe) </a:t>
            </a:r>
            <a:r>
              <a:rPr lang="en-US" sz="1800" b="1" baseline="-2500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= 3.2 </a:t>
            </a:r>
            <a:r>
              <a:rPr lang="en-US" sz="1800" b="1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s</a:t>
            </a:r>
          </a:p>
          <a:p>
            <a:pPr marL="230188" indent="-230188" eaLnBrk="0" hangingPunct="0">
              <a:spcBef>
                <a:spcPct val="0"/>
              </a:spcBef>
              <a:buFont typeface="Wingdings" pitchFamily="2" charset="2"/>
              <a:buChar char="Ä"/>
            </a:pPr>
            <a:r>
              <a:rPr lang="en-US" dirty="0" smtClean="0">
                <a:latin typeface="Calibri" pitchFamily="34" charset="0"/>
              </a:rPr>
              <a:t>“probe” extracted in subsequent turn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104696" y="3733800"/>
            <a:ext cx="2505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1800" b="1" dirty="0" err="1" smtClean="0">
                <a:solidFill>
                  <a:srgbClr val="0000FF"/>
                </a:solidFill>
                <a:latin typeface="Calibri" pitchFamily="34" charset="0"/>
              </a:rPr>
              <a:t>t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baseline="-25000" dirty="0" smtClean="0">
                <a:solidFill>
                  <a:srgbClr val="0000FF"/>
                </a:solidFill>
                <a:latin typeface="Calibri" pitchFamily="34" charset="0"/>
              </a:rPr>
              <a:t>(pump-probe) 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= 5.8 </a:t>
            </a:r>
            <a:r>
              <a:rPr lang="en-US" sz="1800" b="1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s</a:t>
            </a:r>
          </a:p>
          <a:p>
            <a:pPr marL="230188" indent="-230188" eaLnBrk="0" hangingPunct="0">
              <a:spcBef>
                <a:spcPct val="0"/>
              </a:spcBef>
              <a:buFont typeface="Wingdings" pitchFamily="2" charset="2"/>
              <a:buChar char="Ä"/>
            </a:pPr>
            <a:r>
              <a:rPr lang="en-US" dirty="0" smtClean="0">
                <a:latin typeface="Calibri" pitchFamily="34" charset="0"/>
              </a:rPr>
              <a:t>“probe” extracted after 2</a:t>
            </a:r>
            <a:r>
              <a:rPr lang="en-US" baseline="30000" dirty="0" smtClean="0">
                <a:latin typeface="Calibri" pitchFamily="34" charset="0"/>
              </a:rPr>
              <a:t>nd</a:t>
            </a:r>
            <a:r>
              <a:rPr lang="en-US" dirty="0" smtClean="0">
                <a:latin typeface="Calibri" pitchFamily="34" charset="0"/>
              </a:rPr>
              <a:t> full turn</a:t>
            </a:r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MERIT </a:t>
            </a:r>
            <a:r>
              <a:rPr lang="en-US" dirty="0" smtClean="0">
                <a:solidFill>
                  <a:schemeClr val="tx1"/>
                </a:solidFill>
              </a:rPr>
              <a:t>– Analysis results</a:t>
            </a:r>
            <a:endParaRPr lang="en-US" dirty="0" smtClean="0"/>
          </a:p>
        </p:txBody>
      </p:sp>
      <p:sp>
        <p:nvSpPr>
          <p:cNvPr id="5735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7355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CD0D-B52C-4038-8A90-6E7C2AF243A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Particle detector data – </a:t>
            </a:r>
            <a:r>
              <a:rPr lang="en-US" dirty="0" err="1" smtClean="0"/>
              <a:t>pCVD</a:t>
            </a:r>
            <a:r>
              <a:rPr lang="en-US" dirty="0" smtClean="0"/>
              <a:t> diamond detector response</a:t>
            </a:r>
            <a:endParaRPr lang="en-US" dirty="0"/>
          </a:p>
        </p:txBody>
      </p:sp>
      <p:pic>
        <p:nvPicPr>
          <p:cNvPr id="57348" name="Picture 4" descr="6030, Diamond Left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471639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76200" y="2159913"/>
            <a:ext cx="2209800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5888" indent="-115888">
              <a:buFont typeface="Wingdings" pitchFamily="2" charset="2"/>
              <a:buChar char="§"/>
            </a:pPr>
            <a:r>
              <a:rPr lang="en-US" sz="1100" dirty="0"/>
              <a:t>14 </a:t>
            </a:r>
            <a:r>
              <a:rPr lang="en-US" sz="1100" dirty="0" err="1"/>
              <a:t>GeV</a:t>
            </a:r>
            <a:r>
              <a:rPr lang="en-US" sz="1100" dirty="0"/>
              <a:t> </a:t>
            </a:r>
            <a:r>
              <a:rPr lang="en-US" sz="1100" dirty="0" smtClean="0"/>
              <a:t>beam; 4×10</a:t>
            </a:r>
            <a:r>
              <a:rPr lang="en-US" sz="1100" baseline="30000" dirty="0" smtClean="0"/>
              <a:t>12</a:t>
            </a:r>
            <a:r>
              <a:rPr lang="en-US" sz="1100" dirty="0" smtClean="0"/>
              <a:t> protons</a:t>
            </a:r>
          </a:p>
          <a:p>
            <a:pPr marL="115888" indent="-115888">
              <a:buFont typeface="Wingdings" pitchFamily="2" charset="2"/>
              <a:buChar char="§"/>
            </a:pPr>
            <a:r>
              <a:rPr lang="en-US" sz="1100" dirty="0" smtClean="0"/>
              <a:t>10T field </a:t>
            </a:r>
            <a:r>
              <a:rPr lang="en-US" sz="1100" dirty="0" err="1" smtClean="0"/>
              <a:t>Field</a:t>
            </a:r>
            <a:r>
              <a:rPr lang="en-US" sz="1100" dirty="0" smtClean="0"/>
              <a:t>; 15m/s </a:t>
            </a:r>
            <a:r>
              <a:rPr lang="en-US" sz="1100" dirty="0"/>
              <a:t>Hg Jet</a:t>
            </a:r>
          </a:p>
        </p:txBody>
      </p:sp>
      <p:sp>
        <p:nvSpPr>
          <p:cNvPr id="57351" name="Line 8"/>
          <p:cNvSpPr>
            <a:spLocks noChangeShapeType="1"/>
          </p:cNvSpPr>
          <p:nvPr/>
        </p:nvSpPr>
        <p:spPr bwMode="auto">
          <a:xfrm>
            <a:off x="3581400" y="2286000"/>
            <a:ext cx="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2" name="Text Box 9"/>
          <p:cNvSpPr txBox="1">
            <a:spLocks noChangeArrowheads="1"/>
          </p:cNvSpPr>
          <p:nvPr/>
        </p:nvSpPr>
        <p:spPr bwMode="auto">
          <a:xfrm>
            <a:off x="2971800" y="1981200"/>
            <a:ext cx="124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dirty="0" err="1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=131 </a:t>
            </a:r>
            <a:r>
              <a:rPr lang="en-US" dirty="0">
                <a:solidFill>
                  <a:srgbClr val="FF0000"/>
                </a:solidFill>
              </a:rPr>
              <a:t>ns</a:t>
            </a:r>
          </a:p>
        </p:txBody>
      </p:sp>
      <p:sp>
        <p:nvSpPr>
          <p:cNvPr id="10" name="Content Placeholder 8"/>
          <p:cNvSpPr txBox="1">
            <a:spLocks/>
          </p:cNvSpPr>
          <p:nvPr/>
        </p:nvSpPr>
        <p:spPr bwMode="auto">
          <a:xfrm>
            <a:off x="609600" y="5367337"/>
            <a:ext cx="60293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fontScale="77500" lnSpcReduction="20000"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q"/>
              <a:defRPr/>
            </a:pPr>
            <a:r>
              <a:rPr lang="en-US" sz="2000" kern="0" dirty="0">
                <a:latin typeface="Calibri" pitchFamily="34" charset="0"/>
              </a:rPr>
              <a:t>Good performance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q"/>
              <a:defRPr/>
            </a:pPr>
            <a:endParaRPr lang="en-US" sz="2000" kern="0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Calibri" pitchFamily="34" charset="0"/>
              </a:rPr>
              <a:t>Able </a:t>
            </a:r>
            <a:r>
              <a:rPr lang="en-US" sz="2000" kern="0" dirty="0">
                <a:latin typeface="Calibri" pitchFamily="34" charset="0"/>
              </a:rPr>
              <a:t>to identify individual bunches event at the highest intensities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q"/>
              <a:defRPr/>
            </a:pPr>
            <a:endParaRPr lang="en-US" sz="2000" kern="0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Calibri" pitchFamily="34" charset="0"/>
              </a:rPr>
              <a:t>Data </a:t>
            </a:r>
            <a:r>
              <a:rPr lang="en-US" sz="2000" kern="0" dirty="0">
                <a:latin typeface="Calibri" pitchFamily="34" charset="0"/>
              </a:rPr>
              <a:t>analysis ongoing…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505200" y="2971800"/>
            <a:ext cx="152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817074"/>
            <a:ext cx="4648200" cy="3440726"/>
          </a:xfrm>
          <a:prstGeom prst="rect">
            <a:avLst/>
          </a:prstGeom>
          <a:noFill/>
          <a:ln w="6350" algn="in">
            <a:noFill/>
            <a:miter lim="800000"/>
            <a:headEnd/>
            <a:tailEnd/>
          </a:ln>
          <a:effectLst/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495800" y="1447800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>
              <a:buFont typeface="Wingdings" pitchFamily="2" charset="2"/>
              <a:buChar char="q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Response linearity</a:t>
            </a:r>
            <a:endParaRPr lang="en-US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3400" y="1447800"/>
            <a:ext cx="373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>
              <a:buFont typeface="Wingdings" pitchFamily="2" charset="2"/>
              <a:buChar char="q"/>
            </a:pP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pCVD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diamond response</a:t>
            </a:r>
          </a:p>
          <a:p>
            <a:pPr marL="687388" lvl="1" indent="-230188">
              <a:buFont typeface="Wingdings" pitchFamily="2" charset="2"/>
              <a:buChar char="q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for multi-bunch beam pulse</a:t>
            </a:r>
            <a:endParaRPr lang="en-US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MERIT </a:t>
            </a:r>
            <a:r>
              <a:rPr lang="en-US" dirty="0" smtClean="0">
                <a:solidFill>
                  <a:schemeClr val="tx1"/>
                </a:solidFill>
              </a:rPr>
              <a:t>– Analysis results</a:t>
            </a:r>
            <a:endParaRPr lang="en-US" dirty="0" smtClean="0"/>
          </a:p>
        </p:txBody>
      </p:sp>
      <p:sp>
        <p:nvSpPr>
          <p:cNvPr id="58372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D6343C8-A05A-42F6-ABD7-04EAF08618A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Particle detector - flux measurement</a:t>
            </a:r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905000"/>
            <a:ext cx="3701530" cy="4495800"/>
          </a:xfrm>
          <a:prstGeom prst="rect">
            <a:avLst/>
          </a:prstGeom>
          <a:noFill/>
          <a:ln w="152400" algn="in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2243" y="2133600"/>
            <a:ext cx="3784557" cy="4346575"/>
          </a:xfrm>
          <a:prstGeom prst="rect">
            <a:avLst/>
          </a:prstGeom>
          <a:noFill/>
          <a:ln w="152400" algn="in">
            <a:noFill/>
            <a:miter lim="800000"/>
            <a:headEnd/>
            <a:tailEnd/>
          </a:ln>
          <a:effectLst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85800" y="1447800"/>
            <a:ext cx="8305800" cy="3962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Comparison with MARS simulation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33600" y="5329535"/>
            <a:ext cx="1905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preliminary</a:t>
            </a:r>
            <a:endParaRPr lang="en-US" sz="24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5329535"/>
            <a:ext cx="1905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preliminary</a:t>
            </a:r>
            <a:endParaRPr lang="en-US" sz="24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AAEE0-71EF-4E90-A6C4-A91C876B973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smtClean="0">
                <a:solidFill>
                  <a:srgbClr val="0000FF"/>
                </a:solidFill>
              </a:rPr>
              <a:t>MERIT experiment took beam as scheduled for three weeks in autumn 2007 at CERN </a:t>
            </a:r>
            <a:r>
              <a:rPr lang="en-US" dirty="0" smtClean="0">
                <a:solidFill>
                  <a:srgbClr val="0000FF"/>
                </a:solidFill>
              </a:rPr>
              <a:t>PS. All </a:t>
            </a:r>
            <a:r>
              <a:rPr lang="en-US" dirty="0" smtClean="0">
                <a:solidFill>
                  <a:srgbClr val="0000FF"/>
                </a:solidFill>
              </a:rPr>
              <a:t>systems performed well, the run with beam was </a:t>
            </a:r>
            <a:r>
              <a:rPr lang="en-US" dirty="0" smtClean="0">
                <a:solidFill>
                  <a:srgbClr val="0000FF"/>
                </a:solidFill>
              </a:rPr>
              <a:t>smooth </a:t>
            </a:r>
            <a:r>
              <a:rPr lang="en-US" dirty="0" smtClean="0">
                <a:solidFill>
                  <a:srgbClr val="0000FF"/>
                </a:solidFill>
              </a:rPr>
              <a:t>and the whole scientific program was completed 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 primary objective to conduct a successful and safe experiment at CERN was amply fulfilled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008000"/>
                </a:solidFill>
              </a:rPr>
              <a:t>Important results </a:t>
            </a:r>
            <a:r>
              <a:rPr lang="en-US" dirty="0" smtClean="0">
                <a:solidFill>
                  <a:srgbClr val="008000"/>
                </a:solidFill>
              </a:rPr>
              <a:t>validating </a:t>
            </a:r>
            <a:r>
              <a:rPr lang="en-US" dirty="0" smtClean="0">
                <a:solidFill>
                  <a:srgbClr val="008000"/>
                </a:solidFill>
              </a:rPr>
              <a:t>the liquid metal target concept are </a:t>
            </a:r>
            <a:r>
              <a:rPr lang="en-US" dirty="0" smtClean="0">
                <a:solidFill>
                  <a:srgbClr val="008000"/>
                </a:solidFill>
              </a:rPr>
              <a:t>coming out as the analysis progresses</a:t>
            </a:r>
            <a:endParaRPr lang="en-US" dirty="0" smtClean="0">
              <a:solidFill>
                <a:srgbClr val="008000"/>
              </a:solidFill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The MERIT experiment represents a big step forward in the </a:t>
            </a:r>
            <a:r>
              <a:rPr lang="en-US" dirty="0" err="1" smtClean="0">
                <a:solidFill>
                  <a:srgbClr val="C00000"/>
                </a:solidFill>
              </a:rPr>
              <a:t>targetry</a:t>
            </a:r>
            <a:r>
              <a:rPr lang="en-US" dirty="0" smtClean="0">
                <a:solidFill>
                  <a:srgbClr val="C00000"/>
                </a:solidFill>
              </a:rPr>
              <a:t> R&amp;D for high power targets. 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The </a:t>
            </a:r>
            <a:r>
              <a:rPr lang="en-US" sz="3200" dirty="0" err="1" smtClean="0">
                <a:solidFill>
                  <a:srgbClr val="FF0000"/>
                </a:solidFill>
              </a:rPr>
              <a:t>MER</a:t>
            </a:r>
            <a:r>
              <a:rPr lang="en-US" sz="3200" dirty="0" err="1" smtClean="0">
                <a:solidFill>
                  <a:schemeClr val="tx1"/>
                </a:solidFill>
              </a:rPr>
              <a:t>cury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ntense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chemeClr val="tx1"/>
                </a:solidFill>
              </a:rPr>
              <a:t>arget  Experiment</a:t>
            </a:r>
            <a:endParaRPr lang="en-US" sz="3200" dirty="0" smtClean="0"/>
          </a:p>
        </p:txBody>
      </p:sp>
      <p:sp>
        <p:nvSpPr>
          <p:cNvPr id="51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E3434-3A7A-4AF6-A879-0FAE7E11D12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524000"/>
            <a:ext cx="8531352" cy="48768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q"/>
              <a:defRPr/>
            </a:pPr>
            <a:r>
              <a:rPr lang="en-US" sz="2000" dirty="0" smtClean="0"/>
              <a:t>Present experiments indicate that solid target systems (graphite, Be, Ta, etc. )  cannot be reliably used for proton beam powers at the </a:t>
            </a:r>
            <a:r>
              <a:rPr lang="en-US" sz="2000" dirty="0" err="1" smtClean="0"/>
              <a:t>multiMW</a:t>
            </a:r>
            <a:r>
              <a:rPr lang="en-US" sz="2000" dirty="0" smtClean="0"/>
              <a:t> scale</a:t>
            </a:r>
          </a:p>
          <a:p>
            <a:pPr lvl="0">
              <a:buFont typeface="Wingdings" pitchFamily="2" charset="2"/>
              <a:buChar char="q"/>
              <a:defRPr/>
            </a:pPr>
            <a:endParaRPr lang="en-US" sz="2000" dirty="0" smtClean="0"/>
          </a:p>
          <a:p>
            <a:pPr lvl="0">
              <a:buFont typeface="Wingdings" pitchFamily="2" charset="2"/>
              <a:buChar char="q"/>
              <a:defRPr/>
            </a:pPr>
            <a:r>
              <a:rPr lang="en-US" sz="2000" dirty="0" smtClean="0"/>
              <a:t>The use of liquid targets (Hg or </a:t>
            </a:r>
            <a:r>
              <a:rPr lang="en-US" sz="2000" dirty="0" err="1" smtClean="0"/>
              <a:t>PbBi</a:t>
            </a:r>
            <a:r>
              <a:rPr lang="en-US" sz="2000" dirty="0" smtClean="0"/>
              <a:t>, etc.) in a </a:t>
            </a:r>
            <a:r>
              <a:rPr lang="en-US" sz="2000" b="1" dirty="0" smtClean="0">
                <a:solidFill>
                  <a:srgbClr val="C00000"/>
                </a:solidFill>
              </a:rPr>
              <a:t>free jet </a:t>
            </a:r>
            <a:r>
              <a:rPr lang="en-US" sz="2000" dirty="0" smtClean="0"/>
              <a:t>configuration is an interesting alternative. It avoids the use of beam windows and offers the possibility of re-generation of the target volume at each pulse. </a:t>
            </a:r>
          </a:p>
          <a:p>
            <a:pPr lvl="0">
              <a:buFont typeface="Wingdings" pitchFamily="2" charset="2"/>
              <a:buChar char="q"/>
              <a:defRPr/>
            </a:pPr>
            <a:r>
              <a:rPr lang="en-US" sz="2000" dirty="0" smtClean="0"/>
              <a:t>However, there are important issues to clarify: </a:t>
            </a:r>
          </a:p>
          <a:p>
            <a:pPr marL="777240" lvl="1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Ä"/>
            </a:pPr>
            <a:r>
              <a:rPr lang="en-US" sz="2000" dirty="0" smtClean="0">
                <a:solidFill>
                  <a:srgbClr val="0000FF"/>
                </a:solidFill>
              </a:rPr>
              <a:t>the stability of the liquid jet, in particular in the presence of a magnetic field required for the capture of the secondary particles </a:t>
            </a:r>
          </a:p>
          <a:p>
            <a:pPr marL="777240" lvl="1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Ä"/>
            </a:pPr>
            <a:r>
              <a:rPr lang="en-US" sz="2000" dirty="0" smtClean="0">
                <a:solidFill>
                  <a:srgbClr val="0000FF"/>
                </a:solidFill>
              </a:rPr>
              <a:t>the formation of </a:t>
            </a:r>
            <a:r>
              <a:rPr lang="en-US" sz="2000" dirty="0" err="1" smtClean="0">
                <a:solidFill>
                  <a:srgbClr val="0000FF"/>
                </a:solidFill>
              </a:rPr>
              <a:t>caviation</a:t>
            </a:r>
            <a:r>
              <a:rPr lang="en-US" sz="2000" dirty="0" smtClean="0">
                <a:solidFill>
                  <a:srgbClr val="0000FF"/>
                </a:solidFill>
              </a:rPr>
              <a:t> due to the energy deposition in the target volume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inefficiencies in the</a:t>
            </a:r>
            <a:r>
              <a:rPr lang="en-US" sz="2000" dirty="0" smtClean="0">
                <a:solidFill>
                  <a:srgbClr val="0000FF"/>
                </a:solidFill>
              </a:rPr>
              <a:t> secondary particle flux production</a:t>
            </a:r>
            <a:endParaRPr lang="en-US" sz="2000" dirty="0" smtClean="0">
              <a:solidFill>
                <a:srgbClr val="0000FF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q"/>
            </a:pPr>
            <a:endParaRPr lang="en-US" sz="2000" dirty="0" smtClean="0">
              <a:solidFill>
                <a:srgbClr val="C00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n-US" sz="2000" dirty="0" smtClean="0">
                <a:solidFill>
                  <a:srgbClr val="C00000"/>
                </a:solidFill>
                <a:sym typeface="Wingdings" pitchFamily="2" charset="2"/>
              </a:rPr>
              <a:t>The </a:t>
            </a:r>
            <a:r>
              <a:rPr lang="en-US" sz="2000" b="1" dirty="0" smtClean="0">
                <a:solidFill>
                  <a:srgbClr val="C00000"/>
                </a:solidFill>
                <a:sym typeface="Wingdings" pitchFamily="2" charset="2"/>
              </a:rPr>
              <a:t>MERIT experiment </a:t>
            </a:r>
            <a:r>
              <a:rPr lang="en-US" sz="2000" dirty="0" smtClean="0">
                <a:solidFill>
                  <a:srgbClr val="C00000"/>
                </a:solidFill>
                <a:sym typeface="Wingdings" pitchFamily="2" charset="2"/>
              </a:rPr>
              <a:t>is designed to provide answers to both questions and therefore validate the liquid target concept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tx1"/>
                </a:solidFill>
              </a:rPr>
              <a:t>The </a:t>
            </a:r>
            <a:r>
              <a:rPr lang="en-US" sz="3200" dirty="0" err="1" smtClean="0">
                <a:solidFill>
                  <a:srgbClr val="FF0000"/>
                </a:solidFill>
              </a:rPr>
              <a:t>MER</a:t>
            </a:r>
            <a:r>
              <a:rPr lang="en-US" sz="3200" dirty="0" err="1" smtClean="0">
                <a:solidFill>
                  <a:schemeClr val="tx1"/>
                </a:solidFill>
              </a:rPr>
              <a:t>cury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ntense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chemeClr val="tx1"/>
                </a:solidFill>
              </a:rPr>
              <a:t>arget  Experiment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indent="-342900">
              <a:buSzPct val="100000"/>
              <a:buFont typeface="+mj-lt"/>
              <a:buAutoNum type="arabicPeriod"/>
            </a:pPr>
            <a:r>
              <a:rPr lang="en-US" sz="1600" dirty="0" smtClean="0">
                <a:solidFill>
                  <a:srgbClr val="0000FF"/>
                </a:solidFill>
              </a:rPr>
              <a:t>Study the impact of an intense proton beam with a free mercury jet, at the presence of high magnetic field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1600" dirty="0" smtClean="0"/>
              <a:t>e.g. MHD effects on a mercury jet</a:t>
            </a:r>
          </a:p>
          <a:p>
            <a:pPr marL="662940" lvl="1" indent="-342900">
              <a:buFont typeface="Wingdings" pitchFamily="2" charset="2"/>
              <a:buChar char="q"/>
            </a:pPr>
            <a:r>
              <a:rPr lang="en-US" sz="1300" dirty="0" smtClean="0"/>
              <a:t>jet dispersal at t=100</a:t>
            </a:r>
            <a:r>
              <a:rPr lang="en-US" sz="1300" dirty="0" smtClean="0">
                <a:latin typeface="Symbol" pitchFamily="18" charset="2"/>
              </a:rPr>
              <a:t>m</a:t>
            </a:r>
            <a:r>
              <a:rPr lang="en-US" sz="1300" dirty="0" smtClean="0"/>
              <a:t>s with magnetic field varying from 0-10 Tesla</a:t>
            </a:r>
          </a:p>
          <a:p>
            <a:pPr marL="937260" lvl="2" indent="-342900">
              <a:buFont typeface="Wingdings" pitchFamily="2" charset="2"/>
              <a:buChar char="Ä"/>
            </a:pPr>
            <a:r>
              <a:rPr lang="en-US" sz="1200" dirty="0" smtClean="0">
                <a:solidFill>
                  <a:srgbClr val="FF0000"/>
                </a:solidFill>
              </a:rPr>
              <a:t>Magnetic pressure suppresses jet break-up</a:t>
            </a:r>
          </a:p>
          <a:p>
            <a:pPr lvl="1">
              <a:buFont typeface="Wingdings" pitchFamily="2" charset="2"/>
              <a:buChar char="q"/>
            </a:pPr>
            <a:endParaRPr lang="en-US" sz="1300" dirty="0" smtClean="0"/>
          </a:p>
          <a:p>
            <a:pPr>
              <a:buNone/>
            </a:pPr>
            <a:endParaRPr lang="en-US" sz="1300" dirty="0" smtClean="0"/>
          </a:p>
          <a:p>
            <a:pPr>
              <a:buFont typeface="Wingdings" pitchFamily="2" charset="2"/>
              <a:buChar char="q"/>
            </a:pPr>
            <a:endParaRPr lang="en-US" sz="1600" dirty="0" smtClean="0"/>
          </a:p>
          <a:p>
            <a:pPr>
              <a:buFont typeface="Wingdings" pitchFamily="2" charset="2"/>
              <a:buChar char="q"/>
            </a:pPr>
            <a:endParaRPr lang="en-US" sz="1400" dirty="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endParaRPr lang="en-US" sz="1400" dirty="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342900" indent="-342900">
              <a:buSzPct val="100000"/>
              <a:buFont typeface="+mj-lt"/>
              <a:buAutoNum type="arabicPeriod" startAt="2"/>
            </a:pPr>
            <a:r>
              <a:rPr lang="en-US" sz="1500" dirty="0" smtClean="0">
                <a:solidFill>
                  <a:srgbClr val="0000FF"/>
                </a:solidFill>
              </a:rPr>
              <a:t>Study the secondary particle yield and possible </a:t>
            </a:r>
            <a:r>
              <a:rPr lang="en-US" sz="1500" dirty="0" err="1" smtClean="0">
                <a:solidFill>
                  <a:srgbClr val="0000FF"/>
                </a:solidFill>
              </a:rPr>
              <a:t>cavitation</a:t>
            </a:r>
            <a:r>
              <a:rPr lang="en-US" sz="1500" dirty="0" smtClean="0">
                <a:solidFill>
                  <a:srgbClr val="0000FF"/>
                </a:solidFill>
              </a:rPr>
              <a:t> formation </a:t>
            </a:r>
          </a:p>
          <a:p>
            <a:pPr marL="342900" indent="-342900">
              <a:buFont typeface="+mj-lt"/>
              <a:buAutoNum type="arabicPeriod" startAt="2"/>
            </a:pPr>
            <a:endParaRPr lang="en-US" sz="15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n-US" sz="1600" dirty="0" smtClean="0"/>
              <a:t>Use the “</a:t>
            </a:r>
            <a:r>
              <a:rPr lang="en-US" sz="1600" b="1" dirty="0" smtClean="0">
                <a:solidFill>
                  <a:srgbClr val="006600"/>
                </a:solidFill>
              </a:rPr>
              <a:t>pump</a:t>
            </a:r>
            <a:r>
              <a:rPr lang="en-US" sz="1600" b="1" dirty="0" smtClean="0"/>
              <a:t>-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probe</a:t>
            </a:r>
            <a:r>
              <a:rPr lang="en-US" sz="1600" dirty="0" smtClean="0"/>
              <a:t>” method</a:t>
            </a:r>
          </a:p>
          <a:p>
            <a:pPr marL="514350" lvl="1" indent="-195263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6600"/>
                </a:solidFill>
              </a:rPr>
              <a:t>Few high-intensity bunches </a:t>
            </a:r>
            <a:r>
              <a:rPr lang="en-US" sz="1400" dirty="0" smtClean="0"/>
              <a:t>– “</a:t>
            </a:r>
            <a:r>
              <a:rPr lang="en-US" sz="1400" b="1" dirty="0" smtClean="0">
                <a:solidFill>
                  <a:srgbClr val="006600"/>
                </a:solidFill>
              </a:rPr>
              <a:t>pump</a:t>
            </a:r>
            <a:r>
              <a:rPr lang="en-US" sz="1400" dirty="0" smtClean="0"/>
              <a:t>” followed by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other bunches </a:t>
            </a:r>
            <a:r>
              <a:rPr lang="en-US" sz="1400" dirty="0" smtClean="0"/>
              <a:t>– “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probe</a:t>
            </a:r>
            <a:r>
              <a:rPr lang="en-US" sz="1400" dirty="0" smtClean="0"/>
              <a:t>” at variable delay</a:t>
            </a:r>
          </a:p>
          <a:p>
            <a:pPr marL="798513" lvl="2" indent="-204788">
              <a:buFont typeface="Wingdings" pitchFamily="2" charset="2"/>
              <a:buChar char="Ä"/>
            </a:pPr>
            <a:r>
              <a:rPr lang="en-US" sz="1200" dirty="0" smtClean="0">
                <a:sym typeface="Wingdings" pitchFamily="2" charset="2"/>
              </a:rPr>
              <a:t>observe the secondary particle flux </a:t>
            </a:r>
            <a:r>
              <a:rPr lang="en-US" sz="1200" dirty="0" err="1" smtClean="0">
                <a:sym typeface="Wingdings" pitchFamily="2" charset="2"/>
              </a:rPr>
              <a:t>vs</a:t>
            </a:r>
            <a:r>
              <a:rPr lang="en-US" sz="1200" dirty="0" smtClean="0">
                <a:sym typeface="Wingdings" pitchFamily="2" charset="2"/>
              </a:rPr>
              <a:t> time </a:t>
            </a:r>
          </a:p>
          <a:p>
            <a:pPr marL="798513" lvl="2" indent="-204788">
              <a:buFont typeface="Wingdings" pitchFamily="2" charset="2"/>
              <a:buChar char="Ä"/>
            </a:pPr>
            <a:r>
              <a:rPr lang="en-US" sz="1200" dirty="0" smtClean="0">
                <a:sym typeface="Wingdings" pitchFamily="2" charset="2"/>
              </a:rPr>
              <a:t>deficiencies could be a sign of </a:t>
            </a:r>
            <a:r>
              <a:rPr lang="en-US" sz="1200" dirty="0" err="1" smtClean="0">
                <a:sym typeface="Wingdings" pitchFamily="2" charset="2"/>
              </a:rPr>
              <a:t>cavitation</a:t>
            </a:r>
            <a:r>
              <a:rPr lang="en-US" sz="1200" dirty="0" smtClean="0">
                <a:sym typeface="Wingdings" pitchFamily="2" charset="2"/>
              </a:rPr>
              <a:t> formation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5122" name="Date Placeholder 3"/>
          <p:cNvSpPr>
            <a:spLocks noGrp="1"/>
          </p:cNvSpPr>
          <p:nvPr>
            <p:ph type="dt" sz="half" idx="15"/>
          </p:nvPr>
        </p:nvSpPr>
        <p:spPr>
          <a:noFill/>
        </p:spPr>
        <p:txBody>
          <a:bodyPr/>
          <a:lstStyle/>
          <a:p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1BE3434-3A7A-4AF6-A879-0FAE7E11D12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Scientific goals</a:t>
            </a:r>
            <a:endParaRPr lang="en-US" dirty="0"/>
          </a:p>
        </p:txBody>
      </p:sp>
      <p:pic>
        <p:nvPicPr>
          <p:cNvPr id="9" name="Picture 10" descr="jet_B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373438"/>
            <a:ext cx="2954337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143000" y="6400800"/>
            <a:ext cx="1600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 b="1" dirty="0" err="1">
                <a:latin typeface="Calibri" pitchFamily="34" charset="0"/>
              </a:rPr>
              <a:t>R.Samulyak</a:t>
            </a:r>
            <a:r>
              <a:rPr lang="en-US" sz="1000" dirty="0">
                <a:latin typeface="Calibri" pitchFamily="34" charset="0"/>
              </a:rPr>
              <a:t>-BNL</a:t>
            </a:r>
          </a:p>
        </p:txBody>
      </p:sp>
      <p:pic>
        <p:nvPicPr>
          <p:cNvPr id="13" name="Picture 13" descr="PSbeamstru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810000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rot="5400000">
            <a:off x="-229395" y="4953000"/>
            <a:ext cx="2590800" cy="158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85800" y="3505200"/>
            <a:ext cx="38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0T</a:t>
            </a:r>
            <a:endParaRPr lang="en-US" sz="1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33400" y="6002179"/>
            <a:ext cx="533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10T</a:t>
            </a:r>
            <a:endParaRPr lang="en-US" sz="10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tx1"/>
                </a:solidFill>
              </a:rPr>
              <a:t>The </a:t>
            </a:r>
            <a:r>
              <a:rPr lang="en-US" sz="3200" dirty="0" err="1" smtClean="0">
                <a:solidFill>
                  <a:srgbClr val="FF0000"/>
                </a:solidFill>
              </a:rPr>
              <a:t>MER</a:t>
            </a:r>
            <a:r>
              <a:rPr lang="en-US" sz="3200" dirty="0" err="1" smtClean="0">
                <a:solidFill>
                  <a:schemeClr val="tx1"/>
                </a:solidFill>
              </a:rPr>
              <a:t>cury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ntense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chemeClr val="tx1"/>
                </a:solidFill>
              </a:rPr>
              <a:t>arget  Experiment</a:t>
            </a:r>
          </a:p>
        </p:txBody>
      </p:sp>
      <p:sp>
        <p:nvSpPr>
          <p:cNvPr id="5122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F1BE3434-3A7A-4AF6-A879-0FAE7E11D12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447800"/>
            <a:ext cx="8531352" cy="4953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14</a:t>
            </a:r>
            <a:r>
              <a:rPr lang="en-US" sz="2000" dirty="0" smtClean="0"/>
              <a:t> and </a:t>
            </a:r>
            <a:r>
              <a:rPr lang="en-US" sz="2000" dirty="0" smtClean="0">
                <a:solidFill>
                  <a:srgbClr val="0000FF"/>
                </a:solidFill>
              </a:rPr>
              <a:t>24 </a:t>
            </a:r>
            <a:r>
              <a:rPr lang="en-US" sz="2000" dirty="0" err="1" smtClean="0">
                <a:solidFill>
                  <a:srgbClr val="0000FF"/>
                </a:solidFill>
              </a:rPr>
              <a:t>GeV</a:t>
            </a:r>
            <a:r>
              <a:rPr lang="en-US" sz="2000" dirty="0" smtClean="0">
                <a:solidFill>
                  <a:srgbClr val="0000FF"/>
                </a:solidFill>
              </a:rPr>
              <a:t>/c </a:t>
            </a:r>
            <a:r>
              <a:rPr lang="en-US" sz="2000" dirty="0" smtClean="0"/>
              <a:t>proton beam pulses from CERN Proton Synchrotron (PS); 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00FF"/>
                </a:solidFill>
              </a:rPr>
              <a:t>1÷16 bunches/pulse, </a:t>
            </a:r>
            <a:r>
              <a:rPr lang="en-US" sz="1600" dirty="0" smtClean="0"/>
              <a:t>with variable spacing in between; up to </a:t>
            </a:r>
            <a:r>
              <a:rPr lang="en-US" sz="1600" dirty="0" smtClean="0">
                <a:solidFill>
                  <a:srgbClr val="0000FF"/>
                </a:solidFill>
              </a:rPr>
              <a:t>3.5×10</a:t>
            </a:r>
            <a:r>
              <a:rPr lang="en-US" sz="1600" baseline="30000" dirty="0" smtClean="0">
                <a:solidFill>
                  <a:srgbClr val="0000FF"/>
                </a:solidFill>
              </a:rPr>
              <a:t>12</a:t>
            </a:r>
            <a:r>
              <a:rPr lang="en-US" sz="1600" dirty="0" smtClean="0">
                <a:solidFill>
                  <a:srgbClr val="0000FF"/>
                </a:solidFill>
              </a:rPr>
              <a:t> protons/bunch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 smtClean="0"/>
              <a:t>Beam spot at the target </a:t>
            </a:r>
            <a:r>
              <a:rPr lang="en-US" sz="2000" dirty="0" err="1" smtClean="0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 ~1.2mm</a:t>
            </a:r>
            <a:r>
              <a:rPr lang="en-US" sz="2000" dirty="0" smtClean="0"/>
              <a:t>; </a:t>
            </a:r>
          </a:p>
          <a:p>
            <a:pPr>
              <a:buFont typeface="Wingdings" pitchFamily="2" charset="2"/>
              <a:buChar char="q"/>
            </a:pPr>
            <a:r>
              <a:rPr lang="en-US" sz="2000" u="sng" dirty="0" smtClean="0"/>
              <a:t>Capture system</a:t>
            </a:r>
            <a:r>
              <a:rPr lang="en-US" sz="2000" dirty="0" smtClean="0"/>
              <a:t>: solenoid with </a:t>
            </a:r>
            <a:r>
              <a:rPr lang="en-US" sz="2000" dirty="0" smtClean="0">
                <a:solidFill>
                  <a:srgbClr val="0000FF"/>
                </a:solidFill>
              </a:rPr>
              <a:t>15T field </a:t>
            </a:r>
            <a:r>
              <a:rPr lang="en-US" sz="2000" dirty="0" smtClean="0"/>
              <a:t>surrounding the target 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/>
              <a:t>proton beam axis at </a:t>
            </a:r>
            <a:r>
              <a:rPr lang="en-US" sz="1600" dirty="0" smtClean="0">
                <a:solidFill>
                  <a:srgbClr val="0000FF"/>
                </a:solidFill>
              </a:rPr>
              <a:t>67mrad</a:t>
            </a:r>
            <a:r>
              <a:rPr lang="en-US" sz="1600" dirty="0" smtClean="0"/>
              <a:t> to magnet axis</a:t>
            </a:r>
          </a:p>
          <a:p>
            <a:pPr>
              <a:buFont typeface="Wingdings" pitchFamily="2" charset="2"/>
              <a:buChar char="q"/>
            </a:pPr>
            <a:r>
              <a:rPr lang="en-US" sz="2000" u="sng" dirty="0" smtClean="0"/>
              <a:t>Target</a:t>
            </a:r>
            <a:r>
              <a:rPr lang="en-US" sz="2000" dirty="0" smtClean="0"/>
              <a:t>: free mercury jet of </a:t>
            </a:r>
            <a:r>
              <a:rPr lang="en-US" sz="2000" dirty="0" smtClean="0">
                <a:solidFill>
                  <a:srgbClr val="0000FF"/>
                </a:solidFill>
              </a:rPr>
              <a:t>1-cm Ø</a:t>
            </a:r>
            <a:r>
              <a:rPr lang="en-US" sz="2000" dirty="0" smtClean="0"/>
              <a:t>; velocity up to </a:t>
            </a:r>
            <a:r>
              <a:rPr lang="en-US" sz="2000" dirty="0" smtClean="0">
                <a:solidFill>
                  <a:srgbClr val="0000FF"/>
                </a:solidFill>
              </a:rPr>
              <a:t>20m/s</a:t>
            </a:r>
            <a:endParaRPr lang="en-US" sz="2000" dirty="0" smtClean="0"/>
          </a:p>
          <a:p>
            <a:pPr lvl="1">
              <a:buFont typeface="Wingdings" pitchFamily="2" charset="2"/>
              <a:buChar char="q"/>
            </a:pPr>
            <a:r>
              <a:rPr lang="en-US" sz="1600" dirty="0" smtClean="0"/>
              <a:t>jet axis at </a:t>
            </a:r>
            <a:r>
              <a:rPr lang="en-US" sz="1600" dirty="0" smtClean="0">
                <a:solidFill>
                  <a:srgbClr val="0000FF"/>
                </a:solidFill>
              </a:rPr>
              <a:t>33mrad </a:t>
            </a:r>
            <a:r>
              <a:rPr lang="en-US" sz="1600" dirty="0" smtClean="0"/>
              <a:t>to magnet axis ; interaction region </a:t>
            </a:r>
            <a:r>
              <a:rPr lang="en-US" sz="1600" dirty="0" smtClean="0">
                <a:solidFill>
                  <a:srgbClr val="0000FF"/>
                </a:solidFill>
              </a:rPr>
              <a:t>~30cm </a:t>
            </a:r>
            <a:r>
              <a:rPr lang="en-US" sz="1600" dirty="0" smtClean="0"/>
              <a:t>(2 </a:t>
            </a:r>
            <a:r>
              <a:rPr lang="en-US" sz="1600" dirty="0" smtClean="0">
                <a:latin typeface="Symbol" pitchFamily="18" charset="2"/>
              </a:rPr>
              <a:t>l</a:t>
            </a:r>
            <a:r>
              <a:rPr lang="en-US" sz="1600" baseline="-25000" dirty="0" smtClean="0"/>
              <a:t>int</a:t>
            </a:r>
            <a:r>
              <a:rPr lang="en-US" sz="1600" dirty="0" smtClean="0"/>
              <a:t>)</a:t>
            </a:r>
          </a:p>
          <a:p>
            <a:pPr>
              <a:buFont typeface="Wingdings" pitchFamily="2" charset="2"/>
              <a:buChar char="q"/>
            </a:pPr>
            <a:endParaRPr lang="en-US" sz="2000" dirty="0" smtClean="0"/>
          </a:p>
          <a:p>
            <a:pPr>
              <a:buFont typeface="Wingdings" pitchFamily="2" charset="2"/>
              <a:buChar char="q"/>
            </a:pPr>
            <a:r>
              <a:rPr lang="en-US" sz="2000" dirty="0" smtClean="0"/>
              <a:t>The experiment took data for three weeks in autumn 2007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00FF"/>
                </a:solidFill>
                <a:sym typeface="Symbol" pitchFamily="18" charset="2"/>
              </a:rPr>
              <a:t> </a:t>
            </a:r>
            <a:r>
              <a:rPr lang="en-US" sz="1600" dirty="0" smtClean="0">
                <a:solidFill>
                  <a:srgbClr val="0000FF"/>
                </a:solidFill>
              </a:rPr>
              <a:t>360 beam </a:t>
            </a:r>
            <a:r>
              <a:rPr lang="en-US" sz="1600" dirty="0" smtClean="0"/>
              <a:t>pulses in total; with each beam pulse “a separate experiment”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 smtClean="0"/>
              <a:t>vary bunch intensity, bunch spacing, # of bunches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 smtClean="0"/>
              <a:t>vary magnetic field strength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 smtClean="0"/>
              <a:t>vary beam-jet alignment, beam spot size</a:t>
            </a:r>
          </a:p>
          <a:p>
            <a:pPr>
              <a:buFont typeface="Wingdings" pitchFamily="2" charset="2"/>
              <a:buChar char="q"/>
            </a:pPr>
            <a:endParaRPr lang="en-US" sz="2000" dirty="0" smtClean="0"/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C00000"/>
                </a:solidFill>
              </a:rPr>
              <a:t>Data analysis ongoing – results obtained so far will be shown here</a:t>
            </a:r>
          </a:p>
          <a:p>
            <a:pPr>
              <a:buFont typeface="Wingdings" pitchFamily="2" charset="2"/>
              <a:buChar char="q"/>
            </a:pPr>
            <a:endParaRPr lang="en-US" sz="1400" dirty="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endParaRPr lang="en-US" sz="1400" dirty="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Key parameters of the experiment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352800"/>
          </a:xfrm>
        </p:spPr>
        <p:txBody>
          <a:bodyPr>
            <a:normAutofit/>
          </a:bodyPr>
          <a:lstStyle/>
          <a:p>
            <a:pPr marL="508000" indent="-508000">
              <a:lnSpc>
                <a:spcPct val="80000"/>
              </a:lnSpc>
              <a:tabLst>
                <a:tab pos="0" algn="l"/>
              </a:tabLst>
              <a:defRPr/>
            </a:pP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 smtClean="0"/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Introduction</a:t>
            </a: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 smtClean="0">
              <a:hlinkClick r:id="rId2" action="ppaction://hlinkfile"/>
            </a:endParaRP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r>
              <a:rPr lang="en-US" dirty="0" smtClean="0"/>
              <a:t>Experimental apparatus</a:t>
            </a:r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endParaRPr lang="en-US" dirty="0" smtClean="0"/>
          </a:p>
          <a:p>
            <a:pPr marL="508000" indent="-508000">
              <a:lnSpc>
                <a:spcPct val="80000"/>
              </a:lnSpc>
              <a:buFontTx/>
              <a:buChar char="•"/>
              <a:tabLst>
                <a:tab pos="0" algn="l"/>
              </a:tabLst>
              <a:defRPr/>
            </a:pPr>
            <a:r>
              <a:rPr lang="en-US" dirty="0" smtClean="0"/>
              <a:t>Analysis results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The </a:t>
            </a:r>
            <a:r>
              <a:rPr lang="en-US" sz="3200" dirty="0" err="1" smtClean="0">
                <a:solidFill>
                  <a:srgbClr val="FF0000"/>
                </a:solidFill>
              </a:rPr>
              <a:t>MER</a:t>
            </a:r>
            <a:r>
              <a:rPr lang="en-US" sz="3200" dirty="0" err="1" smtClean="0">
                <a:solidFill>
                  <a:schemeClr val="tx1"/>
                </a:solidFill>
              </a:rPr>
              <a:t>cury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ntense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chemeClr val="tx1"/>
                </a:solidFill>
              </a:rPr>
              <a:t>arget  Experiment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CAAEE0-71EF-4E90-A6C4-A91C876B973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MERIT – Experimental setup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AAEE0-71EF-4E90-A6C4-A91C876B973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3" name="Content Placeholder 42"/>
          <p:cNvSpPr>
            <a:spLocks noGrp="1"/>
          </p:cNvSpPr>
          <p:nvPr>
            <p:ph sz="quarter" idx="1"/>
          </p:nvPr>
        </p:nvSpPr>
        <p:spPr>
          <a:xfrm>
            <a:off x="612648" y="5486400"/>
            <a:ext cx="8531352" cy="10668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The experiment was specially designed to avoid opening the primary container (Hg-wet volume) at CERN</a:t>
            </a:r>
          </a:p>
          <a:p>
            <a:pPr lvl="1">
              <a:buFont typeface="Wingdings" pitchFamily="2" charset="2"/>
              <a:buChar char="Ä"/>
            </a:pPr>
            <a:r>
              <a:rPr lang="en-US" sz="1700" dirty="0" smtClean="0"/>
              <a:t>180deg bend in the Hg-delivery piping system upstream; likely cause of deterioration in the quality of the Hg-jet</a:t>
            </a:r>
            <a:endParaRPr lang="en-US" sz="17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Schematic layout</a:t>
            </a:r>
            <a:endParaRPr lang="en-US" dirty="0"/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228600" y="1465263"/>
            <a:ext cx="8839200" cy="4021137"/>
            <a:chOff x="111" y="575"/>
            <a:chExt cx="5568" cy="2533"/>
          </a:xfrm>
        </p:grpSpPr>
        <p:grpSp>
          <p:nvGrpSpPr>
            <p:cNvPr id="27" name="Group 5"/>
            <p:cNvGrpSpPr>
              <a:grpSpLocks/>
            </p:cNvGrpSpPr>
            <p:nvPr/>
          </p:nvGrpSpPr>
          <p:grpSpPr bwMode="auto">
            <a:xfrm>
              <a:off x="111" y="597"/>
              <a:ext cx="5568" cy="2511"/>
              <a:chOff x="111" y="597"/>
              <a:chExt cx="5568" cy="2511"/>
            </a:xfrm>
          </p:grpSpPr>
          <p:pic>
            <p:nvPicPr>
              <p:cNvPr id="38" name="Picture 6" descr="060307 exp side cu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1" y="597"/>
                <a:ext cx="5568" cy="25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9" name="Text Box 7"/>
              <p:cNvSpPr txBox="1">
                <a:spLocks noChangeArrowheads="1"/>
              </p:cNvSpPr>
              <p:nvPr/>
            </p:nvSpPr>
            <p:spPr bwMode="auto">
              <a:xfrm>
                <a:off x="4404" y="1203"/>
                <a:ext cx="16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en-US" sz="1200" b="1">
                    <a:solidFill>
                      <a:srgbClr val="0066FF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40" name="Text Box 8"/>
              <p:cNvSpPr txBox="1">
                <a:spLocks noChangeArrowheads="1"/>
              </p:cNvSpPr>
              <p:nvPr/>
            </p:nvSpPr>
            <p:spPr bwMode="auto">
              <a:xfrm>
                <a:off x="4214" y="1226"/>
                <a:ext cx="16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en-US" sz="1200" b="1">
                    <a:solidFill>
                      <a:srgbClr val="0066FF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41" name="Text Box 9"/>
              <p:cNvSpPr txBox="1">
                <a:spLocks noChangeArrowheads="1"/>
              </p:cNvSpPr>
              <p:nvPr/>
            </p:nvSpPr>
            <p:spPr bwMode="auto">
              <a:xfrm>
                <a:off x="4017" y="1241"/>
                <a:ext cx="16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en-US" sz="1200" b="1">
                    <a:solidFill>
                      <a:srgbClr val="0066FF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42" name="Text Box 10"/>
              <p:cNvSpPr txBox="1">
                <a:spLocks noChangeArrowheads="1"/>
              </p:cNvSpPr>
              <p:nvPr/>
            </p:nvSpPr>
            <p:spPr bwMode="auto">
              <a:xfrm>
                <a:off x="3623" y="1248"/>
                <a:ext cx="16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en-US" sz="1200" b="1" dirty="0">
                    <a:solidFill>
                      <a:srgbClr val="0066FF"/>
                    </a:solidFill>
                    <a:latin typeface="Arial" charset="0"/>
                  </a:rPr>
                  <a:t>4</a:t>
                </a:r>
              </a:p>
            </p:txBody>
          </p:sp>
        </p:grp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1606" y="695"/>
              <a:ext cx="86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400" b="1">
                  <a:solidFill>
                    <a:schemeClr val="tx1"/>
                  </a:solidFill>
                  <a:latin typeface="Arial" charset="0"/>
                </a:rPr>
                <a:t>Syringe Pump</a:t>
              </a:r>
            </a:p>
          </p:txBody>
        </p:sp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235" y="739"/>
              <a:ext cx="79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400" b="1">
                  <a:solidFill>
                    <a:schemeClr val="tx1"/>
                  </a:solidFill>
                  <a:latin typeface="Arial" charset="0"/>
                </a:rPr>
                <a:t>Secondary</a:t>
              </a:r>
            </a:p>
            <a:p>
              <a:pPr algn="ctr" eaLnBrk="0" hangingPunct="0">
                <a:spcBef>
                  <a:spcPct val="0"/>
                </a:spcBef>
              </a:pPr>
              <a:r>
                <a:rPr lang="en-US" sz="1400" b="1">
                  <a:solidFill>
                    <a:schemeClr val="tx1"/>
                  </a:solidFill>
                  <a:latin typeface="Arial" charset="0"/>
                </a:rPr>
                <a:t>Containment</a:t>
              </a:r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3965" y="575"/>
              <a:ext cx="79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400" b="1">
                  <a:solidFill>
                    <a:schemeClr val="tx1"/>
                  </a:solidFill>
                  <a:latin typeface="Arial" charset="0"/>
                </a:rPr>
                <a:t>Jet Chamber</a:t>
              </a: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196" y="887"/>
              <a:ext cx="47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400" b="1">
                  <a:solidFill>
                    <a:schemeClr val="tx1"/>
                  </a:solidFill>
                  <a:latin typeface="Arial" charset="0"/>
                </a:rPr>
                <a:t>Proton</a:t>
              </a:r>
            </a:p>
            <a:p>
              <a:pPr algn="ctr" eaLnBrk="0" hangingPunct="0">
                <a:spcBef>
                  <a:spcPct val="0"/>
                </a:spcBef>
              </a:pPr>
              <a:r>
                <a:rPr lang="en-US" sz="1400" b="1">
                  <a:solidFill>
                    <a:schemeClr val="tx1"/>
                  </a:solidFill>
                  <a:latin typeface="Arial" charset="0"/>
                </a:rPr>
                <a:t>Beam</a:t>
              </a: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2808" y="575"/>
              <a:ext cx="58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400" b="1">
                  <a:solidFill>
                    <a:schemeClr val="tx1"/>
                  </a:solidFill>
                  <a:latin typeface="Arial" charset="0"/>
                </a:rPr>
                <a:t>Solenoid</a:t>
              </a:r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>
              <a:off x="1060" y="910"/>
              <a:ext cx="398" cy="2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>
              <a:off x="2034" y="924"/>
              <a:ext cx="64" cy="4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>
              <a:off x="3100" y="768"/>
              <a:ext cx="264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>
              <a:off x="4359" y="782"/>
              <a:ext cx="313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>
              <a:off x="5454" y="1202"/>
              <a:ext cx="0" cy="2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MERIT – Experimental setup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AAEE0-71EF-4E90-A6C4-A91C876B973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3" name="Content Placeholder 42"/>
          <p:cNvSpPr>
            <a:spLocks noGrp="1"/>
          </p:cNvSpPr>
          <p:nvPr>
            <p:ph sz="quarter" idx="1"/>
          </p:nvPr>
        </p:nvSpPr>
        <p:spPr>
          <a:xfrm>
            <a:off x="1755648" y="5486400"/>
            <a:ext cx="4873752" cy="1066800"/>
          </a:xfrm>
        </p:spPr>
        <p:txBody>
          <a:bodyPr>
            <a:normAutofit fontScale="77500" lnSpcReduction="20000"/>
          </a:bodyPr>
          <a:lstStyle/>
          <a:p>
            <a:pPr marL="469900" indent="-469900">
              <a:lnSpc>
                <a:spcPct val="90000"/>
              </a:lnSpc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System parameters:</a:t>
            </a:r>
          </a:p>
          <a:p>
            <a:pPr marL="469900" indent="-469900">
              <a:lnSpc>
                <a:spcPct val="90000"/>
              </a:lnSpc>
              <a:buFont typeface="Wingdings" pitchFamily="2" charset="2"/>
              <a:buChar char="o"/>
            </a:pPr>
            <a:r>
              <a:rPr lang="en-US" sz="2000" dirty="0" smtClean="0"/>
              <a:t>Piston velocity : 3.0 cm/s</a:t>
            </a:r>
          </a:p>
          <a:p>
            <a:pPr marL="469900" indent="-469900">
              <a:lnSpc>
                <a:spcPct val="90000"/>
              </a:lnSpc>
              <a:buFont typeface="Wingdings" pitchFamily="2" charset="2"/>
              <a:buChar char="o"/>
            </a:pPr>
            <a:r>
              <a:rPr lang="en-US" sz="2000" dirty="0" smtClean="0"/>
              <a:t>Hg jet duration of 12s ; </a:t>
            </a:r>
          </a:p>
          <a:p>
            <a:pPr marL="469900" indent="-469900">
              <a:lnSpc>
                <a:spcPct val="90000"/>
              </a:lnSpc>
              <a:buFont typeface="Wingdings" pitchFamily="2" charset="2"/>
              <a:buChar char="o"/>
            </a:pPr>
            <a:r>
              <a:rPr lang="en-US" sz="2000" dirty="0" smtClean="0"/>
              <a:t>Drive cylinders: 15-cm </a:t>
            </a:r>
            <a:r>
              <a:rPr lang="en-US" sz="2000" dirty="0" err="1" smtClean="0"/>
              <a:t>diam</a:t>
            </a:r>
            <a:r>
              <a:rPr lang="en-US" sz="2000" dirty="0" smtClean="0"/>
              <a:t>, 45 </a:t>
            </a:r>
            <a:r>
              <a:rPr lang="en-US" sz="2000" dirty="0" err="1" smtClean="0"/>
              <a:t>lt</a:t>
            </a:r>
            <a:r>
              <a:rPr lang="en-US" sz="2000" dirty="0" smtClean="0"/>
              <a:t>/min, 2.1 </a:t>
            </a:r>
            <a:r>
              <a:rPr lang="en-US" sz="2000" dirty="0" err="1" smtClean="0"/>
              <a:t>MPa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Hg-delivery system</a:t>
            </a:r>
            <a:endParaRPr lang="en-US" dirty="0"/>
          </a:p>
        </p:txBody>
      </p:sp>
      <p:pic>
        <p:nvPicPr>
          <p:cNvPr id="24" name="Picture 9" descr="060308 hg syri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478088"/>
            <a:ext cx="8710613" cy="224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" name="Rectangle 25"/>
          <p:cNvSpPr>
            <a:spLocks noChangeArrowheads="1"/>
          </p:cNvSpPr>
          <p:nvPr/>
        </p:nvSpPr>
        <p:spPr bwMode="auto">
          <a:xfrm>
            <a:off x="7543800" y="4459712"/>
            <a:ext cx="1447800" cy="26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sz="1400" i="1" dirty="0">
                <a:latin typeface="Calibri" pitchFamily="34" charset="0"/>
              </a:rPr>
              <a:t>V. Graves - ORNL</a:t>
            </a:r>
          </a:p>
        </p:txBody>
      </p:sp>
      <p:sp>
        <p:nvSpPr>
          <p:cNvPr id="15" name="Line Callout 1 (Accent Bar) 14"/>
          <p:cNvSpPr/>
          <p:nvPr/>
        </p:nvSpPr>
        <p:spPr>
          <a:xfrm>
            <a:off x="838200" y="1600200"/>
            <a:ext cx="2819400" cy="449354"/>
          </a:xfrm>
          <a:prstGeom prst="accentCallout1">
            <a:avLst>
              <a:gd name="adj1" fmla="val 23880"/>
              <a:gd name="adj2" fmla="val -1519"/>
              <a:gd name="adj3" fmla="val 290342"/>
              <a:gd name="adj4" fmla="val -8899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1” pipe to transport mercury to nozzle at upstream end of primary vessel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Line Callout 1 (Accent Bar) 15"/>
          <p:cNvSpPr/>
          <p:nvPr/>
        </p:nvSpPr>
        <p:spPr>
          <a:xfrm>
            <a:off x="6096000" y="1455646"/>
            <a:ext cx="2971800" cy="449354"/>
          </a:xfrm>
          <a:prstGeom prst="accentCallout1">
            <a:avLst>
              <a:gd name="adj1" fmla="val 23880"/>
              <a:gd name="adj2" fmla="val -1519"/>
              <a:gd name="adj3" fmla="val 290342"/>
              <a:gd name="adj4" fmla="val -8899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Reservoir; collects the mercury returning  at the end of the injection/jet 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7" name="Line Callout 1 (Accent Bar) 16"/>
          <p:cNvSpPr/>
          <p:nvPr/>
        </p:nvSpPr>
        <p:spPr>
          <a:xfrm>
            <a:off x="7239000" y="1981200"/>
            <a:ext cx="1524000" cy="449354"/>
          </a:xfrm>
          <a:prstGeom prst="accentCallout1">
            <a:avLst>
              <a:gd name="adj1" fmla="val 23880"/>
              <a:gd name="adj2" fmla="val -1519"/>
              <a:gd name="adj3" fmla="val 314283"/>
              <a:gd name="adj4" fmla="val -10838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Local electronics ; Hg-jet speed control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8" name="Line Callout 1 (Accent Bar) 17"/>
          <p:cNvSpPr/>
          <p:nvPr/>
        </p:nvSpPr>
        <p:spPr>
          <a:xfrm>
            <a:off x="6934200" y="5029200"/>
            <a:ext cx="2057400" cy="449354"/>
          </a:xfrm>
          <a:prstGeom prst="accentCallout1">
            <a:avLst>
              <a:gd name="adj1" fmla="val 23880"/>
              <a:gd name="adj2" fmla="val -1519"/>
              <a:gd name="adj3" fmla="val -195842"/>
              <a:gd name="adj4" fmla="val -42360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Syringe system; can produce a Hg-jet for 15s (~23lt 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Line Callout 1 (Accent Bar) 18"/>
          <p:cNvSpPr/>
          <p:nvPr/>
        </p:nvSpPr>
        <p:spPr>
          <a:xfrm>
            <a:off x="2362200" y="4800600"/>
            <a:ext cx="2057400" cy="449354"/>
          </a:xfrm>
          <a:prstGeom prst="accentCallout1">
            <a:avLst>
              <a:gd name="adj1" fmla="val 27301"/>
              <a:gd name="adj2" fmla="val 102682"/>
              <a:gd name="adj3" fmla="val -182162"/>
              <a:gd name="adj4" fmla="val 130188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Pressure monitor of Hg-supply pipe during pulsing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Line Callout 1 (Accent Bar) 19"/>
          <p:cNvSpPr/>
          <p:nvPr/>
        </p:nvSpPr>
        <p:spPr>
          <a:xfrm>
            <a:off x="76200" y="4745403"/>
            <a:ext cx="1676400" cy="664797"/>
          </a:xfrm>
          <a:prstGeom prst="accentCallout1">
            <a:avLst>
              <a:gd name="adj1" fmla="val 27301"/>
              <a:gd name="adj2" fmla="val 102682"/>
              <a:gd name="adj3" fmla="val -245179"/>
              <a:gd name="adj4" fmla="val 172437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Optical diagnostics mounted on the outside of the primary vessel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060307 hgsys is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1229"/>
            <a:ext cx="6588125" cy="315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MERIT – Experimental setup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I.Efthymiopoulos,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AAEE0-71EF-4E90-A6C4-A91C876B973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Hg-delivery system</a:t>
            </a:r>
            <a:endParaRPr lang="en-US" dirty="0"/>
          </a:p>
        </p:txBody>
      </p:sp>
      <p:sp>
        <p:nvSpPr>
          <p:cNvPr id="61" name="Rectangle 25"/>
          <p:cNvSpPr>
            <a:spLocks noChangeArrowheads="1"/>
          </p:cNvSpPr>
          <p:nvPr/>
        </p:nvSpPr>
        <p:spPr bwMode="auto">
          <a:xfrm>
            <a:off x="152400" y="4648200"/>
            <a:ext cx="1752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sz="1400" i="1" dirty="0"/>
              <a:t>V. Graves - ORNL</a:t>
            </a:r>
          </a:p>
        </p:txBody>
      </p:sp>
      <p:pic>
        <p:nvPicPr>
          <p:cNvPr id="17" name="Picture 2" descr="060613 upstream windo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3588" y="3686175"/>
            <a:ext cx="4570412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Line Callout 1 (Accent Bar) 12"/>
          <p:cNvSpPr/>
          <p:nvPr/>
        </p:nvSpPr>
        <p:spPr>
          <a:xfrm>
            <a:off x="2590800" y="1524000"/>
            <a:ext cx="2819400" cy="449354"/>
          </a:xfrm>
          <a:prstGeom prst="accentCallout1">
            <a:avLst>
              <a:gd name="adj1" fmla="val 23880"/>
              <a:gd name="adj2" fmla="val -1519"/>
              <a:gd name="adj3" fmla="val 112117"/>
              <a:gd name="adj4" fmla="val -48880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" tIns="9144" rIns="9144" bIns="9144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Charcoal filters to monitor the Hg-vapor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Content Placeholder 42"/>
          <p:cNvSpPr>
            <a:spLocks noGrp="1"/>
          </p:cNvSpPr>
          <p:nvPr>
            <p:ph sz="quarter" idx="1"/>
          </p:nvPr>
        </p:nvSpPr>
        <p:spPr>
          <a:xfrm>
            <a:off x="609600" y="5029200"/>
            <a:ext cx="3886200" cy="1066800"/>
          </a:xfrm>
        </p:spPr>
        <p:txBody>
          <a:bodyPr>
            <a:normAutofit fontScale="92500" lnSpcReduction="20000"/>
          </a:bodyPr>
          <a:lstStyle/>
          <a:p>
            <a:pPr marL="230188" indent="-230188">
              <a:lnSpc>
                <a:spcPct val="90000"/>
              </a:lnSpc>
              <a:buFont typeface="Wingdings" pitchFamily="2" charset="2"/>
              <a:buChar char="o"/>
            </a:pPr>
            <a:r>
              <a:rPr lang="en-US" sz="2000" dirty="0" smtClean="0"/>
              <a:t>Double container (primary and secondary) for safety requirements</a:t>
            </a:r>
          </a:p>
          <a:p>
            <a:pPr marL="230188" indent="-230188">
              <a:lnSpc>
                <a:spcPct val="90000"/>
              </a:lnSpc>
              <a:buFont typeface="Wingdings" pitchFamily="2" charset="2"/>
              <a:buChar char="o"/>
            </a:pPr>
            <a:r>
              <a:rPr lang="en-US" sz="2000" dirty="0" smtClean="0"/>
              <a:t>Upstream window; Ti6AlV4, double pressurized wall to detect failure</a:t>
            </a:r>
          </a:p>
          <a:p>
            <a:pPr>
              <a:buNone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e-ABMBStatusReport-02Jun08">
  <a:themeElements>
    <a:clrScheme name="1_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1_Layers">
      <a:majorFont>
        <a:latin typeface="Arial Unicode MS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dia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ie-ABMBStatusReport-02Jun08</Template>
  <TotalTime>2241</TotalTime>
  <Words>1831</Words>
  <Application>Microsoft Office PowerPoint</Application>
  <PresentationFormat>On-screen Show (4:3)</PresentationFormat>
  <Paragraphs>402</Paragraphs>
  <Slides>25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ie-ABMBStatusReport-02Jun08</vt:lpstr>
      <vt:lpstr>Custom Design</vt:lpstr>
      <vt:lpstr>Median</vt:lpstr>
      <vt:lpstr>Graph</vt:lpstr>
      <vt:lpstr>MERIT – THE High Intensity Liquid Mercury Target Experiment at the CERN PS</vt:lpstr>
      <vt:lpstr>The MERcury Intense Target  Experiment</vt:lpstr>
      <vt:lpstr>The MERcury Intense Target  Experiment</vt:lpstr>
      <vt:lpstr>The MERcury Intense Target  Experiment</vt:lpstr>
      <vt:lpstr>The MERcury Intense Target  Experiment</vt:lpstr>
      <vt:lpstr>The MERcury Intense Target  Experiment</vt:lpstr>
      <vt:lpstr>MERIT – Experimental setup</vt:lpstr>
      <vt:lpstr>MERIT – Experimental setup</vt:lpstr>
      <vt:lpstr>MERIT – Experimental setup</vt:lpstr>
      <vt:lpstr>MERIT – Experimental setup</vt:lpstr>
      <vt:lpstr>MERIT – Experimental setup</vt:lpstr>
      <vt:lpstr>MERIT – Experimental setup</vt:lpstr>
      <vt:lpstr>MERIT – Experimental setup</vt:lpstr>
      <vt:lpstr>The MERcury Intense Target  Experiment</vt:lpstr>
      <vt:lpstr>MERIT – Analysis results</vt:lpstr>
      <vt:lpstr>MERIT – Analysis results</vt:lpstr>
      <vt:lpstr>MERIT – Analysis results</vt:lpstr>
      <vt:lpstr>MERIT – Analysis results</vt:lpstr>
      <vt:lpstr>MERIT – Analysis results</vt:lpstr>
      <vt:lpstr>MERIT – Analysis results</vt:lpstr>
      <vt:lpstr>MERIT – Analysis results</vt:lpstr>
      <vt:lpstr>MERIT – Analysis results</vt:lpstr>
      <vt:lpstr>MERIT – Analysis results</vt:lpstr>
      <vt:lpstr>MERIT – Analysis results</vt:lpstr>
      <vt:lpstr>Summary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CNGS Shutdown 2008 Activities     Weekly Report  </dc:title>
  <dc:creator>efthymio</dc:creator>
  <cp:lastModifiedBy>efthymio</cp:lastModifiedBy>
  <cp:revision>226</cp:revision>
  <dcterms:created xsi:type="dcterms:W3CDTF">2008-10-18T06:38:00Z</dcterms:created>
  <dcterms:modified xsi:type="dcterms:W3CDTF">2008-10-22T21:29:20Z</dcterms:modified>
</cp:coreProperties>
</file>