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14"/>
  </p:notesMasterIdLst>
  <p:sldIdLst>
    <p:sldId id="261" r:id="rId2"/>
    <p:sldId id="412" r:id="rId3"/>
    <p:sldId id="437" r:id="rId4"/>
    <p:sldId id="421" r:id="rId5"/>
    <p:sldId id="435" r:id="rId6"/>
    <p:sldId id="438" r:id="rId7"/>
    <p:sldId id="422" r:id="rId8"/>
    <p:sldId id="423" r:id="rId9"/>
    <p:sldId id="425" r:id="rId10"/>
    <p:sldId id="436" r:id="rId11"/>
    <p:sldId id="433" r:id="rId12"/>
    <p:sldId id="434" r:id="rId13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CC"/>
    <a:srgbClr val="CC0099"/>
    <a:srgbClr val="FFFFCC"/>
    <a:srgbClr val="00CC00"/>
    <a:srgbClr val="FFFFFF"/>
    <a:srgbClr val="CCFFCC"/>
    <a:srgbClr val="99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593" autoAdjust="0"/>
    <p:restoredTop sz="94686" autoAdjust="0"/>
  </p:normalViewPr>
  <p:slideViewPr>
    <p:cSldViewPr>
      <p:cViewPr varScale="1">
        <p:scale>
          <a:sx n="93" d="100"/>
          <a:sy n="93" d="100"/>
        </p:scale>
        <p:origin x="-158" y="-77"/>
      </p:cViewPr>
      <p:guideLst>
        <p:guide orient="horz" pos="2160"/>
        <p:guide pos="2880"/>
      </p:guideLst>
    </p:cSldViewPr>
  </p:slid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64" cy="4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defTabSz="913721"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335" y="0"/>
            <a:ext cx="2911464" cy="4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r" defTabSz="913721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9775"/>
            <a:ext cx="4924425" cy="3694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30" y="4680723"/>
            <a:ext cx="5375241" cy="4434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1446"/>
            <a:ext cx="2911464" cy="4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defTabSz="913721">
              <a:defRPr sz="1200"/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335" y="9361446"/>
            <a:ext cx="2911464" cy="4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 defTabSz="913721">
              <a:defRPr sz="1200"/>
            </a:lvl1pPr>
          </a:lstStyle>
          <a:p>
            <a:fld id="{003CB03E-B2BF-4414-9AEC-C40A9F47FF0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764ADB-BD4D-48EF-AA2D-201F003178D1}" type="slidenum">
              <a:rPr lang="en-US"/>
              <a:pPr/>
              <a:t>1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0" y="0"/>
            <a:ext cx="1752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grpSp>
        <p:nvGrpSpPr>
          <p:cNvPr id="222216" name="Group 8"/>
          <p:cNvGrpSpPr>
            <a:grpSpLocks/>
          </p:cNvGrpSpPr>
          <p:nvPr/>
        </p:nvGrpSpPr>
        <p:grpSpPr bwMode="auto">
          <a:xfrm>
            <a:off x="1116013" y="954088"/>
            <a:ext cx="7596187" cy="304800"/>
            <a:chOff x="400" y="336"/>
            <a:chExt cx="5088" cy="192"/>
          </a:xfrm>
        </p:grpSpPr>
        <p:sp>
          <p:nvSpPr>
            <p:cNvPr id="222217" name="Rectangle 9"/>
            <p:cNvSpPr>
              <a:spLocks noChangeArrowheads="1"/>
            </p:cNvSpPr>
            <p:nvPr userDrawn="1"/>
          </p:nvSpPr>
          <p:spPr bwMode="auto">
            <a:xfrm>
              <a:off x="3952" y="336"/>
              <a:ext cx="1536" cy="192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22218" name="Line 10"/>
            <p:cNvSpPr>
              <a:spLocks noChangeShapeType="1"/>
            </p:cNvSpPr>
            <p:nvPr userDrawn="1"/>
          </p:nvSpPr>
          <p:spPr bwMode="auto">
            <a:xfrm>
              <a:off x="400" y="432"/>
              <a:ext cx="5088" cy="0"/>
            </a:xfrm>
            <a:prstGeom prst="line">
              <a:avLst/>
            </a:prstGeom>
            <a:noFill/>
            <a:ln w="444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221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268413"/>
            <a:ext cx="6629400" cy="2084387"/>
          </a:xfrm>
        </p:spPr>
        <p:txBody>
          <a:bodyPr/>
          <a:lstStyle>
            <a:lvl1pPr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222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3962400"/>
            <a:ext cx="6911975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2221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26, 2009</a:t>
            </a:r>
            <a:endParaRPr lang="en-US"/>
          </a:p>
        </p:txBody>
      </p:sp>
      <p:sp>
        <p:nvSpPr>
          <p:cNvPr id="222222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222223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0201D2C-3939-4319-AC54-906855E27A53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222224" name="Picture 16" descr="numu-050708a-web-1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3" y="71438"/>
            <a:ext cx="827087" cy="981075"/>
          </a:xfrm>
          <a:prstGeom prst="rect">
            <a:avLst/>
          </a:prstGeom>
          <a:noFill/>
        </p:spPr>
      </p:pic>
      <p:pic>
        <p:nvPicPr>
          <p:cNvPr id="222225" name="Picture 17" descr="CERN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45475" y="115888"/>
            <a:ext cx="790575" cy="790575"/>
          </a:xfrm>
          <a:prstGeom prst="rect">
            <a:avLst/>
          </a:prstGeom>
          <a:noFill/>
        </p:spPr>
      </p:pic>
      <p:sp>
        <p:nvSpPr>
          <p:cNvPr id="222226" name="Line 18"/>
          <p:cNvSpPr>
            <a:spLocks noChangeShapeType="1"/>
          </p:cNvSpPr>
          <p:nvPr/>
        </p:nvSpPr>
        <p:spPr bwMode="auto">
          <a:xfrm>
            <a:off x="0" y="4868863"/>
            <a:ext cx="1763713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26,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5CE59-1F7D-4CC5-90C4-EB65BDADF0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9088" y="277813"/>
            <a:ext cx="2017712" cy="6103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277813"/>
            <a:ext cx="5905500" cy="6103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26,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3E651B-4B78-45C1-9ED9-34033F0FB5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77813"/>
            <a:ext cx="727233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484313"/>
            <a:ext cx="8075612" cy="2371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1188" y="4008438"/>
            <a:ext cx="8075612" cy="2373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453188"/>
            <a:ext cx="1981200" cy="2555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26,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453188"/>
            <a:ext cx="2971800" cy="2524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453188"/>
            <a:ext cx="1905000" cy="252412"/>
          </a:xfrm>
        </p:spPr>
        <p:txBody>
          <a:bodyPr/>
          <a:lstStyle>
            <a:lvl1pPr>
              <a:defRPr/>
            </a:lvl1pPr>
          </a:lstStyle>
          <a:p>
            <a:fld id="{7085505D-925F-48E1-93FE-3D3739C756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77813"/>
            <a:ext cx="727233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11188" y="1484313"/>
            <a:ext cx="8075612" cy="2371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188" y="4008438"/>
            <a:ext cx="8075612" cy="2373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453188"/>
            <a:ext cx="1981200" cy="2555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26,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453188"/>
            <a:ext cx="2971800" cy="2524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453188"/>
            <a:ext cx="1905000" cy="252412"/>
          </a:xfrm>
        </p:spPr>
        <p:txBody>
          <a:bodyPr/>
          <a:lstStyle>
            <a:lvl1pPr>
              <a:defRPr/>
            </a:lvl1pPr>
          </a:lstStyle>
          <a:p>
            <a:fld id="{363BF78D-A379-49E3-A9CB-73417929EC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26,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063F5-F902-4A1C-92AE-4868E37DE2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26,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BA35B2-1559-4440-95BB-9025AACEDB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484313"/>
            <a:ext cx="3960812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484313"/>
            <a:ext cx="396240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26,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7180E-D7D2-4BF7-B8A0-7D38CC283C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26, 2009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B0E1C4-FB2D-4554-A80A-D482B44DF5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26, 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121AF-6C1C-4C5A-93D0-563E376587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26, 2009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5D5CF-E3E7-433B-980E-E935B9C75F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26,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6F53C-F148-47A5-AF2F-2475A7046D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26,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78E7F6-6331-428A-97F9-A1420D64A9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7" name="Rectangle 3"/>
          <p:cNvSpPr>
            <a:spLocks noChangeArrowheads="1"/>
          </p:cNvSpPr>
          <p:nvPr/>
        </p:nvSpPr>
        <p:spPr bwMode="auto">
          <a:xfrm>
            <a:off x="0" y="1125538"/>
            <a:ext cx="609600" cy="52562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grpSp>
        <p:nvGrpSpPr>
          <p:cNvPr id="221188" name="Group 4"/>
          <p:cNvGrpSpPr>
            <a:grpSpLocks/>
          </p:cNvGrpSpPr>
          <p:nvPr/>
        </p:nvGrpSpPr>
        <p:grpSpPr bwMode="auto">
          <a:xfrm>
            <a:off x="381000" y="1268413"/>
            <a:ext cx="8305800" cy="182562"/>
            <a:chOff x="240" y="893"/>
            <a:chExt cx="5232" cy="115"/>
          </a:xfrm>
        </p:grpSpPr>
        <p:sp>
          <p:nvSpPr>
            <p:cNvPr id="221189" name="Rectangle 5"/>
            <p:cNvSpPr>
              <a:spLocks noChangeArrowheads="1"/>
            </p:cNvSpPr>
            <p:nvPr/>
          </p:nvSpPr>
          <p:spPr bwMode="auto">
            <a:xfrm>
              <a:off x="4320" y="893"/>
              <a:ext cx="1152" cy="11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21190" name="Line 6"/>
            <p:cNvSpPr>
              <a:spLocks noChangeShapeType="1"/>
            </p:cNvSpPr>
            <p:nvPr/>
          </p:nvSpPr>
          <p:spPr bwMode="auto">
            <a:xfrm>
              <a:off x="240" y="941"/>
              <a:ext cx="523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119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277813"/>
            <a:ext cx="72723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119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484313"/>
            <a:ext cx="8075612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119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19812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en-US" smtClean="0"/>
              <a:t>January 26, 2009</a:t>
            </a:r>
            <a:endParaRPr lang="en-US"/>
          </a:p>
        </p:txBody>
      </p:sp>
      <p:sp>
        <p:nvSpPr>
          <p:cNvPr id="2211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53188"/>
            <a:ext cx="29718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en-US"/>
              <a:t>I.Efthymiopoulos - CERN</a:t>
            </a:r>
          </a:p>
        </p:txBody>
      </p:sp>
      <p:sp>
        <p:nvSpPr>
          <p:cNvPr id="22119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8E8131CC-5EA4-410D-AE2D-E05B2959C3B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21196" name="Line 12"/>
          <p:cNvSpPr>
            <a:spLocks noChangeShapeType="1"/>
          </p:cNvSpPr>
          <p:nvPr/>
        </p:nvSpPr>
        <p:spPr bwMode="auto">
          <a:xfrm>
            <a:off x="0" y="6381750"/>
            <a:ext cx="609600" cy="0"/>
          </a:xfrm>
          <a:prstGeom prst="line">
            <a:avLst/>
          </a:prstGeom>
          <a:noFill/>
          <a:ln w="444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" name="Picture 16" descr="numu-050708a-web-128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144463" y="71438"/>
            <a:ext cx="827087" cy="981075"/>
          </a:xfrm>
          <a:prstGeom prst="rect">
            <a:avLst/>
          </a:prstGeom>
          <a:noFill/>
        </p:spPr>
      </p:pic>
      <p:pic>
        <p:nvPicPr>
          <p:cNvPr id="13" name="Picture 17" descr="CERN72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8245475" y="214290"/>
            <a:ext cx="790575" cy="7905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ransition spd="med"/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MERIT </a:t>
            </a:r>
            <a:r>
              <a:rPr lang="en-US" dirty="0" smtClean="0">
                <a:solidFill>
                  <a:schemeClr val="tx1"/>
                </a:solidFill>
              </a:rPr>
              <a:t>Pump/Probe Data Analysis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rgbClr val="00CC00"/>
              </a:solidFill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2857496"/>
            <a:ext cx="6911975" cy="2705104"/>
          </a:xfrm>
        </p:spPr>
        <p:txBody>
          <a:bodyPr anchor="t"/>
          <a:lstStyle/>
          <a:p>
            <a:pPr marL="508000" indent="-508000" algn="l">
              <a:lnSpc>
                <a:spcPct val="80000"/>
              </a:lnSpc>
              <a:tabLst>
                <a:tab pos="0" algn="l"/>
              </a:tabLst>
            </a:pPr>
            <a:r>
              <a:rPr lang="en-US" sz="16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Outline</a:t>
            </a:r>
            <a:endParaRPr lang="en-US" sz="1600" b="1" dirty="0" smtClean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08000" indent="-508000" algn="l">
              <a:lnSpc>
                <a:spcPct val="80000"/>
              </a:lnSpc>
              <a:tabLst>
                <a:tab pos="0" algn="l"/>
              </a:tabLst>
            </a:pPr>
            <a:endParaRPr lang="en-US" sz="1600" u="sng" dirty="0" smtClean="0">
              <a:solidFill>
                <a:srgbClr val="339966"/>
              </a:solidFill>
            </a:endParaRPr>
          </a:p>
          <a:p>
            <a:pPr marL="508000" indent="-508000" algn="l">
              <a:lnSpc>
                <a:spcPct val="80000"/>
              </a:lnSpc>
              <a:buFont typeface="Wingdings" pitchFamily="2" charset="2"/>
              <a:buChar char="q"/>
              <a:tabLst>
                <a:tab pos="0" algn="l"/>
              </a:tabLst>
            </a:pPr>
            <a:r>
              <a:rPr lang="en-US" sz="1600" dirty="0" smtClean="0"/>
              <a:t>The pump/probe program</a:t>
            </a:r>
            <a:endParaRPr lang="en-US" sz="1600" dirty="0" smtClean="0"/>
          </a:p>
          <a:p>
            <a:pPr marL="508000" indent="-508000" algn="l">
              <a:lnSpc>
                <a:spcPct val="80000"/>
              </a:lnSpc>
              <a:buFont typeface="Wingdings" pitchFamily="2" charset="2"/>
              <a:buChar char="q"/>
              <a:tabLst>
                <a:tab pos="0" algn="l"/>
              </a:tabLst>
            </a:pPr>
            <a:endParaRPr lang="en-US" sz="1600" dirty="0" smtClean="0"/>
          </a:p>
          <a:p>
            <a:pPr marL="508000" indent="-508000" algn="l">
              <a:lnSpc>
                <a:spcPct val="80000"/>
              </a:lnSpc>
              <a:buFont typeface="Wingdings" pitchFamily="2" charset="2"/>
              <a:buChar char="q"/>
              <a:tabLst>
                <a:tab pos="0" algn="l"/>
              </a:tabLst>
            </a:pPr>
            <a:r>
              <a:rPr lang="en-US" sz="1600" dirty="0" smtClean="0"/>
              <a:t>Particle detector response correction</a:t>
            </a:r>
            <a:endParaRPr lang="en-US" sz="1600" dirty="0" smtClean="0"/>
          </a:p>
          <a:p>
            <a:pPr marL="508000" indent="-508000" algn="l">
              <a:lnSpc>
                <a:spcPct val="80000"/>
              </a:lnSpc>
              <a:buFont typeface="Wingdings" pitchFamily="2" charset="2"/>
              <a:buChar char="q"/>
              <a:tabLst>
                <a:tab pos="0" algn="l"/>
              </a:tabLst>
            </a:pPr>
            <a:endParaRPr lang="en-US" sz="1600" dirty="0" smtClean="0"/>
          </a:p>
          <a:p>
            <a:pPr marL="508000" indent="-508000" algn="l">
              <a:lnSpc>
                <a:spcPct val="80000"/>
              </a:lnSpc>
              <a:buFont typeface="Wingdings" pitchFamily="2" charset="2"/>
              <a:buChar char="q"/>
              <a:tabLst>
                <a:tab pos="0" algn="l"/>
              </a:tabLst>
            </a:pPr>
            <a:r>
              <a:rPr lang="en-US" sz="1600" dirty="0" smtClean="0"/>
              <a:t>Pump/probe </a:t>
            </a:r>
            <a:r>
              <a:rPr lang="en-US" sz="1600" dirty="0" smtClean="0"/>
              <a:t>analysis results</a:t>
            </a:r>
            <a:endParaRPr lang="en-US" sz="1600" dirty="0" smtClean="0"/>
          </a:p>
        </p:txBody>
      </p:sp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6143636" y="6021388"/>
            <a:ext cx="2771764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000" dirty="0" smtClean="0"/>
              <a:t>NFMCC Collaboration Meeting , </a:t>
            </a:r>
          </a:p>
          <a:p>
            <a:pPr>
              <a:lnSpc>
                <a:spcPct val="110000"/>
              </a:lnSpc>
            </a:pPr>
            <a:r>
              <a:rPr lang="en-US" sz="1000" dirty="0" smtClean="0"/>
              <a:t>LBNL, January 26, 2009</a:t>
            </a:r>
            <a:endParaRPr lang="en-US" sz="1000" dirty="0"/>
          </a:p>
          <a:p>
            <a:pPr>
              <a:lnSpc>
                <a:spcPct val="110000"/>
              </a:lnSpc>
            </a:pPr>
            <a:r>
              <a:rPr lang="en-US" sz="1000" dirty="0" err="1" smtClean="0"/>
              <a:t>Ilias</a:t>
            </a:r>
            <a:r>
              <a:rPr lang="en-US" sz="1000" dirty="0" smtClean="0"/>
              <a:t> </a:t>
            </a:r>
            <a:r>
              <a:rPr lang="en-US" sz="1000" dirty="0" err="1" smtClean="0"/>
              <a:t>Efthymiopoulos</a:t>
            </a:r>
            <a:r>
              <a:rPr lang="en-US" sz="1000" dirty="0" smtClean="0"/>
              <a:t> - CERN</a:t>
            </a:r>
            <a:endParaRPr lang="en-US" sz="10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508000" indent="-508000">
              <a:lnSpc>
                <a:spcPct val="150000"/>
              </a:lnSpc>
              <a:tabLst>
                <a:tab pos="0" algn="l"/>
              </a:tabLst>
            </a:pPr>
            <a:r>
              <a:rPr lang="en-US" sz="4000" dirty="0" smtClean="0"/>
              <a:t>Pump – probe analysis </a:t>
            </a:r>
            <a:r>
              <a:rPr lang="en-US" sz="4000" dirty="0" smtClean="0"/>
              <a:t>results</a:t>
            </a:r>
            <a:endParaRPr lang="en-US" sz="4000" dirty="0" smtClean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rot="20620881">
            <a:off x="3121856" y="3680276"/>
            <a:ext cx="3954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Preliminary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Pump – probe analysis result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26, 2009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180E-D7D2-4BF7-B8A0-7D38CC283C2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42910" y="1428736"/>
            <a:ext cx="3929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C00000"/>
                </a:solidFill>
              </a:rPr>
              <a:t>Data from pump-probe runs – various </a:t>
            </a:r>
            <a:r>
              <a:rPr lang="en-US" sz="1600" i="1" dirty="0" err="1" smtClean="0">
                <a:solidFill>
                  <a:srgbClr val="C00000"/>
                </a:solidFill>
                <a:latin typeface="Symbol" pitchFamily="18" charset="2"/>
              </a:rPr>
              <a:t>D</a:t>
            </a:r>
            <a:r>
              <a:rPr lang="en-US" sz="1600" i="1" dirty="0" err="1" smtClean="0">
                <a:solidFill>
                  <a:srgbClr val="C00000"/>
                </a:solidFill>
              </a:rPr>
              <a:t>t</a:t>
            </a:r>
            <a:r>
              <a:rPr lang="en-US" sz="1600" i="1" dirty="0" smtClean="0">
                <a:solidFill>
                  <a:srgbClr val="C00000"/>
                </a:solidFill>
              </a:rPr>
              <a:t>(bunch)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plotted ratio </a:t>
            </a:r>
            <a:r>
              <a:rPr lang="en-US" dirty="0" smtClean="0"/>
              <a:t>is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where A, B are the correction coefficients evaluated as before for each bunch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No significant variation with </a:t>
            </a:r>
            <a:r>
              <a:rPr lang="en-US" dirty="0" err="1" smtClean="0"/>
              <a:t>Dt</a:t>
            </a:r>
            <a:r>
              <a:rPr lang="en-US" dirty="0" smtClean="0"/>
              <a:t>(pump/probe) observed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err="1" smtClean="0"/>
              <a:t>cavitation</a:t>
            </a:r>
            <a:r>
              <a:rPr lang="en-US" dirty="0" smtClean="0"/>
              <a:t> is formed in the target, then the ratio should increase with the pump-probe </a:t>
            </a:r>
            <a:r>
              <a:rPr lang="en-US" dirty="0" smtClean="0"/>
              <a:t>time distance </a:t>
            </a:r>
            <a:r>
              <a:rPr lang="en-US" dirty="0" smtClean="0"/>
              <a:t>(lower denominator)</a:t>
            </a:r>
          </a:p>
          <a:p>
            <a:endParaRPr lang="en-US" dirty="0" smtClean="0"/>
          </a:p>
          <a:p>
            <a:r>
              <a:rPr lang="en-US" dirty="0" smtClean="0"/>
              <a:t>Need to better understand why the ratios turn higher than 1.0 </a:t>
            </a:r>
          </a:p>
          <a:p>
            <a:pPr lvl="1"/>
            <a:r>
              <a:rPr lang="en-US" dirty="0" smtClean="0"/>
              <a:t>Systematic in the analysis</a:t>
            </a:r>
          </a:p>
          <a:p>
            <a:pPr lvl="1"/>
            <a:r>
              <a:rPr lang="en-US" dirty="0" smtClean="0"/>
              <a:t>Wrong response of BCT transformer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072066" y="1887980"/>
          <a:ext cx="3571900" cy="2041086"/>
        </p:xfrm>
        <a:graphic>
          <a:graphicData uri="http://schemas.openxmlformats.org/presentationml/2006/ole">
            <p:oleObj spid="_x0000_s54275" name="Equation" r:id="rId3" imgW="2311200" imgH="1320480" progId="Equation.3">
              <p:embed/>
            </p:oleObj>
          </a:graphicData>
        </a:graphic>
      </p:graphicFrame>
      <p:pic>
        <p:nvPicPr>
          <p:cNvPr id="54276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611188" y="2143116"/>
            <a:ext cx="3960812" cy="396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 rot="20620881">
            <a:off x="2019169" y="4609616"/>
            <a:ext cx="185054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Preliminary</a:t>
            </a:r>
            <a:endParaRPr lang="en-US" sz="2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Pump – probe analysis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  - next steps</a:t>
            </a:r>
            <a:endParaRPr lang="en-US" b="1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ym typeface="Wingdings" pitchFamily="2" charset="2"/>
              </a:rPr>
              <a:t>Status of the analysis putting together the BCT and particle detector data </a:t>
            </a:r>
            <a:r>
              <a:rPr lang="en-US" dirty="0" smtClean="0">
                <a:sym typeface="Wingdings" pitchFamily="2" charset="2"/>
              </a:rPr>
              <a:t>is </a:t>
            </a:r>
            <a:r>
              <a:rPr lang="en-US" dirty="0" smtClean="0">
                <a:sym typeface="Wingdings" pitchFamily="2" charset="2"/>
              </a:rPr>
              <a:t>presented.</a:t>
            </a:r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Average corrections to the particle detector</a:t>
            </a:r>
            <a:r>
              <a:rPr lang="en-US" dirty="0" smtClean="0">
                <a:sym typeface="Wingdings" pitchFamily="2" charset="2"/>
              </a:rPr>
              <a:t> signals has been developed.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Preliminary results indicate no large difference in the response in pump/probe signals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b="1" dirty="0" smtClean="0">
                <a:sym typeface="Wingdings" pitchFamily="2" charset="2"/>
              </a:rPr>
              <a:t>Next steps</a:t>
            </a:r>
            <a:r>
              <a:rPr lang="en-US" dirty="0" smtClean="0">
                <a:sym typeface="Wingdings" pitchFamily="2" charset="2"/>
              </a:rPr>
              <a:t>: continue working on the analysis, refine the applied corrections and combine the real data with MC simulation results</a:t>
            </a:r>
            <a:endParaRPr lang="en-US" dirty="0" smtClean="0">
              <a:sym typeface="Wingdings" pitchFamily="2" charset="2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26, 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180E-D7D2-4BF7-B8A0-7D38CC283C2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508000" indent="-508000">
              <a:lnSpc>
                <a:spcPct val="150000"/>
              </a:lnSpc>
              <a:tabLst>
                <a:tab pos="0" algn="l"/>
              </a:tabLst>
            </a:pPr>
            <a:r>
              <a:rPr lang="en-US" sz="4000" dirty="0" smtClean="0"/>
              <a:t>The pump/probe program</a:t>
            </a:r>
            <a:endParaRPr lang="en-US" sz="4000" dirty="0" smtClean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pump/probe program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Use of the CERN PS flexibility to change the time structure of the extracted beam</a:t>
            </a:r>
          </a:p>
          <a:p>
            <a:pPr lvl="1"/>
            <a:r>
              <a:rPr lang="en-US" dirty="0" smtClean="0"/>
              <a:t>PS normally set for h=16 (i.e. up to 16 bunches in the machine)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1</a:t>
            </a:r>
            <a:r>
              <a:rPr lang="en-US" baseline="30000" dirty="0" smtClean="0">
                <a:solidFill>
                  <a:srgbClr val="008000"/>
                </a:solidFill>
              </a:rPr>
              <a:t>st</a:t>
            </a:r>
            <a:r>
              <a:rPr lang="en-US" dirty="0" smtClean="0">
                <a:solidFill>
                  <a:srgbClr val="008000"/>
                </a:solidFill>
              </a:rPr>
              <a:t> extraction : some bunches </a:t>
            </a:r>
            <a:r>
              <a:rPr lang="en-US" dirty="0" smtClean="0">
                <a:solidFill>
                  <a:srgbClr val="008000"/>
                </a:solidFill>
                <a:sym typeface="Wingdings" pitchFamily="2" charset="2"/>
              </a:rPr>
              <a:t> pump</a:t>
            </a:r>
          </a:p>
          <a:p>
            <a:pPr lvl="1"/>
            <a:r>
              <a:rPr lang="en-US" dirty="0" smtClean="0">
                <a:solidFill>
                  <a:srgbClr val="0000CC"/>
                </a:solidFill>
                <a:sym typeface="Wingdings" pitchFamily="2" charset="2"/>
              </a:rPr>
              <a:t>2</a:t>
            </a:r>
            <a:r>
              <a:rPr lang="en-US" baseline="30000" dirty="0" smtClean="0">
                <a:solidFill>
                  <a:srgbClr val="0000CC"/>
                </a:solidFill>
                <a:sym typeface="Wingdings" pitchFamily="2" charset="2"/>
              </a:rPr>
              <a:t>nd</a:t>
            </a:r>
            <a:r>
              <a:rPr lang="en-US" dirty="0" smtClean="0">
                <a:solidFill>
                  <a:srgbClr val="0000CC"/>
                </a:solidFill>
                <a:sym typeface="Wingdings" pitchFamily="2" charset="2"/>
              </a:rPr>
              <a:t> extraction : remaining bunches  probe</a:t>
            </a:r>
          </a:p>
          <a:p>
            <a:pPr lvl="2">
              <a:buFont typeface="Wingdings" pitchFamily="2" charset="2"/>
              <a:buChar char="Ä"/>
            </a:pPr>
            <a:r>
              <a:rPr lang="en-US" dirty="0" smtClean="0">
                <a:sym typeface="Wingdings" pitchFamily="2" charset="2"/>
              </a:rPr>
              <a:t>s</a:t>
            </a:r>
            <a:r>
              <a:rPr lang="en-US" dirty="0" smtClean="0">
                <a:sym typeface="Wingdings" pitchFamily="2" charset="2"/>
              </a:rPr>
              <a:t>ame or following turns : </a:t>
            </a:r>
            <a:r>
              <a:rPr lang="en-US" b="1" dirty="0" err="1" smtClean="0">
                <a:latin typeface="Symbol" pitchFamily="18" charset="2"/>
                <a:sym typeface="Wingdings" pitchFamily="2" charset="2"/>
              </a:rPr>
              <a:t>D</a:t>
            </a:r>
            <a:r>
              <a:rPr lang="en-US" b="1" dirty="0" err="1" smtClean="0">
                <a:sym typeface="Wingdings" pitchFamily="2" charset="2"/>
              </a:rPr>
              <a:t>t</a:t>
            </a:r>
            <a:r>
              <a:rPr lang="en-US" b="1" dirty="0" smtClean="0">
                <a:sym typeface="Wingdings" pitchFamily="2" charset="2"/>
              </a:rPr>
              <a:t> up </a:t>
            </a:r>
            <a:r>
              <a:rPr lang="en-US" b="1" dirty="0" smtClean="0">
                <a:sym typeface="Wingdings" pitchFamily="2" charset="2"/>
              </a:rPr>
              <a:t>to </a:t>
            </a:r>
            <a:r>
              <a:rPr lang="en-US" b="1" dirty="0" smtClean="0">
                <a:sym typeface="Wingdings" pitchFamily="2" charset="2"/>
              </a:rPr>
              <a:t>700us</a:t>
            </a:r>
            <a:endParaRPr lang="en-US" b="1" dirty="0"/>
          </a:p>
        </p:txBody>
      </p:sp>
      <p:pic>
        <p:nvPicPr>
          <p:cNvPr id="9" name="Picture 13" descr="PSbeamstructur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214282" y="3857628"/>
            <a:ext cx="3164416" cy="237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26, 2009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63F5-F902-4A1C-92AE-4868E37DE259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3500430" y="4071942"/>
            <a:ext cx="2465388" cy="2456805"/>
            <a:chOff x="3964000" y="4209359"/>
            <a:chExt cx="2465388" cy="2456805"/>
          </a:xfrm>
        </p:grpSpPr>
        <p:pic>
          <p:nvPicPr>
            <p:cNvPr id="11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64000" y="4209359"/>
              <a:ext cx="2465388" cy="2427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AutoShape 12"/>
            <p:cNvSpPr>
              <a:spLocks noChangeArrowheads="1"/>
            </p:cNvSpPr>
            <p:nvPr/>
          </p:nvSpPr>
          <p:spPr bwMode="auto">
            <a:xfrm>
              <a:off x="4886338" y="5661876"/>
              <a:ext cx="152400" cy="152400"/>
            </a:xfrm>
            <a:prstGeom prst="sun">
              <a:avLst>
                <a:gd name="adj" fmla="val 25000"/>
              </a:avLst>
            </a:prstGeom>
            <a:solidFill>
              <a:srgbClr val="FF0000"/>
            </a:solidFill>
            <a:ln w="9525" algn="ctr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AutoShape 12"/>
            <p:cNvSpPr>
              <a:spLocks noChangeArrowheads="1"/>
            </p:cNvSpPr>
            <p:nvPr/>
          </p:nvSpPr>
          <p:spPr bwMode="auto">
            <a:xfrm>
              <a:off x="5895988" y="5661876"/>
              <a:ext cx="152400" cy="152400"/>
            </a:xfrm>
            <a:prstGeom prst="sun">
              <a:avLst>
                <a:gd name="adj" fmla="val 25000"/>
              </a:avLst>
            </a:prstGeom>
            <a:solidFill>
              <a:srgbClr val="FF0000"/>
            </a:solidFill>
            <a:ln w="9525" algn="ctr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AutoShape 12"/>
            <p:cNvSpPr>
              <a:spLocks noChangeArrowheads="1"/>
            </p:cNvSpPr>
            <p:nvPr/>
          </p:nvSpPr>
          <p:spPr bwMode="auto">
            <a:xfrm>
              <a:off x="4905388" y="4595076"/>
              <a:ext cx="152400" cy="152400"/>
            </a:xfrm>
            <a:prstGeom prst="sun">
              <a:avLst>
                <a:gd name="adj" fmla="val 25000"/>
              </a:avLst>
            </a:prstGeom>
            <a:solidFill>
              <a:srgbClr val="FF0000"/>
            </a:solidFill>
            <a:ln w="9525" algn="ctr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AutoShape 12"/>
            <p:cNvSpPr>
              <a:spLocks noChangeArrowheads="1"/>
            </p:cNvSpPr>
            <p:nvPr/>
          </p:nvSpPr>
          <p:spPr bwMode="auto">
            <a:xfrm>
              <a:off x="4676788" y="4747476"/>
              <a:ext cx="152400" cy="152400"/>
            </a:xfrm>
            <a:prstGeom prst="sun">
              <a:avLst>
                <a:gd name="adj" fmla="val 25000"/>
              </a:avLst>
            </a:prstGeom>
            <a:solidFill>
              <a:srgbClr val="FF0000"/>
            </a:solidFill>
            <a:ln w="9525" algn="ctr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>
              <a:off x="4676788" y="5128476"/>
              <a:ext cx="152400" cy="152400"/>
            </a:xfrm>
            <a:prstGeom prst="sun">
              <a:avLst>
                <a:gd name="adj" fmla="val 25000"/>
              </a:avLst>
            </a:prstGeom>
            <a:solidFill>
              <a:srgbClr val="FF0000"/>
            </a:solidFill>
            <a:ln w="9525" algn="ctr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AutoShape 12"/>
            <p:cNvSpPr>
              <a:spLocks noChangeArrowheads="1"/>
            </p:cNvSpPr>
            <p:nvPr/>
          </p:nvSpPr>
          <p:spPr bwMode="auto">
            <a:xfrm>
              <a:off x="4219588" y="4976076"/>
              <a:ext cx="152400" cy="152400"/>
            </a:xfrm>
            <a:prstGeom prst="sun">
              <a:avLst>
                <a:gd name="adj" fmla="val 25000"/>
              </a:avLst>
            </a:prstGeom>
            <a:solidFill>
              <a:srgbClr val="FF0000"/>
            </a:solidFill>
            <a:ln w="9525" algn="ctr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AutoShape 12"/>
            <p:cNvSpPr>
              <a:spLocks noChangeArrowheads="1"/>
            </p:cNvSpPr>
            <p:nvPr/>
          </p:nvSpPr>
          <p:spPr bwMode="auto">
            <a:xfrm>
              <a:off x="4775095" y="6460616"/>
              <a:ext cx="152400" cy="152400"/>
            </a:xfrm>
            <a:prstGeom prst="sun">
              <a:avLst>
                <a:gd name="adj" fmla="val 25000"/>
              </a:avLst>
            </a:prstGeom>
            <a:solidFill>
              <a:srgbClr val="FF0000"/>
            </a:solidFill>
            <a:ln w="9525" algn="ctr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8"/>
            <p:cNvSpPr>
              <a:spLocks noChangeArrowheads="1"/>
            </p:cNvSpPr>
            <p:nvPr/>
          </p:nvSpPr>
          <p:spPr bwMode="auto">
            <a:xfrm>
              <a:off x="4920291" y="6389165"/>
              <a:ext cx="1282531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287338" indent="-287338"/>
              <a:r>
                <a:rPr lang="en-US" sz="1200" dirty="0" smtClean="0">
                  <a:latin typeface="Calibri" pitchFamily="34" charset="0"/>
                </a:rPr>
                <a:t>particle detectors</a:t>
              </a:r>
              <a:endParaRPr lang="en-US" sz="1200" dirty="0">
                <a:latin typeface="Calibri" pitchFamily="34" charset="0"/>
              </a:endParaRPr>
            </a:p>
          </p:txBody>
        </p:sp>
      </p:grpSp>
      <p:sp>
        <p:nvSpPr>
          <p:cNvPr id="21" name="Text Placeholder 9"/>
          <p:cNvSpPr txBox="1">
            <a:spLocks/>
          </p:cNvSpPr>
          <p:nvPr/>
        </p:nvSpPr>
        <p:spPr bwMode="auto">
          <a:xfrm>
            <a:off x="5929322" y="3714752"/>
            <a:ext cx="2932076" cy="2728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lang="en-US" kern="0" dirty="0" smtClean="0">
                <a:latin typeface="+mn-lt"/>
              </a:rPr>
              <a:t>D</a:t>
            </a:r>
            <a:r>
              <a:rPr lang="en-US" kern="0" dirty="0" smtClean="0">
                <a:latin typeface="+mn-lt"/>
              </a:rPr>
              <a:t>etectors installed around the experimental setup to measure the secondary particle flux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endParaRPr lang="en-US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lang="en-US" kern="0" dirty="0" smtClean="0">
                <a:latin typeface="+mn-lt"/>
              </a:rPr>
              <a:t>A pump/probe signal deficiency in the detectors could be interpreted as a sign of target density variation </a:t>
            </a:r>
            <a:r>
              <a:rPr lang="en-US" kern="0" dirty="0" smtClean="0">
                <a:latin typeface="+mn-lt"/>
                <a:sym typeface="Wingdings" pitchFamily="2" charset="2"/>
              </a:rPr>
              <a:t> </a:t>
            </a:r>
            <a:r>
              <a:rPr lang="en-US" kern="0" dirty="0" err="1" smtClean="0">
                <a:latin typeface="+mn-lt"/>
                <a:sym typeface="Wingdings" pitchFamily="2" charset="2"/>
              </a:rPr>
              <a:t>cavitation</a:t>
            </a:r>
            <a:endParaRPr lang="en-US" kern="0" dirty="0" smtClean="0">
              <a:latin typeface="+mn-lt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endParaRPr kumimoji="0" lang="en-US" sz="18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Expected</a:t>
            </a:r>
            <a:r>
              <a:rPr kumimoji="0" lang="en-US" sz="18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 accuracy: ~5%</a:t>
            </a:r>
            <a:endParaRPr kumimoji="0" lang="en-US" sz="18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pump/probe program – run 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26, 2009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63F5-F902-4A1C-92AE-4868E37DE25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 total 108 beam pulses in pump/probe configuration</a:t>
            </a:r>
          </a:p>
          <a:p>
            <a:pPr lvl="1"/>
            <a:r>
              <a:rPr lang="en-US" dirty="0" smtClean="0"/>
              <a:t>Including setting up </a:t>
            </a:r>
            <a:r>
              <a:rPr lang="en-US" dirty="0" smtClean="0"/>
              <a:t>shots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Only 6 shots at 24 </a:t>
            </a:r>
            <a:r>
              <a:rPr lang="en-US" dirty="0" err="1" smtClean="0"/>
              <a:t>GeV</a:t>
            </a:r>
            <a:r>
              <a:rPr lang="en-US" dirty="0" smtClean="0"/>
              <a:t>/c – the rest at 14 </a:t>
            </a:r>
            <a:r>
              <a:rPr lang="en-US" dirty="0" err="1" smtClean="0"/>
              <a:t>GeV</a:t>
            </a:r>
            <a:r>
              <a:rPr lang="en-US" dirty="0" smtClean="0"/>
              <a:t>/c </a:t>
            </a:r>
            <a:r>
              <a:rPr lang="en-US" dirty="0" smtClean="0"/>
              <a:t>beam</a:t>
            </a:r>
          </a:p>
          <a:p>
            <a:endParaRPr lang="en-US" dirty="0" smtClean="0"/>
          </a:p>
          <a:p>
            <a:r>
              <a:rPr lang="en-US" dirty="0" smtClean="0"/>
              <a:t>Unfortunately not valid BCT information for all pulses</a:t>
            </a:r>
          </a:p>
          <a:p>
            <a:pPr lvl="1"/>
            <a:r>
              <a:rPr lang="en-US" dirty="0" smtClean="0"/>
              <a:t>Need more work to extract </a:t>
            </a:r>
            <a:r>
              <a:rPr lang="en-US" smtClean="0"/>
              <a:t>and analyze </a:t>
            </a:r>
            <a:r>
              <a:rPr lang="en-US" dirty="0" smtClean="0"/>
              <a:t>all signals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6656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24400" y="2021962"/>
            <a:ext cx="3962400" cy="382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508000" indent="-508000">
              <a:lnSpc>
                <a:spcPct val="150000"/>
              </a:lnSpc>
              <a:tabLst>
                <a:tab pos="0" algn="l"/>
              </a:tabLst>
            </a:pPr>
            <a:r>
              <a:rPr lang="en-US" sz="4000" dirty="0" smtClean="0"/>
              <a:t>Particle detector response correction</a:t>
            </a:r>
            <a:endParaRPr lang="en-US" sz="4000" dirty="0" smtClean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Detector response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Concentrate on the diamond detector signal</a:t>
            </a:r>
          </a:p>
          <a:p>
            <a:pPr lvl="1"/>
            <a:r>
              <a:rPr lang="en-US" dirty="0" err="1" smtClean="0"/>
              <a:t>pCVD</a:t>
            </a:r>
            <a:r>
              <a:rPr lang="en-US" dirty="0" smtClean="0"/>
              <a:t> diamonds: ~1cm</a:t>
            </a:r>
            <a:r>
              <a:rPr lang="en-US" baseline="30000" dirty="0" smtClean="0"/>
              <a:t>2</a:t>
            </a:r>
            <a:r>
              <a:rPr lang="en-US" dirty="0" smtClean="0"/>
              <a:t>  sensitive area; only charged particle detection</a:t>
            </a:r>
          </a:p>
          <a:p>
            <a:endParaRPr lang="en-US" b="1" dirty="0" smtClean="0"/>
          </a:p>
          <a:p>
            <a:r>
              <a:rPr lang="en-US" b="1" dirty="0" smtClean="0"/>
              <a:t>Bunch signal </a:t>
            </a:r>
            <a:r>
              <a:rPr lang="en-US" dirty="0" smtClean="0"/>
              <a:t>: integral of response over a fixed time window (131ns)</a:t>
            </a:r>
          </a:p>
          <a:p>
            <a:endParaRPr lang="en-US" b="1" dirty="0" smtClean="0"/>
          </a:p>
          <a:p>
            <a:r>
              <a:rPr lang="en-US" b="1" dirty="0" smtClean="0"/>
              <a:t>Corrections</a:t>
            </a:r>
            <a:r>
              <a:rPr lang="en-US" dirty="0" smtClean="0"/>
              <a:t>:</a:t>
            </a:r>
          </a:p>
          <a:p>
            <a:pPr lvl="1">
              <a:buFont typeface="Wingdings" pitchFamily="2" charset="2"/>
              <a:buChar char="Ä"/>
            </a:pPr>
            <a:r>
              <a:rPr lang="en-US" dirty="0" smtClean="0"/>
              <a:t>Beam intensity fluctuations : BCT current transformer</a:t>
            </a:r>
          </a:p>
          <a:p>
            <a:pPr lvl="1">
              <a:buFont typeface="Wingdings" pitchFamily="2" charset="2"/>
              <a:buChar char="Ä"/>
            </a:pPr>
            <a:r>
              <a:rPr lang="en-US" dirty="0" smtClean="0"/>
              <a:t>Detector response </a:t>
            </a:r>
            <a:r>
              <a:rPr lang="en-US" dirty="0" err="1" smtClean="0"/>
              <a:t>vs</a:t>
            </a:r>
            <a:r>
              <a:rPr lang="en-US" dirty="0" smtClean="0"/>
              <a:t> flux : apply average correction from ALL runs (i.e. not only pump/probe)</a:t>
            </a:r>
          </a:p>
          <a:p>
            <a:pPr lvl="1">
              <a:buFont typeface="Wingdings" pitchFamily="2" charset="2"/>
              <a:buChar char="Ä"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26, 2009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63F5-F902-4A1C-92AE-4868E37DE25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Diamond response </a:t>
            </a:r>
            <a:r>
              <a:rPr lang="en-US" dirty="0" err="1" smtClean="0"/>
              <a:t>vs</a:t>
            </a:r>
            <a:r>
              <a:rPr lang="en-US" dirty="0" smtClean="0"/>
              <a:t> bunch number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26, 2009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63F5-F902-4A1C-92AE-4868E37DE25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42910" y="1428736"/>
            <a:ext cx="5214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C00000"/>
                </a:solidFill>
              </a:rPr>
              <a:t>Data from </a:t>
            </a:r>
            <a:r>
              <a:rPr lang="en-US" sz="1600" i="1" dirty="0" smtClean="0">
                <a:solidFill>
                  <a:srgbClr val="C00000"/>
                </a:solidFill>
              </a:rPr>
              <a:t>ALL good </a:t>
            </a:r>
            <a:r>
              <a:rPr lang="en-US" sz="1600" i="1" dirty="0" smtClean="0">
                <a:solidFill>
                  <a:srgbClr val="C00000"/>
                </a:solidFill>
              </a:rPr>
              <a:t>runs with </a:t>
            </a:r>
            <a:r>
              <a:rPr lang="en-US" sz="1600" i="1" dirty="0" err="1" smtClean="0">
                <a:solidFill>
                  <a:srgbClr val="C00000"/>
                </a:solidFill>
                <a:latin typeface="Symbol" pitchFamily="18" charset="2"/>
              </a:rPr>
              <a:t>D</a:t>
            </a:r>
            <a:r>
              <a:rPr lang="en-US" sz="1600" i="1" dirty="0" err="1" smtClean="0">
                <a:solidFill>
                  <a:srgbClr val="C00000"/>
                </a:solidFill>
              </a:rPr>
              <a:t>t</a:t>
            </a:r>
            <a:r>
              <a:rPr lang="en-US" sz="1600" i="1" dirty="0" smtClean="0">
                <a:solidFill>
                  <a:srgbClr val="C00000"/>
                </a:solidFill>
              </a:rPr>
              <a:t>(bunch)=131ns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4348" y="5708828"/>
            <a:ext cx="7786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Wingdings" pitchFamily="2" charset="2"/>
              <a:buChar char="q"/>
            </a:pPr>
            <a:r>
              <a:rPr lang="en-US" sz="1400" dirty="0" smtClean="0"/>
              <a:t>BCT correction improves the uniformity of response – as it should!</a:t>
            </a:r>
          </a:p>
          <a:p>
            <a:pPr marL="228600" indent="-228600">
              <a:buFont typeface="Wingdings" pitchFamily="2" charset="2"/>
              <a:buChar char="q"/>
            </a:pPr>
            <a:r>
              <a:rPr lang="en-US" sz="1400" dirty="0" smtClean="0"/>
              <a:t>Overall dependence to ~10% level </a:t>
            </a:r>
            <a:r>
              <a:rPr lang="en-US" sz="1400" dirty="0" smtClean="0">
                <a:sym typeface="Wingdings" pitchFamily="2" charset="2"/>
              </a:rPr>
              <a:t> extract correction factors to remove the effect</a:t>
            </a:r>
            <a:endParaRPr lang="en-US" sz="1400" dirty="0" smtClean="0"/>
          </a:p>
        </p:txBody>
      </p:sp>
      <p:pic>
        <p:nvPicPr>
          <p:cNvPr id="65537" name="Picture 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1188" y="1714488"/>
            <a:ext cx="3960812" cy="385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553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726187"/>
            <a:ext cx="3962400" cy="3829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Diamond response </a:t>
            </a:r>
            <a:r>
              <a:rPr lang="en-US" dirty="0" err="1" smtClean="0"/>
              <a:t>vs</a:t>
            </a:r>
            <a:r>
              <a:rPr lang="en-US" dirty="0" smtClean="0"/>
              <a:t> bunch number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26, 2009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63F5-F902-4A1C-92AE-4868E37DE25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42910" y="1428736"/>
            <a:ext cx="5214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C00000"/>
                </a:solidFill>
              </a:rPr>
              <a:t>Data from </a:t>
            </a:r>
            <a:r>
              <a:rPr lang="en-US" sz="1600" i="1" dirty="0" smtClean="0">
                <a:solidFill>
                  <a:srgbClr val="C00000"/>
                </a:solidFill>
              </a:rPr>
              <a:t>ALL good </a:t>
            </a:r>
            <a:r>
              <a:rPr lang="en-US" sz="1600" i="1" dirty="0" smtClean="0">
                <a:solidFill>
                  <a:srgbClr val="C00000"/>
                </a:solidFill>
              </a:rPr>
              <a:t>runs with </a:t>
            </a:r>
            <a:r>
              <a:rPr lang="en-US" sz="1600" i="1" dirty="0" err="1" smtClean="0">
                <a:solidFill>
                  <a:srgbClr val="C00000"/>
                </a:solidFill>
                <a:latin typeface="Symbol" pitchFamily="18" charset="2"/>
              </a:rPr>
              <a:t>D</a:t>
            </a:r>
            <a:r>
              <a:rPr lang="en-US" sz="1600" i="1" dirty="0" err="1" smtClean="0">
                <a:solidFill>
                  <a:srgbClr val="C00000"/>
                </a:solidFill>
              </a:rPr>
              <a:t>t</a:t>
            </a:r>
            <a:r>
              <a:rPr lang="en-US" sz="1600" i="1" dirty="0" smtClean="0">
                <a:solidFill>
                  <a:srgbClr val="C00000"/>
                </a:solidFill>
              </a:rPr>
              <a:t>(bunch)=131ns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4348" y="6000768"/>
            <a:ext cx="77867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Wingdings" pitchFamily="2" charset="2"/>
              <a:buChar char="q"/>
            </a:pPr>
            <a:r>
              <a:rPr lang="en-US" sz="1400" dirty="0" smtClean="0"/>
              <a:t>Smaller dependence – most likely due to higher signal amplitude</a:t>
            </a:r>
            <a:endParaRPr lang="en-US" sz="1400" dirty="0" smtClean="0"/>
          </a:p>
        </p:txBody>
      </p:sp>
      <p:pic>
        <p:nvPicPr>
          <p:cNvPr id="64513" name="Picture 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1188" y="2011323"/>
            <a:ext cx="3960812" cy="384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451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24400" y="2035867"/>
            <a:ext cx="3962400" cy="3794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Diamond response </a:t>
            </a:r>
            <a:r>
              <a:rPr lang="en-US" dirty="0" err="1" smtClean="0"/>
              <a:t>vs</a:t>
            </a:r>
            <a:r>
              <a:rPr lang="en-US" dirty="0" smtClean="0"/>
              <a:t> bunch number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26, 2009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63F5-F902-4A1C-92AE-4868E37DE25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42910" y="1428736"/>
            <a:ext cx="5214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C00000"/>
                </a:solidFill>
              </a:rPr>
              <a:t>Data from </a:t>
            </a:r>
            <a:r>
              <a:rPr lang="en-US" sz="1600" i="1" dirty="0" smtClean="0">
                <a:solidFill>
                  <a:srgbClr val="C00000"/>
                </a:solidFill>
              </a:rPr>
              <a:t>ALL good </a:t>
            </a:r>
            <a:r>
              <a:rPr lang="en-US" sz="1600" i="1" dirty="0" smtClean="0">
                <a:solidFill>
                  <a:srgbClr val="C00000"/>
                </a:solidFill>
              </a:rPr>
              <a:t>runs with </a:t>
            </a:r>
            <a:r>
              <a:rPr lang="en-US" sz="1600" i="1" dirty="0" err="1" smtClean="0">
                <a:solidFill>
                  <a:srgbClr val="C00000"/>
                </a:solidFill>
                <a:latin typeface="Symbol" pitchFamily="18" charset="2"/>
              </a:rPr>
              <a:t>D</a:t>
            </a:r>
            <a:r>
              <a:rPr lang="en-US" sz="1600" i="1" dirty="0" err="1" smtClean="0">
                <a:solidFill>
                  <a:srgbClr val="C00000"/>
                </a:solidFill>
              </a:rPr>
              <a:t>t</a:t>
            </a:r>
            <a:r>
              <a:rPr lang="en-US" sz="1600" i="1" dirty="0" smtClean="0">
                <a:solidFill>
                  <a:srgbClr val="C00000"/>
                </a:solidFill>
              </a:rPr>
              <a:t>(bunch)=262ns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4348" y="5763300"/>
            <a:ext cx="7786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Wingdings" pitchFamily="2" charset="2"/>
              <a:buChar char="q"/>
            </a:pPr>
            <a:r>
              <a:rPr lang="en-US" sz="1400" dirty="0" smtClean="0"/>
              <a:t>Different effect with increased inter-bunch spacing</a:t>
            </a:r>
          </a:p>
          <a:p>
            <a:pPr marL="228600" indent="-228600">
              <a:buFont typeface="Wingdings" pitchFamily="2" charset="2"/>
              <a:buChar char="q"/>
            </a:pPr>
            <a:r>
              <a:rPr lang="en-US" sz="1400" dirty="0" smtClean="0"/>
              <a:t>Signal amplitude is higher </a:t>
            </a:r>
            <a:r>
              <a:rPr lang="en-US" sz="1400" dirty="0" smtClean="0">
                <a:sym typeface="Wingdings" pitchFamily="2" charset="2"/>
              </a:rPr>
              <a:t> drain capacitance effect gets visible</a:t>
            </a:r>
            <a:endParaRPr lang="en-US" sz="1400" dirty="0" smtClean="0"/>
          </a:p>
        </p:txBody>
      </p:sp>
      <p:pic>
        <p:nvPicPr>
          <p:cNvPr id="62465" name="Picture 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1188" y="1785926"/>
            <a:ext cx="3960812" cy="3827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246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787100"/>
            <a:ext cx="3962400" cy="3825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ie-PowerPointTemplate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ie-PowerPointTemplate</Template>
  <TotalTime>2267</TotalTime>
  <Words>534</Words>
  <Application>Microsoft Office PowerPoint</Application>
  <PresentationFormat>On-screen Show (4:3)</PresentationFormat>
  <Paragraphs>106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ie-PowerPointTemplate</vt:lpstr>
      <vt:lpstr>Equation</vt:lpstr>
      <vt:lpstr>MERIT Pump/Probe Data Analysis  </vt:lpstr>
      <vt:lpstr>The pump/probe program</vt:lpstr>
      <vt:lpstr>The pump/probe program</vt:lpstr>
      <vt:lpstr>The pump/probe program – run summary</vt:lpstr>
      <vt:lpstr>Particle detector response correction</vt:lpstr>
      <vt:lpstr>Detector response analysis</vt:lpstr>
      <vt:lpstr>Diamond response vs bunch number</vt:lpstr>
      <vt:lpstr>Diamond response vs bunch number</vt:lpstr>
      <vt:lpstr>Diamond response vs bunch number</vt:lpstr>
      <vt:lpstr>Pump – probe analysis results</vt:lpstr>
      <vt:lpstr>Pump – probe analysis result</vt:lpstr>
      <vt:lpstr>Pump – probe analysis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MERIT beam optics </dc:title>
  <dc:creator>Ilias</dc:creator>
  <cp:lastModifiedBy>efthymio</cp:lastModifiedBy>
  <cp:revision>200</cp:revision>
  <dcterms:created xsi:type="dcterms:W3CDTF">2008-07-16T12:13:13Z</dcterms:created>
  <dcterms:modified xsi:type="dcterms:W3CDTF">2009-01-26T11:17:46Z</dcterms:modified>
</cp:coreProperties>
</file>