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 id="2147483665" r:id="rId2"/>
    <p:sldMasterId id="2147483810" r:id="rId3"/>
  </p:sldMasterIdLst>
  <p:notesMasterIdLst>
    <p:notesMasterId r:id="rId35"/>
  </p:notesMasterIdLst>
  <p:handoutMasterIdLst>
    <p:handoutMasterId r:id="rId36"/>
  </p:handoutMasterIdLst>
  <p:sldIdLst>
    <p:sldId id="517" r:id="rId4"/>
    <p:sldId id="527" r:id="rId5"/>
    <p:sldId id="647" r:id="rId6"/>
    <p:sldId id="631" r:id="rId7"/>
    <p:sldId id="643" r:id="rId8"/>
    <p:sldId id="645" r:id="rId9"/>
    <p:sldId id="646" r:id="rId10"/>
    <p:sldId id="665" r:id="rId11"/>
    <p:sldId id="664" r:id="rId12"/>
    <p:sldId id="667" r:id="rId13"/>
    <p:sldId id="649" r:id="rId14"/>
    <p:sldId id="636" r:id="rId15"/>
    <p:sldId id="651" r:id="rId16"/>
    <p:sldId id="652" r:id="rId17"/>
    <p:sldId id="653" r:id="rId18"/>
    <p:sldId id="669" r:id="rId19"/>
    <p:sldId id="670" r:id="rId20"/>
    <p:sldId id="689" r:id="rId21"/>
    <p:sldId id="679" r:id="rId22"/>
    <p:sldId id="654" r:id="rId23"/>
    <p:sldId id="655" r:id="rId24"/>
    <p:sldId id="695" r:id="rId25"/>
    <p:sldId id="673" r:id="rId26"/>
    <p:sldId id="691" r:id="rId27"/>
    <p:sldId id="692" r:id="rId28"/>
    <p:sldId id="696" r:id="rId29"/>
    <p:sldId id="678" r:id="rId30"/>
    <p:sldId id="683" r:id="rId31"/>
    <p:sldId id="684" r:id="rId32"/>
    <p:sldId id="699" r:id="rId33"/>
    <p:sldId id="697" r:id="rId3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FF00"/>
    <a:srgbClr val="FFFFCC"/>
    <a:srgbClr val="FFCC00"/>
    <a:srgbClr val="CC0099"/>
    <a:srgbClr val="00CC00"/>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43" autoAdjust="0"/>
    <p:restoredTop sz="99863" autoAdjust="0"/>
  </p:normalViewPr>
  <p:slideViewPr>
    <p:cSldViewPr>
      <p:cViewPr varScale="1">
        <p:scale>
          <a:sx n="76" d="100"/>
          <a:sy n="76" d="100"/>
        </p:scale>
        <p:origin x="-456" y="-96"/>
      </p:cViewPr>
      <p:guideLst>
        <p:guide orient="horz" pos="2160"/>
        <p:guide pos="2880"/>
      </p:guideLst>
    </p:cSldViewPr>
  </p:slideViewPr>
  <p:notesTextViewPr>
    <p:cViewPr>
      <p:scale>
        <a:sx n="50" d="100"/>
        <a:sy n="50" d="100"/>
      </p:scale>
      <p:origin x="0" y="0"/>
    </p:cViewPr>
  </p:notesTextViewPr>
  <p:sorterViewPr>
    <p:cViewPr>
      <p:scale>
        <a:sx n="66" d="100"/>
        <a:sy n="66" d="100"/>
      </p:scale>
      <p:origin x="0" y="0"/>
    </p:cViewPr>
  </p:sorterViewPr>
  <p:notesViewPr>
    <p:cSldViewPr>
      <p:cViewPr varScale="1">
        <p:scale>
          <a:sx n="71" d="100"/>
          <a:sy n="71" d="100"/>
        </p:scale>
        <p:origin x="-2899" y="-96"/>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06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628" tIns="47814" rIns="95628" bIns="47814" numCol="1" anchor="t" anchorCtr="0" compatLnSpc="1">
            <a:prstTxWarp prst="textNoShape">
              <a:avLst/>
            </a:prstTxWarp>
          </a:bodyPr>
          <a:lstStyle>
            <a:lvl1pPr defTabSz="955675">
              <a:defRPr sz="1300"/>
            </a:lvl1pPr>
          </a:lstStyle>
          <a:p>
            <a:pPr>
              <a:defRPr/>
            </a:pPr>
            <a:endParaRPr lang="en-US"/>
          </a:p>
        </p:txBody>
      </p:sp>
      <p:sp>
        <p:nvSpPr>
          <p:cNvPr id="54067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5628" tIns="47814" rIns="95628" bIns="47814" numCol="1" anchor="t" anchorCtr="0" compatLnSpc="1">
            <a:prstTxWarp prst="textNoShape">
              <a:avLst/>
            </a:prstTxWarp>
          </a:bodyPr>
          <a:lstStyle>
            <a:lvl1pPr algn="r" defTabSz="955675">
              <a:defRPr sz="1300"/>
            </a:lvl1pPr>
          </a:lstStyle>
          <a:p>
            <a:pPr>
              <a:defRPr/>
            </a:pPr>
            <a:endParaRPr lang="en-US"/>
          </a:p>
        </p:txBody>
      </p:sp>
      <p:sp>
        <p:nvSpPr>
          <p:cNvPr id="54067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5628" tIns="47814" rIns="95628" bIns="47814" numCol="1" anchor="b" anchorCtr="0" compatLnSpc="1">
            <a:prstTxWarp prst="textNoShape">
              <a:avLst/>
            </a:prstTxWarp>
          </a:bodyPr>
          <a:lstStyle>
            <a:lvl1pPr defTabSz="955675">
              <a:defRPr sz="1300"/>
            </a:lvl1pPr>
          </a:lstStyle>
          <a:p>
            <a:pPr>
              <a:defRPr/>
            </a:pPr>
            <a:endParaRPr lang="en-US"/>
          </a:p>
        </p:txBody>
      </p:sp>
      <p:sp>
        <p:nvSpPr>
          <p:cNvPr id="54067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5628" tIns="47814" rIns="95628" bIns="47814" numCol="1" anchor="b" anchorCtr="0" compatLnSpc="1">
            <a:prstTxWarp prst="textNoShape">
              <a:avLst/>
            </a:prstTxWarp>
          </a:bodyPr>
          <a:lstStyle>
            <a:lvl1pPr algn="r" defTabSz="955675">
              <a:defRPr sz="1300"/>
            </a:lvl1pPr>
          </a:lstStyle>
          <a:p>
            <a:pPr>
              <a:defRPr/>
            </a:pPr>
            <a:fld id="{FC7994C4-DA97-480C-8055-DCE5CDEC1D9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611" tIns="47806" rIns="95611" bIns="47806" numCol="1" anchor="t" anchorCtr="0" compatLnSpc="1">
            <a:prstTxWarp prst="textNoShape">
              <a:avLst/>
            </a:prstTxWarp>
          </a:bodyPr>
          <a:lstStyle>
            <a:lvl1pPr defTabSz="955675">
              <a:defRPr sz="1300"/>
            </a:lvl1pPr>
          </a:lstStyle>
          <a:p>
            <a:pPr>
              <a:defRPr/>
            </a:pPr>
            <a:endParaRPr lang="en-US"/>
          </a:p>
        </p:txBody>
      </p:sp>
      <p:sp>
        <p:nvSpPr>
          <p:cNvPr id="1741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5611" tIns="47806" rIns="95611" bIns="47806" numCol="1" anchor="t" anchorCtr="0" compatLnSpc="1">
            <a:prstTxWarp prst="textNoShape">
              <a:avLst/>
            </a:prstTxWarp>
          </a:bodyPr>
          <a:lstStyle>
            <a:lvl1pPr algn="r" defTabSz="955675">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258888" y="720725"/>
            <a:ext cx="4799012" cy="3598863"/>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731838" y="4559300"/>
            <a:ext cx="5851525" cy="4321175"/>
          </a:xfrm>
          <a:prstGeom prst="rect">
            <a:avLst/>
          </a:prstGeom>
          <a:noFill/>
          <a:ln w="9525">
            <a:noFill/>
            <a:miter lim="800000"/>
            <a:headEnd/>
            <a:tailEnd/>
          </a:ln>
          <a:effectLst/>
        </p:spPr>
        <p:txBody>
          <a:bodyPr vert="horz" wrap="square" lIns="95611" tIns="47806" rIns="95611" bIns="4780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5611" tIns="47806" rIns="95611" bIns="47806" numCol="1" anchor="b" anchorCtr="0" compatLnSpc="1">
            <a:prstTxWarp prst="textNoShape">
              <a:avLst/>
            </a:prstTxWarp>
          </a:bodyPr>
          <a:lstStyle>
            <a:lvl1pPr defTabSz="955675">
              <a:defRPr sz="1300"/>
            </a:lvl1pPr>
          </a:lstStyle>
          <a:p>
            <a:pPr>
              <a:defRPr/>
            </a:pPr>
            <a:endParaRPr lang="en-US"/>
          </a:p>
        </p:txBody>
      </p:sp>
      <p:sp>
        <p:nvSpPr>
          <p:cNvPr id="1741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5611" tIns="47806" rIns="95611" bIns="47806" numCol="1" anchor="b" anchorCtr="0" compatLnSpc="1">
            <a:prstTxWarp prst="textNoShape">
              <a:avLst/>
            </a:prstTxWarp>
          </a:bodyPr>
          <a:lstStyle>
            <a:lvl1pPr algn="r" defTabSz="955675">
              <a:defRPr sz="1300"/>
            </a:lvl1pPr>
          </a:lstStyle>
          <a:p>
            <a:pPr>
              <a:defRPr/>
            </a:pPr>
            <a:fld id="{B639A60F-CA9E-4106-AFB6-4D5718E1FEE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794CDEFA-834A-4FAA-8540-9D874967BF7F}" type="slidenum">
              <a:rPr lang="en-US" smtClean="0"/>
              <a:pPr/>
              <a:t>1</a:t>
            </a:fld>
            <a:endParaRPr lang="en-US" smtClean="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p:spPr>
        <p:txBody>
          <a:bodyPr/>
          <a:lstStyle/>
          <a:p>
            <a:endParaRPr lang="en-US" smtClean="0"/>
          </a:p>
        </p:txBody>
      </p:sp>
      <p:sp>
        <p:nvSpPr>
          <p:cNvPr id="71683" name="Slide Number Placeholder 3"/>
          <p:cNvSpPr>
            <a:spLocks noGrp="1"/>
          </p:cNvSpPr>
          <p:nvPr>
            <p:ph type="sldNum" sz="quarter" idx="5"/>
          </p:nvPr>
        </p:nvSpPr>
        <p:spPr>
          <a:noFill/>
        </p:spPr>
        <p:txBody>
          <a:bodyPr/>
          <a:lstStyle/>
          <a:p>
            <a:fld id="{CA5B26BA-7E94-431D-A6C3-D3285460EE48}" type="slidenum">
              <a:rPr lang="en-US" smtClean="0"/>
              <a:pPr/>
              <a:t>28</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p:spPr>
        <p:txBody>
          <a:bodyPr/>
          <a:lstStyle/>
          <a:p>
            <a:endParaRPr lang="en-US" smtClean="0"/>
          </a:p>
        </p:txBody>
      </p:sp>
      <p:sp>
        <p:nvSpPr>
          <p:cNvPr id="73731" name="Slide Number Placeholder 3"/>
          <p:cNvSpPr>
            <a:spLocks noGrp="1"/>
          </p:cNvSpPr>
          <p:nvPr>
            <p:ph type="sldNum" sz="quarter" idx="5"/>
          </p:nvPr>
        </p:nvSpPr>
        <p:spPr>
          <a:noFill/>
        </p:spPr>
        <p:txBody>
          <a:bodyPr/>
          <a:lstStyle/>
          <a:p>
            <a:fld id="{99EA89D2-FD83-4A59-8F87-D3140E86F3C5}" type="slidenum">
              <a:rPr lang="en-US" smtClean="0"/>
              <a:pPr/>
              <a:t>29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752600" cy="4876800"/>
          </a:xfrm>
          <a:prstGeom prst="rect">
            <a:avLst/>
          </a:prstGeom>
          <a:solidFill>
            <a:schemeClr val="accent1"/>
          </a:solidFill>
          <a:ln w="9525">
            <a:noFill/>
            <a:miter lim="800000"/>
            <a:headEnd/>
            <a:tailEnd/>
          </a:ln>
          <a:effectLst/>
        </p:spPr>
        <p:txBody>
          <a:bodyPr wrap="none" anchor="ctr"/>
          <a:lstStyle/>
          <a:p>
            <a:pPr algn="ctr">
              <a:defRPr/>
            </a:pPr>
            <a:endParaRPr lang="en-US" sz="2400">
              <a:latin typeface="Times New Roman" pitchFamily="18" charset="0"/>
            </a:endParaRPr>
          </a:p>
        </p:txBody>
      </p:sp>
      <p:grpSp>
        <p:nvGrpSpPr>
          <p:cNvPr id="5" name="Group 3"/>
          <p:cNvGrpSpPr>
            <a:grpSpLocks/>
          </p:cNvGrpSpPr>
          <p:nvPr/>
        </p:nvGrpSpPr>
        <p:grpSpPr bwMode="auto">
          <a:xfrm>
            <a:off x="1116013" y="954088"/>
            <a:ext cx="7596187" cy="304800"/>
            <a:chOff x="400" y="336"/>
            <a:chExt cx="5088" cy="192"/>
          </a:xfrm>
        </p:grpSpPr>
        <p:sp>
          <p:nvSpPr>
            <p:cNvPr id="6" name="Rectangle 4"/>
            <p:cNvSpPr>
              <a:spLocks noChangeArrowheads="1"/>
            </p:cNvSpPr>
            <p:nvPr userDrawn="1"/>
          </p:nvSpPr>
          <p:spPr bwMode="auto">
            <a:xfrm>
              <a:off x="3951" y="336"/>
              <a:ext cx="1537" cy="192"/>
            </a:xfrm>
            <a:prstGeom prst="rect">
              <a:avLst/>
            </a:prstGeom>
            <a:solidFill>
              <a:schemeClr val="folHlink"/>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7" name="Line 5"/>
            <p:cNvSpPr>
              <a:spLocks noChangeShapeType="1"/>
            </p:cNvSpPr>
            <p:nvPr userDrawn="1"/>
          </p:nvSpPr>
          <p:spPr bwMode="auto">
            <a:xfrm>
              <a:off x="400" y="432"/>
              <a:ext cx="5088" cy="0"/>
            </a:xfrm>
            <a:prstGeom prst="line">
              <a:avLst/>
            </a:prstGeom>
            <a:noFill/>
            <a:ln w="44450">
              <a:solidFill>
                <a:schemeClr val="tx2"/>
              </a:solidFill>
              <a:round/>
              <a:headEnd/>
              <a:tailEnd/>
            </a:ln>
            <a:effectLst/>
          </p:spPr>
          <p:txBody>
            <a:bodyPr/>
            <a:lstStyle/>
            <a:p>
              <a:pPr>
                <a:defRPr/>
              </a:pPr>
              <a:endParaRPr lang="en-US"/>
            </a:p>
          </p:txBody>
        </p:sp>
      </p:grpSp>
      <p:sp>
        <p:nvSpPr>
          <p:cNvPr id="8" name="Line 11"/>
          <p:cNvSpPr>
            <a:spLocks noChangeShapeType="1"/>
          </p:cNvSpPr>
          <p:nvPr/>
        </p:nvSpPr>
        <p:spPr bwMode="auto">
          <a:xfrm>
            <a:off x="0" y="4868863"/>
            <a:ext cx="1763713" cy="0"/>
          </a:xfrm>
          <a:prstGeom prst="line">
            <a:avLst/>
          </a:prstGeom>
          <a:noFill/>
          <a:ln w="57150">
            <a:solidFill>
              <a:schemeClr val="tx2"/>
            </a:solidFill>
            <a:round/>
            <a:headEnd/>
            <a:tailEnd/>
          </a:ln>
          <a:effectLst/>
        </p:spPr>
        <p:txBody>
          <a:bodyPr/>
          <a:lstStyle/>
          <a:p>
            <a:pPr>
              <a:defRPr/>
            </a:pPr>
            <a:endParaRPr lang="en-US"/>
          </a:p>
        </p:txBody>
      </p:sp>
      <p:pic>
        <p:nvPicPr>
          <p:cNvPr id="9" name="Picture 12" descr="CNGSLOGO2-5X3X300"/>
          <p:cNvPicPr>
            <a:picLocks noChangeAspect="1" noChangeArrowheads="1"/>
          </p:cNvPicPr>
          <p:nvPr userDrawn="1"/>
        </p:nvPicPr>
        <p:blipFill>
          <a:blip r:embed="rId2"/>
          <a:srcRect/>
          <a:stretch>
            <a:fillRect/>
          </a:stretch>
        </p:blipFill>
        <p:spPr bwMode="auto">
          <a:xfrm>
            <a:off x="179388" y="115888"/>
            <a:ext cx="1073150" cy="898525"/>
          </a:xfrm>
          <a:prstGeom prst="rect">
            <a:avLst/>
          </a:prstGeom>
          <a:noFill/>
          <a:ln w="9525">
            <a:noFill/>
            <a:miter lim="800000"/>
            <a:headEnd/>
            <a:tailEnd/>
          </a:ln>
        </p:spPr>
      </p:pic>
      <p:sp>
        <p:nvSpPr>
          <p:cNvPr id="656390" name="Rectangle 6"/>
          <p:cNvSpPr>
            <a:spLocks noGrp="1" noChangeArrowheads="1"/>
          </p:cNvSpPr>
          <p:nvPr>
            <p:ph type="ctrTitle"/>
          </p:nvPr>
        </p:nvSpPr>
        <p:spPr>
          <a:xfrm>
            <a:off x="2057400" y="1268413"/>
            <a:ext cx="6629400" cy="2084387"/>
          </a:xfrm>
        </p:spPr>
        <p:txBody>
          <a:bodyPr/>
          <a:lstStyle>
            <a:lvl1pPr>
              <a:defRPr sz="3800"/>
            </a:lvl1pPr>
          </a:lstStyle>
          <a:p>
            <a:r>
              <a:rPr lang="en-US" smtClean="0"/>
              <a:t>Click to edit Master title style</a:t>
            </a:r>
            <a:endParaRPr lang="en-US"/>
          </a:p>
        </p:txBody>
      </p:sp>
      <p:sp>
        <p:nvSpPr>
          <p:cNvPr id="656391" name="Rectangle 7"/>
          <p:cNvSpPr>
            <a:spLocks noGrp="1" noChangeArrowheads="1"/>
          </p:cNvSpPr>
          <p:nvPr>
            <p:ph type="subTitle" idx="1"/>
          </p:nvPr>
        </p:nvSpPr>
        <p:spPr>
          <a:xfrm>
            <a:off x="1763713" y="3962400"/>
            <a:ext cx="6911975" cy="1600200"/>
          </a:xfrm>
        </p:spPr>
        <p:txBody>
          <a:bodyPr anchor="ctr"/>
          <a:lstStyle>
            <a:lvl1pPr marL="0" indent="0" algn="ctr">
              <a:buFont typeface="Wingdings" pitchFamily="2" charset="2"/>
              <a:buNone/>
              <a:defRPr/>
            </a:lvl1pPr>
          </a:lstStyle>
          <a:p>
            <a:r>
              <a:rPr lang="en-US" smtClean="0"/>
              <a:t>Click to edit Master subtitle style</a:t>
            </a:r>
            <a:endParaRPr lang="en-US"/>
          </a:p>
        </p:txBody>
      </p:sp>
      <p:sp>
        <p:nvSpPr>
          <p:cNvPr id="10" name="Rectangle 8"/>
          <p:cNvSpPr>
            <a:spLocks noGrp="1" noChangeArrowheads="1"/>
          </p:cNvSpPr>
          <p:nvPr>
            <p:ph type="dt" sz="half" idx="10"/>
          </p:nvPr>
        </p:nvSpPr>
        <p:spPr>
          <a:xfrm>
            <a:off x="912813" y="6251575"/>
            <a:ext cx="1905000" cy="457200"/>
          </a:xfrm>
        </p:spPr>
        <p:txBody>
          <a:bodyPr/>
          <a:lstStyle>
            <a:lvl1pPr>
              <a:defRPr smtClean="0"/>
            </a:lvl1pPr>
          </a:lstStyle>
          <a:p>
            <a:pPr>
              <a:defRPr/>
            </a:pPr>
            <a:r>
              <a:rPr lang="en-US"/>
              <a:t>I.Efthymiopoulos, CERN</a:t>
            </a:r>
          </a:p>
        </p:txBody>
      </p:sp>
      <p:sp>
        <p:nvSpPr>
          <p:cNvPr id="11" name="Rectangle 9"/>
          <p:cNvSpPr>
            <a:spLocks noGrp="1" noChangeArrowheads="1"/>
          </p:cNvSpPr>
          <p:nvPr>
            <p:ph type="ftr" sz="quarter" idx="11"/>
          </p:nvPr>
        </p:nvSpPr>
        <p:spPr>
          <a:xfrm>
            <a:off x="3354388" y="6248400"/>
            <a:ext cx="2895600" cy="457200"/>
          </a:xfrm>
        </p:spPr>
        <p:txBody>
          <a:bodyPr/>
          <a:lstStyle>
            <a:lvl1pPr>
              <a:defRPr smtClean="0"/>
            </a:lvl1pPr>
          </a:lstStyle>
          <a:p>
            <a:pPr>
              <a:defRPr/>
            </a:pPr>
            <a:r>
              <a:rPr lang="en-US"/>
              <a:t>IEE-NSS, Dresden 2008</a:t>
            </a:r>
          </a:p>
        </p:txBody>
      </p:sp>
      <p:sp>
        <p:nvSpPr>
          <p:cNvPr id="12" name="Rectangle 10"/>
          <p:cNvSpPr>
            <a:spLocks noGrp="1" noChangeArrowheads="1"/>
          </p:cNvSpPr>
          <p:nvPr>
            <p:ph type="sldNum" sz="quarter" idx="12"/>
          </p:nvPr>
        </p:nvSpPr>
        <p:spPr>
          <a:xfrm>
            <a:off x="6781800" y="6248400"/>
            <a:ext cx="1905000" cy="457200"/>
          </a:xfrm>
        </p:spPr>
        <p:txBody>
          <a:bodyPr/>
          <a:lstStyle>
            <a:lvl1pPr>
              <a:defRPr/>
            </a:lvl1pPr>
          </a:lstStyle>
          <a:p>
            <a:pPr>
              <a:defRPr/>
            </a:pPr>
            <a:fld id="{1BCE0DCB-5106-4165-BF7A-90505F375924}" type="slidenum">
              <a:rPr lang="en-US"/>
              <a:pPr>
                <a:defRPr/>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6" name="Rectangle 10"/>
          <p:cNvSpPr>
            <a:spLocks noGrp="1" noChangeArrowheads="1"/>
          </p:cNvSpPr>
          <p:nvPr>
            <p:ph type="sldNum" sz="quarter" idx="12"/>
          </p:nvPr>
        </p:nvSpPr>
        <p:spPr>
          <a:ln/>
        </p:spPr>
        <p:txBody>
          <a:bodyPr/>
          <a:lstStyle>
            <a:lvl1pPr>
              <a:defRPr/>
            </a:lvl1pPr>
          </a:lstStyle>
          <a:p>
            <a:pPr>
              <a:defRPr/>
            </a:pPr>
            <a:fld id="{0290D4FE-C2DC-4711-8A3E-85B46AC36FB5}" type="slidenum">
              <a:rPr lang="en-US"/>
              <a:pPr>
                <a:defRPr/>
              </a:pPr>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277813"/>
            <a:ext cx="2017712" cy="6103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1188" y="277813"/>
            <a:ext cx="5905500" cy="6103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6" name="Rectangle 10"/>
          <p:cNvSpPr>
            <a:spLocks noGrp="1" noChangeArrowheads="1"/>
          </p:cNvSpPr>
          <p:nvPr>
            <p:ph type="sldNum" sz="quarter" idx="12"/>
          </p:nvPr>
        </p:nvSpPr>
        <p:spPr>
          <a:ln/>
        </p:spPr>
        <p:txBody>
          <a:bodyPr/>
          <a:lstStyle>
            <a:lvl1pPr>
              <a:defRPr/>
            </a:lvl1pPr>
          </a:lstStyle>
          <a:p>
            <a:pPr>
              <a:defRPr/>
            </a:pPr>
            <a:fld id="{44208690-7092-4499-BE29-321F6C2DA89A}" type="slidenum">
              <a:rPr lang="en-US"/>
              <a:pPr>
                <a:defRPr/>
              </a:pPr>
              <a:t>‹#›</a:t>
            </a:fld>
            <a:endParaRPr lang="en-US"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49375" y="277813"/>
            <a:ext cx="7272338"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11188" y="1484313"/>
            <a:ext cx="8075612"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1188" y="4008438"/>
            <a:ext cx="8075612" cy="2373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6"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7" name="Rectangle 10"/>
          <p:cNvSpPr>
            <a:spLocks noGrp="1" noChangeArrowheads="1"/>
          </p:cNvSpPr>
          <p:nvPr>
            <p:ph type="sldNum" sz="quarter" idx="12"/>
          </p:nvPr>
        </p:nvSpPr>
        <p:spPr>
          <a:ln/>
        </p:spPr>
        <p:txBody>
          <a:bodyPr/>
          <a:lstStyle>
            <a:lvl1pPr>
              <a:defRPr/>
            </a:lvl1pPr>
          </a:lstStyle>
          <a:p>
            <a:pPr>
              <a:defRPr/>
            </a:pPr>
            <a:fld id="{78E4EF07-E876-4760-95FC-040B5F40EF7D}" type="slidenum">
              <a:rPr lang="en-US"/>
              <a:pPr>
                <a:defRPr/>
              </a:pPr>
              <a:t>‹#›</a:t>
            </a:fld>
            <a:endParaRPr lang="en-US"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6" name="Rectangle 6"/>
          <p:cNvSpPr>
            <a:spLocks noGrp="1" noChangeArrowheads="1"/>
          </p:cNvSpPr>
          <p:nvPr>
            <p:ph type="sldNum" sz="quarter" idx="12"/>
          </p:nvPr>
        </p:nvSpPr>
        <p:spPr>
          <a:ln/>
        </p:spPr>
        <p:txBody>
          <a:bodyPr/>
          <a:lstStyle>
            <a:lvl1pPr>
              <a:defRPr/>
            </a:lvl1pPr>
          </a:lstStyle>
          <a:p>
            <a:pPr>
              <a:defRPr/>
            </a:pPr>
            <a:fld id="{713108D3-0636-4597-979A-8D8AF36B0A0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6" name="Rectangle 6"/>
          <p:cNvSpPr>
            <a:spLocks noGrp="1" noChangeArrowheads="1"/>
          </p:cNvSpPr>
          <p:nvPr>
            <p:ph type="sldNum" sz="quarter" idx="12"/>
          </p:nvPr>
        </p:nvSpPr>
        <p:spPr>
          <a:ln/>
        </p:spPr>
        <p:txBody>
          <a:bodyPr/>
          <a:lstStyle>
            <a:lvl1pPr>
              <a:defRPr/>
            </a:lvl1pPr>
          </a:lstStyle>
          <a:p>
            <a:pPr>
              <a:defRPr/>
            </a:pPr>
            <a:fld id="{97A126F8-4CE1-4F76-BCA2-55FAD56535A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6" name="Rectangle 6"/>
          <p:cNvSpPr>
            <a:spLocks noGrp="1" noChangeArrowheads="1"/>
          </p:cNvSpPr>
          <p:nvPr>
            <p:ph type="sldNum" sz="quarter" idx="12"/>
          </p:nvPr>
        </p:nvSpPr>
        <p:spPr>
          <a:ln/>
        </p:spPr>
        <p:txBody>
          <a:bodyPr/>
          <a:lstStyle>
            <a:lvl1pPr>
              <a:defRPr/>
            </a:lvl1pPr>
          </a:lstStyle>
          <a:p>
            <a:pPr>
              <a:defRPr/>
            </a:pPr>
            <a:fld id="{51789D1D-1002-4B6B-9EA7-B6B103649C4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7" name="Rectangle 6"/>
          <p:cNvSpPr>
            <a:spLocks noGrp="1" noChangeArrowheads="1"/>
          </p:cNvSpPr>
          <p:nvPr>
            <p:ph type="sldNum" sz="quarter" idx="12"/>
          </p:nvPr>
        </p:nvSpPr>
        <p:spPr>
          <a:ln/>
        </p:spPr>
        <p:txBody>
          <a:bodyPr/>
          <a:lstStyle>
            <a:lvl1pPr>
              <a:defRPr/>
            </a:lvl1pPr>
          </a:lstStyle>
          <a:p>
            <a:pPr>
              <a:defRPr/>
            </a:pPr>
            <a:fld id="{3C283B57-8753-455A-8583-FEDB03CC041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9" name="Rectangle 6"/>
          <p:cNvSpPr>
            <a:spLocks noGrp="1" noChangeArrowheads="1"/>
          </p:cNvSpPr>
          <p:nvPr>
            <p:ph type="sldNum" sz="quarter" idx="12"/>
          </p:nvPr>
        </p:nvSpPr>
        <p:spPr>
          <a:ln/>
        </p:spPr>
        <p:txBody>
          <a:bodyPr/>
          <a:lstStyle>
            <a:lvl1pPr>
              <a:defRPr/>
            </a:lvl1pPr>
          </a:lstStyle>
          <a:p>
            <a:pPr>
              <a:defRPr/>
            </a:pPr>
            <a:fld id="{44B68E5C-BA28-4649-B735-CB5987461E9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5" name="Rectangle 6"/>
          <p:cNvSpPr>
            <a:spLocks noGrp="1" noChangeArrowheads="1"/>
          </p:cNvSpPr>
          <p:nvPr>
            <p:ph type="sldNum" sz="quarter" idx="12"/>
          </p:nvPr>
        </p:nvSpPr>
        <p:spPr>
          <a:ln/>
        </p:spPr>
        <p:txBody>
          <a:bodyPr/>
          <a:lstStyle>
            <a:lvl1pPr>
              <a:defRPr/>
            </a:lvl1pPr>
          </a:lstStyle>
          <a:p>
            <a:pPr>
              <a:defRPr/>
            </a:pPr>
            <a:fld id="{B9DBCDC5-DA7C-4D30-A72A-C040F0BB97F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4" name="Rectangle 6"/>
          <p:cNvSpPr>
            <a:spLocks noGrp="1" noChangeArrowheads="1"/>
          </p:cNvSpPr>
          <p:nvPr>
            <p:ph type="sldNum" sz="quarter" idx="12"/>
          </p:nvPr>
        </p:nvSpPr>
        <p:spPr>
          <a:ln/>
        </p:spPr>
        <p:txBody>
          <a:bodyPr/>
          <a:lstStyle>
            <a:lvl1pPr>
              <a:defRPr/>
            </a:lvl1pPr>
          </a:lstStyle>
          <a:p>
            <a:pPr>
              <a:defRPr/>
            </a:pPr>
            <a:fld id="{2394AC04-6D9A-42A8-A403-9220FBA938F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8"/>
          <p:cNvSpPr>
            <a:spLocks noGrp="1" noChangeArrowheads="1"/>
          </p:cNvSpPr>
          <p:nvPr>
            <p:ph type="dt" sz="half" idx="10"/>
          </p:nvPr>
        </p:nvSpPr>
        <p:spPr/>
        <p:txBody>
          <a:bodyPr/>
          <a:lstStyle>
            <a:lvl1pPr>
              <a:defRPr smtClean="0"/>
            </a:lvl1pPr>
          </a:lstStyle>
          <a:p>
            <a:pPr>
              <a:defRPr/>
            </a:pPr>
            <a:r>
              <a:rPr lang="en-US"/>
              <a:t>I.Efthymiopoulos, CERN</a:t>
            </a:r>
            <a:endParaRPr lang="en-US"/>
          </a:p>
        </p:txBody>
      </p:sp>
      <p:sp>
        <p:nvSpPr>
          <p:cNvPr id="5" name="Rectangle 9"/>
          <p:cNvSpPr>
            <a:spLocks noGrp="1" noChangeArrowheads="1"/>
          </p:cNvSpPr>
          <p:nvPr>
            <p:ph type="ftr" sz="quarter" idx="11"/>
          </p:nvPr>
        </p:nvSpPr>
        <p:spPr>
          <a:xfrm>
            <a:off x="3200400" y="6605588"/>
            <a:ext cx="2971800" cy="252412"/>
          </a:xfrm>
        </p:spPr>
        <p:txBody>
          <a:bodyPr/>
          <a:lstStyle>
            <a:lvl1pPr>
              <a:defRPr smtClean="0"/>
            </a:lvl1pPr>
          </a:lstStyle>
          <a:p>
            <a:pPr>
              <a:defRPr/>
            </a:pPr>
            <a:r>
              <a:rPr lang="en-US"/>
              <a:t>IEE-NSS, Dresden 2008</a:t>
            </a:r>
            <a:endParaRPr lang="en-US"/>
          </a:p>
        </p:txBody>
      </p:sp>
      <p:sp>
        <p:nvSpPr>
          <p:cNvPr id="6" name="Rectangle 10"/>
          <p:cNvSpPr>
            <a:spLocks noGrp="1" noChangeArrowheads="1"/>
          </p:cNvSpPr>
          <p:nvPr>
            <p:ph type="sldNum" sz="quarter" idx="12"/>
          </p:nvPr>
        </p:nvSpPr>
        <p:spPr/>
        <p:txBody>
          <a:bodyPr/>
          <a:lstStyle>
            <a:lvl1pPr>
              <a:defRPr/>
            </a:lvl1pPr>
          </a:lstStyle>
          <a:p>
            <a:pPr>
              <a:defRPr/>
            </a:pPr>
            <a:fld id="{1864CA2C-C6BB-4D8C-A7BF-8CC9CA8C2358}" type="slidenum">
              <a:rPr lang="en-US"/>
              <a:pPr>
                <a:defRPr/>
              </a:pPr>
              <a:t>‹#›</a:t>
            </a:fld>
            <a:endParaRPr 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7" name="Rectangle 6"/>
          <p:cNvSpPr>
            <a:spLocks noGrp="1" noChangeArrowheads="1"/>
          </p:cNvSpPr>
          <p:nvPr>
            <p:ph type="sldNum" sz="quarter" idx="12"/>
          </p:nvPr>
        </p:nvSpPr>
        <p:spPr>
          <a:ln/>
        </p:spPr>
        <p:txBody>
          <a:bodyPr/>
          <a:lstStyle>
            <a:lvl1pPr>
              <a:defRPr/>
            </a:lvl1pPr>
          </a:lstStyle>
          <a:p>
            <a:pPr>
              <a:defRPr/>
            </a:pPr>
            <a:fld id="{81880612-F9AD-44B4-A36A-8F691F463DF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7" name="Rectangle 6"/>
          <p:cNvSpPr>
            <a:spLocks noGrp="1" noChangeArrowheads="1"/>
          </p:cNvSpPr>
          <p:nvPr>
            <p:ph type="sldNum" sz="quarter" idx="12"/>
          </p:nvPr>
        </p:nvSpPr>
        <p:spPr>
          <a:ln/>
        </p:spPr>
        <p:txBody>
          <a:bodyPr/>
          <a:lstStyle>
            <a:lvl1pPr>
              <a:defRPr/>
            </a:lvl1pPr>
          </a:lstStyle>
          <a:p>
            <a:pPr>
              <a:defRPr/>
            </a:pPr>
            <a:fld id="{E58FF1FE-0E1A-452C-A0A3-7BDFC22FE54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6" name="Rectangle 6"/>
          <p:cNvSpPr>
            <a:spLocks noGrp="1" noChangeArrowheads="1"/>
          </p:cNvSpPr>
          <p:nvPr>
            <p:ph type="sldNum" sz="quarter" idx="12"/>
          </p:nvPr>
        </p:nvSpPr>
        <p:spPr>
          <a:ln/>
        </p:spPr>
        <p:txBody>
          <a:bodyPr/>
          <a:lstStyle>
            <a:lvl1pPr>
              <a:defRPr/>
            </a:lvl1pPr>
          </a:lstStyle>
          <a:p>
            <a:pPr>
              <a:defRPr/>
            </a:pPr>
            <a:fld id="{9CD45634-9B36-40D7-929F-F8098C8CCD7D}"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I.Efthymiopoulos, CERN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6" name="Rectangle 6"/>
          <p:cNvSpPr>
            <a:spLocks noGrp="1" noChangeArrowheads="1"/>
          </p:cNvSpPr>
          <p:nvPr>
            <p:ph type="sldNum" sz="quarter" idx="12"/>
          </p:nvPr>
        </p:nvSpPr>
        <p:spPr>
          <a:ln/>
        </p:spPr>
        <p:txBody>
          <a:bodyPr/>
          <a:lstStyle>
            <a:lvl1pPr>
              <a:defRPr/>
            </a:lvl1pPr>
          </a:lstStyle>
          <a:p>
            <a:pPr>
              <a:defRPr/>
            </a:pPr>
            <a:fld id="{7BD4B212-49EC-4E48-A5CA-CB126F0250D1}"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9"/>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10"/>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dirty="0"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r>
              <a:rPr lang="en-US"/>
              <a:t>I.Efthymiopoulos, CERN</a:t>
            </a:r>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smtClean="0">
                <a:solidFill>
                  <a:schemeClr val="tx2"/>
                </a:solidFill>
              </a:defRPr>
            </a:lvl1pPr>
          </a:lstStyle>
          <a:p>
            <a:pPr>
              <a:defRPr/>
            </a:pPr>
            <a:r>
              <a:rPr lang="en-US"/>
              <a:t>IEE-NSS, Dresden 2008</a:t>
            </a:r>
            <a:endParaRPr lang="en-US"/>
          </a:p>
        </p:txBody>
      </p:sp>
      <p:sp>
        <p:nvSpPr>
          <p:cNvPr id="11" name="Slide Number Placeholder 28"/>
          <p:cNvSpPr>
            <a:spLocks noGrp="1"/>
          </p:cNvSpPr>
          <p:nvPr>
            <p:ph type="sldNum" sz="quarter" idx="12"/>
          </p:nvPr>
        </p:nvSpPr>
        <p:spPr>
          <a:xfrm>
            <a:off x="8001000" y="228600"/>
            <a:ext cx="838200" cy="381000"/>
          </a:xfrm>
          <a:prstGeom prst="rect">
            <a:avLst/>
          </a:prstGeom>
        </p:spPr>
        <p:txBody>
          <a:bodyPr/>
          <a:lstStyle>
            <a:lvl1pPr>
              <a:defRPr smtClean="0">
                <a:solidFill>
                  <a:schemeClr val="tx2"/>
                </a:solidFill>
              </a:defRPr>
            </a:lvl1pPr>
          </a:lstStyle>
          <a:p>
            <a:pPr>
              <a:defRPr/>
            </a:pPr>
            <a:fld id="{875DA64B-5A8D-48D1-AAB6-DAC9D3B36464}"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NGSLOGO2-5X3X300"/>
          <p:cNvPicPr>
            <a:picLocks noChangeAspect="1" noChangeArrowheads="1"/>
          </p:cNvPicPr>
          <p:nvPr userDrawn="1"/>
        </p:nvPicPr>
        <p:blipFill>
          <a:blip r:embed="rId2"/>
          <a:srcRect/>
          <a:stretch>
            <a:fillRect/>
          </a:stretch>
        </p:blipFill>
        <p:spPr bwMode="auto">
          <a:xfrm>
            <a:off x="152400" y="266700"/>
            <a:ext cx="744538" cy="623888"/>
          </a:xfrm>
          <a:prstGeom prst="rect">
            <a:avLst/>
          </a:prstGeom>
          <a:noFill/>
          <a:ln w="9525">
            <a:noFill/>
            <a:miter lim="800000"/>
            <a:headEnd/>
            <a:tailEnd/>
          </a:ln>
        </p:spPr>
      </p:pic>
      <p:sp>
        <p:nvSpPr>
          <p:cNvPr id="2" name="Title 1"/>
          <p:cNvSpPr>
            <a:spLocks noGrp="1"/>
          </p:cNvSpPr>
          <p:nvPr>
            <p:ph type="title"/>
          </p:nvPr>
        </p:nvSpPr>
        <p:spPr>
          <a:xfrm>
            <a:off x="990600" y="235744"/>
            <a:ext cx="8153400" cy="685800"/>
          </a:xfrm>
        </p:spPr>
        <p:txBody>
          <a:bodyPr>
            <a:normAutofit/>
          </a:bodyPr>
          <a:lstStyle>
            <a:lvl1pPr>
              <a:defRPr sz="4000">
                <a:latin typeface="Arial" pitchFamily="34" charset="0"/>
                <a:cs typeface="Arial" pitchFamily="34" charset="0"/>
              </a:defRPr>
            </a:lvl1pPr>
          </a:lstStyle>
          <a:p>
            <a:r>
              <a:rPr lang="en-US" dirty="0" smtClean="0"/>
              <a:t>Click to edit Master title style</a:t>
            </a:r>
            <a:endParaRPr lang="en-US" dirty="0"/>
          </a:p>
        </p:txBody>
      </p:sp>
      <p:sp>
        <p:nvSpPr>
          <p:cNvPr id="8" name="Content Placeholder 7"/>
          <p:cNvSpPr>
            <a:spLocks noGrp="1"/>
          </p:cNvSpPr>
          <p:nvPr>
            <p:ph sz="quarter" idx="1"/>
          </p:nvPr>
        </p:nvSpPr>
        <p:spPr>
          <a:xfrm>
            <a:off x="612648" y="1371600"/>
            <a:ext cx="8531352"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3"/>
          </p:nvPr>
        </p:nvSpPr>
        <p:spPr>
          <a:xfrm>
            <a:off x="609600" y="1021080"/>
            <a:ext cx="8534400" cy="292608"/>
          </a:xfrm>
          <a:solidFill>
            <a:schemeClr val="accent1"/>
          </a:solidFill>
        </p:spPr>
        <p:txBody>
          <a:bodyPr wrap="none" tIns="9144" rIns="9144" bIns="9144">
            <a:normAutofit/>
          </a:bodyPr>
          <a:lstStyle>
            <a:lvl1pPr>
              <a:buNone/>
              <a:defRPr sz="1800" baseline="0">
                <a:solidFill>
                  <a:schemeClr val="bg1"/>
                </a:solidFill>
                <a:latin typeface="Arial" pitchFamily="34" charset="0"/>
                <a:cs typeface="Arial" pitchFamily="34" charset="0"/>
              </a:defRPr>
            </a:lvl1pPr>
          </a:lstStyle>
          <a:p>
            <a:pPr lvl="0"/>
            <a:r>
              <a:rPr lang="en-US" dirty="0" smtClean="0"/>
              <a:t>Click to edit Master text styles</a:t>
            </a:r>
            <a:endParaRPr lang="en-US" dirty="0"/>
          </a:p>
        </p:txBody>
      </p:sp>
      <p:sp>
        <p:nvSpPr>
          <p:cNvPr id="6" name="Date Placeholder 3"/>
          <p:cNvSpPr>
            <a:spLocks noGrp="1"/>
          </p:cNvSpPr>
          <p:nvPr>
            <p:ph type="dt" sz="half" idx="14"/>
          </p:nvPr>
        </p:nvSpPr>
        <p:spPr/>
        <p:txBody>
          <a:bodyPr/>
          <a:lstStyle>
            <a:lvl1pPr>
              <a:defRPr/>
            </a:lvl1pPr>
          </a:lstStyle>
          <a:p>
            <a:pPr>
              <a:defRPr/>
            </a:pPr>
            <a:r>
              <a:rPr lang="en-US"/>
              <a:t>I.Efthymiopoulos, CERN</a:t>
            </a:r>
          </a:p>
        </p:txBody>
      </p:sp>
      <p:sp>
        <p:nvSpPr>
          <p:cNvPr id="7" name="Footer Placeholder 4"/>
          <p:cNvSpPr>
            <a:spLocks noGrp="1"/>
          </p:cNvSpPr>
          <p:nvPr>
            <p:ph type="ftr" sz="quarter" idx="15"/>
          </p:nvPr>
        </p:nvSpPr>
        <p:spPr/>
        <p:txBody>
          <a:bodyPr/>
          <a:lstStyle>
            <a:lvl1pPr>
              <a:defRPr/>
            </a:lvl1pPr>
          </a:lstStyle>
          <a:p>
            <a:pPr>
              <a:defRPr/>
            </a:pPr>
            <a:r>
              <a:rPr lang="en-US"/>
              <a:t>IEE-NSS, Dresden 2008</a:t>
            </a:r>
          </a:p>
        </p:txBody>
      </p:sp>
      <p:sp>
        <p:nvSpPr>
          <p:cNvPr id="9" name="Slide Number Placeholder 5"/>
          <p:cNvSpPr>
            <a:spLocks noGrp="1"/>
          </p:cNvSpPr>
          <p:nvPr>
            <p:ph type="sldNum" sz="quarter" idx="16"/>
          </p:nvPr>
        </p:nvSpPr>
        <p:spPr>
          <a:xfrm>
            <a:off x="-7938" y="1020763"/>
            <a:ext cx="533401" cy="295275"/>
          </a:xfrm>
          <a:prstGeom prst="rect">
            <a:avLst/>
          </a:prstGeom>
          <a:solidFill>
            <a:schemeClr val="accent2"/>
          </a:solidFill>
        </p:spPr>
        <p:txBody>
          <a:bodyPr lIns="91440" tIns="9144" rIns="9144" bIns="9144" anchor="ctr" anchorCtr="0">
            <a:spAutoFit/>
          </a:bodyPr>
          <a:lstStyle>
            <a:lvl1pPr>
              <a:defRPr smtClean="0">
                <a:solidFill>
                  <a:srgbClr val="FFFFFF"/>
                </a:solidFill>
              </a:defRPr>
            </a:lvl1pPr>
          </a:lstStyle>
          <a:p>
            <a:pPr>
              <a:defRPr/>
            </a:pPr>
            <a:fld id="{9A2CE63E-BC6C-4285-887E-D36C6B7F4FAB}"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r>
              <a:rPr lang="en-US"/>
              <a:t>I.Efthymiopoulos, CERN</a:t>
            </a:r>
          </a:p>
        </p:txBody>
      </p:sp>
      <p:sp>
        <p:nvSpPr>
          <p:cNvPr id="8" name="Slide Number Placeholder 12"/>
          <p:cNvSpPr>
            <a:spLocks noGrp="1"/>
          </p:cNvSpPr>
          <p:nvPr>
            <p:ph type="sldNum" sz="quarter" idx="11"/>
          </p:nvPr>
        </p:nvSpPr>
        <p:spPr>
          <a:xfrm>
            <a:off x="0" y="1752600"/>
            <a:ext cx="1295400" cy="701675"/>
          </a:xfrm>
          <a:prstGeom prst="rect">
            <a:avLst/>
          </a:prstGeom>
        </p:spPr>
        <p:txBody>
          <a:bodyPr>
            <a:noAutofit/>
          </a:bodyPr>
          <a:lstStyle>
            <a:lvl1pPr>
              <a:defRPr sz="2400" smtClean="0">
                <a:solidFill>
                  <a:srgbClr val="FFFFFF"/>
                </a:solidFill>
              </a:defRPr>
            </a:lvl1pPr>
          </a:lstStyle>
          <a:p>
            <a:pPr>
              <a:defRPr/>
            </a:pPr>
            <a:fld id="{A4A97024-6715-4B83-82BF-69A1765AF327}"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r>
              <a:rPr lang="en-US"/>
              <a:t>IEE-NSS, Dresden 2008</a:t>
            </a:r>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9" name="Content Placeholder 8"/>
          <p:cNvSpPr>
            <a:spLocks noGrp="1"/>
          </p:cNvSpPr>
          <p:nvPr>
            <p:ph sz="quarter" idx="1"/>
          </p:nvPr>
        </p:nvSpPr>
        <p:spPr>
          <a:xfrm>
            <a:off x="609600" y="1371600"/>
            <a:ext cx="41910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2"/>
          </p:nvPr>
        </p:nvSpPr>
        <p:spPr>
          <a:xfrm>
            <a:off x="4844900" y="1371600"/>
            <a:ext cx="4299099" cy="51053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3"/>
          </p:nvPr>
        </p:nvSpPr>
        <p:spPr>
          <a:xfrm>
            <a:off x="609600" y="990600"/>
            <a:ext cx="8534400" cy="292608"/>
          </a:xfrm>
          <a:solidFill>
            <a:schemeClr val="accent1"/>
          </a:solidFill>
        </p:spPr>
        <p:txBody>
          <a:bodyPr wrap="none" tIns="9144" rIns="9144" bIns="9144">
            <a:normAutofit/>
          </a:bodyPr>
          <a:lstStyle>
            <a:lvl1pPr>
              <a:buNone/>
              <a:defRPr sz="1800" baseline="0">
                <a:solidFill>
                  <a:schemeClr val="bg1"/>
                </a:solidFill>
                <a:latin typeface="Arial" pitchFamily="34" charset="0"/>
                <a:cs typeface="Arial" pitchFamily="34" charset="0"/>
              </a:defRPr>
            </a:lvl1pPr>
          </a:lstStyle>
          <a:p>
            <a:pPr lvl="0"/>
            <a:r>
              <a:rPr lang="en-US" dirty="0" smtClean="0"/>
              <a:t>Click to edit Master text styles</a:t>
            </a:r>
            <a:endParaRPr lang="en-US" dirty="0"/>
          </a:p>
        </p:txBody>
      </p:sp>
      <p:sp>
        <p:nvSpPr>
          <p:cNvPr id="6" name="Date Placeholder 7"/>
          <p:cNvSpPr>
            <a:spLocks noGrp="1"/>
          </p:cNvSpPr>
          <p:nvPr>
            <p:ph type="dt" sz="half" idx="14"/>
          </p:nvPr>
        </p:nvSpPr>
        <p:spPr/>
        <p:txBody>
          <a:bodyPr rtlCol="0"/>
          <a:lstStyle>
            <a:lvl1pPr>
              <a:defRPr/>
            </a:lvl1pPr>
          </a:lstStyle>
          <a:p>
            <a:pPr>
              <a:defRPr/>
            </a:pPr>
            <a:r>
              <a:rPr lang="en-US"/>
              <a:t>I.Efthymiopoulos, CERN</a:t>
            </a:r>
            <a:endParaRPr lang="en-US" dirty="0"/>
          </a:p>
        </p:txBody>
      </p:sp>
      <p:sp>
        <p:nvSpPr>
          <p:cNvPr id="7" name="Slide Number Placeholder 9"/>
          <p:cNvSpPr>
            <a:spLocks noGrp="1"/>
          </p:cNvSpPr>
          <p:nvPr>
            <p:ph type="sldNum" sz="quarter" idx="15"/>
          </p:nvPr>
        </p:nvSpPr>
        <p:spPr>
          <a:xfrm>
            <a:off x="0" y="990600"/>
            <a:ext cx="533400" cy="292100"/>
          </a:xfrm>
          <a:prstGeom prst="rect">
            <a:avLst/>
          </a:prstGeom>
          <a:solidFill>
            <a:schemeClr val="accent2"/>
          </a:solidFill>
        </p:spPr>
        <p:txBody>
          <a:bodyPr tIns="9144" rIns="9144" bIns="9144" rtlCol="0"/>
          <a:lstStyle>
            <a:lvl1pPr>
              <a:defRPr smtClean="0">
                <a:solidFill>
                  <a:schemeClr val="bg1"/>
                </a:solidFill>
              </a:defRPr>
            </a:lvl1pPr>
          </a:lstStyle>
          <a:p>
            <a:pPr>
              <a:defRPr/>
            </a:pPr>
            <a:fld id="{41D17F54-8892-4CA9-B4D5-5615FB70D492}" type="slidenum">
              <a:rPr lang="en-US"/>
              <a:pPr>
                <a:defRPr/>
              </a:pPr>
              <a:t>‹#›</a:t>
            </a:fld>
            <a:endParaRPr lang="en-US" dirty="0"/>
          </a:p>
        </p:txBody>
      </p:sp>
      <p:sp>
        <p:nvSpPr>
          <p:cNvPr id="8" name="Footer Placeholder 11"/>
          <p:cNvSpPr>
            <a:spLocks noGrp="1"/>
          </p:cNvSpPr>
          <p:nvPr>
            <p:ph type="ftr" sz="quarter" idx="16"/>
          </p:nvPr>
        </p:nvSpPr>
        <p:spPr/>
        <p:txBody>
          <a:bodyPr rtlCol="0"/>
          <a:lstStyle>
            <a:lvl1pPr>
              <a:defRPr/>
            </a:lvl1pPr>
          </a:lstStyle>
          <a:p>
            <a:pPr>
              <a:defRPr/>
            </a:pPr>
            <a:r>
              <a:rPr lang="en-US"/>
              <a:t>IEE-NSS, Dresden 2008</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9" name="Content Placeholder 8"/>
          <p:cNvSpPr>
            <a:spLocks noGrp="1"/>
          </p:cNvSpPr>
          <p:nvPr>
            <p:ph sz="quarter" idx="1"/>
          </p:nvPr>
        </p:nvSpPr>
        <p:spPr>
          <a:xfrm>
            <a:off x="609600" y="1371600"/>
            <a:ext cx="8458200" cy="2667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2"/>
          </p:nvPr>
        </p:nvSpPr>
        <p:spPr>
          <a:xfrm>
            <a:off x="609600" y="4038600"/>
            <a:ext cx="8534399" cy="24383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3"/>
          </p:nvPr>
        </p:nvSpPr>
        <p:spPr>
          <a:xfrm>
            <a:off x="609600" y="990600"/>
            <a:ext cx="8534400" cy="292608"/>
          </a:xfrm>
          <a:solidFill>
            <a:schemeClr val="accent1"/>
          </a:solidFill>
        </p:spPr>
        <p:txBody>
          <a:bodyPr wrap="none" tIns="9144" rIns="9144" bIns="9144">
            <a:normAutofit/>
          </a:bodyPr>
          <a:lstStyle>
            <a:lvl1pPr>
              <a:buNone/>
              <a:defRPr sz="1800" baseline="0">
                <a:solidFill>
                  <a:schemeClr val="bg1"/>
                </a:solidFill>
                <a:latin typeface="Arial" pitchFamily="34" charset="0"/>
                <a:cs typeface="Arial" pitchFamily="34" charset="0"/>
              </a:defRPr>
            </a:lvl1pPr>
          </a:lstStyle>
          <a:p>
            <a:pPr lvl="0"/>
            <a:r>
              <a:rPr lang="en-US" dirty="0" smtClean="0"/>
              <a:t>Click to edit Master text styles</a:t>
            </a:r>
            <a:endParaRPr lang="en-US" dirty="0"/>
          </a:p>
        </p:txBody>
      </p:sp>
      <p:sp>
        <p:nvSpPr>
          <p:cNvPr id="6" name="Date Placeholder 7"/>
          <p:cNvSpPr>
            <a:spLocks noGrp="1"/>
          </p:cNvSpPr>
          <p:nvPr>
            <p:ph type="dt" sz="half" idx="14"/>
          </p:nvPr>
        </p:nvSpPr>
        <p:spPr/>
        <p:txBody>
          <a:bodyPr rtlCol="0"/>
          <a:lstStyle>
            <a:lvl1pPr>
              <a:defRPr/>
            </a:lvl1pPr>
          </a:lstStyle>
          <a:p>
            <a:pPr>
              <a:defRPr/>
            </a:pPr>
            <a:r>
              <a:rPr lang="en-US"/>
              <a:t>I.Efthymiopoulos, CERN</a:t>
            </a:r>
            <a:endParaRPr lang="en-US" dirty="0"/>
          </a:p>
        </p:txBody>
      </p:sp>
      <p:sp>
        <p:nvSpPr>
          <p:cNvPr id="7" name="Slide Number Placeholder 9"/>
          <p:cNvSpPr>
            <a:spLocks noGrp="1"/>
          </p:cNvSpPr>
          <p:nvPr>
            <p:ph type="sldNum" sz="quarter" idx="15"/>
          </p:nvPr>
        </p:nvSpPr>
        <p:spPr>
          <a:xfrm>
            <a:off x="0" y="990600"/>
            <a:ext cx="533400" cy="292100"/>
          </a:xfrm>
          <a:prstGeom prst="rect">
            <a:avLst/>
          </a:prstGeom>
          <a:solidFill>
            <a:schemeClr val="accent2"/>
          </a:solidFill>
        </p:spPr>
        <p:txBody>
          <a:bodyPr tIns="9144" rIns="9144" bIns="9144" rtlCol="0"/>
          <a:lstStyle>
            <a:lvl1pPr>
              <a:defRPr smtClean="0">
                <a:solidFill>
                  <a:schemeClr val="bg1"/>
                </a:solidFill>
              </a:defRPr>
            </a:lvl1pPr>
          </a:lstStyle>
          <a:p>
            <a:pPr>
              <a:defRPr/>
            </a:pPr>
            <a:fld id="{8EBB153B-3A4D-4A20-A5DF-53D4FEE98068}" type="slidenum">
              <a:rPr lang="en-US"/>
              <a:pPr>
                <a:defRPr/>
              </a:pPr>
              <a:t>‹#›</a:t>
            </a:fld>
            <a:endParaRPr lang="en-US" dirty="0"/>
          </a:p>
        </p:txBody>
      </p:sp>
      <p:sp>
        <p:nvSpPr>
          <p:cNvPr id="8" name="Footer Placeholder 11"/>
          <p:cNvSpPr>
            <a:spLocks noGrp="1"/>
          </p:cNvSpPr>
          <p:nvPr>
            <p:ph type="ftr" sz="quarter" idx="16"/>
          </p:nvPr>
        </p:nvSpPr>
        <p:spPr/>
        <p:txBody>
          <a:bodyPr rtlCol="0"/>
          <a:lstStyle>
            <a:lvl1pPr>
              <a:defRPr/>
            </a:lvl1pPr>
          </a:lstStyle>
          <a:p>
            <a:pPr>
              <a:defRPr/>
            </a:pPr>
            <a:r>
              <a:rPr lang="en-US"/>
              <a:t>IEE-NSS, Dresden 2008</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dirty="0" smtClean="0"/>
              <a:t>Click to edit Master title style</a:t>
            </a:r>
            <a:endParaRPr lang="en-US" dirty="0"/>
          </a:p>
        </p:txBody>
      </p:sp>
      <p:sp>
        <p:nvSpPr>
          <p:cNvPr id="11" name="Content Placeholder 10"/>
          <p:cNvSpPr>
            <a:spLocks noGrp="1"/>
          </p:cNvSpPr>
          <p:nvPr>
            <p:ph sz="quarter" idx="2"/>
          </p:nvPr>
        </p:nvSpPr>
        <p:spPr>
          <a:xfrm>
            <a:off x="609600" y="2057400"/>
            <a:ext cx="38862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quarter" idx="4"/>
          </p:nvPr>
        </p:nvSpPr>
        <p:spPr>
          <a:xfrm>
            <a:off x="4800600" y="2057400"/>
            <a:ext cx="38862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5"/>
          <p:cNvSpPr>
            <a:spLocks noGrp="1"/>
          </p:cNvSpPr>
          <p:nvPr>
            <p:ph type="body" sz="quarter" idx="1"/>
          </p:nvPr>
        </p:nvSpPr>
        <p:spPr>
          <a:xfrm>
            <a:off x="609600" y="1371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371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r>
              <a:rPr lang="en-US"/>
              <a:t>I.Efthymiopoulos, CERN</a:t>
            </a:r>
          </a:p>
        </p:txBody>
      </p:sp>
      <p:sp>
        <p:nvSpPr>
          <p:cNvPr id="8" name="Slide Number Placeholder 11"/>
          <p:cNvSpPr>
            <a:spLocks noGrp="1"/>
          </p:cNvSpPr>
          <p:nvPr>
            <p:ph type="sldNum" sz="quarter" idx="11"/>
          </p:nvPr>
        </p:nvSpPr>
        <p:spPr>
          <a:xfrm>
            <a:off x="0" y="1012825"/>
            <a:ext cx="533400" cy="304800"/>
          </a:xfrm>
          <a:prstGeom prst="rect">
            <a:avLst/>
          </a:prstGeom>
          <a:solidFill>
            <a:schemeClr val="accent2"/>
          </a:solidFill>
        </p:spPr>
        <p:txBody>
          <a:bodyPr rtlCol="0"/>
          <a:lstStyle>
            <a:lvl1pPr>
              <a:defRPr smtClean="0">
                <a:solidFill>
                  <a:schemeClr val="bg1"/>
                </a:solidFill>
              </a:defRPr>
            </a:lvl1pPr>
          </a:lstStyle>
          <a:p>
            <a:pPr>
              <a:defRPr/>
            </a:pPr>
            <a:fld id="{DB94C6F8-628F-467F-9003-5F4F518B60E1}"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r>
              <a:rPr lang="en-US"/>
              <a:t>IEE-NSS, Dresden 2008</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6" name="Rectangle 10"/>
          <p:cNvSpPr>
            <a:spLocks noGrp="1" noChangeArrowheads="1"/>
          </p:cNvSpPr>
          <p:nvPr>
            <p:ph type="sldNum" sz="quarter" idx="12"/>
          </p:nvPr>
        </p:nvSpPr>
        <p:spPr>
          <a:ln/>
        </p:spPr>
        <p:txBody>
          <a:bodyPr/>
          <a:lstStyle>
            <a:lvl1pPr>
              <a:defRPr/>
            </a:lvl1pPr>
          </a:lstStyle>
          <a:p>
            <a:pPr>
              <a:defRPr/>
            </a:pPr>
            <a:fld id="{7E3E0B0A-8270-4269-989E-B6F51A2134FD}" type="slidenum">
              <a:rPr lang="en-US"/>
              <a:pPr>
                <a:defRPr/>
              </a:pPr>
              <a:t>‹#›</a:t>
            </a:fld>
            <a:endParaRPr lang="en-US"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Text Placeholder 13"/>
          <p:cNvSpPr>
            <a:spLocks noGrp="1"/>
          </p:cNvSpPr>
          <p:nvPr>
            <p:ph type="body" sz="quarter" idx="13"/>
          </p:nvPr>
        </p:nvSpPr>
        <p:spPr>
          <a:xfrm>
            <a:off x="609600" y="990600"/>
            <a:ext cx="8534400" cy="292608"/>
          </a:xfrm>
          <a:solidFill>
            <a:schemeClr val="accent1"/>
          </a:solidFill>
          <a:ln>
            <a:solidFill>
              <a:schemeClr val="bg1"/>
            </a:solidFill>
          </a:ln>
        </p:spPr>
        <p:txBody>
          <a:bodyPr wrap="none" tIns="9144" rIns="9144" bIns="9144">
            <a:normAutofit/>
          </a:bodyPr>
          <a:lstStyle>
            <a:lvl1pPr>
              <a:buNone/>
              <a:defRPr sz="1800" baseline="0">
                <a:solidFill>
                  <a:schemeClr val="bg1"/>
                </a:solidFill>
              </a:defRPr>
            </a:lvl1pPr>
          </a:lstStyle>
          <a:p>
            <a:pPr lvl="0"/>
            <a:r>
              <a:rPr lang="en-US" dirty="0" smtClean="0"/>
              <a:t>Click to edit Master text styles</a:t>
            </a:r>
            <a:endParaRPr lang="en-US" dirty="0"/>
          </a:p>
        </p:txBody>
      </p:sp>
      <p:sp>
        <p:nvSpPr>
          <p:cNvPr id="4" name="Date Placeholder 2"/>
          <p:cNvSpPr>
            <a:spLocks noGrp="1"/>
          </p:cNvSpPr>
          <p:nvPr>
            <p:ph type="dt" sz="half" idx="14"/>
          </p:nvPr>
        </p:nvSpPr>
        <p:spPr/>
        <p:txBody>
          <a:bodyPr/>
          <a:lstStyle>
            <a:lvl1pPr>
              <a:defRPr/>
            </a:lvl1pPr>
          </a:lstStyle>
          <a:p>
            <a:pPr>
              <a:defRPr/>
            </a:pPr>
            <a:r>
              <a:rPr lang="en-US"/>
              <a:t>I.Efthymiopoulos, CERN</a:t>
            </a:r>
          </a:p>
        </p:txBody>
      </p:sp>
      <p:sp>
        <p:nvSpPr>
          <p:cNvPr id="5" name="Footer Placeholder 3"/>
          <p:cNvSpPr>
            <a:spLocks noGrp="1"/>
          </p:cNvSpPr>
          <p:nvPr>
            <p:ph type="ftr" sz="quarter" idx="15"/>
          </p:nvPr>
        </p:nvSpPr>
        <p:spPr/>
        <p:txBody>
          <a:bodyPr/>
          <a:lstStyle>
            <a:lvl1pPr>
              <a:defRPr/>
            </a:lvl1pPr>
          </a:lstStyle>
          <a:p>
            <a:pPr>
              <a:defRPr/>
            </a:pPr>
            <a:r>
              <a:rPr lang="en-US"/>
              <a:t>IEE-NSS, Dresden 2008</a:t>
            </a:r>
          </a:p>
        </p:txBody>
      </p:sp>
      <p:sp>
        <p:nvSpPr>
          <p:cNvPr id="6" name="Slide Number Placeholder 5"/>
          <p:cNvSpPr>
            <a:spLocks noGrp="1"/>
          </p:cNvSpPr>
          <p:nvPr>
            <p:ph type="sldNum" sz="quarter" idx="16"/>
          </p:nvPr>
        </p:nvSpPr>
        <p:spPr>
          <a:xfrm>
            <a:off x="-7938" y="990600"/>
            <a:ext cx="533401" cy="292100"/>
          </a:xfrm>
          <a:prstGeom prst="rect">
            <a:avLst/>
          </a:prstGeom>
          <a:solidFill>
            <a:schemeClr val="accent2"/>
          </a:solidFill>
        </p:spPr>
        <p:txBody>
          <a:bodyPr tIns="9144" rIns="9144" bIns="9144"/>
          <a:lstStyle>
            <a:lvl1pPr>
              <a:defRPr smtClean="0">
                <a:solidFill>
                  <a:srgbClr val="FFFFFF"/>
                </a:solidFill>
              </a:defRPr>
            </a:lvl1pPr>
          </a:lstStyle>
          <a:p>
            <a:pPr>
              <a:defRPr/>
            </a:pPr>
            <a:fld id="{D87C6614-E112-4EB6-BA2C-3C9B540EC627}"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I.Efthymiopoulos, CERN</a:t>
            </a:r>
          </a:p>
        </p:txBody>
      </p:sp>
      <p:sp>
        <p:nvSpPr>
          <p:cNvPr id="3" name="Footer Placeholder 2"/>
          <p:cNvSpPr>
            <a:spLocks noGrp="1"/>
          </p:cNvSpPr>
          <p:nvPr>
            <p:ph type="ftr" sz="quarter" idx="11"/>
          </p:nvPr>
        </p:nvSpPr>
        <p:spPr/>
        <p:txBody>
          <a:bodyPr/>
          <a:lstStyle>
            <a:lvl1pPr>
              <a:defRPr/>
            </a:lvl1pPr>
          </a:lstStyle>
          <a:p>
            <a:pPr>
              <a:defRPr/>
            </a:pPr>
            <a:r>
              <a:rPr lang="en-US"/>
              <a:t>IEE-NSS, Dresden 2008</a:t>
            </a:r>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smtClean="0">
                <a:solidFill>
                  <a:schemeClr val="tx2"/>
                </a:solidFill>
              </a:defRPr>
            </a:lvl1pPr>
          </a:lstStyle>
          <a:p>
            <a:pPr>
              <a:defRPr/>
            </a:pPr>
            <a:fld id="{BDF09EEA-9DEC-4215-96A6-F1CF77212E4F}"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en-US"/>
              <a:t>I.Efthymiopoulos, CERN</a:t>
            </a:r>
          </a:p>
        </p:txBody>
      </p:sp>
      <p:sp>
        <p:nvSpPr>
          <p:cNvPr id="6" name="Footer Placeholder 5"/>
          <p:cNvSpPr>
            <a:spLocks noGrp="1"/>
          </p:cNvSpPr>
          <p:nvPr>
            <p:ph type="ftr" sz="quarter" idx="11"/>
          </p:nvPr>
        </p:nvSpPr>
        <p:spPr/>
        <p:txBody>
          <a:bodyPr/>
          <a:lstStyle>
            <a:lvl1pPr>
              <a:defRPr/>
            </a:lvl1pPr>
          </a:lstStyle>
          <a:p>
            <a:pPr>
              <a:defRPr/>
            </a:pPr>
            <a:r>
              <a:rPr lang="en-US"/>
              <a:t>IEE-NSS, Dresden 2008</a:t>
            </a:r>
          </a:p>
        </p:txBody>
      </p:sp>
      <p:sp>
        <p:nvSpPr>
          <p:cNvPr id="7" name="Slide Number Placeholder 6"/>
          <p:cNvSpPr>
            <a:spLocks noGrp="1"/>
          </p:cNvSpPr>
          <p:nvPr>
            <p:ph type="sldNum" sz="quarter" idx="12"/>
          </p:nvPr>
        </p:nvSpPr>
        <p:spPr>
          <a:xfrm>
            <a:off x="0" y="1012825"/>
            <a:ext cx="533400" cy="304800"/>
          </a:xfrm>
          <a:prstGeom prst="rect">
            <a:avLst/>
          </a:prstGeom>
        </p:spPr>
        <p:txBody>
          <a:bodyPr/>
          <a:lstStyle>
            <a:lvl1pPr>
              <a:defRPr smtClean="0">
                <a:solidFill>
                  <a:srgbClr val="FFFFFF"/>
                </a:solidFill>
              </a:defRPr>
            </a:lvl1pPr>
          </a:lstStyle>
          <a:p>
            <a:pPr>
              <a:defRPr/>
            </a:pPr>
            <a:fld id="{84F8BF8D-0368-44CD-9975-18697218A34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r>
              <a:rPr lang="en-US"/>
              <a:t>I.Efthymiopoulos, CERN</a:t>
            </a:r>
          </a:p>
        </p:txBody>
      </p:sp>
      <p:sp>
        <p:nvSpPr>
          <p:cNvPr id="10" name="Slide Number Placeholder 12"/>
          <p:cNvSpPr>
            <a:spLocks noGrp="1"/>
          </p:cNvSpPr>
          <p:nvPr>
            <p:ph type="sldNum" sz="quarter" idx="11"/>
          </p:nvPr>
        </p:nvSpPr>
        <p:spPr>
          <a:xfrm>
            <a:off x="0" y="4667250"/>
            <a:ext cx="1447800" cy="663575"/>
          </a:xfrm>
          <a:prstGeom prst="rect">
            <a:avLst/>
          </a:prstGeom>
        </p:spPr>
        <p:txBody>
          <a:bodyPr rtlCol="0"/>
          <a:lstStyle>
            <a:lvl1pPr>
              <a:defRPr sz="2800" smtClean="0"/>
            </a:lvl1pPr>
          </a:lstStyle>
          <a:p>
            <a:pPr>
              <a:defRPr/>
            </a:pPr>
            <a:fld id="{7FFC6281-A556-41BC-93E4-9208A1EBBAEB}"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r>
              <a:rPr lang="en-US"/>
              <a:t>IEE-NSS, Dresden 2008</a:t>
            </a:r>
          </a:p>
        </p:txBody>
      </p:sp>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I.Efthymiopoulos, CERN</a:t>
            </a:r>
          </a:p>
        </p:txBody>
      </p:sp>
      <p:sp>
        <p:nvSpPr>
          <p:cNvPr id="5" name="Footer Placeholder 4"/>
          <p:cNvSpPr>
            <a:spLocks noGrp="1"/>
          </p:cNvSpPr>
          <p:nvPr>
            <p:ph type="ftr" sz="quarter" idx="11"/>
          </p:nvPr>
        </p:nvSpPr>
        <p:spPr/>
        <p:txBody>
          <a:bodyPr/>
          <a:lstStyle>
            <a:lvl1pPr>
              <a:defRPr/>
            </a:lvl1pPr>
          </a:lstStyle>
          <a:p>
            <a:pPr>
              <a:defRPr/>
            </a:pPr>
            <a:r>
              <a:rPr lang="en-US"/>
              <a:t>IEE-NSS, Dresden 2008</a:t>
            </a:r>
          </a:p>
        </p:txBody>
      </p:sp>
      <p:sp>
        <p:nvSpPr>
          <p:cNvPr id="6" name="Slide Number Placeholder 5"/>
          <p:cNvSpPr>
            <a:spLocks noGrp="1"/>
          </p:cNvSpPr>
          <p:nvPr>
            <p:ph type="sldNum" sz="quarter" idx="12"/>
          </p:nvPr>
        </p:nvSpPr>
        <p:spPr>
          <a:xfrm>
            <a:off x="0" y="1012825"/>
            <a:ext cx="533400" cy="304800"/>
          </a:xfrm>
          <a:prstGeom prst="rect">
            <a:avLst/>
          </a:prstGeom>
        </p:spPr>
        <p:txBody>
          <a:bodyPr/>
          <a:lstStyle>
            <a:lvl1pPr>
              <a:defRPr/>
            </a:lvl1pPr>
          </a:lstStyle>
          <a:p>
            <a:pPr>
              <a:defRPr/>
            </a:pPr>
            <a:fld id="{A5AF0E2A-629C-4C9A-9371-4B02372D10D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r>
              <a:rPr lang="en-US"/>
              <a:t>I.Efthymiopoulos, CERN</a:t>
            </a: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r>
              <a:rPr lang="en-US"/>
              <a:t>IEE-NSS, Dresden 2008</a:t>
            </a:r>
          </a:p>
        </p:txBody>
      </p:sp>
      <p:sp>
        <p:nvSpPr>
          <p:cNvPr id="9" name="Slide Number Placeholder 5"/>
          <p:cNvSpPr>
            <a:spLocks noGrp="1"/>
          </p:cNvSpPr>
          <p:nvPr>
            <p:ph type="sldNum" sz="quarter" idx="12"/>
          </p:nvPr>
        </p:nvSpPr>
        <p:spPr>
          <a:xfrm rot="5400000">
            <a:off x="5989638" y="144462"/>
            <a:ext cx="533400" cy="244475"/>
          </a:xfrm>
          <a:prstGeom prst="rect">
            <a:avLst/>
          </a:prstGeom>
        </p:spPr>
        <p:txBody>
          <a:bodyPr/>
          <a:lstStyle>
            <a:lvl1pPr>
              <a:defRPr/>
            </a:lvl1pPr>
          </a:lstStyle>
          <a:p>
            <a:pPr>
              <a:defRPr/>
            </a:pPr>
            <a:fld id="{C7E8C8B7-D08E-408D-9DE4-F4EBCF55321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1188" y="1484313"/>
            <a:ext cx="3960812"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484313"/>
            <a:ext cx="39624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6"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7" name="Rectangle 10"/>
          <p:cNvSpPr>
            <a:spLocks noGrp="1" noChangeArrowheads="1"/>
          </p:cNvSpPr>
          <p:nvPr>
            <p:ph type="sldNum" sz="quarter" idx="12"/>
          </p:nvPr>
        </p:nvSpPr>
        <p:spPr>
          <a:ln/>
        </p:spPr>
        <p:txBody>
          <a:bodyPr/>
          <a:lstStyle>
            <a:lvl1pPr>
              <a:defRPr/>
            </a:lvl1pPr>
          </a:lstStyle>
          <a:p>
            <a:pPr>
              <a:defRPr/>
            </a:pPr>
            <a:fld id="{57CA2481-69E1-4720-A34C-22ACE6D01AC3}" type="slidenum">
              <a:rPr lang="en-US"/>
              <a:pPr>
                <a:defRPr/>
              </a:pPr>
              <a:t>‹#›</a:t>
            </a:fld>
            <a:endParaRPr lang="en-US"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85852" y="274638"/>
            <a:ext cx="7400948"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42910" y="1535113"/>
            <a:ext cx="38544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42910" y="2174874"/>
            <a:ext cx="3854478" cy="41830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830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8"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9" name="Rectangle 10"/>
          <p:cNvSpPr>
            <a:spLocks noGrp="1" noChangeArrowheads="1"/>
          </p:cNvSpPr>
          <p:nvPr>
            <p:ph type="sldNum" sz="quarter" idx="12"/>
          </p:nvPr>
        </p:nvSpPr>
        <p:spPr>
          <a:ln/>
        </p:spPr>
        <p:txBody>
          <a:bodyPr/>
          <a:lstStyle>
            <a:lvl1pPr>
              <a:defRPr/>
            </a:lvl1pPr>
          </a:lstStyle>
          <a:p>
            <a:pPr>
              <a:defRPr/>
            </a:pPr>
            <a:fld id="{A7C1BCE8-A53F-44A0-975E-6AFF7A461997}" type="slidenum">
              <a:rPr lang="en-US"/>
              <a:pPr>
                <a:defRPr/>
              </a:pPr>
              <a:t>‹#›</a:t>
            </a:fld>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5" name="Rectangle 10"/>
          <p:cNvSpPr>
            <a:spLocks noGrp="1" noChangeArrowheads="1"/>
          </p:cNvSpPr>
          <p:nvPr>
            <p:ph type="sldNum" sz="quarter" idx="12"/>
          </p:nvPr>
        </p:nvSpPr>
        <p:spPr>
          <a:ln/>
        </p:spPr>
        <p:txBody>
          <a:bodyPr/>
          <a:lstStyle>
            <a:lvl1pPr>
              <a:defRPr/>
            </a:lvl1pPr>
          </a:lstStyle>
          <a:p>
            <a:pPr>
              <a:defRPr/>
            </a:pPr>
            <a:fld id="{C81F5DD8-C059-4914-B43A-FA0843D04328}" type="slidenum">
              <a:rPr lang="en-US"/>
              <a:pPr>
                <a:defRPr/>
              </a:pPr>
              <a:t>‹#›</a:t>
            </a:fld>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3"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4" name="Rectangle 10"/>
          <p:cNvSpPr>
            <a:spLocks noGrp="1" noChangeArrowheads="1"/>
          </p:cNvSpPr>
          <p:nvPr>
            <p:ph type="sldNum" sz="quarter" idx="12"/>
          </p:nvPr>
        </p:nvSpPr>
        <p:spPr>
          <a:ln/>
        </p:spPr>
        <p:txBody>
          <a:bodyPr/>
          <a:lstStyle>
            <a:lvl1pPr>
              <a:defRPr/>
            </a:lvl1pPr>
          </a:lstStyle>
          <a:p>
            <a:pPr>
              <a:defRPr/>
            </a:pPr>
            <a:fld id="{00A0F132-576B-4919-9120-A95AFD96CCD3}" type="slidenum">
              <a:rPr lang="en-US"/>
              <a:pPr>
                <a:defRPr/>
              </a:pPr>
              <a:t>‹#›</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6"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7" name="Rectangle 10"/>
          <p:cNvSpPr>
            <a:spLocks noGrp="1" noChangeArrowheads="1"/>
          </p:cNvSpPr>
          <p:nvPr>
            <p:ph type="sldNum" sz="quarter" idx="12"/>
          </p:nvPr>
        </p:nvSpPr>
        <p:spPr>
          <a:ln/>
        </p:spPr>
        <p:txBody>
          <a:bodyPr/>
          <a:lstStyle>
            <a:lvl1pPr>
              <a:defRPr/>
            </a:lvl1pPr>
          </a:lstStyle>
          <a:p>
            <a:pPr>
              <a:defRPr/>
            </a:pPr>
            <a:fld id="{5151B137-1E08-448B-80B6-87DD904058A8}" type="slidenum">
              <a:rPr lang="en-US"/>
              <a:pPr>
                <a:defRPr/>
              </a:pPr>
              <a:t>‹#›</a:t>
            </a:fld>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r>
              <a:rPr lang="en-US"/>
              <a:t>I.Efthymiopoulos, CERN</a:t>
            </a:r>
            <a:endParaRPr lang="en-US" dirty="0"/>
          </a:p>
        </p:txBody>
      </p:sp>
      <p:sp>
        <p:nvSpPr>
          <p:cNvPr id="6" name="Rectangle 9"/>
          <p:cNvSpPr>
            <a:spLocks noGrp="1" noChangeArrowheads="1"/>
          </p:cNvSpPr>
          <p:nvPr>
            <p:ph type="ftr" sz="quarter" idx="11"/>
          </p:nvPr>
        </p:nvSpPr>
        <p:spPr>
          <a:ln/>
        </p:spPr>
        <p:txBody>
          <a:bodyPr/>
          <a:lstStyle>
            <a:lvl1pPr>
              <a:defRPr/>
            </a:lvl1pPr>
          </a:lstStyle>
          <a:p>
            <a:pPr>
              <a:defRPr/>
            </a:pPr>
            <a:r>
              <a:rPr lang="en-US"/>
              <a:t>IEE-NSS, Dresden 2008</a:t>
            </a:r>
          </a:p>
        </p:txBody>
      </p:sp>
      <p:sp>
        <p:nvSpPr>
          <p:cNvPr id="7" name="Rectangle 10"/>
          <p:cNvSpPr>
            <a:spLocks noGrp="1" noChangeArrowheads="1"/>
          </p:cNvSpPr>
          <p:nvPr>
            <p:ph type="sldNum" sz="quarter" idx="12"/>
          </p:nvPr>
        </p:nvSpPr>
        <p:spPr>
          <a:ln/>
        </p:spPr>
        <p:txBody>
          <a:bodyPr/>
          <a:lstStyle>
            <a:lvl1pPr>
              <a:defRPr/>
            </a:lvl1pPr>
          </a:lstStyle>
          <a:p>
            <a:pPr>
              <a:defRPr/>
            </a:pPr>
            <a:fld id="{FD4A25E5-D6D1-4846-9FBD-7E7EDA33B765}" type="slidenum">
              <a:rPr lang="en-US"/>
              <a:pPr>
                <a:defRPr/>
              </a:pPr>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55362" name="Rectangle 2"/>
          <p:cNvSpPr>
            <a:spLocks noChangeArrowheads="1"/>
          </p:cNvSpPr>
          <p:nvPr/>
        </p:nvSpPr>
        <p:spPr bwMode="auto">
          <a:xfrm>
            <a:off x="0" y="1125538"/>
            <a:ext cx="609600" cy="5256212"/>
          </a:xfrm>
          <a:prstGeom prst="rect">
            <a:avLst/>
          </a:prstGeom>
          <a:solidFill>
            <a:schemeClr val="accent1"/>
          </a:solidFill>
          <a:ln w="9525">
            <a:noFill/>
            <a:miter lim="800000"/>
            <a:headEnd/>
            <a:tailEnd/>
          </a:ln>
          <a:effectLst/>
        </p:spPr>
        <p:txBody>
          <a:bodyPr wrap="none" anchor="ctr"/>
          <a:lstStyle/>
          <a:p>
            <a:pPr algn="ctr">
              <a:defRPr/>
            </a:pPr>
            <a:endParaRPr lang="en-US" sz="2400">
              <a:latin typeface="Times New Roman" pitchFamily="18" charset="0"/>
            </a:endParaRPr>
          </a:p>
        </p:txBody>
      </p:sp>
      <p:grpSp>
        <p:nvGrpSpPr>
          <p:cNvPr id="1027" name="Group 3"/>
          <p:cNvGrpSpPr>
            <a:grpSpLocks/>
          </p:cNvGrpSpPr>
          <p:nvPr/>
        </p:nvGrpSpPr>
        <p:grpSpPr bwMode="auto">
          <a:xfrm>
            <a:off x="381000" y="1268413"/>
            <a:ext cx="8305800" cy="182562"/>
            <a:chOff x="240" y="893"/>
            <a:chExt cx="5232" cy="115"/>
          </a:xfrm>
        </p:grpSpPr>
        <p:sp>
          <p:nvSpPr>
            <p:cNvPr id="655364" name="Rectangle 4"/>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655365" name="Line 5"/>
            <p:cNvSpPr>
              <a:spLocks noChangeShapeType="1"/>
            </p:cNvSpPr>
            <p:nvPr/>
          </p:nvSpPr>
          <p:spPr bwMode="auto">
            <a:xfrm>
              <a:off x="240" y="941"/>
              <a:ext cx="5232" cy="0"/>
            </a:xfrm>
            <a:prstGeom prst="line">
              <a:avLst/>
            </a:prstGeom>
            <a:noFill/>
            <a:ln w="19050">
              <a:solidFill>
                <a:schemeClr val="tx2"/>
              </a:solidFill>
              <a:round/>
              <a:headEnd/>
              <a:tailEnd/>
            </a:ln>
            <a:effectLst/>
          </p:spPr>
          <p:txBody>
            <a:bodyPr/>
            <a:lstStyle/>
            <a:p>
              <a:pPr>
                <a:defRPr/>
              </a:pPr>
              <a:endParaRPr lang="en-US"/>
            </a:p>
          </p:txBody>
        </p:sp>
      </p:grpSp>
      <p:sp>
        <p:nvSpPr>
          <p:cNvPr id="1028" name="Rectangle 6"/>
          <p:cNvSpPr>
            <a:spLocks noGrp="1" noChangeArrowheads="1"/>
          </p:cNvSpPr>
          <p:nvPr>
            <p:ph type="title"/>
          </p:nvPr>
        </p:nvSpPr>
        <p:spPr bwMode="auto">
          <a:xfrm>
            <a:off x="1349375" y="277813"/>
            <a:ext cx="7272338"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7"/>
          <p:cNvSpPr>
            <a:spLocks noGrp="1" noChangeArrowheads="1"/>
          </p:cNvSpPr>
          <p:nvPr>
            <p:ph type="body" idx="1"/>
          </p:nvPr>
        </p:nvSpPr>
        <p:spPr bwMode="auto">
          <a:xfrm>
            <a:off x="611188" y="1484313"/>
            <a:ext cx="8075612"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5368" name="Rectangle 8"/>
          <p:cNvSpPr>
            <a:spLocks noGrp="1" noChangeArrowheads="1"/>
          </p:cNvSpPr>
          <p:nvPr>
            <p:ph type="dt" sz="half" idx="2"/>
          </p:nvPr>
        </p:nvSpPr>
        <p:spPr bwMode="auto">
          <a:xfrm>
            <a:off x="609600" y="6602413"/>
            <a:ext cx="1981200" cy="255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lvl1pPr>
          </a:lstStyle>
          <a:p>
            <a:pPr>
              <a:defRPr/>
            </a:pPr>
            <a:r>
              <a:rPr lang="en-US"/>
              <a:t>I.Efthymiopoulos, CERN</a:t>
            </a:r>
            <a:endParaRPr lang="en-US" dirty="0"/>
          </a:p>
        </p:txBody>
      </p:sp>
      <p:sp>
        <p:nvSpPr>
          <p:cNvPr id="655369" name="Rectangle 9"/>
          <p:cNvSpPr>
            <a:spLocks noGrp="1" noChangeArrowheads="1"/>
          </p:cNvSpPr>
          <p:nvPr>
            <p:ph type="ftr" sz="quarter" idx="3"/>
          </p:nvPr>
        </p:nvSpPr>
        <p:spPr bwMode="auto">
          <a:xfrm>
            <a:off x="3352800" y="6605588"/>
            <a:ext cx="2971800"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dirty="0" smtClean="0"/>
            </a:lvl1pPr>
          </a:lstStyle>
          <a:p>
            <a:pPr>
              <a:defRPr/>
            </a:pPr>
            <a:r>
              <a:rPr lang="en-US"/>
              <a:t>IEE-NSS, Dresden 2008</a:t>
            </a:r>
          </a:p>
        </p:txBody>
      </p:sp>
      <p:sp>
        <p:nvSpPr>
          <p:cNvPr id="655370" name="Rectangle 10"/>
          <p:cNvSpPr>
            <a:spLocks noGrp="1" noChangeArrowheads="1"/>
          </p:cNvSpPr>
          <p:nvPr>
            <p:ph type="sldNum" sz="quarter" idx="4"/>
          </p:nvPr>
        </p:nvSpPr>
        <p:spPr bwMode="auto">
          <a:xfrm>
            <a:off x="6781800" y="6605588"/>
            <a:ext cx="1905000"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A6F62ACD-9C6F-4EC7-AEE2-8716DBADBB22}" type="slidenum">
              <a:rPr lang="en-US"/>
              <a:pPr>
                <a:defRPr/>
              </a:pPr>
              <a:t>‹#›</a:t>
            </a:fld>
            <a:endParaRPr lang="en-US" dirty="0"/>
          </a:p>
        </p:txBody>
      </p:sp>
      <p:sp>
        <p:nvSpPr>
          <p:cNvPr id="655371" name="Line 11"/>
          <p:cNvSpPr>
            <a:spLocks noChangeShapeType="1"/>
          </p:cNvSpPr>
          <p:nvPr/>
        </p:nvSpPr>
        <p:spPr bwMode="auto">
          <a:xfrm>
            <a:off x="0" y="6381750"/>
            <a:ext cx="609600" cy="0"/>
          </a:xfrm>
          <a:prstGeom prst="line">
            <a:avLst/>
          </a:prstGeom>
          <a:noFill/>
          <a:ln w="44450">
            <a:solidFill>
              <a:schemeClr val="tx2"/>
            </a:solidFill>
            <a:round/>
            <a:headEnd/>
            <a:tailEnd/>
          </a:ln>
          <a:effectLst/>
        </p:spPr>
        <p:txBody>
          <a:bodyPr/>
          <a:lstStyle/>
          <a:p>
            <a:pPr>
              <a:defRPr/>
            </a:pPr>
            <a:endParaRPr lang="en-US"/>
          </a:p>
        </p:txBody>
      </p:sp>
      <p:pic>
        <p:nvPicPr>
          <p:cNvPr id="1034" name="Picture 12" descr="CNGSLOGO2-5X3X300"/>
          <p:cNvPicPr>
            <a:picLocks noChangeAspect="1" noChangeArrowheads="1"/>
          </p:cNvPicPr>
          <p:nvPr/>
        </p:nvPicPr>
        <p:blipFill>
          <a:blip r:embed="rId14"/>
          <a:srcRect/>
          <a:stretch>
            <a:fillRect/>
          </a:stretch>
        </p:blipFill>
        <p:spPr bwMode="auto">
          <a:xfrm>
            <a:off x="179388" y="188913"/>
            <a:ext cx="1073150" cy="8985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6" r:id="rId1"/>
    <p:sldLayoutId id="2147483847" r:id="rId2"/>
    <p:sldLayoutId id="2147483834" r:id="rId3"/>
    <p:sldLayoutId id="2147483833" r:id="rId4"/>
    <p:sldLayoutId id="2147483832" r:id="rId5"/>
    <p:sldLayoutId id="2147483831" r:id="rId6"/>
    <p:sldLayoutId id="2147483830" r:id="rId7"/>
    <p:sldLayoutId id="2147483829" r:id="rId8"/>
    <p:sldLayoutId id="2147483828" r:id="rId9"/>
    <p:sldLayoutId id="2147483827" r:id="rId10"/>
    <p:sldLayoutId id="2147483826" r:id="rId11"/>
    <p:sldLayoutId id="2147483825" r:id="rId12"/>
  </p:sldLayoutIdLst>
  <p:transition spd="med"/>
  <p:timing>
    <p:tnLst>
      <p:par>
        <p:cTn id="1" dur="indefinite" restart="never" nodeType="tmRoot"/>
      </p:par>
    </p:tnLst>
  </p:timing>
  <p:hf hdr="0" ftr="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Unicode MS" pitchFamily="34" charset="-128"/>
        </a:defRPr>
      </a:lvl2pPr>
      <a:lvl3pPr algn="l" rtl="0" fontAlgn="base">
        <a:spcBef>
          <a:spcPct val="0"/>
        </a:spcBef>
        <a:spcAft>
          <a:spcPct val="0"/>
        </a:spcAft>
        <a:defRPr sz="3200">
          <a:solidFill>
            <a:schemeClr val="tx2"/>
          </a:solidFill>
          <a:latin typeface="Arial Unicode MS" pitchFamily="34" charset="-128"/>
        </a:defRPr>
      </a:lvl3pPr>
      <a:lvl4pPr algn="l" rtl="0" fontAlgn="base">
        <a:spcBef>
          <a:spcPct val="0"/>
        </a:spcBef>
        <a:spcAft>
          <a:spcPct val="0"/>
        </a:spcAft>
        <a:defRPr sz="3200">
          <a:solidFill>
            <a:schemeClr val="tx2"/>
          </a:solidFill>
          <a:latin typeface="Arial Unicode MS" pitchFamily="34" charset="-128"/>
        </a:defRPr>
      </a:lvl4pPr>
      <a:lvl5pPr algn="l" rtl="0" fontAlgn="base">
        <a:spcBef>
          <a:spcPct val="0"/>
        </a:spcBef>
        <a:spcAft>
          <a:spcPct val="0"/>
        </a:spcAft>
        <a:defRPr sz="3200">
          <a:solidFill>
            <a:schemeClr val="tx2"/>
          </a:solidFill>
          <a:latin typeface="Arial Unicode MS" pitchFamily="34" charset="-128"/>
        </a:defRPr>
      </a:lvl5pPr>
      <a:lvl6pPr marL="457200" algn="l" rtl="0" eaLnBrk="1" fontAlgn="base" hangingPunct="1">
        <a:spcBef>
          <a:spcPct val="0"/>
        </a:spcBef>
        <a:spcAft>
          <a:spcPct val="0"/>
        </a:spcAft>
        <a:defRPr sz="3200">
          <a:solidFill>
            <a:schemeClr val="tx2"/>
          </a:solidFill>
          <a:latin typeface="Arial Unicode MS" pitchFamily="34" charset="-128"/>
        </a:defRPr>
      </a:lvl6pPr>
      <a:lvl7pPr marL="914400" algn="l" rtl="0" eaLnBrk="1" fontAlgn="base" hangingPunct="1">
        <a:spcBef>
          <a:spcPct val="0"/>
        </a:spcBef>
        <a:spcAft>
          <a:spcPct val="0"/>
        </a:spcAft>
        <a:defRPr sz="3200">
          <a:solidFill>
            <a:schemeClr val="tx2"/>
          </a:solidFill>
          <a:latin typeface="Arial Unicode MS" pitchFamily="34" charset="-128"/>
        </a:defRPr>
      </a:lvl7pPr>
      <a:lvl8pPr marL="1371600" algn="l" rtl="0" eaLnBrk="1" fontAlgn="base" hangingPunct="1">
        <a:spcBef>
          <a:spcPct val="0"/>
        </a:spcBef>
        <a:spcAft>
          <a:spcPct val="0"/>
        </a:spcAft>
        <a:defRPr sz="3200">
          <a:solidFill>
            <a:schemeClr val="tx2"/>
          </a:solidFill>
          <a:latin typeface="Arial Unicode MS" pitchFamily="34" charset="-128"/>
        </a:defRPr>
      </a:lvl8pPr>
      <a:lvl9pPr marL="1828800" algn="l" rtl="0" eaLnBrk="1" fontAlgn="base" hangingPunct="1">
        <a:spcBef>
          <a:spcPct val="0"/>
        </a:spcBef>
        <a:spcAft>
          <a:spcPct val="0"/>
        </a:spcAft>
        <a:defRPr sz="3200">
          <a:solidFill>
            <a:schemeClr val="tx2"/>
          </a:solidFill>
          <a:latin typeface="Arial Unicode MS" pitchFamily="34" charset="-128"/>
        </a:defRPr>
      </a:lvl9pPr>
    </p:titleStyle>
    <p:bodyStyle>
      <a:lvl1pPr marL="342900" indent="-342900" algn="l" rtl="0" fontAlgn="base">
        <a:spcBef>
          <a:spcPct val="20000"/>
        </a:spcBef>
        <a:spcAft>
          <a:spcPct val="0"/>
        </a:spcAft>
        <a:buClr>
          <a:schemeClr val="folHlink"/>
        </a:buClr>
        <a:buSzPct val="90000"/>
        <a:buFont typeface="Wingdings" pitchFamily="2" charset="2"/>
        <a:buChar char="n"/>
        <a:defRPr sz="2000">
          <a:solidFill>
            <a:schemeClr val="tx1"/>
          </a:solidFill>
          <a:latin typeface="Calibri" pitchFamily="34" charset="0"/>
          <a:ea typeface="+mn-ea"/>
          <a:cs typeface="+mn-cs"/>
        </a:defRPr>
      </a:lvl1pPr>
      <a:lvl2pPr marL="742950" indent="-285750" algn="l" rtl="0" fontAlgn="base">
        <a:spcBef>
          <a:spcPct val="20000"/>
        </a:spcBef>
        <a:spcAft>
          <a:spcPct val="0"/>
        </a:spcAft>
        <a:buClr>
          <a:schemeClr val="accent1"/>
        </a:buClr>
        <a:buSzPct val="75000"/>
        <a:buFont typeface="Wingdings" pitchFamily="2" charset="2"/>
        <a:buChar char="n"/>
        <a:defRPr sz="2000">
          <a:solidFill>
            <a:schemeClr val="tx1"/>
          </a:solidFill>
          <a:latin typeface="Calibri" pitchFamily="34" charset="0"/>
        </a:defRPr>
      </a:lvl2pPr>
      <a:lvl3pPr marL="1143000" indent="-228600" algn="l" rtl="0" fontAlgn="base">
        <a:spcBef>
          <a:spcPct val="20000"/>
        </a:spcBef>
        <a:spcAft>
          <a:spcPct val="0"/>
        </a:spcAft>
        <a:buClr>
          <a:schemeClr val="folHlink"/>
        </a:buClr>
        <a:buSzPct val="55000"/>
        <a:buFont typeface="Wingdings" pitchFamily="2" charset="2"/>
        <a:buChar char="n"/>
        <a:defRPr>
          <a:solidFill>
            <a:schemeClr val="tx1"/>
          </a:solidFill>
          <a:latin typeface="Calibri" pitchFamily="34" charset="0"/>
        </a:defRPr>
      </a:lvl3pPr>
      <a:lvl4pPr marL="1600200" indent="-228600" algn="l" rtl="0" fontAlgn="base">
        <a:spcBef>
          <a:spcPct val="20000"/>
        </a:spcBef>
        <a:spcAft>
          <a:spcPct val="0"/>
        </a:spcAft>
        <a:buClr>
          <a:schemeClr val="accent1"/>
        </a:buClr>
        <a:buFont typeface="Wingdings" pitchFamily="2" charset="2"/>
        <a:buChar char="§"/>
        <a:defRPr sz="1600">
          <a:solidFill>
            <a:schemeClr val="tx1"/>
          </a:solidFill>
          <a:latin typeface="Calibri" pitchFamily="34" charset="0"/>
        </a:defRPr>
      </a:lvl4pPr>
      <a:lvl5pPr marL="2057400" indent="-228600" algn="l" rtl="0" fontAlgn="base">
        <a:spcBef>
          <a:spcPct val="20000"/>
        </a:spcBef>
        <a:spcAft>
          <a:spcPct val="0"/>
        </a:spcAft>
        <a:buClr>
          <a:schemeClr val="accent1"/>
        </a:buClr>
        <a:buFont typeface="Wingdings" pitchFamily="2" charset="2"/>
        <a:buChar char="§"/>
        <a:defRPr sz="1400">
          <a:solidFill>
            <a:schemeClr val="tx1"/>
          </a:solidFill>
          <a:latin typeface="Calibri" pitchFamily="34" charset="0"/>
        </a:defRPr>
      </a:lvl5pPr>
      <a:lvl6pPr marL="2514600" indent="-228600" algn="l" rtl="0" eaLnBrk="1" fontAlgn="base" hangingPunct="1">
        <a:spcBef>
          <a:spcPct val="20000"/>
        </a:spcBef>
        <a:spcAft>
          <a:spcPct val="0"/>
        </a:spcAft>
        <a:buClr>
          <a:schemeClr val="accent1"/>
        </a:buClr>
        <a:buFont typeface="Wingdings" pitchFamily="2" charset="2"/>
        <a:buChar char="§"/>
        <a:defRPr sz="14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4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4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43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en-US"/>
              <a:t>I.Efthymiopoulos, CERN</a:t>
            </a:r>
          </a:p>
        </p:txBody>
      </p:sp>
      <p:sp>
        <p:nvSpPr>
          <p:cNvPr id="6543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a:t>IEE-NSS, Dresden 2008</a:t>
            </a:r>
          </a:p>
        </p:txBody>
      </p:sp>
      <p:sp>
        <p:nvSpPr>
          <p:cNvPr id="6543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8F1DA6A-9E7A-4D23-93DF-F8939BC929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5" r:id="rId1"/>
    <p:sldLayoutId id="2147483844" r:id="rId2"/>
    <p:sldLayoutId id="2147483843" r:id="rId3"/>
    <p:sldLayoutId id="2147483842" r:id="rId4"/>
    <p:sldLayoutId id="2147483841" r:id="rId5"/>
    <p:sldLayoutId id="2147483840" r:id="rId6"/>
    <p:sldLayoutId id="2147483839" r:id="rId7"/>
    <p:sldLayoutId id="2147483838" r:id="rId8"/>
    <p:sldLayoutId id="2147483837" r:id="rId9"/>
    <p:sldLayoutId id="2147483836" r:id="rId10"/>
    <p:sldLayoutId id="2147483835"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21"/>
          <p:cNvSpPr>
            <a:spLocks noGrp="1"/>
          </p:cNvSpPr>
          <p:nvPr>
            <p:ph type="title"/>
          </p:nvPr>
        </p:nvSpPr>
        <p:spPr bwMode="auto">
          <a:xfrm>
            <a:off x="914400" y="22860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Text Placeholder 12"/>
          <p:cNvSpPr>
            <a:spLocks noGrp="1"/>
          </p:cNvSpPr>
          <p:nvPr>
            <p:ph type="body" idx="1"/>
          </p:nvPr>
        </p:nvSpPr>
        <p:spPr bwMode="auto">
          <a:xfrm>
            <a:off x="612775" y="1447800"/>
            <a:ext cx="8531225"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92875"/>
            <a:ext cx="2667000" cy="365125"/>
          </a:xfrm>
          <a:prstGeom prst="rect">
            <a:avLst/>
          </a:prstGeom>
        </p:spPr>
        <p:txBody>
          <a:bodyPr vert="horz" anchor="ctr" anchorCtr="0"/>
          <a:lstStyle>
            <a:lvl1pPr algn="l" eaLnBrk="1" latinLnBrk="0" hangingPunct="1">
              <a:defRPr kumimoji="0" sz="1200" smtClean="0">
                <a:solidFill>
                  <a:schemeClr val="tx2"/>
                </a:solidFill>
              </a:defRPr>
            </a:lvl1pPr>
          </a:lstStyle>
          <a:p>
            <a:pPr>
              <a:defRPr/>
            </a:pPr>
            <a:r>
              <a:rPr lang="en-US"/>
              <a:t>I.Efthymiopoulos, CERN</a:t>
            </a:r>
            <a:endParaRPr lang="en-US" dirty="0"/>
          </a:p>
        </p:txBody>
      </p:sp>
      <p:sp>
        <p:nvSpPr>
          <p:cNvPr id="3" name="Footer Placeholder 2"/>
          <p:cNvSpPr>
            <a:spLocks noGrp="1"/>
          </p:cNvSpPr>
          <p:nvPr>
            <p:ph type="ftr" sz="quarter" idx="3"/>
          </p:nvPr>
        </p:nvSpPr>
        <p:spPr>
          <a:xfrm>
            <a:off x="609600" y="6492875"/>
            <a:ext cx="5421313" cy="365125"/>
          </a:xfrm>
          <a:prstGeom prst="rect">
            <a:avLst/>
          </a:prstGeom>
        </p:spPr>
        <p:txBody>
          <a:bodyPr vert="horz" anchor="ctr"/>
          <a:lstStyle>
            <a:lvl1pPr algn="r" eaLnBrk="1" latinLnBrk="0" hangingPunct="1">
              <a:defRPr kumimoji="0" sz="1200" dirty="0" smtClean="0">
                <a:solidFill>
                  <a:schemeClr val="tx2"/>
                </a:solidFill>
              </a:defRPr>
            </a:lvl1pPr>
          </a:lstStyle>
          <a:p>
            <a:pPr>
              <a:defRPr/>
            </a:pPr>
            <a:r>
              <a:rPr lang="en-US"/>
              <a:t>IEE-NSS, Dresden 2008</a:t>
            </a:r>
            <a:endParaRPr lang="en-US"/>
          </a:p>
        </p:txBody>
      </p:sp>
      <p:sp>
        <p:nvSpPr>
          <p:cNvPr id="7" name="Rectangle 6"/>
          <p:cNvSpPr/>
          <p:nvPr/>
        </p:nvSpPr>
        <p:spPr bwMode="white">
          <a:xfrm>
            <a:off x="609600" y="1050925"/>
            <a:ext cx="8534400" cy="24447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chemeClr val="tx1"/>
              </a:solidFill>
            </a:endParaRPr>
          </a:p>
        </p:txBody>
      </p:sp>
      <p:pic>
        <p:nvPicPr>
          <p:cNvPr id="26631" name="Picture 9" descr="CNGSLOGO2-5X3X300"/>
          <p:cNvPicPr>
            <a:picLocks noChangeAspect="1" noChangeArrowheads="1"/>
          </p:cNvPicPr>
          <p:nvPr/>
        </p:nvPicPr>
        <p:blipFill>
          <a:blip r:embed="rId14"/>
          <a:srcRect/>
          <a:stretch>
            <a:fillRect/>
          </a:stretch>
        </p:blipFill>
        <p:spPr bwMode="auto">
          <a:xfrm>
            <a:off x="152400" y="266700"/>
            <a:ext cx="744538" cy="6238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hf hdr="0" ftr="0"/>
  <p:txStyles>
    <p:titleStyle>
      <a:lvl1pPr algn="l" rtl="0" fontAlgn="base">
        <a:spcBef>
          <a:spcPct val="0"/>
        </a:spcBef>
        <a:spcAft>
          <a:spcPct val="0"/>
        </a:spcAft>
        <a:defRPr sz="4000" kern="1200">
          <a:solidFill>
            <a:schemeClr val="tx2"/>
          </a:solidFill>
          <a:latin typeface="Calibri" pitchFamily="34" charset="0"/>
          <a:ea typeface="+mj-ea"/>
          <a:cs typeface="+mj-cs"/>
        </a:defRPr>
      </a:lvl1pPr>
      <a:lvl2pPr algn="l" rtl="0" fontAlgn="base">
        <a:spcBef>
          <a:spcPct val="0"/>
        </a:spcBef>
        <a:spcAft>
          <a:spcPct val="0"/>
        </a:spcAft>
        <a:defRPr sz="4000">
          <a:solidFill>
            <a:schemeClr val="tx2"/>
          </a:solidFill>
          <a:latin typeface="Calibri" pitchFamily="34" charset="0"/>
        </a:defRPr>
      </a:lvl2pPr>
      <a:lvl3pPr algn="l" rtl="0" fontAlgn="base">
        <a:spcBef>
          <a:spcPct val="0"/>
        </a:spcBef>
        <a:spcAft>
          <a:spcPct val="0"/>
        </a:spcAft>
        <a:defRPr sz="4000">
          <a:solidFill>
            <a:schemeClr val="tx2"/>
          </a:solidFill>
          <a:latin typeface="Calibri" pitchFamily="34" charset="0"/>
        </a:defRPr>
      </a:lvl3pPr>
      <a:lvl4pPr algn="l" rtl="0" fontAlgn="base">
        <a:spcBef>
          <a:spcPct val="0"/>
        </a:spcBef>
        <a:spcAft>
          <a:spcPct val="0"/>
        </a:spcAft>
        <a:defRPr sz="4000">
          <a:solidFill>
            <a:schemeClr val="tx2"/>
          </a:solidFill>
          <a:latin typeface="Calibri" pitchFamily="34" charset="0"/>
        </a:defRPr>
      </a:lvl4pPr>
      <a:lvl5pPr algn="l" rtl="0" fontAlgn="base">
        <a:spcBef>
          <a:spcPct val="0"/>
        </a:spcBef>
        <a:spcAft>
          <a:spcPct val="0"/>
        </a:spcAft>
        <a:defRPr sz="4000">
          <a:solidFill>
            <a:schemeClr val="tx2"/>
          </a:solidFill>
          <a:latin typeface="Calibri" pitchFamily="34" charset="0"/>
        </a:defRPr>
      </a:lvl5pPr>
      <a:lvl6pPr marL="457200" algn="l" rtl="0" fontAlgn="base">
        <a:spcBef>
          <a:spcPct val="0"/>
        </a:spcBef>
        <a:spcAft>
          <a:spcPct val="0"/>
        </a:spcAft>
        <a:defRPr sz="4000">
          <a:solidFill>
            <a:schemeClr val="tx2"/>
          </a:solidFill>
          <a:latin typeface="Calibri" pitchFamily="34" charset="0"/>
        </a:defRPr>
      </a:lvl6pPr>
      <a:lvl7pPr marL="914400" algn="l" rtl="0" fontAlgn="base">
        <a:spcBef>
          <a:spcPct val="0"/>
        </a:spcBef>
        <a:spcAft>
          <a:spcPct val="0"/>
        </a:spcAft>
        <a:defRPr sz="4000">
          <a:solidFill>
            <a:schemeClr val="tx2"/>
          </a:solidFill>
          <a:latin typeface="Calibri" pitchFamily="34" charset="0"/>
        </a:defRPr>
      </a:lvl7pPr>
      <a:lvl8pPr marL="1371600" algn="l" rtl="0" fontAlgn="base">
        <a:spcBef>
          <a:spcPct val="0"/>
        </a:spcBef>
        <a:spcAft>
          <a:spcPct val="0"/>
        </a:spcAft>
        <a:defRPr sz="4000">
          <a:solidFill>
            <a:schemeClr val="tx2"/>
          </a:solidFill>
          <a:latin typeface="Calibri" pitchFamily="34" charset="0"/>
        </a:defRPr>
      </a:lvl8pPr>
      <a:lvl9pPr marL="1828800" algn="l" rtl="0" fontAlgn="base">
        <a:spcBef>
          <a:spcPct val="0"/>
        </a:spcBef>
        <a:spcAft>
          <a:spcPct val="0"/>
        </a:spcAft>
        <a:defRPr sz="4000">
          <a:solidFill>
            <a:schemeClr val="tx2"/>
          </a:solidFill>
          <a:latin typeface="Calibri" pitchFamily="34" charset="0"/>
        </a:defRPr>
      </a:lvl9pPr>
    </p:titleStyle>
    <p:body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Calibri" pitchFamily="34" charset="0"/>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Calibri" pitchFamily="34" charset="0"/>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Calibri" pitchFamily="34" charset="0"/>
          <a:ea typeface="+mn-ea"/>
          <a:cs typeface="+mn-cs"/>
        </a:defRPr>
      </a:lvl3pPr>
      <a:lvl4pPr marL="1371600" indent="-228600" algn="l" rtl="0" fontAlgn="base">
        <a:spcBef>
          <a:spcPts val="400"/>
        </a:spcBef>
        <a:spcAft>
          <a:spcPct val="0"/>
        </a:spcAft>
        <a:buClr>
          <a:srgbClr val="D2DA7A"/>
        </a:buClr>
        <a:buSzPct val="75000"/>
        <a:buFont typeface="Wingdings" pitchFamily="2" charset="2"/>
        <a:buChar char=""/>
        <a:defRPr sz="2000" kern="1200">
          <a:solidFill>
            <a:schemeClr val="tx1"/>
          </a:solidFill>
          <a:latin typeface="Calibri" pitchFamily="34" charset="0"/>
          <a:ea typeface="+mn-ea"/>
          <a:cs typeface="+mn-cs"/>
        </a:defRPr>
      </a:lvl4pPr>
      <a:lvl5pPr marL="1828800" indent="-228600" algn="l" rtl="0" fontAlgn="base">
        <a:spcBef>
          <a:spcPts val="400"/>
        </a:spcBef>
        <a:spcAft>
          <a:spcPct val="0"/>
        </a:spcAft>
        <a:buClr>
          <a:srgbClr val="FADA7A"/>
        </a:buClr>
        <a:buSzPct val="65000"/>
        <a:buFont typeface="Wingdings" pitchFamily="2" charset="2"/>
        <a:buChar char=""/>
        <a:defRPr sz="2000"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cern.ch\dfs\Departments\AB\Groups\ATB\EA\CNGS-2007CrashProgram\CNGS_2008_V3.1.pdf"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5.jpeg"/><Relationship Id="rId4" Type="http://schemas.openxmlformats.org/officeDocument/2006/relationships/hyperlink" Target="http://conferences.fnal.gov/App-Proton-Accelerator/hipa.pdf"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slideLayout" Target="../slideLayouts/slideLayout30.xml"/><Relationship Id="rId1" Type="http://schemas.openxmlformats.org/officeDocument/2006/relationships/video" Target="file:///C:\MyProjects\CNGS\Striplines\DoublePulse14h25-1000Hz-40xSlower.avi" TargetMode="Externa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0.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7.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7.xml"/><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5.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5.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5.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371600" y="1268413"/>
            <a:ext cx="7772400" cy="1855787"/>
          </a:xfrm>
        </p:spPr>
        <p:txBody>
          <a:bodyPr>
            <a:noAutofit/>
          </a:bodyPr>
          <a:lstStyle/>
          <a:p>
            <a:pPr algn="ctr" fontAlgn="auto">
              <a:spcAft>
                <a:spcPts val="0"/>
              </a:spcAft>
              <a:defRPr/>
            </a:pPr>
            <a:r>
              <a:rPr lang="en-US" b="1" dirty="0" smtClean="0"/>
              <a:t>Target Station Infrastructure</a:t>
            </a:r>
            <a:br>
              <a:rPr lang="en-US" b="1" dirty="0" smtClean="0"/>
            </a:br>
            <a:r>
              <a:rPr lang="en-US" b="1" dirty="0" smtClean="0"/>
              <a:t>The </a:t>
            </a:r>
            <a:r>
              <a:rPr lang="en-US" b="1" dirty="0" smtClean="0">
                <a:solidFill>
                  <a:srgbClr val="FF0000"/>
                </a:solidFill>
              </a:rPr>
              <a:t>CNGS</a:t>
            </a:r>
            <a:r>
              <a:rPr lang="en-US" b="1" dirty="0" smtClean="0"/>
              <a:t> Experience</a:t>
            </a:r>
            <a:br>
              <a:rPr lang="en-US" b="1" dirty="0" smtClean="0"/>
            </a:br>
            <a:endParaRPr lang="en-US" sz="4400" b="1" dirty="0" smtClean="0">
              <a:solidFill>
                <a:srgbClr val="00CC00"/>
              </a:solidFill>
            </a:endParaRPr>
          </a:p>
        </p:txBody>
      </p:sp>
      <p:sp>
        <p:nvSpPr>
          <p:cNvPr id="41986" name="Rectangle 3"/>
          <p:cNvSpPr>
            <a:spLocks noGrp="1" noChangeArrowheads="1"/>
          </p:cNvSpPr>
          <p:nvPr>
            <p:ph type="subTitle" idx="1"/>
          </p:nvPr>
        </p:nvSpPr>
        <p:spPr>
          <a:xfrm>
            <a:off x="2895600" y="5181600"/>
            <a:ext cx="6096000" cy="630238"/>
          </a:xfrm>
        </p:spPr>
        <p:txBody>
          <a:bodyPr/>
          <a:lstStyle/>
          <a:p>
            <a:pPr>
              <a:lnSpc>
                <a:spcPct val="80000"/>
              </a:lnSpc>
              <a:tabLst>
                <a:tab pos="0" algn="l"/>
              </a:tabLst>
            </a:pPr>
            <a:r>
              <a:rPr lang="en-US" sz="1600" smtClean="0">
                <a:solidFill>
                  <a:schemeClr val="tx1"/>
                </a:solidFill>
              </a:rPr>
              <a:t>D. Autiero, </a:t>
            </a:r>
            <a:r>
              <a:rPr lang="en-US" sz="1600" b="1" u="sng" smtClean="0">
                <a:solidFill>
                  <a:srgbClr val="FFCC00"/>
                </a:solidFill>
              </a:rPr>
              <a:t>I. Efthymiopoulos</a:t>
            </a:r>
            <a:r>
              <a:rPr lang="en-US" sz="1600" smtClean="0">
                <a:solidFill>
                  <a:schemeClr val="tx1"/>
                </a:solidFill>
              </a:rPr>
              <a:t>, A. Ferrari, </a:t>
            </a:r>
            <a:r>
              <a:rPr lang="en-US" sz="1600" smtClean="0">
                <a:solidFill>
                  <a:srgbClr val="FFCC00"/>
                </a:solidFill>
              </a:rPr>
              <a:t>E. Gschwendtner</a:t>
            </a:r>
            <a:r>
              <a:rPr lang="en-US" sz="1600" smtClean="0">
                <a:solidFill>
                  <a:schemeClr val="tx1"/>
                </a:solidFill>
              </a:rPr>
              <a:t>, A. Guglielmi, A. Pardons, P. Sala, </a:t>
            </a:r>
            <a:r>
              <a:rPr lang="en-US" sz="1600" smtClean="0">
                <a:solidFill>
                  <a:srgbClr val="FFCC00"/>
                </a:solidFill>
              </a:rPr>
              <a:t>H. Vincke</a:t>
            </a:r>
            <a:r>
              <a:rPr lang="en-US" sz="1600" smtClean="0">
                <a:solidFill>
                  <a:schemeClr val="tx1"/>
                </a:solidFill>
              </a:rPr>
              <a:t>,  J. Wenninger</a:t>
            </a:r>
            <a:endParaRPr lang="en-US" sz="1400" smtClean="0">
              <a:solidFill>
                <a:schemeClr val="tx1"/>
              </a:solidFill>
            </a:endParaRPr>
          </a:p>
        </p:txBody>
      </p:sp>
      <p:sp>
        <p:nvSpPr>
          <p:cNvPr id="41987" name="Rectangle 4"/>
          <p:cNvSpPr>
            <a:spLocks noChangeArrowheads="1"/>
          </p:cNvSpPr>
          <p:nvPr/>
        </p:nvSpPr>
        <p:spPr bwMode="auto">
          <a:xfrm>
            <a:off x="5410200" y="6045200"/>
            <a:ext cx="3733800" cy="430213"/>
          </a:xfrm>
          <a:prstGeom prst="rect">
            <a:avLst/>
          </a:prstGeom>
          <a:noFill/>
          <a:ln w="9525">
            <a:noFill/>
            <a:miter lim="800000"/>
            <a:headEnd/>
            <a:tailEnd/>
          </a:ln>
        </p:spPr>
        <p:txBody>
          <a:bodyPr>
            <a:spAutoFit/>
          </a:bodyPr>
          <a:lstStyle/>
          <a:p>
            <a:pPr>
              <a:lnSpc>
                <a:spcPct val="110000"/>
              </a:lnSpc>
            </a:pPr>
            <a:r>
              <a:rPr lang="en-US" sz="1000"/>
              <a:t>Workshop on Applications of High Intensity Proton Accelerators</a:t>
            </a:r>
          </a:p>
          <a:p>
            <a:pPr>
              <a:lnSpc>
                <a:spcPct val="110000"/>
              </a:lnSpc>
            </a:pPr>
            <a:r>
              <a:rPr lang="en-US" sz="1000"/>
              <a:t>Dresden, October 23, 2008</a:t>
            </a:r>
          </a:p>
        </p:txBody>
      </p:sp>
      <p:sp>
        <p:nvSpPr>
          <p:cNvPr id="645125" name="Rectangle 5"/>
          <p:cNvSpPr>
            <a:spLocks noChangeArrowheads="1"/>
          </p:cNvSpPr>
          <p:nvPr/>
        </p:nvSpPr>
        <p:spPr bwMode="auto">
          <a:xfrm>
            <a:off x="4273550" y="2895600"/>
            <a:ext cx="4870450" cy="2133600"/>
          </a:xfrm>
          <a:prstGeom prst="rect">
            <a:avLst/>
          </a:prstGeom>
          <a:noFill/>
          <a:ln w="9525">
            <a:noFill/>
            <a:miter lim="800000"/>
            <a:headEnd/>
            <a:tailEnd/>
          </a:ln>
          <a:effectLst/>
        </p:spPr>
        <p:txBody>
          <a:bodyPr/>
          <a:lstStyle/>
          <a:p>
            <a:pPr marL="508000" indent="-508000">
              <a:lnSpc>
                <a:spcPct val="80000"/>
              </a:lnSpc>
              <a:tabLst>
                <a:tab pos="0" algn="l"/>
              </a:tabLst>
              <a:defRPr/>
            </a:pPr>
            <a:r>
              <a:rPr lang="en-US" b="1" dirty="0">
                <a:solidFill>
                  <a:srgbClr val="FFCC00"/>
                </a:solidFill>
                <a:effectLst>
                  <a:outerShdw blurRad="38100" dist="38100" dir="2700000" algn="tl">
                    <a:srgbClr val="000000"/>
                  </a:outerShdw>
                </a:effectLst>
              </a:rPr>
              <a:t>Outline</a:t>
            </a:r>
            <a:endParaRPr lang="en-US" b="1" dirty="0">
              <a:solidFill>
                <a:srgbClr val="FFCC00"/>
              </a:solidFill>
              <a:effectLst>
                <a:outerShdw blurRad="38100" dist="38100" dir="2700000" algn="tl">
                  <a:srgbClr val="000000"/>
                </a:outerShdw>
              </a:effectLst>
            </a:endParaRPr>
          </a:p>
          <a:p>
            <a:pPr marL="508000" indent="-508000">
              <a:lnSpc>
                <a:spcPct val="80000"/>
              </a:lnSpc>
              <a:buFontTx/>
              <a:buChar char="•"/>
              <a:tabLst>
                <a:tab pos="0" algn="l"/>
              </a:tabLst>
              <a:defRPr/>
            </a:pPr>
            <a:endParaRPr lang="en-US" dirty="0"/>
          </a:p>
          <a:p>
            <a:pPr marL="347663" indent="-347663">
              <a:lnSpc>
                <a:spcPct val="80000"/>
              </a:lnSpc>
              <a:buFont typeface="Wingdings" pitchFamily="2" charset="2"/>
              <a:buChar char="§"/>
              <a:tabLst>
                <a:tab pos="0" algn="l"/>
              </a:tabLst>
              <a:defRPr/>
            </a:pPr>
            <a:r>
              <a:rPr lang="en-US" dirty="0"/>
              <a:t>Introduction to CNGS</a:t>
            </a:r>
            <a:endParaRPr lang="en-US" dirty="0"/>
          </a:p>
          <a:p>
            <a:pPr marL="347663" indent="-347663">
              <a:lnSpc>
                <a:spcPct val="80000"/>
              </a:lnSpc>
              <a:buFont typeface="Wingdings" pitchFamily="2" charset="2"/>
              <a:buChar char="§"/>
              <a:tabLst>
                <a:tab pos="0" algn="l"/>
              </a:tabLst>
              <a:defRPr/>
            </a:pPr>
            <a:endParaRPr lang="en-US" dirty="0">
              <a:hlinkClick r:id="rId3" action="ppaction://hlinkfile"/>
            </a:endParaRPr>
          </a:p>
          <a:p>
            <a:pPr marL="347663" indent="-347663">
              <a:lnSpc>
                <a:spcPct val="80000"/>
              </a:lnSpc>
              <a:buFont typeface="Wingdings" pitchFamily="2" charset="2"/>
              <a:buChar char="§"/>
              <a:tabLst>
                <a:tab pos="0" algn="l"/>
              </a:tabLst>
              <a:defRPr/>
            </a:pPr>
            <a:r>
              <a:rPr lang="en-US" dirty="0"/>
              <a:t>Review on issues since the startup of the facility in 2006</a:t>
            </a:r>
          </a:p>
          <a:p>
            <a:pPr marL="347663" indent="-347663">
              <a:lnSpc>
                <a:spcPct val="80000"/>
              </a:lnSpc>
              <a:buFont typeface="Wingdings" pitchFamily="2" charset="2"/>
              <a:buChar char="§"/>
              <a:tabLst>
                <a:tab pos="0" algn="l"/>
              </a:tabLst>
              <a:defRPr/>
            </a:pPr>
            <a:endParaRPr lang="en-US" dirty="0"/>
          </a:p>
          <a:p>
            <a:pPr marL="347663" indent="-347663">
              <a:lnSpc>
                <a:spcPct val="80000"/>
              </a:lnSpc>
              <a:buFont typeface="Wingdings" pitchFamily="2" charset="2"/>
              <a:buChar char="§"/>
              <a:tabLst>
                <a:tab pos="0" algn="l"/>
              </a:tabLst>
              <a:defRPr/>
            </a:pPr>
            <a:r>
              <a:rPr lang="en-US" dirty="0"/>
              <a:t>Lessons learned – things we would do differently today </a:t>
            </a:r>
          </a:p>
        </p:txBody>
      </p:sp>
      <p:pic>
        <p:nvPicPr>
          <p:cNvPr id="41989" name="Picture 2" descr="POSTER">
            <a:hlinkClick r:id="rId4"/>
          </p:cNvPr>
          <p:cNvPicPr>
            <a:picLocks noChangeAspect="1" noChangeArrowheads="1"/>
          </p:cNvPicPr>
          <p:nvPr/>
        </p:nvPicPr>
        <p:blipFill>
          <a:blip r:embed="rId5"/>
          <a:srcRect/>
          <a:stretch>
            <a:fillRect/>
          </a:stretch>
        </p:blipFill>
        <p:spPr bwMode="auto">
          <a:xfrm>
            <a:off x="304800" y="2590800"/>
            <a:ext cx="2381250" cy="3838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t>CNGS Operation</a:t>
            </a:r>
            <a:endParaRPr lang="en-US" dirty="0"/>
          </a:p>
        </p:txBody>
      </p:sp>
      <p:sp>
        <p:nvSpPr>
          <p:cNvPr id="52226" name="Date Placeholder 4"/>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2227" name="Slide Number Placeholder 5"/>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D2820A54-2A13-4DAA-95D4-6584D9519985}" type="slidenum">
              <a:rPr lang="en-US"/>
              <a:pPr/>
              <a:t>10</a:t>
            </a:fld>
            <a:endParaRPr lang="en-US"/>
          </a:p>
        </p:txBody>
      </p:sp>
      <p:sp>
        <p:nvSpPr>
          <p:cNvPr id="9" name="Content Placeholder 8"/>
          <p:cNvSpPr>
            <a:spLocks noGrp="1"/>
          </p:cNvSpPr>
          <p:nvPr>
            <p:ph sz="quarter" idx="1"/>
          </p:nvPr>
        </p:nvSpPr>
        <p:spPr>
          <a:xfrm>
            <a:off x="612775" y="1371600"/>
            <a:ext cx="8531225" cy="5029200"/>
          </a:xfrm>
        </p:spPr>
        <p:txBody>
          <a:bodyPr>
            <a:normAutofit fontScale="62500" lnSpcReduction="20000"/>
          </a:bodyPr>
          <a:lstStyle/>
          <a:p>
            <a:pPr marL="320040" indent="-320040" fontAlgn="auto">
              <a:spcAft>
                <a:spcPts val="0"/>
              </a:spcAft>
              <a:buFont typeface="Wingdings"/>
              <a:buChar char=""/>
              <a:defRPr/>
            </a:pPr>
            <a:r>
              <a:rPr lang="en-US" dirty="0" smtClean="0"/>
              <a:t>Focusing on the problems we had, should be balanced with the smooth startup, commissioning and operation of the facility which will soon complete a second year of physics with the maximum available intensity from CERN/SPS.</a:t>
            </a:r>
          </a:p>
          <a:p>
            <a:pPr marL="320040" indent="-320040" fontAlgn="auto">
              <a:spcAft>
                <a:spcPts val="0"/>
              </a:spcAft>
              <a:buFont typeface="Wingdings"/>
              <a:buChar char=""/>
              <a:defRPr/>
            </a:pPr>
            <a:endParaRPr lang="en-US" dirty="0" smtClean="0"/>
          </a:p>
          <a:p>
            <a:pPr marL="320040" indent="-320040" fontAlgn="auto">
              <a:spcAft>
                <a:spcPts val="0"/>
              </a:spcAft>
              <a:buFont typeface="Wingdings"/>
              <a:buChar char=""/>
              <a:defRPr/>
            </a:pPr>
            <a:r>
              <a:rPr lang="en-US" dirty="0" smtClean="0"/>
              <a:t>Important to notice the early failures we had or “teething problems”, were on peripheral components</a:t>
            </a:r>
          </a:p>
          <a:p>
            <a:pPr marL="640080" lvl="1" indent="-274320" fontAlgn="auto">
              <a:spcAft>
                <a:spcPts val="0"/>
              </a:spcAft>
              <a:buFont typeface="Wingdings 2"/>
              <a:buChar char=""/>
              <a:defRPr/>
            </a:pPr>
            <a:r>
              <a:rPr lang="en-US" dirty="0" smtClean="0">
                <a:solidFill>
                  <a:srgbClr val="C00000"/>
                </a:solidFill>
              </a:rPr>
              <a:t>Lesson #1 : </a:t>
            </a:r>
            <a:r>
              <a:rPr lang="en-US" dirty="0" smtClean="0">
                <a:solidFill>
                  <a:srgbClr val="0000FF"/>
                </a:solidFill>
              </a:rPr>
              <a:t>the design of the identified critical items typically receives most of the attention and is well done – or at least we know what to do in case of failures. The reality says  the problem often comes from the peripheral components receiving less of attention or not subject to the same rigorous quality assurance</a:t>
            </a:r>
          </a:p>
          <a:p>
            <a:pPr lvl="2" fontAlgn="auto">
              <a:spcAft>
                <a:spcPts val="0"/>
              </a:spcAft>
              <a:buFont typeface="Wingdings"/>
              <a:buChar char=""/>
              <a:defRPr/>
            </a:pPr>
            <a:r>
              <a:rPr lang="en-US" dirty="0" smtClean="0">
                <a:solidFill>
                  <a:srgbClr val="0000FF"/>
                </a:solidFill>
              </a:rPr>
              <a:t>the LHC experience for the QRL installation and cable splicing problem confirms it as well</a:t>
            </a:r>
          </a:p>
          <a:p>
            <a:pPr marL="640080" lvl="1" indent="-274320" fontAlgn="auto">
              <a:spcAft>
                <a:spcPts val="0"/>
              </a:spcAft>
              <a:buFont typeface="Wingdings 2"/>
              <a:buChar char=""/>
              <a:defRPr/>
            </a:pPr>
            <a:endParaRPr lang="en-US" dirty="0" smtClean="0"/>
          </a:p>
          <a:p>
            <a:pPr marL="320040" indent="-320040" fontAlgn="auto">
              <a:spcAft>
                <a:spcPts val="0"/>
              </a:spcAft>
              <a:buFont typeface="Wingdings" pitchFamily="2" charset="2"/>
              <a:buChar char="q"/>
              <a:defRPr/>
            </a:pPr>
            <a:r>
              <a:rPr lang="en-US" dirty="0" smtClean="0"/>
              <a:t>Since the failures happened too early, we were forced to do unforeseen interventions for repairs – too early to waste our spares!</a:t>
            </a:r>
          </a:p>
          <a:p>
            <a:pPr marL="640080" lvl="1" indent="-274320" fontAlgn="auto">
              <a:spcAft>
                <a:spcPts val="0"/>
              </a:spcAft>
              <a:buFont typeface="Wingdings 2"/>
              <a:buChar char=""/>
              <a:defRPr/>
            </a:pPr>
            <a:r>
              <a:rPr lang="en-US" dirty="0" smtClean="0">
                <a:solidFill>
                  <a:srgbClr val="C00000"/>
                </a:solidFill>
              </a:rPr>
              <a:t>Lesson #2 : </a:t>
            </a:r>
            <a:r>
              <a:rPr lang="en-US" dirty="0" smtClean="0">
                <a:solidFill>
                  <a:srgbClr val="0000FF"/>
                </a:solidFill>
              </a:rPr>
              <a:t>tooling and procedures for interventions to repair early failures should be included in the design of a facility</a:t>
            </a:r>
            <a:endParaRPr lang="en-US" dirty="0" smtClean="0"/>
          </a:p>
          <a:p>
            <a:pPr marL="640080" lvl="1" indent="-274320" fontAlgn="auto">
              <a:spcAft>
                <a:spcPts val="0"/>
              </a:spcAft>
              <a:buFont typeface="Wingdings" pitchFamily="2" charset="2"/>
              <a:buChar char="J"/>
              <a:defRPr/>
            </a:pPr>
            <a:endParaRPr lang="en-US" dirty="0" smtClean="0"/>
          </a:p>
          <a:p>
            <a:pPr marL="320040" indent="-320040" fontAlgn="auto">
              <a:spcAft>
                <a:spcPts val="0"/>
              </a:spcAft>
              <a:buFont typeface="Wingdings" pitchFamily="2" charset="2"/>
              <a:buChar char="q"/>
              <a:defRPr/>
            </a:pPr>
            <a:r>
              <a:rPr lang="en-US" dirty="0" smtClean="0"/>
              <a:t>We profited from the repair work to do improvements and preventive maintenance on similar elements installed on other equipment</a:t>
            </a:r>
          </a:p>
        </p:txBody>
      </p:sp>
      <p:sp>
        <p:nvSpPr>
          <p:cNvPr id="52229" name="Text Placeholder 9"/>
          <p:cNvSpPr>
            <a:spLocks noGrp="1"/>
          </p:cNvSpPr>
          <p:nvPr>
            <p:ph type="body" sz="quarter" idx="13"/>
          </p:nvPr>
        </p:nvSpPr>
        <p:spPr>
          <a:xfrm>
            <a:off x="609600" y="1020763"/>
            <a:ext cx="8534400" cy="293687"/>
          </a:xfrm>
        </p:spPr>
        <p:txBody>
          <a:bodyPr/>
          <a:lstStyle/>
          <a:p>
            <a:r>
              <a:rPr lang="en-US" smtClean="0">
                <a:latin typeface="Arial" charset="0"/>
                <a:cs typeface="Arial" charset="0"/>
              </a:rPr>
              <a:t>Summary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t>Horn &amp; Reflector issues</a:t>
            </a:r>
            <a:endParaRPr lang="en-US" dirty="0"/>
          </a:p>
        </p:txBody>
      </p:sp>
      <p:sp>
        <p:nvSpPr>
          <p:cNvPr id="53250"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3251" name="Slide Number Placeholder 3"/>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63C02D93-C32C-4260-9FF9-A9B5BB80BEFB}" type="slidenum">
              <a:rPr lang="en-US"/>
              <a:pPr/>
              <a:t>11</a:t>
            </a:fld>
            <a:endParaRPr lang="en-US"/>
          </a:p>
        </p:txBody>
      </p:sp>
      <p:sp>
        <p:nvSpPr>
          <p:cNvPr id="53252" name="Text Placeholder 5"/>
          <p:cNvSpPr>
            <a:spLocks noGrp="1"/>
          </p:cNvSpPr>
          <p:nvPr>
            <p:ph type="body" sz="quarter" idx="13"/>
          </p:nvPr>
        </p:nvSpPr>
        <p:spPr>
          <a:xfrm>
            <a:off x="609600" y="1020763"/>
            <a:ext cx="8534400" cy="293687"/>
          </a:xfrm>
        </p:spPr>
        <p:txBody>
          <a:bodyPr/>
          <a:lstStyle/>
          <a:p>
            <a:r>
              <a:rPr lang="en-US" smtClean="0">
                <a:latin typeface="Arial" charset="0"/>
                <a:cs typeface="Arial" charset="0"/>
              </a:rPr>
              <a:t>Reflector water leak</a:t>
            </a:r>
          </a:p>
        </p:txBody>
      </p:sp>
      <p:pic>
        <p:nvPicPr>
          <p:cNvPr id="53253" name="Picture 3" descr="0001"/>
          <p:cNvPicPr>
            <a:picLocks noGrp="1" noChangeAspect="1" noChangeArrowheads="1"/>
          </p:cNvPicPr>
          <p:nvPr>
            <p:ph sz="quarter" idx="1"/>
          </p:nvPr>
        </p:nvPicPr>
        <p:blipFill>
          <a:blip r:embed="rId2"/>
          <a:srcRect/>
          <a:stretch>
            <a:fillRect/>
          </a:stretch>
        </p:blipFill>
        <p:spPr>
          <a:xfrm>
            <a:off x="0" y="1447800"/>
            <a:ext cx="5334000" cy="3694113"/>
          </a:xfrm>
        </p:spPr>
      </p:pic>
      <p:pic>
        <p:nvPicPr>
          <p:cNvPr id="53254" name="Picture 3" descr="cngs_refl_ceramic"/>
          <p:cNvPicPr>
            <a:picLocks noChangeAspect="1" noChangeArrowheads="1"/>
          </p:cNvPicPr>
          <p:nvPr/>
        </p:nvPicPr>
        <p:blipFill>
          <a:blip r:embed="rId3"/>
          <a:srcRect/>
          <a:stretch>
            <a:fillRect/>
          </a:stretch>
        </p:blipFill>
        <p:spPr bwMode="auto">
          <a:xfrm>
            <a:off x="5486400" y="1738313"/>
            <a:ext cx="3386138" cy="4510087"/>
          </a:xfrm>
          <a:prstGeom prst="rect">
            <a:avLst/>
          </a:prstGeom>
          <a:noFill/>
          <a:ln w="28575">
            <a:noFill/>
            <a:miter lim="800000"/>
            <a:headEnd/>
            <a:tailEnd/>
          </a:ln>
        </p:spPr>
      </p:pic>
      <p:sp>
        <p:nvSpPr>
          <p:cNvPr id="10" name="Oval 9"/>
          <p:cNvSpPr/>
          <p:nvPr/>
        </p:nvSpPr>
        <p:spPr>
          <a:xfrm>
            <a:off x="4267200" y="3276600"/>
            <a:ext cx="304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rot="5400000" flipH="1" flipV="1">
            <a:off x="4191000" y="1981200"/>
            <a:ext cx="1524000" cy="106680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 idx="4"/>
          </p:cNvCxnSpPr>
          <p:nvPr/>
        </p:nvCxnSpPr>
        <p:spPr>
          <a:xfrm rot="16200000" flipH="1">
            <a:off x="3733800" y="4495800"/>
            <a:ext cx="2438400" cy="106680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a:spLocks noChangeArrowheads="1"/>
          </p:cNvSpPr>
          <p:nvPr/>
        </p:nvSpPr>
        <p:spPr bwMode="auto">
          <a:xfrm>
            <a:off x="609600" y="5181600"/>
            <a:ext cx="4724400" cy="1447800"/>
          </a:xfrm>
          <a:prstGeom prst="rect">
            <a:avLst/>
          </a:prstGeom>
          <a:noFill/>
          <a:ln w="9525">
            <a:noFill/>
            <a:miter lim="800000"/>
            <a:headEnd/>
            <a:tailEnd/>
          </a:ln>
        </p:spPr>
        <p:txBody>
          <a:bodyPr/>
          <a:lstStyle/>
          <a:p>
            <a:pPr marL="342900" lvl="1" indent="-342900">
              <a:spcBef>
                <a:spcPct val="20000"/>
              </a:spcBef>
              <a:buClr>
                <a:schemeClr val="folHlink"/>
              </a:buClr>
              <a:buSzPct val="90000"/>
              <a:buFont typeface="Wingdings" pitchFamily="2" charset="2"/>
              <a:buChar char="q"/>
              <a:defRPr/>
            </a:pPr>
            <a:r>
              <a:rPr lang="en-US" dirty="0">
                <a:latin typeface="Calibri" pitchFamily="34" charset="0"/>
              </a:rPr>
              <a:t>Observed high refill rate in the closed circuit water cooling system of the reflector, and increased water level in the sumps</a:t>
            </a:r>
          </a:p>
          <a:p>
            <a:pPr marL="800100" lvl="1" indent="-342900">
              <a:spcBef>
                <a:spcPct val="20000"/>
              </a:spcBef>
              <a:buClr>
                <a:schemeClr val="folHlink"/>
              </a:buClr>
              <a:buSzPct val="90000"/>
              <a:buFont typeface="Wingdings" pitchFamily="2" charset="2"/>
              <a:buChar char="Ä"/>
              <a:defRPr/>
            </a:pPr>
            <a:r>
              <a:rPr lang="en-US" dirty="0">
                <a:solidFill>
                  <a:srgbClr val="0000FF"/>
                </a:solidFill>
                <a:latin typeface="Calibri" pitchFamily="34" charset="0"/>
              </a:rPr>
              <a:t>fault in one of the ceramic insulating connectors of the reflector</a:t>
            </a:r>
            <a:endParaRPr lang="en-US" dirty="0">
              <a:solidFill>
                <a:srgbClr val="0000FF"/>
              </a:solidFill>
              <a:latin typeface="Calibri" pitchFamily="34" charset="0"/>
            </a:endParaRPr>
          </a:p>
        </p:txBody>
      </p:sp>
      <p:cxnSp>
        <p:nvCxnSpPr>
          <p:cNvPr id="15" name="Straight Arrow Connector 14"/>
          <p:cNvCxnSpPr/>
          <p:nvPr/>
        </p:nvCxnSpPr>
        <p:spPr>
          <a:xfrm rot="5400000" flipH="1" flipV="1">
            <a:off x="4762500" y="4229100"/>
            <a:ext cx="2286000" cy="1752600"/>
          </a:xfrm>
          <a:prstGeom prst="straightConnector1">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2"/>
          <p:cNvSpPr>
            <a:spLocks noGrp="1"/>
          </p:cNvSpPr>
          <p:nvPr>
            <p:ph type="title"/>
          </p:nvPr>
        </p:nvSpPr>
        <p:spPr/>
        <p:txBody>
          <a:bodyPr/>
          <a:lstStyle/>
          <a:p>
            <a:r>
              <a:rPr lang="en-US" smtClean="0"/>
              <a:t>Horn &amp; Reflector issues</a:t>
            </a:r>
          </a:p>
        </p:txBody>
      </p:sp>
      <p:sp>
        <p:nvSpPr>
          <p:cNvPr id="54274" name="Date Placeholder 3"/>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4275" name="Text Placeholder 5"/>
          <p:cNvSpPr>
            <a:spLocks noGrp="1"/>
          </p:cNvSpPr>
          <p:nvPr>
            <p:ph type="body" sz="quarter" idx="13"/>
          </p:nvPr>
        </p:nvSpPr>
        <p:spPr>
          <a:xfrm>
            <a:off x="609600" y="990600"/>
            <a:ext cx="8534400" cy="292100"/>
          </a:xfrm>
        </p:spPr>
        <p:txBody>
          <a:bodyPr/>
          <a:lstStyle/>
          <a:p>
            <a:r>
              <a:rPr lang="en-US" smtClean="0"/>
              <a:t>Water inlets &amp; Outlets  repair &amp; improvements</a:t>
            </a:r>
          </a:p>
        </p:txBody>
      </p:sp>
      <p:sp>
        <p:nvSpPr>
          <p:cNvPr id="54276" name="Slide Number Placeholder 4"/>
          <p:cNvSpPr>
            <a:spLocks noGrp="1"/>
          </p:cNvSpPr>
          <p:nvPr>
            <p:ph type="sldNum" sz="quarter" idx="16"/>
          </p:nvPr>
        </p:nvSpPr>
        <p:spPr bwMode="auto">
          <a:ln>
            <a:miter lim="800000"/>
            <a:headEnd/>
            <a:tailEnd/>
          </a:ln>
        </p:spPr>
        <p:txBody>
          <a:bodyPr vert="horz" wrap="square" lIns="91440" numCol="1" anchor="t" anchorCtr="0" compatLnSpc="1">
            <a:prstTxWarp prst="textNoShape">
              <a:avLst/>
            </a:prstTxWarp>
          </a:bodyPr>
          <a:lstStyle/>
          <a:p>
            <a:fld id="{265B9097-2D2E-497B-B795-A7F0F1FA76A4}" type="slidenum">
              <a:rPr lang="en-US"/>
              <a:pPr/>
              <a:t>12</a:t>
            </a:fld>
            <a:endParaRPr lang="en-US"/>
          </a:p>
        </p:txBody>
      </p:sp>
      <p:pic>
        <p:nvPicPr>
          <p:cNvPr id="54277" name="Picture 8" descr="IMG_0651"/>
          <p:cNvPicPr>
            <a:picLocks noChangeAspect="1" noChangeArrowheads="1"/>
          </p:cNvPicPr>
          <p:nvPr/>
        </p:nvPicPr>
        <p:blipFill>
          <a:blip r:embed="rId2"/>
          <a:srcRect/>
          <a:stretch>
            <a:fillRect/>
          </a:stretch>
        </p:blipFill>
        <p:spPr bwMode="auto">
          <a:xfrm>
            <a:off x="2111375" y="2590800"/>
            <a:ext cx="2536825" cy="2757488"/>
          </a:xfrm>
          <a:prstGeom prst="rect">
            <a:avLst/>
          </a:prstGeom>
          <a:noFill/>
          <a:ln w="9525">
            <a:noFill/>
            <a:miter lim="800000"/>
            <a:headEnd/>
            <a:tailEnd/>
          </a:ln>
        </p:spPr>
      </p:pic>
      <p:pic>
        <p:nvPicPr>
          <p:cNvPr id="54278" name="Picture 9" descr="old_water_outlet_photo"/>
          <p:cNvPicPr>
            <a:picLocks noChangeAspect="1" noChangeArrowheads="1"/>
          </p:cNvPicPr>
          <p:nvPr/>
        </p:nvPicPr>
        <p:blipFill>
          <a:blip r:embed="rId3"/>
          <a:srcRect/>
          <a:stretch>
            <a:fillRect/>
          </a:stretch>
        </p:blipFill>
        <p:spPr bwMode="auto">
          <a:xfrm>
            <a:off x="76200" y="1752600"/>
            <a:ext cx="2474913" cy="1935163"/>
          </a:xfrm>
          <a:prstGeom prst="rect">
            <a:avLst/>
          </a:prstGeom>
          <a:noFill/>
          <a:ln w="9525">
            <a:noFill/>
            <a:miter lim="800000"/>
            <a:headEnd/>
            <a:tailEnd/>
          </a:ln>
        </p:spPr>
      </p:pic>
      <p:pic>
        <p:nvPicPr>
          <p:cNvPr id="54279" name="Picture 12" descr="old water inlet photo2"/>
          <p:cNvPicPr>
            <a:picLocks noChangeAspect="1" noChangeArrowheads="1"/>
          </p:cNvPicPr>
          <p:nvPr/>
        </p:nvPicPr>
        <p:blipFill>
          <a:blip r:embed="rId4"/>
          <a:srcRect/>
          <a:stretch>
            <a:fillRect/>
          </a:stretch>
        </p:blipFill>
        <p:spPr bwMode="auto">
          <a:xfrm>
            <a:off x="4695825" y="1752600"/>
            <a:ext cx="2543175" cy="1747838"/>
          </a:xfrm>
          <a:prstGeom prst="rect">
            <a:avLst/>
          </a:prstGeom>
          <a:noFill/>
          <a:ln w="9525">
            <a:noFill/>
            <a:miter lim="800000"/>
            <a:headEnd/>
            <a:tailEnd/>
          </a:ln>
        </p:spPr>
      </p:pic>
      <p:pic>
        <p:nvPicPr>
          <p:cNvPr id="54280" name="Picture 13" descr="New water inlet"/>
          <p:cNvPicPr>
            <a:picLocks noChangeAspect="1" noChangeArrowheads="1"/>
          </p:cNvPicPr>
          <p:nvPr/>
        </p:nvPicPr>
        <p:blipFill>
          <a:blip r:embed="rId5"/>
          <a:srcRect/>
          <a:stretch>
            <a:fillRect/>
          </a:stretch>
        </p:blipFill>
        <p:spPr bwMode="auto">
          <a:xfrm>
            <a:off x="5105400" y="3581400"/>
            <a:ext cx="2693988" cy="1865313"/>
          </a:xfrm>
          <a:prstGeom prst="rect">
            <a:avLst/>
          </a:prstGeom>
          <a:noFill/>
          <a:ln w="9525">
            <a:noFill/>
            <a:miter lim="800000"/>
            <a:headEnd/>
            <a:tailEnd/>
          </a:ln>
        </p:spPr>
      </p:pic>
      <p:sp>
        <p:nvSpPr>
          <p:cNvPr id="54281" name="Rectangle 13"/>
          <p:cNvSpPr>
            <a:spLocks noChangeArrowheads="1"/>
          </p:cNvSpPr>
          <p:nvPr/>
        </p:nvSpPr>
        <p:spPr bwMode="auto">
          <a:xfrm>
            <a:off x="76200" y="1371600"/>
            <a:ext cx="2514600" cy="457200"/>
          </a:xfrm>
          <a:prstGeom prst="rect">
            <a:avLst/>
          </a:prstGeom>
          <a:noFill/>
          <a:ln w="9525">
            <a:noFill/>
            <a:miter lim="800000"/>
            <a:headEnd/>
            <a:tailEnd/>
          </a:ln>
        </p:spPr>
        <p:txBody>
          <a:bodyPr/>
          <a:lstStyle/>
          <a:p>
            <a:pPr marL="342900" lvl="1" indent="-342900">
              <a:spcBef>
                <a:spcPct val="20000"/>
              </a:spcBef>
              <a:buClr>
                <a:schemeClr val="folHlink"/>
              </a:buClr>
              <a:buSzPct val="90000"/>
            </a:pPr>
            <a:r>
              <a:rPr lang="en-US" b="1">
                <a:solidFill>
                  <a:srgbClr val="008000"/>
                </a:solidFill>
                <a:latin typeface="Calibri" pitchFamily="34" charset="0"/>
              </a:rPr>
              <a:t>Water outlets</a:t>
            </a:r>
          </a:p>
        </p:txBody>
      </p:sp>
      <p:sp>
        <p:nvSpPr>
          <p:cNvPr id="54282" name="Rectangle 14"/>
          <p:cNvSpPr>
            <a:spLocks noChangeArrowheads="1"/>
          </p:cNvSpPr>
          <p:nvPr/>
        </p:nvSpPr>
        <p:spPr bwMode="auto">
          <a:xfrm>
            <a:off x="4648200" y="1371600"/>
            <a:ext cx="4495800" cy="1447800"/>
          </a:xfrm>
          <a:prstGeom prst="rect">
            <a:avLst/>
          </a:prstGeom>
          <a:noFill/>
          <a:ln w="9525">
            <a:noFill/>
            <a:miter lim="800000"/>
            <a:headEnd/>
            <a:tailEnd/>
          </a:ln>
        </p:spPr>
        <p:txBody>
          <a:bodyPr/>
          <a:lstStyle/>
          <a:p>
            <a:pPr marL="342900" lvl="1" indent="-342900">
              <a:spcBef>
                <a:spcPct val="20000"/>
              </a:spcBef>
              <a:buClr>
                <a:schemeClr val="folHlink"/>
              </a:buClr>
              <a:buSzPct val="90000"/>
            </a:pPr>
            <a:r>
              <a:rPr lang="en-US" b="1">
                <a:solidFill>
                  <a:srgbClr val="008000"/>
                </a:solidFill>
                <a:latin typeface="Calibri" pitchFamily="34" charset="0"/>
              </a:rPr>
              <a:t>Water inlets</a:t>
            </a:r>
          </a:p>
        </p:txBody>
      </p:sp>
      <p:sp>
        <p:nvSpPr>
          <p:cNvPr id="54283" name="Rectangle 15"/>
          <p:cNvSpPr>
            <a:spLocks noChangeArrowheads="1"/>
          </p:cNvSpPr>
          <p:nvPr/>
        </p:nvSpPr>
        <p:spPr bwMode="auto">
          <a:xfrm>
            <a:off x="152400" y="5334000"/>
            <a:ext cx="4038600" cy="1447800"/>
          </a:xfrm>
          <a:prstGeom prst="rect">
            <a:avLst/>
          </a:prstGeom>
          <a:noFill/>
          <a:ln w="9525">
            <a:noFill/>
            <a:miter lim="800000"/>
            <a:headEnd/>
            <a:tailEnd/>
          </a:ln>
        </p:spPr>
        <p:txBody>
          <a:bodyPr/>
          <a:lstStyle/>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400" b="1">
                <a:solidFill>
                  <a:srgbClr val="000099"/>
                </a:solidFill>
                <a:latin typeface="Calibri" pitchFamily="34" charset="0"/>
              </a:rPr>
              <a:t>Old design</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400">
                <a:latin typeface="Calibri" pitchFamily="34" charset="0"/>
              </a:rPr>
              <a:t>Ti-ceramic assembly,</a:t>
            </a:r>
            <a:r>
              <a:rPr lang="en-GB" sz="1400">
                <a:solidFill>
                  <a:srgbClr val="FF0000"/>
                </a:solidFill>
                <a:latin typeface="Calibri" pitchFamily="34" charset="0"/>
              </a:rPr>
              <a:t> machined</a:t>
            </a:r>
            <a:r>
              <a:rPr lang="en-GB" sz="1400">
                <a:latin typeface="Calibri" pitchFamily="34" charset="0"/>
              </a:rPr>
              <a:t>, </a:t>
            </a:r>
            <a:r>
              <a:rPr lang="en-GB" sz="1400">
                <a:solidFill>
                  <a:srgbClr val="FF0000"/>
                </a:solidFill>
                <a:latin typeface="Calibri" pitchFamily="34" charset="0"/>
              </a:rPr>
              <a:t>brazed</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400">
                <a:latin typeface="Calibri" pitchFamily="34" charset="0"/>
              </a:rPr>
              <a:t>Bellows absorbs misalignments</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400">
                <a:latin typeface="Calibri" pitchFamily="34" charset="0"/>
              </a:rPr>
              <a:t>Shear stress from brazing (thermal) too high</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400">
                <a:latin typeface="Calibri" pitchFamily="34" charset="0"/>
              </a:rPr>
              <a:t>Non optimal geometry for the ceramic</a:t>
            </a:r>
          </a:p>
        </p:txBody>
      </p:sp>
      <p:sp>
        <p:nvSpPr>
          <p:cNvPr id="54284" name="Rectangle 17"/>
          <p:cNvSpPr>
            <a:spLocks noChangeArrowheads="1"/>
          </p:cNvSpPr>
          <p:nvPr/>
        </p:nvSpPr>
        <p:spPr bwMode="auto">
          <a:xfrm>
            <a:off x="3810000" y="5410200"/>
            <a:ext cx="5334000" cy="1219200"/>
          </a:xfrm>
          <a:prstGeom prst="rect">
            <a:avLst/>
          </a:prstGeom>
          <a:noFill/>
          <a:ln w="9525">
            <a:noFill/>
            <a:miter lim="800000"/>
            <a:headEnd/>
            <a:tailEnd/>
          </a:ln>
        </p:spPr>
        <p:txBody>
          <a:bodyPr/>
          <a:lstStyle/>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400" b="1">
                <a:solidFill>
                  <a:srgbClr val="000099"/>
                </a:solidFill>
                <a:latin typeface="Calibri" pitchFamily="34" charset="0"/>
              </a:rPr>
              <a:t>New design</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400">
                <a:solidFill>
                  <a:srgbClr val="FF0000"/>
                </a:solidFill>
                <a:latin typeface="Calibri" pitchFamily="34" charset="0"/>
              </a:rPr>
              <a:t>No brazing</a:t>
            </a:r>
            <a:r>
              <a:rPr lang="en-GB" sz="1400">
                <a:latin typeface="Calibri" pitchFamily="34" charset="0"/>
              </a:rPr>
              <a:t>, no machining, soft seal, </a:t>
            </a:r>
            <a:r>
              <a:rPr lang="en-GB" sz="1400" b="1">
                <a:solidFill>
                  <a:srgbClr val="FF0000"/>
                </a:solidFill>
                <a:latin typeface="Calibri" pitchFamily="34" charset="0"/>
              </a:rPr>
              <a:t>ceramic only in compression</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400">
                <a:latin typeface="Calibri" pitchFamily="34" charset="0"/>
              </a:rPr>
              <a:t>Thorough testing in the spare horn</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400">
                <a:latin typeface="Calibri" pitchFamily="34" charset="0"/>
              </a:rPr>
              <a:t>Replaced all water inlets &amp; outlets in horn &amp; reflector</a:t>
            </a:r>
          </a:p>
        </p:txBody>
      </p:sp>
      <p:sp>
        <p:nvSpPr>
          <p:cNvPr id="19" name="Oval 18"/>
          <p:cNvSpPr/>
          <p:nvPr/>
        </p:nvSpPr>
        <p:spPr>
          <a:xfrm>
            <a:off x="4876800" y="2514600"/>
            <a:ext cx="1143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Connector 20"/>
          <p:cNvCxnSpPr>
            <a:stCxn id="19" idx="4"/>
          </p:cNvCxnSpPr>
          <p:nvPr/>
        </p:nvCxnSpPr>
        <p:spPr>
          <a:xfrm rot="16200000" flipH="1">
            <a:off x="5314950" y="3257550"/>
            <a:ext cx="914400" cy="64770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57200" y="2133600"/>
            <a:ext cx="15240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5" name="Straight Connector 24"/>
          <p:cNvCxnSpPr/>
          <p:nvPr/>
        </p:nvCxnSpPr>
        <p:spPr>
          <a:xfrm>
            <a:off x="1828800" y="2971800"/>
            <a:ext cx="990600" cy="68580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4289" name="Picture 7"/>
          <p:cNvPicPr>
            <a:picLocks noChangeAspect="1" noChangeArrowheads="1"/>
          </p:cNvPicPr>
          <p:nvPr/>
        </p:nvPicPr>
        <p:blipFill>
          <a:blip r:embed="rId6"/>
          <a:srcRect/>
          <a:stretch>
            <a:fillRect/>
          </a:stretch>
        </p:blipFill>
        <p:spPr bwMode="auto">
          <a:xfrm>
            <a:off x="7888288" y="1600200"/>
            <a:ext cx="1027112" cy="884238"/>
          </a:xfrm>
          <a:prstGeom prst="rect">
            <a:avLst/>
          </a:prstGeom>
          <a:noFill/>
          <a:ln w="9525">
            <a:noFill/>
            <a:round/>
            <a:headEnd/>
            <a:tailEnd/>
          </a:ln>
        </p:spPr>
      </p:pic>
      <p:sp>
        <p:nvSpPr>
          <p:cNvPr id="54290" name="Oval 8"/>
          <p:cNvSpPr>
            <a:spLocks noChangeArrowheads="1"/>
          </p:cNvSpPr>
          <p:nvPr/>
        </p:nvSpPr>
        <p:spPr bwMode="auto">
          <a:xfrm>
            <a:off x="7904163" y="2095500"/>
            <a:ext cx="400050" cy="400050"/>
          </a:xfrm>
          <a:prstGeom prst="ellipse">
            <a:avLst/>
          </a:prstGeom>
          <a:noFill/>
          <a:ln w="25560">
            <a:solidFill>
              <a:srgbClr val="FF6600"/>
            </a:solidFill>
            <a:miter lim="800000"/>
            <a:headEnd/>
            <a:tailEnd/>
          </a:ln>
        </p:spPr>
        <p:txBody>
          <a:bodyPr wrap="none" anchor="ctr"/>
          <a:lstStyle/>
          <a:p>
            <a:endParaRPr lang="en-US"/>
          </a:p>
        </p:txBody>
      </p:sp>
      <p:pic>
        <p:nvPicPr>
          <p:cNvPr id="54291" name="Picture 10"/>
          <p:cNvPicPr>
            <a:picLocks noChangeAspect="1" noChangeArrowheads="1"/>
          </p:cNvPicPr>
          <p:nvPr/>
        </p:nvPicPr>
        <p:blipFill>
          <a:blip r:embed="rId7"/>
          <a:srcRect/>
          <a:stretch>
            <a:fillRect/>
          </a:stretch>
        </p:blipFill>
        <p:spPr bwMode="auto">
          <a:xfrm>
            <a:off x="7888288" y="2543175"/>
            <a:ext cx="1014412" cy="1352550"/>
          </a:xfrm>
          <a:prstGeom prst="rect">
            <a:avLst/>
          </a:prstGeom>
          <a:noFill/>
          <a:ln w="9360">
            <a:solidFill>
              <a:srgbClr val="000000"/>
            </a:solidFill>
            <a:miter lim="800000"/>
            <a:headEnd/>
            <a:tailEnd/>
          </a:ln>
        </p:spPr>
      </p:pic>
      <p:sp>
        <p:nvSpPr>
          <p:cNvPr id="54292" name="Oval 11"/>
          <p:cNvSpPr>
            <a:spLocks noChangeArrowheads="1"/>
          </p:cNvSpPr>
          <p:nvPr/>
        </p:nvSpPr>
        <p:spPr bwMode="auto">
          <a:xfrm>
            <a:off x="8056563" y="2876550"/>
            <a:ext cx="400050" cy="400050"/>
          </a:xfrm>
          <a:prstGeom prst="ellipse">
            <a:avLst/>
          </a:prstGeom>
          <a:noFill/>
          <a:ln w="25560">
            <a:solidFill>
              <a:srgbClr val="FF6600"/>
            </a:solidFill>
            <a:miter lim="800000"/>
            <a:headEnd/>
            <a:tailEnd/>
          </a:ln>
        </p:spPr>
        <p:txBody>
          <a:bodyPr wrap="none" anchor="ctr"/>
          <a:lstStyle/>
          <a:p>
            <a:endParaRPr lang="en-US"/>
          </a:p>
        </p:txBody>
      </p:sp>
      <p:cxnSp>
        <p:nvCxnSpPr>
          <p:cNvPr id="54293" name="AutoShape 17"/>
          <p:cNvCxnSpPr>
            <a:cxnSpLocks noChangeShapeType="1"/>
            <a:endCxn id="54292" idx="0"/>
          </p:cNvCxnSpPr>
          <p:nvPr/>
        </p:nvCxnSpPr>
        <p:spPr bwMode="auto">
          <a:xfrm>
            <a:off x="8094663" y="2493963"/>
            <a:ext cx="161925" cy="382587"/>
          </a:xfrm>
          <a:prstGeom prst="straightConnector1">
            <a:avLst/>
          </a:prstGeom>
          <a:noFill/>
          <a:ln w="25560">
            <a:solidFill>
              <a:srgbClr val="E75C00"/>
            </a:solidFill>
            <a:miter lim="800000"/>
            <a:headEn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smtClean="0"/>
              <a:t>Horn &amp; Reflector issues</a:t>
            </a:r>
          </a:p>
        </p:txBody>
      </p:sp>
      <p:sp>
        <p:nvSpPr>
          <p:cNvPr id="55298"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5299" name="Text Placeholder 3"/>
          <p:cNvSpPr>
            <a:spLocks noGrp="1"/>
          </p:cNvSpPr>
          <p:nvPr>
            <p:ph type="body" sz="quarter" idx="13"/>
          </p:nvPr>
        </p:nvSpPr>
        <p:spPr>
          <a:xfrm>
            <a:off x="609600" y="990600"/>
            <a:ext cx="8534400" cy="292100"/>
          </a:xfrm>
        </p:spPr>
        <p:txBody>
          <a:bodyPr/>
          <a:lstStyle/>
          <a:p>
            <a:r>
              <a:rPr lang="en-US" smtClean="0"/>
              <a:t>Water inlets &amp; Outlets  repair &amp; improvements</a:t>
            </a:r>
          </a:p>
        </p:txBody>
      </p:sp>
      <p:sp>
        <p:nvSpPr>
          <p:cNvPr id="55300" name="Slide Number Placeholder 4"/>
          <p:cNvSpPr>
            <a:spLocks noGrp="1"/>
          </p:cNvSpPr>
          <p:nvPr>
            <p:ph type="sldNum" sz="quarter" idx="16"/>
          </p:nvPr>
        </p:nvSpPr>
        <p:spPr bwMode="auto">
          <a:ln>
            <a:miter lim="800000"/>
            <a:headEnd/>
            <a:tailEnd/>
          </a:ln>
        </p:spPr>
        <p:txBody>
          <a:bodyPr vert="horz" wrap="square" lIns="91440" numCol="1" anchor="t" anchorCtr="0" compatLnSpc="1">
            <a:prstTxWarp prst="textNoShape">
              <a:avLst/>
            </a:prstTxWarp>
          </a:bodyPr>
          <a:lstStyle/>
          <a:p>
            <a:fld id="{9E63077F-97E0-4FD1-8B94-EE0D4098E908}" type="slidenum">
              <a:rPr lang="en-US"/>
              <a:pPr/>
              <a:t>13</a:t>
            </a:fld>
            <a:endParaRPr lang="en-US"/>
          </a:p>
        </p:txBody>
      </p:sp>
      <p:pic>
        <p:nvPicPr>
          <p:cNvPr id="55301" name="Picture 4" descr="Demontage_rampe_reflecteur 028"/>
          <p:cNvPicPr>
            <a:picLocks noChangeAspect="1" noChangeArrowheads="1"/>
          </p:cNvPicPr>
          <p:nvPr/>
        </p:nvPicPr>
        <p:blipFill>
          <a:blip r:embed="rId2"/>
          <a:srcRect/>
          <a:stretch>
            <a:fillRect/>
          </a:stretch>
        </p:blipFill>
        <p:spPr bwMode="auto">
          <a:xfrm>
            <a:off x="5335588" y="1625600"/>
            <a:ext cx="3656012" cy="4875213"/>
          </a:xfrm>
          <a:prstGeom prst="rect">
            <a:avLst/>
          </a:prstGeom>
          <a:noFill/>
          <a:ln w="9525">
            <a:noFill/>
            <a:miter lim="800000"/>
            <a:headEnd/>
            <a:tailEnd/>
          </a:ln>
        </p:spPr>
      </p:pic>
      <p:pic>
        <p:nvPicPr>
          <p:cNvPr id="55302" name="Picture 9" descr="IMG_0757"/>
          <p:cNvPicPr>
            <a:picLocks noChangeAspect="1" noChangeArrowheads="1"/>
          </p:cNvPicPr>
          <p:nvPr/>
        </p:nvPicPr>
        <p:blipFill>
          <a:blip r:embed="rId3"/>
          <a:srcRect/>
          <a:stretch>
            <a:fillRect/>
          </a:stretch>
        </p:blipFill>
        <p:spPr bwMode="auto">
          <a:xfrm>
            <a:off x="381000" y="1447800"/>
            <a:ext cx="3352800" cy="2724150"/>
          </a:xfrm>
          <a:prstGeom prst="rect">
            <a:avLst/>
          </a:prstGeom>
          <a:noFill/>
          <a:ln w="9525">
            <a:noFill/>
            <a:miter lim="800000"/>
            <a:headEnd/>
            <a:tailEnd/>
          </a:ln>
        </p:spPr>
      </p:pic>
      <p:sp>
        <p:nvSpPr>
          <p:cNvPr id="8" name="Rectangle 7"/>
          <p:cNvSpPr>
            <a:spLocks noChangeArrowheads="1"/>
          </p:cNvSpPr>
          <p:nvPr/>
        </p:nvSpPr>
        <p:spPr bwMode="auto">
          <a:xfrm>
            <a:off x="152400" y="4191000"/>
            <a:ext cx="5181600" cy="2362200"/>
          </a:xfrm>
          <a:prstGeom prst="rect">
            <a:avLst/>
          </a:prstGeom>
          <a:noFill/>
          <a:ln w="9525">
            <a:noFill/>
            <a:miter lim="800000"/>
            <a:headEnd/>
            <a:tailEnd/>
          </a:ln>
        </p:spPr>
        <p:txBody>
          <a:bodyPr>
            <a:normAutofit lnSpcReduction="10000"/>
          </a:bodyPr>
          <a:lstStyle/>
          <a:p>
            <a:pPr marL="342900" lvl="1" indent="-342900">
              <a:spcBef>
                <a:spcPct val="20000"/>
              </a:spcBef>
              <a:buClr>
                <a:schemeClr val="folHlink"/>
              </a:buClr>
              <a:buSzPct val="90000"/>
              <a:buFont typeface="Wingdings" pitchFamily="2" charset="2"/>
              <a:buChar char="q"/>
              <a:defRPr/>
            </a:pPr>
            <a:r>
              <a:rPr lang="en-US" dirty="0">
                <a:latin typeface="Calibri" pitchFamily="34" charset="0"/>
              </a:rPr>
              <a:t>Only possible since we haven’t been running for long</a:t>
            </a:r>
          </a:p>
          <a:p>
            <a:pPr marL="342900" lvl="1" indent="-342900">
              <a:spcBef>
                <a:spcPct val="20000"/>
              </a:spcBef>
              <a:buClr>
                <a:schemeClr val="folHlink"/>
              </a:buClr>
              <a:buSzPct val="90000"/>
              <a:buFont typeface="Wingdings" pitchFamily="2" charset="2"/>
              <a:buChar char="q"/>
              <a:defRPr/>
            </a:pPr>
            <a:r>
              <a:rPr lang="en-US" dirty="0">
                <a:latin typeface="Calibri" pitchFamily="34" charset="0"/>
              </a:rPr>
              <a:t>Work in a radioactive environment:</a:t>
            </a:r>
          </a:p>
          <a:p>
            <a:pPr marL="800100" lvl="2" indent="-342900">
              <a:spcBef>
                <a:spcPct val="20000"/>
              </a:spcBef>
              <a:buClr>
                <a:schemeClr val="folHlink"/>
              </a:buClr>
              <a:buSzPct val="90000"/>
              <a:buFont typeface="Wingdings" pitchFamily="2" charset="2"/>
              <a:buChar char="Ä"/>
              <a:defRPr/>
            </a:pPr>
            <a:r>
              <a:rPr lang="en-US" dirty="0">
                <a:latin typeface="Calibri" pitchFamily="34" charset="0"/>
              </a:rPr>
              <a:t>detailed radiation dose planning and minimization  before intervention</a:t>
            </a:r>
          </a:p>
          <a:p>
            <a:pPr marL="800100" lvl="2" indent="-342900">
              <a:spcBef>
                <a:spcPct val="20000"/>
              </a:spcBef>
              <a:buClr>
                <a:schemeClr val="folHlink"/>
              </a:buClr>
              <a:buSzPct val="90000"/>
              <a:buFont typeface="Wingdings" pitchFamily="2" charset="2"/>
              <a:buChar char="Ä"/>
              <a:defRPr/>
            </a:pPr>
            <a:r>
              <a:rPr lang="en-GB" dirty="0">
                <a:solidFill>
                  <a:srgbClr val="C00000"/>
                </a:solidFill>
                <a:latin typeface="Calibri" pitchFamily="34" charset="0"/>
                <a:sym typeface="Wingdings" pitchFamily="2" charset="2"/>
              </a:rPr>
              <a:t>practice sessions with spare horn</a:t>
            </a:r>
          </a:p>
          <a:p>
            <a:pPr marL="800100" lvl="2" indent="-342900">
              <a:spcBef>
                <a:spcPct val="20000"/>
              </a:spcBef>
              <a:buClr>
                <a:schemeClr val="folHlink"/>
              </a:buClr>
              <a:buSzPct val="90000"/>
              <a:buFont typeface="Wingdings" pitchFamily="2" charset="2"/>
              <a:buChar char="Ä"/>
              <a:defRPr/>
            </a:pPr>
            <a:r>
              <a:rPr lang="en-GB" dirty="0">
                <a:latin typeface="Calibri" pitchFamily="34" charset="0"/>
                <a:sym typeface="Wingdings" pitchFamily="2" charset="2"/>
              </a:rPr>
              <a:t>dose sharing</a:t>
            </a:r>
            <a:endParaRPr lang="en-US" dirty="0">
              <a:latin typeface="Calibri" pitchFamily="34" charset="0"/>
              <a:sym typeface="Wingdings" pitchFamily="2" charset="2"/>
            </a:endParaRPr>
          </a:p>
          <a:p>
            <a:pPr marL="800100" lvl="2" indent="-342900">
              <a:spcBef>
                <a:spcPct val="20000"/>
              </a:spcBef>
              <a:buClr>
                <a:schemeClr val="folHlink"/>
              </a:buClr>
              <a:buSzPct val="90000"/>
              <a:buFont typeface="Wingdings" pitchFamily="2" charset="2"/>
              <a:buChar char="Ä"/>
              <a:defRPr/>
            </a:pPr>
            <a:r>
              <a:rPr lang="en-US" dirty="0">
                <a:latin typeface="Calibri" pitchFamily="34" charset="0"/>
              </a:rPr>
              <a:t>additional mobile local shielding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mtClean="0"/>
              <a:t>Horn &amp; Reflector issues</a:t>
            </a:r>
          </a:p>
        </p:txBody>
      </p:sp>
      <p:sp>
        <p:nvSpPr>
          <p:cNvPr id="56322"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6323" name="Text Placeholder 3"/>
          <p:cNvSpPr>
            <a:spLocks noGrp="1"/>
          </p:cNvSpPr>
          <p:nvPr>
            <p:ph type="body" sz="quarter" idx="13"/>
          </p:nvPr>
        </p:nvSpPr>
        <p:spPr>
          <a:xfrm>
            <a:off x="609600" y="990600"/>
            <a:ext cx="8534400" cy="292100"/>
          </a:xfrm>
        </p:spPr>
        <p:txBody>
          <a:bodyPr/>
          <a:lstStyle/>
          <a:p>
            <a:r>
              <a:rPr lang="en-US" smtClean="0"/>
              <a:t>Stripline repair &amp; improvements </a:t>
            </a:r>
          </a:p>
        </p:txBody>
      </p:sp>
      <p:sp>
        <p:nvSpPr>
          <p:cNvPr id="56324" name="Slide Number Placeholder 4"/>
          <p:cNvSpPr>
            <a:spLocks noGrp="1"/>
          </p:cNvSpPr>
          <p:nvPr>
            <p:ph type="sldNum" sz="quarter" idx="16"/>
          </p:nvPr>
        </p:nvSpPr>
        <p:spPr bwMode="auto">
          <a:ln>
            <a:miter lim="800000"/>
            <a:headEnd/>
            <a:tailEnd/>
          </a:ln>
        </p:spPr>
        <p:txBody>
          <a:bodyPr vert="horz" wrap="square" lIns="91440" numCol="1" anchor="t" anchorCtr="0" compatLnSpc="1">
            <a:prstTxWarp prst="textNoShape">
              <a:avLst/>
            </a:prstTxWarp>
          </a:bodyPr>
          <a:lstStyle/>
          <a:p>
            <a:fld id="{A1CED24C-2BCD-49C5-8520-A9D4A462091D}" type="slidenum">
              <a:rPr lang="en-US"/>
              <a:pPr/>
              <a:t>14</a:t>
            </a:fld>
            <a:endParaRPr lang="en-US"/>
          </a:p>
        </p:txBody>
      </p:sp>
      <p:pic>
        <p:nvPicPr>
          <p:cNvPr id="56325" name="Picture 6" descr="DSC00261"/>
          <p:cNvPicPr>
            <a:picLocks noChangeAspect="1" noChangeArrowheads="1"/>
          </p:cNvPicPr>
          <p:nvPr/>
        </p:nvPicPr>
        <p:blipFill>
          <a:blip r:embed="rId3"/>
          <a:srcRect/>
          <a:stretch>
            <a:fillRect/>
          </a:stretch>
        </p:blipFill>
        <p:spPr bwMode="auto">
          <a:xfrm>
            <a:off x="0" y="1447800"/>
            <a:ext cx="3767138" cy="2825750"/>
          </a:xfrm>
          <a:prstGeom prst="rect">
            <a:avLst/>
          </a:prstGeom>
          <a:noFill/>
          <a:ln w="9525">
            <a:noFill/>
            <a:miter lim="800000"/>
            <a:headEnd/>
            <a:tailEnd/>
          </a:ln>
        </p:spPr>
      </p:pic>
      <p:pic>
        <p:nvPicPr>
          <p:cNvPr id="56326" name="Picture 5" descr="DSC00257"/>
          <p:cNvPicPr>
            <a:picLocks noChangeAspect="1" noChangeArrowheads="1"/>
          </p:cNvPicPr>
          <p:nvPr/>
        </p:nvPicPr>
        <p:blipFill>
          <a:blip r:embed="rId4"/>
          <a:srcRect/>
          <a:stretch>
            <a:fillRect/>
          </a:stretch>
        </p:blipFill>
        <p:spPr bwMode="auto">
          <a:xfrm>
            <a:off x="152400" y="3505200"/>
            <a:ext cx="1612900" cy="2149475"/>
          </a:xfrm>
          <a:prstGeom prst="rect">
            <a:avLst/>
          </a:prstGeom>
          <a:noFill/>
          <a:ln w="9525">
            <a:noFill/>
            <a:miter lim="800000"/>
            <a:headEnd/>
            <a:tailEnd/>
          </a:ln>
        </p:spPr>
      </p:pic>
      <p:sp>
        <p:nvSpPr>
          <p:cNvPr id="8" name="Oval 7"/>
          <p:cNvSpPr/>
          <p:nvPr/>
        </p:nvSpPr>
        <p:spPr>
          <a:xfrm>
            <a:off x="2362200" y="35814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rot="10800000">
            <a:off x="1752600" y="3505200"/>
            <a:ext cx="685800" cy="15240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rot="5400000">
            <a:off x="1352550" y="4362450"/>
            <a:ext cx="1676400" cy="87630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6330" name="Rectangle 17"/>
          <p:cNvSpPr>
            <a:spLocks noChangeArrowheads="1"/>
          </p:cNvSpPr>
          <p:nvPr/>
        </p:nvSpPr>
        <p:spPr bwMode="auto">
          <a:xfrm>
            <a:off x="3810000" y="1447800"/>
            <a:ext cx="5181600" cy="1143000"/>
          </a:xfrm>
          <a:prstGeom prst="rect">
            <a:avLst/>
          </a:prstGeom>
          <a:noFill/>
          <a:ln w="9525">
            <a:noFill/>
            <a:miter lim="800000"/>
            <a:headEnd/>
            <a:tailEnd/>
          </a:ln>
        </p:spPr>
        <p:txBody>
          <a:bodyPr/>
          <a:lstStyle/>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b="1">
                <a:solidFill>
                  <a:srgbClr val="000099"/>
                </a:solidFill>
                <a:latin typeface="Calibri" pitchFamily="34" charset="0"/>
              </a:rPr>
              <a:t>Old design for flexible part</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Clamped plates, twisted cables, </a:t>
            </a:r>
            <a:r>
              <a:rPr lang="en-GB" sz="1200">
                <a:solidFill>
                  <a:srgbClr val="FF0000"/>
                </a:solidFill>
                <a:latin typeface="Calibri" pitchFamily="34" charset="0"/>
              </a:rPr>
              <a:t>brazed</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No control of the large magnetic forces during pulsing (measured ±2mm)</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The cable was finally broken due to fatigue after ~300k pulses</a:t>
            </a:r>
          </a:p>
          <a:p>
            <a:pPr marL="396875" lvl="2" indent="-169863">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endParaRPr lang="en-GB" sz="1000">
              <a:latin typeface="Calibri" pitchFamily="34" charset="0"/>
            </a:endParaRPr>
          </a:p>
        </p:txBody>
      </p:sp>
      <p:pic>
        <p:nvPicPr>
          <p:cNvPr id="56331" name="Picture 6" descr="Image_001563"/>
          <p:cNvPicPr>
            <a:picLocks noChangeAspect="1" noChangeArrowheads="1"/>
          </p:cNvPicPr>
          <p:nvPr/>
        </p:nvPicPr>
        <p:blipFill>
          <a:blip r:embed="rId5"/>
          <a:srcRect/>
          <a:stretch>
            <a:fillRect/>
          </a:stretch>
        </p:blipFill>
        <p:spPr bwMode="auto">
          <a:xfrm>
            <a:off x="7086600" y="2590800"/>
            <a:ext cx="1905000" cy="1414463"/>
          </a:xfrm>
          <a:prstGeom prst="rect">
            <a:avLst/>
          </a:prstGeom>
          <a:noFill/>
          <a:ln w="9525">
            <a:noFill/>
            <a:miter lim="800000"/>
            <a:headEnd/>
            <a:tailEnd/>
          </a:ln>
        </p:spPr>
      </p:pic>
      <p:pic>
        <p:nvPicPr>
          <p:cNvPr id="56332" name="Picture 7" descr="Cable CNGS-x1500"/>
          <p:cNvPicPr>
            <a:picLocks noChangeAspect="1" noChangeArrowheads="1"/>
          </p:cNvPicPr>
          <p:nvPr/>
        </p:nvPicPr>
        <p:blipFill>
          <a:blip r:embed="rId6"/>
          <a:srcRect/>
          <a:stretch>
            <a:fillRect/>
          </a:stretch>
        </p:blipFill>
        <p:spPr bwMode="auto">
          <a:xfrm>
            <a:off x="5715000" y="4095750"/>
            <a:ext cx="2971800" cy="2228850"/>
          </a:xfrm>
          <a:prstGeom prst="rect">
            <a:avLst/>
          </a:prstGeom>
          <a:noFill/>
          <a:ln w="9525">
            <a:noFill/>
            <a:miter lim="800000"/>
            <a:headEnd/>
            <a:tailEnd/>
          </a:ln>
        </p:spPr>
      </p:pic>
      <p:sp>
        <p:nvSpPr>
          <p:cNvPr id="56333" name="Rectangle 8"/>
          <p:cNvSpPr>
            <a:spLocks noChangeArrowheads="1"/>
          </p:cNvSpPr>
          <p:nvPr/>
        </p:nvSpPr>
        <p:spPr bwMode="auto">
          <a:xfrm flipH="1">
            <a:off x="7772400" y="3429000"/>
            <a:ext cx="46038" cy="61913"/>
          </a:xfrm>
          <a:prstGeom prst="rect">
            <a:avLst/>
          </a:prstGeom>
          <a:noFill/>
          <a:ln w="19050">
            <a:solidFill>
              <a:srgbClr val="FF0000"/>
            </a:solidFill>
            <a:miter lim="800000"/>
            <a:headEnd/>
            <a:tailEnd/>
          </a:ln>
        </p:spPr>
        <p:txBody>
          <a:bodyPr wrap="none" anchor="ctr"/>
          <a:lstStyle/>
          <a:p>
            <a:endParaRPr lang="en-US"/>
          </a:p>
        </p:txBody>
      </p:sp>
      <p:cxnSp>
        <p:nvCxnSpPr>
          <p:cNvPr id="23" name="Straight Connector 22"/>
          <p:cNvCxnSpPr>
            <a:stCxn id="56333" idx="3"/>
          </p:cNvCxnSpPr>
          <p:nvPr/>
        </p:nvCxnSpPr>
        <p:spPr>
          <a:xfrm rot="10800000" flipV="1">
            <a:off x="5715000" y="3459163"/>
            <a:ext cx="2057400" cy="655637"/>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6333" idx="1"/>
          </p:cNvCxnSpPr>
          <p:nvPr/>
        </p:nvCxnSpPr>
        <p:spPr>
          <a:xfrm>
            <a:off x="7818438" y="3459163"/>
            <a:ext cx="868362" cy="655637"/>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6336" name="Rectangle 30"/>
          <p:cNvSpPr>
            <a:spLocks noChangeArrowheads="1"/>
          </p:cNvSpPr>
          <p:nvPr/>
        </p:nvSpPr>
        <p:spPr bwMode="auto">
          <a:xfrm>
            <a:off x="152400" y="5715000"/>
            <a:ext cx="2362200" cy="914400"/>
          </a:xfrm>
          <a:prstGeom prst="rect">
            <a:avLst/>
          </a:prstGeom>
          <a:noFill/>
          <a:ln w="9525">
            <a:noFill/>
            <a:miter lim="800000"/>
            <a:headEnd/>
            <a:tailEnd/>
          </a:ln>
        </p:spPr>
        <p:txBody>
          <a:bodyPr/>
          <a:lstStyle/>
          <a:p>
            <a:pPr marL="168275" lvl="2" indent="-168275">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Stripline plates and cables during pulsing</a:t>
            </a:r>
          </a:p>
          <a:p>
            <a:pPr marL="168275" lvl="2" indent="-168275">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Images recorded at 1kHz, play-back 40 times slower</a:t>
            </a:r>
          </a:p>
        </p:txBody>
      </p:sp>
      <p:sp>
        <p:nvSpPr>
          <p:cNvPr id="56337" name="Rectangle 31"/>
          <p:cNvSpPr>
            <a:spLocks noChangeArrowheads="1"/>
          </p:cNvSpPr>
          <p:nvPr/>
        </p:nvSpPr>
        <p:spPr bwMode="auto">
          <a:xfrm>
            <a:off x="5181600" y="2590800"/>
            <a:ext cx="1828800" cy="1371600"/>
          </a:xfrm>
          <a:prstGeom prst="rect">
            <a:avLst/>
          </a:prstGeom>
          <a:noFill/>
          <a:ln w="9525">
            <a:noFill/>
            <a:miter lim="800000"/>
            <a:headEnd/>
            <a:tailEnd/>
          </a:ln>
        </p:spPr>
        <p:txBody>
          <a:bodyPr/>
          <a:lstStyle/>
          <a:p>
            <a:pPr marL="168275" lvl="2" indent="-168275">
              <a:spcBef>
                <a:spcPts val="450"/>
              </a:spcBef>
              <a:buClr>
                <a:srgbClr val="0070C0"/>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Metallurgical analysis of the broken cable:</a:t>
            </a:r>
          </a:p>
          <a:p>
            <a:pPr marL="168275" lvl="2" indent="-168275">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Beach marks</a:t>
            </a:r>
          </a:p>
          <a:p>
            <a:pPr marL="168275" lvl="2" indent="-168275">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Striations</a:t>
            </a:r>
          </a:p>
          <a:p>
            <a:pPr marL="168275" lvl="2" indent="-168275">
              <a:spcBef>
                <a:spcPts val="450"/>
              </a:spcBef>
              <a:buClr>
                <a:srgbClr val="0070C0"/>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Secondary cracks</a:t>
            </a:r>
          </a:p>
        </p:txBody>
      </p:sp>
      <p:sp>
        <p:nvSpPr>
          <p:cNvPr id="33" name="Oval 32"/>
          <p:cNvSpPr/>
          <p:nvPr/>
        </p:nvSpPr>
        <p:spPr>
          <a:xfrm>
            <a:off x="914400" y="47244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39" name="Rectangle 23"/>
          <p:cNvSpPr>
            <a:spLocks noChangeArrowheads="1"/>
          </p:cNvSpPr>
          <p:nvPr/>
        </p:nvSpPr>
        <p:spPr bwMode="auto">
          <a:xfrm>
            <a:off x="5715000" y="6324600"/>
            <a:ext cx="2971800" cy="304800"/>
          </a:xfrm>
          <a:prstGeom prst="rect">
            <a:avLst/>
          </a:prstGeom>
          <a:noFill/>
          <a:ln w="9525">
            <a:noFill/>
            <a:miter lim="800000"/>
            <a:headEnd/>
            <a:tailEnd/>
          </a:ln>
        </p:spPr>
        <p:txBody>
          <a:bodyPr/>
          <a:lstStyle/>
          <a:p>
            <a:pPr marL="228600" indent="-228600">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000">
                <a:latin typeface="Calibri" pitchFamily="34" charset="0"/>
              </a:rPr>
              <a:t>A. Gerardin, G. Arnau Izquierdo, CERN – TS/MME</a:t>
            </a:r>
          </a:p>
        </p:txBody>
      </p:sp>
      <p:pic>
        <p:nvPicPr>
          <p:cNvPr id="25" name="DoublePulse14h25-1000Hz-40xSlower.avi">
            <a:hlinkClick r:id="" action="ppaction://media"/>
          </p:cNvPr>
          <p:cNvPicPr>
            <a:picLocks noRot="1" noChangeAspect="1"/>
          </p:cNvPicPr>
          <p:nvPr>
            <a:videoFile r:link="rId1"/>
          </p:nvPr>
        </p:nvPicPr>
        <p:blipFill>
          <a:blip r:embed="rId7"/>
          <a:srcRect/>
          <a:stretch>
            <a:fillRect/>
          </a:stretch>
        </p:blipFill>
        <p:spPr bwMode="auto">
          <a:xfrm>
            <a:off x="2743200" y="4343400"/>
            <a:ext cx="2609850"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p:cTn id="7" fill="hold" display="0">
                  <p:stCondLst>
                    <p:cond delay="indefinite"/>
                  </p:stCondLst>
                  <p:endCondLst>
                    <p:cond evt="onNext" delay="0">
                      <p:tgtEl>
                        <p:sldTgt/>
                      </p:tgtEl>
                    </p:cond>
                    <p:cond evt="onPrev" delay="0">
                      <p:tgtEl>
                        <p:sldTgt/>
                      </p:tgtEl>
                    </p:cond>
                  </p:endCondLst>
                </p:cTn>
                <p:tgtEl>
                  <p:spTgt spid="2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smtClean="0"/>
              <a:t>Horn &amp; Reflector issues</a:t>
            </a:r>
          </a:p>
        </p:txBody>
      </p:sp>
      <p:sp>
        <p:nvSpPr>
          <p:cNvPr id="57346"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7347" name="Text Placeholder 3"/>
          <p:cNvSpPr>
            <a:spLocks noGrp="1"/>
          </p:cNvSpPr>
          <p:nvPr>
            <p:ph type="body" sz="quarter" idx="13"/>
          </p:nvPr>
        </p:nvSpPr>
        <p:spPr>
          <a:xfrm>
            <a:off x="609600" y="990600"/>
            <a:ext cx="8534400" cy="292100"/>
          </a:xfrm>
        </p:spPr>
        <p:txBody>
          <a:bodyPr/>
          <a:lstStyle/>
          <a:p>
            <a:r>
              <a:rPr lang="en-US" smtClean="0"/>
              <a:t>Stripline repair &amp; improvements </a:t>
            </a:r>
          </a:p>
        </p:txBody>
      </p:sp>
      <p:sp>
        <p:nvSpPr>
          <p:cNvPr id="57348" name="Slide Number Placeholder 4"/>
          <p:cNvSpPr>
            <a:spLocks noGrp="1"/>
          </p:cNvSpPr>
          <p:nvPr>
            <p:ph type="sldNum" sz="quarter" idx="16"/>
          </p:nvPr>
        </p:nvSpPr>
        <p:spPr bwMode="auto">
          <a:ln>
            <a:miter lim="800000"/>
            <a:headEnd/>
            <a:tailEnd/>
          </a:ln>
        </p:spPr>
        <p:txBody>
          <a:bodyPr vert="horz" wrap="square" lIns="91440" numCol="1" anchor="t" anchorCtr="0" compatLnSpc="1">
            <a:prstTxWarp prst="textNoShape">
              <a:avLst/>
            </a:prstTxWarp>
          </a:bodyPr>
          <a:lstStyle/>
          <a:p>
            <a:fld id="{A92FF429-51A2-4F51-B6A4-B1BECBC37709}" type="slidenum">
              <a:rPr lang="en-US"/>
              <a:pPr/>
              <a:t>15</a:t>
            </a:fld>
            <a:endParaRPr lang="en-US"/>
          </a:p>
        </p:txBody>
      </p:sp>
      <p:sp>
        <p:nvSpPr>
          <p:cNvPr id="57349" name="Rectangle 17"/>
          <p:cNvSpPr>
            <a:spLocks noChangeArrowheads="1"/>
          </p:cNvSpPr>
          <p:nvPr/>
        </p:nvSpPr>
        <p:spPr bwMode="auto">
          <a:xfrm>
            <a:off x="4343400" y="1600200"/>
            <a:ext cx="4800600" cy="2133600"/>
          </a:xfrm>
          <a:prstGeom prst="rect">
            <a:avLst/>
          </a:prstGeom>
          <a:noFill/>
          <a:ln w="9525">
            <a:noFill/>
            <a:miter lim="800000"/>
            <a:headEnd/>
            <a:tailEnd/>
          </a:ln>
        </p:spPr>
        <p:txBody>
          <a:bodyPr/>
          <a:lstStyle/>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600" b="1">
                <a:solidFill>
                  <a:srgbClr val="000099"/>
                </a:solidFill>
                <a:latin typeface="Calibri" pitchFamily="34" charset="0"/>
              </a:rPr>
              <a:t>New design</a:t>
            </a:r>
          </a:p>
          <a:p>
            <a:pPr marL="685800" lvl="1" indent="-228600">
              <a:spcBef>
                <a:spcPts val="600"/>
              </a:spcBef>
              <a:buClr>
                <a:srgbClr val="000099"/>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600">
                <a:latin typeface="Calibri" pitchFamily="34" charset="0"/>
              </a:rPr>
              <a:t>No brazing, semi-flexible (allows for thermal dilatation) fully clamped plates</a:t>
            </a:r>
          </a:p>
          <a:p>
            <a:pPr marL="685800" lvl="1" indent="-228600">
              <a:spcBef>
                <a:spcPts val="600"/>
              </a:spcBef>
              <a:buClr>
                <a:srgbClr val="000099"/>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600">
                <a:latin typeface="Calibri" pitchFamily="34" charset="0"/>
              </a:rPr>
              <a:t>Vibrations during pulsing reduced to ±0.2 mm</a:t>
            </a:r>
            <a:endParaRPr lang="en-GB" sz="1100">
              <a:latin typeface="Calibri" pitchFamily="34" charset="0"/>
            </a:endParaRPr>
          </a:p>
          <a:p>
            <a:pPr marL="685800" lvl="1" indent="-228600">
              <a:spcBef>
                <a:spcPts val="600"/>
              </a:spcBef>
              <a:buClr>
                <a:srgbClr val="000099"/>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600">
                <a:latin typeface="Calibri" pitchFamily="34" charset="0"/>
              </a:rPr>
              <a:t>No change in the impedance or current flow properties</a:t>
            </a:r>
          </a:p>
        </p:txBody>
      </p:sp>
      <p:pic>
        <p:nvPicPr>
          <p:cNvPr id="57350" name="Picture 2" descr="C:\Documents and Settings\Ilias\My Documents\My Pictures\4. CNGS\57. 28May08\IMG_1924 (Medium).JPG"/>
          <p:cNvPicPr>
            <a:picLocks noChangeAspect="1" noChangeArrowheads="1"/>
          </p:cNvPicPr>
          <p:nvPr/>
        </p:nvPicPr>
        <p:blipFill>
          <a:blip r:embed="rId2"/>
          <a:srcRect/>
          <a:stretch>
            <a:fillRect/>
          </a:stretch>
        </p:blipFill>
        <p:spPr bwMode="auto">
          <a:xfrm>
            <a:off x="762000" y="3048000"/>
            <a:ext cx="3962400" cy="2971800"/>
          </a:xfrm>
          <a:prstGeom prst="rect">
            <a:avLst/>
          </a:prstGeom>
          <a:noFill/>
          <a:ln w="9525">
            <a:noFill/>
            <a:miter lim="800000"/>
            <a:headEnd/>
            <a:tailEnd/>
          </a:ln>
        </p:spPr>
      </p:pic>
      <p:pic>
        <p:nvPicPr>
          <p:cNvPr id="57351" name="Picture 2" descr="C:\Ilias\Pictures\4. CNGS\57. 28May08\IMG_1921.JPG"/>
          <p:cNvPicPr>
            <a:picLocks noChangeAspect="1" noChangeArrowheads="1"/>
          </p:cNvPicPr>
          <p:nvPr/>
        </p:nvPicPr>
        <p:blipFill>
          <a:blip r:embed="rId3"/>
          <a:srcRect/>
          <a:stretch>
            <a:fillRect/>
          </a:stretch>
        </p:blipFill>
        <p:spPr bwMode="auto">
          <a:xfrm>
            <a:off x="4927600" y="3733800"/>
            <a:ext cx="3606800" cy="2705100"/>
          </a:xfrm>
          <a:prstGeom prst="rect">
            <a:avLst/>
          </a:prstGeom>
          <a:noFill/>
          <a:ln w="9525">
            <a:noFill/>
            <a:miter lim="800000"/>
            <a:headEnd/>
            <a:tailEnd/>
          </a:ln>
        </p:spPr>
      </p:pic>
      <p:sp>
        <p:nvSpPr>
          <p:cNvPr id="57352" name="Rectangle 8"/>
          <p:cNvSpPr>
            <a:spLocks noChangeArrowheads="1"/>
          </p:cNvSpPr>
          <p:nvPr/>
        </p:nvSpPr>
        <p:spPr bwMode="auto">
          <a:xfrm>
            <a:off x="381000" y="6019800"/>
            <a:ext cx="4495800" cy="685800"/>
          </a:xfrm>
          <a:prstGeom prst="rect">
            <a:avLst/>
          </a:prstGeom>
          <a:noFill/>
          <a:ln w="9525">
            <a:noFill/>
            <a:miter lim="800000"/>
            <a:headEnd/>
            <a:tailEnd/>
          </a:ln>
        </p:spPr>
        <p:txBody>
          <a:bodyPr/>
          <a:lstStyle/>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600">
                <a:latin typeface="Calibri" pitchFamily="34" charset="0"/>
              </a:rPr>
              <a:t>Preventive maintenance : replace all flexible striplines of both horns</a:t>
            </a:r>
          </a:p>
        </p:txBody>
      </p:sp>
      <p:pic>
        <p:nvPicPr>
          <p:cNvPr id="57353" name="Picture 7"/>
          <p:cNvPicPr>
            <a:picLocks noChangeAspect="1" noChangeArrowheads="1"/>
          </p:cNvPicPr>
          <p:nvPr/>
        </p:nvPicPr>
        <p:blipFill>
          <a:blip r:embed="rId4"/>
          <a:srcRect/>
          <a:stretch>
            <a:fillRect/>
          </a:stretch>
        </p:blipFill>
        <p:spPr bwMode="auto">
          <a:xfrm>
            <a:off x="304800" y="1447800"/>
            <a:ext cx="2116138" cy="1497013"/>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Horn &amp; Reflector issues</a:t>
            </a:r>
            <a:endParaRPr lang="en-US" dirty="0"/>
          </a:p>
        </p:txBody>
      </p:sp>
      <p:pic>
        <p:nvPicPr>
          <p:cNvPr id="58370" name="Picture 2" descr="\\cern.ch\dfs\Departments\AB\Groups\ATB\EA\Photos\3.CNGS\69. 16Jun08\IMG_2074 (Medium).JPG"/>
          <p:cNvPicPr>
            <a:picLocks noGrp="1" noChangeAspect="1" noChangeArrowheads="1"/>
          </p:cNvPicPr>
          <p:nvPr>
            <p:ph sz="quarter" idx="1"/>
          </p:nvPr>
        </p:nvPicPr>
        <p:blipFill>
          <a:blip r:embed="rId2"/>
          <a:srcRect/>
          <a:stretch>
            <a:fillRect/>
          </a:stretch>
        </p:blipFill>
        <p:spPr>
          <a:xfrm>
            <a:off x="36513" y="1406525"/>
            <a:ext cx="4064000" cy="3048000"/>
          </a:xfrm>
        </p:spPr>
      </p:pic>
      <p:sp>
        <p:nvSpPr>
          <p:cNvPr id="12" name="Content Placeholder 11"/>
          <p:cNvSpPr>
            <a:spLocks noGrp="1"/>
          </p:cNvSpPr>
          <p:nvPr>
            <p:ph sz="quarter" idx="2"/>
          </p:nvPr>
        </p:nvSpPr>
        <p:spPr>
          <a:xfrm>
            <a:off x="4572000" y="1371600"/>
            <a:ext cx="4572000" cy="5105400"/>
          </a:xfrm>
        </p:spPr>
        <p:txBody>
          <a:bodyPr>
            <a:normAutofit fontScale="47500" lnSpcReduction="20000"/>
          </a:bodyPr>
          <a:lstStyle/>
          <a:p>
            <a:pPr marL="320040" indent="-320040" fontAlgn="auto">
              <a:spcAft>
                <a:spcPts val="0"/>
              </a:spcAft>
              <a:buFont typeface="Wingdings"/>
              <a:buChar char=""/>
              <a:defRPr/>
            </a:pPr>
            <a:r>
              <a:rPr lang="en-GB" dirty="0" smtClean="0"/>
              <a:t>Resin filters are used to maintain a low conductivity level in the cooling circuit</a:t>
            </a:r>
          </a:p>
          <a:p>
            <a:pPr marL="640080" lvl="1" indent="-274320" fontAlgn="auto">
              <a:spcAft>
                <a:spcPts val="0"/>
              </a:spcAft>
              <a:buFont typeface="Wingdings 2"/>
              <a:buChar char=""/>
              <a:defRPr/>
            </a:pPr>
            <a:r>
              <a:rPr lang="en-GB" dirty="0" smtClean="0"/>
              <a:t>Two reasons:</a:t>
            </a:r>
          </a:p>
          <a:p>
            <a:pPr lvl="2" fontAlgn="auto">
              <a:spcAft>
                <a:spcPts val="0"/>
              </a:spcAft>
              <a:buFont typeface="Wingdings"/>
              <a:buChar char=""/>
              <a:defRPr/>
            </a:pPr>
            <a:r>
              <a:rPr lang="en-GB" dirty="0" smtClean="0"/>
              <a:t>avoid short-circuit inside the horn</a:t>
            </a:r>
          </a:p>
          <a:p>
            <a:pPr lvl="2" fontAlgn="auto">
              <a:spcAft>
                <a:spcPts val="0"/>
              </a:spcAft>
              <a:buFont typeface="Wingdings"/>
              <a:buChar char=""/>
              <a:defRPr/>
            </a:pPr>
            <a:r>
              <a:rPr lang="en-GB" dirty="0" smtClean="0"/>
              <a:t>limit long-term corrosion effects</a:t>
            </a:r>
          </a:p>
          <a:p>
            <a:pPr marL="640080" lvl="1" indent="-274320" fontAlgn="auto">
              <a:spcAft>
                <a:spcPts val="0"/>
              </a:spcAft>
              <a:buFont typeface="Wingdings 2"/>
              <a:buChar char=""/>
              <a:defRPr/>
            </a:pPr>
            <a:r>
              <a:rPr lang="en-GB" dirty="0" smtClean="0"/>
              <a:t>About 1/3 of the flow goes through the filters</a:t>
            </a:r>
          </a:p>
          <a:p>
            <a:pPr marL="640080" lvl="1" indent="-274320" fontAlgn="auto">
              <a:spcAft>
                <a:spcPts val="0"/>
              </a:spcAft>
              <a:buFont typeface="Wingdings 2"/>
              <a:buChar char=""/>
              <a:defRPr/>
            </a:pPr>
            <a:r>
              <a:rPr lang="en-GB" dirty="0" smtClean="0"/>
              <a:t>Required level: [</a:t>
            </a:r>
            <a:r>
              <a:rPr lang="en-GB" b="1" dirty="0" smtClean="0"/>
              <a:t>0.1,10.0]</a:t>
            </a:r>
            <a:r>
              <a:rPr lang="en-GB" b="1" dirty="0" err="1" smtClean="0">
                <a:latin typeface="Symbol" pitchFamily="18" charset="2"/>
              </a:rPr>
              <a:t>m</a:t>
            </a:r>
            <a:r>
              <a:rPr lang="en-GB" b="1" dirty="0" err="1" smtClean="0"/>
              <a:t>S</a:t>
            </a:r>
            <a:r>
              <a:rPr lang="en-GB" b="1" dirty="0" smtClean="0"/>
              <a:t>/cm</a:t>
            </a:r>
          </a:p>
          <a:p>
            <a:pPr marL="320040" indent="-320040" fontAlgn="auto">
              <a:spcAft>
                <a:spcPts val="0"/>
              </a:spcAft>
              <a:buFont typeface="Wingdings"/>
              <a:buChar char=""/>
              <a:defRPr/>
            </a:pPr>
            <a:endParaRPr lang="en-GB" dirty="0" smtClean="0"/>
          </a:p>
          <a:p>
            <a:pPr marL="320040" indent="-320040" fontAlgn="auto">
              <a:spcAft>
                <a:spcPts val="0"/>
              </a:spcAft>
              <a:buFont typeface="Wingdings"/>
              <a:buChar char=""/>
              <a:defRPr/>
            </a:pPr>
            <a:r>
              <a:rPr lang="en-GB" dirty="0" smtClean="0"/>
              <a:t>Two filters in place (active + spare) equipped with quick connectors</a:t>
            </a:r>
          </a:p>
          <a:p>
            <a:pPr marL="640080" lvl="1" indent="-274320" fontAlgn="auto">
              <a:spcAft>
                <a:spcPts val="0"/>
              </a:spcAft>
              <a:buFont typeface="Wingdings 2"/>
              <a:buChar char=""/>
              <a:defRPr/>
            </a:pPr>
            <a:r>
              <a:rPr lang="en-GB" dirty="0" smtClean="0"/>
              <a:t>Filters get activated – moved to temporarily storage for initial cool-down before taken to waste</a:t>
            </a:r>
          </a:p>
          <a:p>
            <a:pPr marL="320040" indent="-320040" fontAlgn="auto">
              <a:spcAft>
                <a:spcPts val="0"/>
              </a:spcAft>
              <a:buFont typeface="Wingdings"/>
              <a:buChar char=""/>
              <a:defRPr/>
            </a:pPr>
            <a:endParaRPr lang="en-GB" dirty="0" smtClean="0"/>
          </a:p>
          <a:p>
            <a:pPr marL="320040" indent="-320040" fontAlgn="auto">
              <a:spcAft>
                <a:spcPts val="0"/>
              </a:spcAft>
              <a:buFont typeface="Wingdings"/>
              <a:buNone/>
              <a:defRPr/>
            </a:pPr>
            <a:r>
              <a:rPr lang="en-GB" b="1" dirty="0" smtClean="0">
                <a:solidFill>
                  <a:srgbClr val="0000FF"/>
                </a:solidFill>
              </a:rPr>
              <a:t>Main issues:</a:t>
            </a:r>
          </a:p>
          <a:p>
            <a:pPr marL="320040" indent="-320040" fontAlgn="auto">
              <a:spcAft>
                <a:spcPts val="0"/>
              </a:spcAft>
              <a:buFont typeface="Wingdings"/>
              <a:buChar char=""/>
              <a:defRPr/>
            </a:pPr>
            <a:r>
              <a:rPr lang="en-GB" dirty="0" smtClean="0"/>
              <a:t>Filter lifetime - saturation</a:t>
            </a:r>
          </a:p>
          <a:p>
            <a:pPr marL="640080" lvl="1" indent="-274320" fontAlgn="auto">
              <a:spcAft>
                <a:spcPts val="0"/>
              </a:spcAft>
              <a:buFont typeface="Wingdings 2"/>
              <a:buChar char=""/>
              <a:defRPr/>
            </a:pPr>
            <a:r>
              <a:rPr lang="en-GB" dirty="0" smtClean="0"/>
              <a:t>wished to be one year, but difficult to estimate</a:t>
            </a:r>
          </a:p>
          <a:p>
            <a:pPr marL="640080" lvl="1" indent="-274320" fontAlgn="auto">
              <a:spcAft>
                <a:spcPts val="0"/>
              </a:spcAft>
              <a:buFont typeface="Wingdings 2"/>
              <a:buChar char=""/>
              <a:defRPr/>
            </a:pPr>
            <a:r>
              <a:rPr lang="en-GB" dirty="0" smtClean="0"/>
              <a:t>2008 run showed they saturate much sooner !!</a:t>
            </a:r>
          </a:p>
          <a:p>
            <a:pPr marL="640080" lvl="1" indent="-274320" fontAlgn="auto">
              <a:spcAft>
                <a:spcPts val="0"/>
              </a:spcAft>
              <a:buFont typeface="Wingdings 2"/>
              <a:buChar char=""/>
              <a:defRPr/>
            </a:pPr>
            <a:r>
              <a:rPr lang="en-GB" dirty="0" smtClean="0"/>
              <a:t>long access (&gt;20h stop) each time to replace them (10min) </a:t>
            </a:r>
          </a:p>
          <a:p>
            <a:pPr marL="320040" indent="-320040" fontAlgn="auto">
              <a:spcAft>
                <a:spcPts val="0"/>
              </a:spcAft>
              <a:buFont typeface="Wingdings"/>
              <a:buChar char=""/>
              <a:defRPr/>
            </a:pPr>
            <a:r>
              <a:rPr lang="en-GB" dirty="0" smtClean="0"/>
              <a:t>We discovered the filters had plastic pieces (tubes) inside; not a real issue but better to avoid</a:t>
            </a:r>
          </a:p>
          <a:p>
            <a:pPr marL="320040" indent="-320040" fontAlgn="auto">
              <a:spcAft>
                <a:spcPts val="0"/>
              </a:spcAft>
              <a:buFont typeface="Wingdings"/>
              <a:buChar char=""/>
              <a:defRPr/>
            </a:pPr>
            <a:r>
              <a:rPr lang="en-GB" dirty="0" smtClean="0"/>
              <a:t>The filters are radioactive waste, their use must be optimized</a:t>
            </a:r>
          </a:p>
          <a:p>
            <a:pPr marL="320040" indent="-320040" fontAlgn="auto">
              <a:spcAft>
                <a:spcPts val="0"/>
              </a:spcAft>
              <a:buFont typeface="Wingdings"/>
              <a:buChar char=""/>
              <a:defRPr/>
            </a:pPr>
            <a:endParaRPr lang="en-US" dirty="0"/>
          </a:p>
        </p:txBody>
      </p:sp>
      <p:sp>
        <p:nvSpPr>
          <p:cNvPr id="58372"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8373" name="Slide Number Placeholder 3"/>
          <p:cNvSpPr>
            <a:spLocks noGrp="1"/>
          </p:cNvSpPr>
          <p:nvPr>
            <p:ph type="sldNum" sz="quarter" idx="15"/>
          </p:nvPr>
        </p:nvSpPr>
        <p:spPr bwMode="auto">
          <a:ln>
            <a:miter lim="800000"/>
            <a:headEnd/>
            <a:tailEnd/>
          </a:ln>
        </p:spPr>
        <p:txBody>
          <a:bodyPr vert="horz" wrap="square" lIns="91440" numCol="1" anchor="t" anchorCtr="0" compatLnSpc="1">
            <a:prstTxWarp prst="textNoShape">
              <a:avLst/>
            </a:prstTxWarp>
          </a:bodyPr>
          <a:lstStyle/>
          <a:p>
            <a:fld id="{3FB7660A-55E4-4D6F-83BC-17BA4890A47E}" type="slidenum">
              <a:rPr lang="en-US"/>
              <a:pPr/>
              <a:t>16</a:t>
            </a:fld>
            <a:endParaRPr lang="en-US"/>
          </a:p>
        </p:txBody>
      </p:sp>
      <p:sp>
        <p:nvSpPr>
          <p:cNvPr id="58374" name="Text Placeholder 5"/>
          <p:cNvSpPr>
            <a:spLocks noGrp="1"/>
          </p:cNvSpPr>
          <p:nvPr>
            <p:ph type="body" sz="quarter" idx="13"/>
          </p:nvPr>
        </p:nvSpPr>
        <p:spPr>
          <a:xfrm>
            <a:off x="609600" y="990600"/>
            <a:ext cx="8534400" cy="292100"/>
          </a:xfrm>
        </p:spPr>
        <p:txBody>
          <a:bodyPr/>
          <a:lstStyle/>
          <a:p>
            <a:r>
              <a:rPr lang="en-US" smtClean="0">
                <a:latin typeface="Arial" charset="0"/>
                <a:cs typeface="Arial" charset="0"/>
              </a:rPr>
              <a:t>Cooling system filters lifetime</a:t>
            </a:r>
          </a:p>
        </p:txBody>
      </p:sp>
      <p:pic>
        <p:nvPicPr>
          <p:cNvPr id="58375" name="Picture 4" descr="\\cern.ch\dfs\Departments\AB\Groups\ATB\EA\Photos\3.CNGS\75. 17Nov08\IMG_2892 (Medium).jpg"/>
          <p:cNvPicPr>
            <a:picLocks noChangeAspect="1" noChangeArrowheads="1"/>
          </p:cNvPicPr>
          <p:nvPr/>
        </p:nvPicPr>
        <p:blipFill>
          <a:blip r:embed="rId3"/>
          <a:srcRect/>
          <a:stretch>
            <a:fillRect/>
          </a:stretch>
        </p:blipFill>
        <p:spPr bwMode="auto">
          <a:xfrm>
            <a:off x="2514600" y="4495800"/>
            <a:ext cx="1600200" cy="2133600"/>
          </a:xfrm>
          <a:prstGeom prst="rect">
            <a:avLst/>
          </a:prstGeom>
          <a:noFill/>
          <a:ln w="9525">
            <a:noFill/>
            <a:miter lim="800000"/>
            <a:headEnd/>
            <a:tailEnd/>
          </a:ln>
        </p:spPr>
      </p:pic>
      <p:pic>
        <p:nvPicPr>
          <p:cNvPr id="58376" name="Picture 6"/>
          <p:cNvPicPr>
            <a:picLocks noChangeAspect="1" noChangeArrowheads="1"/>
          </p:cNvPicPr>
          <p:nvPr/>
        </p:nvPicPr>
        <p:blipFill>
          <a:blip r:embed="rId4"/>
          <a:srcRect/>
          <a:stretch>
            <a:fillRect/>
          </a:stretch>
        </p:blipFill>
        <p:spPr bwMode="auto">
          <a:xfrm>
            <a:off x="228600" y="4705350"/>
            <a:ext cx="2057400" cy="154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t>Horn &amp; Reflector issues</a:t>
            </a:r>
            <a:endParaRPr lang="en-US" dirty="0"/>
          </a:p>
        </p:txBody>
      </p:sp>
      <p:sp>
        <p:nvSpPr>
          <p:cNvPr id="59394" name="Date Placeholder 4"/>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9395" name="Slide Number Placeholder 5"/>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DF4A6CE7-E86C-408A-AB33-39F19B336D90}" type="slidenum">
              <a:rPr lang="en-US"/>
              <a:pPr/>
              <a:t>17</a:t>
            </a:fld>
            <a:endParaRPr lang="en-US"/>
          </a:p>
        </p:txBody>
      </p:sp>
      <p:pic>
        <p:nvPicPr>
          <p:cNvPr id="59396" name="Content Placeholder 7" descr="TIMESERIES_CHART_IMAGE_5.jpg"/>
          <p:cNvPicPr>
            <a:picLocks noGrp="1" noChangeAspect="1"/>
          </p:cNvPicPr>
          <p:nvPr>
            <p:ph sz="quarter" idx="1"/>
          </p:nvPr>
        </p:nvPicPr>
        <p:blipFill>
          <a:blip r:embed="rId2"/>
          <a:srcRect/>
          <a:stretch>
            <a:fillRect/>
          </a:stretch>
        </p:blipFill>
        <p:spPr>
          <a:xfrm>
            <a:off x="612775" y="1460500"/>
            <a:ext cx="8531225" cy="4327525"/>
          </a:xfrm>
        </p:spPr>
      </p:pic>
      <p:sp>
        <p:nvSpPr>
          <p:cNvPr id="59397" name="Text Placeholder 9"/>
          <p:cNvSpPr>
            <a:spLocks noGrp="1"/>
          </p:cNvSpPr>
          <p:nvPr>
            <p:ph type="body" sz="quarter" idx="13"/>
          </p:nvPr>
        </p:nvSpPr>
        <p:spPr>
          <a:xfrm>
            <a:off x="609600" y="1020763"/>
            <a:ext cx="8534400" cy="293687"/>
          </a:xfrm>
        </p:spPr>
        <p:txBody>
          <a:bodyPr/>
          <a:lstStyle/>
          <a:p>
            <a:r>
              <a:rPr lang="en-US" smtClean="0">
                <a:latin typeface="Arial" charset="0"/>
                <a:cs typeface="Arial" charset="0"/>
              </a:rPr>
              <a:t>Cooling system filters lifetime</a:t>
            </a:r>
          </a:p>
          <a:p>
            <a:endParaRPr lang="en-US" smtClean="0">
              <a:latin typeface="Arial" charset="0"/>
              <a:cs typeface="Arial" charset="0"/>
            </a:endParaRPr>
          </a:p>
        </p:txBody>
      </p:sp>
      <p:cxnSp>
        <p:nvCxnSpPr>
          <p:cNvPr id="12" name="Straight Connector 11"/>
          <p:cNvCxnSpPr/>
          <p:nvPr/>
        </p:nvCxnSpPr>
        <p:spPr>
          <a:xfrm rot="10800000">
            <a:off x="838200" y="5059363"/>
            <a:ext cx="80772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628107" y="4152106"/>
            <a:ext cx="2819400" cy="1587"/>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4893469" y="4114006"/>
            <a:ext cx="2895600" cy="1588"/>
          </a:xfrm>
          <a:prstGeom prst="line">
            <a:avLst/>
          </a:prstGeom>
          <a:ln>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9" name="Line Callout 1 (No Border) 18"/>
          <p:cNvSpPr/>
          <p:nvPr/>
        </p:nvSpPr>
        <p:spPr>
          <a:xfrm>
            <a:off x="4495800" y="3360738"/>
            <a:ext cx="1143000" cy="231775"/>
          </a:xfrm>
          <a:prstGeom prst="callout1">
            <a:avLst>
              <a:gd name="adj1" fmla="val 98361"/>
              <a:gd name="adj2" fmla="val 29986"/>
              <a:gd name="adj3" fmla="val 271721"/>
              <a:gd name="adj4" fmla="val -14"/>
            </a:avLst>
          </a:prstGeom>
          <a:noFill/>
          <a:ln>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schemeClr val="accent4">
                    <a:lumMod val="75000"/>
                  </a:schemeClr>
                </a:solidFill>
              </a:rPr>
              <a:t>Filter exchange</a:t>
            </a:r>
            <a:endParaRPr lang="en-US" sz="1400" dirty="0">
              <a:solidFill>
                <a:schemeClr val="accent4">
                  <a:lumMod val="75000"/>
                </a:schemeClr>
              </a:solidFill>
            </a:endParaRPr>
          </a:p>
        </p:txBody>
      </p:sp>
      <p:sp>
        <p:nvSpPr>
          <p:cNvPr id="20" name="Line Callout 1 (No Border) 19"/>
          <p:cNvSpPr/>
          <p:nvPr/>
        </p:nvSpPr>
        <p:spPr>
          <a:xfrm>
            <a:off x="6781800" y="3360738"/>
            <a:ext cx="1143000" cy="231775"/>
          </a:xfrm>
          <a:prstGeom prst="callout1">
            <a:avLst>
              <a:gd name="adj1" fmla="val 98361"/>
              <a:gd name="adj2" fmla="val 29986"/>
              <a:gd name="adj3" fmla="val 271721"/>
              <a:gd name="adj4" fmla="val -14"/>
            </a:avLst>
          </a:prstGeom>
          <a:noFill/>
          <a:ln>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schemeClr val="accent4">
                    <a:lumMod val="75000"/>
                  </a:schemeClr>
                </a:solidFill>
              </a:rPr>
              <a:t>Filter exchange</a:t>
            </a:r>
            <a:endParaRPr lang="en-US" sz="1400" dirty="0">
              <a:solidFill>
                <a:schemeClr val="accent4">
                  <a:lumMod val="75000"/>
                </a:schemeClr>
              </a:solidFill>
            </a:endParaRPr>
          </a:p>
        </p:txBody>
      </p:sp>
      <p:sp>
        <p:nvSpPr>
          <p:cNvPr id="21" name="Line Callout 1 (No Border) 20"/>
          <p:cNvSpPr/>
          <p:nvPr/>
        </p:nvSpPr>
        <p:spPr>
          <a:xfrm>
            <a:off x="990600" y="4237038"/>
            <a:ext cx="1524000" cy="384175"/>
          </a:xfrm>
          <a:prstGeom prst="callout1">
            <a:avLst>
              <a:gd name="adj1" fmla="val 122129"/>
              <a:gd name="adj2" fmla="val 37381"/>
              <a:gd name="adj3" fmla="val 205531"/>
              <a:gd name="adj4" fmla="val 18978"/>
            </a:avLst>
          </a:prstGeom>
          <a:noFill/>
          <a:ln>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schemeClr val="accent4">
                    <a:lumMod val="75000"/>
                  </a:schemeClr>
                </a:solidFill>
              </a:rPr>
              <a:t>Limit for safe operation : </a:t>
            </a:r>
            <a:r>
              <a:rPr lang="en-US" sz="1400" b="1" dirty="0">
                <a:solidFill>
                  <a:schemeClr val="accent4">
                    <a:lumMod val="75000"/>
                  </a:schemeClr>
                </a:solidFill>
              </a:rPr>
              <a:t>10</a:t>
            </a:r>
            <a:r>
              <a:rPr lang="en-US" sz="1400" b="1" dirty="0">
                <a:solidFill>
                  <a:schemeClr val="accent4">
                    <a:lumMod val="75000"/>
                  </a:schemeClr>
                </a:solidFill>
                <a:latin typeface="Symbol" pitchFamily="18" charset="2"/>
              </a:rPr>
              <a:t>m</a:t>
            </a:r>
            <a:r>
              <a:rPr lang="en-US" sz="1400" b="1" dirty="0">
                <a:solidFill>
                  <a:schemeClr val="accent4">
                    <a:lumMod val="75000"/>
                  </a:schemeClr>
                </a:solidFill>
              </a:rPr>
              <a:t>S/cm</a:t>
            </a:r>
            <a:endParaRPr lang="en-US" sz="1400" b="1" dirty="0">
              <a:solidFill>
                <a:schemeClr val="accent4">
                  <a:lumMod val="75000"/>
                </a:schemeClr>
              </a:solidFill>
            </a:endParaRPr>
          </a:p>
        </p:txBody>
      </p:sp>
      <p:cxnSp>
        <p:nvCxnSpPr>
          <p:cNvPr id="23" name="Straight Connector 22"/>
          <p:cNvCxnSpPr/>
          <p:nvPr/>
        </p:nvCxnSpPr>
        <p:spPr>
          <a:xfrm>
            <a:off x="3352800" y="4578350"/>
            <a:ext cx="914400" cy="158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52800" y="3063875"/>
            <a:ext cx="3276600" cy="158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2913063" y="3835400"/>
            <a:ext cx="1487488" cy="1587"/>
          </a:xfrm>
          <a:prstGeom prst="straightConnector1">
            <a:avLst/>
          </a:prstGeom>
          <a:ln w="952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38600" y="2743200"/>
            <a:ext cx="2286000" cy="1588"/>
          </a:xfrm>
          <a:prstGeom prst="line">
            <a:avLst/>
          </a:prstGeom>
          <a:ln w="9525">
            <a:solidFill>
              <a:srgbClr val="FF000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438400" y="3509963"/>
            <a:ext cx="1176338" cy="338137"/>
          </a:xfrm>
          <a:prstGeom prst="rect">
            <a:avLst/>
          </a:prstGeom>
          <a:noFill/>
          <a:ln>
            <a:solidFill>
              <a:srgbClr val="FFCC00"/>
            </a:solidFill>
          </a:ln>
        </p:spPr>
        <p:txBody>
          <a:bodyPr wrap="none">
            <a:spAutoFit/>
          </a:bodyPr>
          <a:lstStyle/>
          <a:p>
            <a:pPr>
              <a:defRPr/>
            </a:pPr>
            <a:r>
              <a:rPr lang="en-US" sz="1600" dirty="0">
                <a:solidFill>
                  <a:schemeClr val="accent4">
                    <a:lumMod val="60000"/>
                    <a:lumOff val="40000"/>
                  </a:schemeClr>
                </a:solidFill>
              </a:rPr>
              <a:t>7.5E18 pot</a:t>
            </a:r>
            <a:endParaRPr lang="en-US" sz="1600" dirty="0">
              <a:solidFill>
                <a:schemeClr val="accent4">
                  <a:lumMod val="60000"/>
                  <a:lumOff val="40000"/>
                </a:schemeClr>
              </a:solidFill>
            </a:endParaRPr>
          </a:p>
        </p:txBody>
      </p:sp>
      <p:sp>
        <p:nvSpPr>
          <p:cNvPr id="37" name="TextBox 36"/>
          <p:cNvSpPr txBox="1"/>
          <p:nvPr/>
        </p:nvSpPr>
        <p:spPr>
          <a:xfrm>
            <a:off x="4811713" y="2362200"/>
            <a:ext cx="903287" cy="338138"/>
          </a:xfrm>
          <a:prstGeom prst="rect">
            <a:avLst/>
          </a:prstGeom>
          <a:noFill/>
          <a:ln>
            <a:solidFill>
              <a:srgbClr val="FFCC00"/>
            </a:solidFill>
          </a:ln>
        </p:spPr>
        <p:txBody>
          <a:bodyPr wrap="none">
            <a:spAutoFit/>
          </a:bodyPr>
          <a:lstStyle/>
          <a:p>
            <a:pPr>
              <a:defRPr/>
            </a:pPr>
            <a:r>
              <a:rPr lang="en-US" sz="1600" dirty="0">
                <a:solidFill>
                  <a:schemeClr val="accent4">
                    <a:lumMod val="60000"/>
                    <a:lumOff val="40000"/>
                  </a:schemeClr>
                </a:solidFill>
              </a:rPr>
              <a:t>45</a:t>
            </a:r>
            <a:r>
              <a:rPr lang="en-US" sz="1600" dirty="0">
                <a:solidFill>
                  <a:srgbClr val="FF0000"/>
                </a:solidFill>
              </a:rPr>
              <a:t> </a:t>
            </a:r>
            <a:r>
              <a:rPr lang="en-US" sz="1600" dirty="0">
                <a:solidFill>
                  <a:schemeClr val="accent4">
                    <a:lumMod val="60000"/>
                    <a:lumOff val="40000"/>
                  </a:schemeClr>
                </a:solidFill>
              </a:rPr>
              <a:t>days</a:t>
            </a:r>
            <a:endParaRPr lang="en-US" sz="1600" dirty="0">
              <a:solidFill>
                <a:schemeClr val="accent4">
                  <a:lumMod val="60000"/>
                  <a:lumOff val="40000"/>
                </a:schemeClr>
              </a:solidFill>
            </a:endParaRPr>
          </a:p>
        </p:txBody>
      </p:sp>
      <p:sp>
        <p:nvSpPr>
          <p:cNvPr id="59410" name="TextBox 38"/>
          <p:cNvSpPr txBox="1">
            <a:spLocks noChangeArrowheads="1"/>
          </p:cNvSpPr>
          <p:nvPr/>
        </p:nvSpPr>
        <p:spPr bwMode="auto">
          <a:xfrm>
            <a:off x="304800" y="5791200"/>
            <a:ext cx="8839200" cy="646113"/>
          </a:xfrm>
          <a:prstGeom prst="rect">
            <a:avLst/>
          </a:prstGeom>
          <a:noFill/>
          <a:ln w="9525">
            <a:noFill/>
            <a:miter lim="800000"/>
            <a:headEnd/>
            <a:tailEnd/>
          </a:ln>
        </p:spPr>
        <p:txBody>
          <a:bodyPr>
            <a:spAutoFit/>
          </a:bodyPr>
          <a:lstStyle/>
          <a:p>
            <a:pPr marL="230188" indent="-230188">
              <a:buFont typeface="Wingdings" pitchFamily="2" charset="2"/>
              <a:buChar char="q"/>
            </a:pPr>
            <a:r>
              <a:rPr lang="en-US">
                <a:latin typeface="Calibri" pitchFamily="34" charset="0"/>
              </a:rPr>
              <a:t> Use of original filter cartridges would imply </a:t>
            </a:r>
            <a:r>
              <a:rPr lang="en-US" b="1">
                <a:solidFill>
                  <a:srgbClr val="FF0000"/>
                </a:solidFill>
                <a:latin typeface="Calibri" pitchFamily="34" charset="0"/>
              </a:rPr>
              <a:t>~6</a:t>
            </a:r>
            <a:r>
              <a:rPr lang="en-US">
                <a:latin typeface="Calibri" pitchFamily="34" charset="0"/>
              </a:rPr>
              <a:t> filter exchanges for a nominal CNGS year (4.5×10</a:t>
            </a:r>
            <a:r>
              <a:rPr lang="en-US" baseline="30000">
                <a:latin typeface="Calibri" pitchFamily="34" charset="0"/>
              </a:rPr>
              <a:t>19 </a:t>
            </a:r>
            <a:r>
              <a:rPr lang="en-US">
                <a:latin typeface="Calibri" pitchFamily="34" charset="0"/>
              </a:rPr>
              <a:t> pot) ! </a:t>
            </a:r>
          </a:p>
        </p:txBody>
      </p:sp>
      <p:sp>
        <p:nvSpPr>
          <p:cNvPr id="40" name="TextBox 39"/>
          <p:cNvSpPr txBox="1"/>
          <p:nvPr/>
        </p:nvSpPr>
        <p:spPr>
          <a:xfrm rot="5400000">
            <a:off x="8111332" y="3312319"/>
            <a:ext cx="1854200" cy="338137"/>
          </a:xfrm>
          <a:prstGeom prst="rect">
            <a:avLst/>
          </a:prstGeom>
          <a:noFill/>
          <a:ln>
            <a:noFill/>
          </a:ln>
        </p:spPr>
        <p:txBody>
          <a:bodyPr wrap="none">
            <a:spAutoFit/>
          </a:bodyPr>
          <a:lstStyle/>
          <a:p>
            <a:pPr>
              <a:defRPr/>
            </a:pPr>
            <a:r>
              <a:rPr lang="en-US" sz="1600" dirty="0">
                <a:solidFill>
                  <a:schemeClr val="accent4">
                    <a:lumMod val="60000"/>
                    <a:lumOff val="40000"/>
                  </a:schemeClr>
                </a:solidFill>
              </a:rPr>
              <a:t>Water conductivity</a:t>
            </a:r>
            <a:endParaRPr lang="en-US" sz="1600" dirty="0">
              <a:solidFill>
                <a:schemeClr val="accent4">
                  <a:lumMod val="60000"/>
                  <a:lumOff val="40000"/>
                </a:schemeClr>
              </a:solidFill>
            </a:endParaRPr>
          </a:p>
        </p:txBody>
      </p:sp>
      <p:sp>
        <p:nvSpPr>
          <p:cNvPr id="41" name="TextBox 40"/>
          <p:cNvSpPr txBox="1"/>
          <p:nvPr/>
        </p:nvSpPr>
        <p:spPr>
          <a:xfrm rot="16200000">
            <a:off x="357187" y="2462213"/>
            <a:ext cx="1452563" cy="338138"/>
          </a:xfrm>
          <a:prstGeom prst="rect">
            <a:avLst/>
          </a:prstGeom>
          <a:noFill/>
          <a:ln>
            <a:noFill/>
          </a:ln>
        </p:spPr>
        <p:txBody>
          <a:bodyPr wrap="none">
            <a:spAutoFit/>
          </a:bodyPr>
          <a:lstStyle/>
          <a:p>
            <a:pPr>
              <a:defRPr/>
            </a:pPr>
            <a:r>
              <a:rPr lang="en-US" sz="1600" dirty="0">
                <a:solidFill>
                  <a:schemeClr val="accent4">
                    <a:lumMod val="40000"/>
                    <a:lumOff val="60000"/>
                  </a:schemeClr>
                </a:solidFill>
              </a:rPr>
              <a:t>Integrated pot</a:t>
            </a:r>
            <a:endParaRPr lang="en-US" sz="1600" dirty="0">
              <a:solidFill>
                <a:schemeClr val="accent4">
                  <a:lumMod val="40000"/>
                  <a:lumOff val="60000"/>
                </a:schemeClr>
              </a:solidFill>
            </a:endParaRPr>
          </a:p>
        </p:txBody>
      </p:sp>
      <p:sp>
        <p:nvSpPr>
          <p:cNvPr id="24" name="TextBox 23"/>
          <p:cNvSpPr txBox="1"/>
          <p:nvPr/>
        </p:nvSpPr>
        <p:spPr>
          <a:xfrm>
            <a:off x="1219200" y="1905000"/>
            <a:ext cx="993775" cy="338138"/>
          </a:xfrm>
          <a:prstGeom prst="rect">
            <a:avLst/>
          </a:prstGeom>
          <a:noFill/>
          <a:ln>
            <a:noFill/>
          </a:ln>
        </p:spPr>
        <p:txBody>
          <a:bodyPr wrap="none">
            <a:spAutoFit/>
          </a:bodyPr>
          <a:lstStyle/>
          <a:p>
            <a:pPr>
              <a:defRPr/>
            </a:pPr>
            <a:r>
              <a:rPr lang="en-US" sz="1600" dirty="0">
                <a:solidFill>
                  <a:schemeClr val="accent4">
                    <a:lumMod val="60000"/>
                    <a:lumOff val="40000"/>
                  </a:schemeClr>
                </a:solidFill>
              </a:rPr>
              <a:t>2008 run</a:t>
            </a:r>
            <a:endParaRPr lang="en-US" sz="1600" dirty="0">
              <a:solidFill>
                <a:schemeClr val="accent4">
                  <a:lumMod val="60000"/>
                  <a:lumOff val="4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t>Horn &amp; Reflector issues</a:t>
            </a:r>
            <a:endParaRPr lang="en-US" dirty="0"/>
          </a:p>
        </p:txBody>
      </p:sp>
      <p:sp>
        <p:nvSpPr>
          <p:cNvPr id="60418"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60419" name="Slide Number Placeholder 3"/>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DBA04CB4-9EB9-46A8-98E6-CAD2F7F250C8}" type="slidenum">
              <a:rPr lang="en-US"/>
              <a:pPr/>
              <a:t>18</a:t>
            </a:fld>
            <a:endParaRPr lang="en-US"/>
          </a:p>
        </p:txBody>
      </p:sp>
      <p:sp>
        <p:nvSpPr>
          <p:cNvPr id="5" name="Content Placeholder 4"/>
          <p:cNvSpPr>
            <a:spLocks noGrp="1"/>
          </p:cNvSpPr>
          <p:nvPr>
            <p:ph sz="quarter" idx="1"/>
          </p:nvPr>
        </p:nvSpPr>
        <p:spPr>
          <a:xfrm>
            <a:off x="612775" y="1371600"/>
            <a:ext cx="8531225" cy="1905000"/>
          </a:xfrm>
        </p:spPr>
        <p:txBody>
          <a:bodyPr>
            <a:normAutofit fontScale="62500" lnSpcReduction="20000"/>
          </a:bodyPr>
          <a:lstStyle/>
          <a:p>
            <a:pPr marL="320040" indent="-320040" fontAlgn="auto">
              <a:spcAft>
                <a:spcPts val="0"/>
              </a:spcAft>
              <a:buFont typeface="Wingdings"/>
              <a:buNone/>
              <a:defRPr/>
            </a:pPr>
            <a:r>
              <a:rPr lang="en-US" b="1" dirty="0" smtClean="0">
                <a:solidFill>
                  <a:srgbClr val="008000"/>
                </a:solidFill>
              </a:rPr>
              <a:t>New home-made cartridge design</a:t>
            </a:r>
          </a:p>
          <a:p>
            <a:pPr marL="320040" indent="-320040" fontAlgn="auto">
              <a:spcAft>
                <a:spcPts val="0"/>
              </a:spcAft>
              <a:buFont typeface="Wingdings" pitchFamily="2" charset="2"/>
              <a:buChar char="q"/>
              <a:defRPr/>
            </a:pPr>
            <a:r>
              <a:rPr lang="en-US" dirty="0" smtClean="0"/>
              <a:t>Increase × 2.5 the filter capacity of the system </a:t>
            </a:r>
            <a:r>
              <a:rPr lang="en-US" dirty="0" smtClean="0">
                <a:sym typeface="Wingdings" pitchFamily="2" charset="2"/>
              </a:rPr>
              <a:t> </a:t>
            </a:r>
            <a:r>
              <a:rPr lang="en-US" dirty="0" smtClean="0"/>
              <a:t>one exchange / year</a:t>
            </a:r>
          </a:p>
          <a:p>
            <a:pPr marL="640080" lvl="1" indent="-274320" fontAlgn="auto">
              <a:spcAft>
                <a:spcPts val="0"/>
              </a:spcAft>
              <a:buFont typeface="Wingdings" pitchFamily="2" charset="2"/>
              <a:buChar char="§"/>
              <a:defRPr/>
            </a:pPr>
            <a:r>
              <a:rPr lang="en-US" dirty="0" smtClean="0"/>
              <a:t>modify piping to accept more filters in parallel</a:t>
            </a:r>
          </a:p>
          <a:p>
            <a:pPr marL="320040" indent="-320040" fontAlgn="auto">
              <a:spcAft>
                <a:spcPts val="0"/>
              </a:spcAft>
              <a:buFont typeface="Wingdings" pitchFamily="2" charset="2"/>
              <a:buChar char="q"/>
              <a:defRPr/>
            </a:pPr>
            <a:r>
              <a:rPr lang="en-US" dirty="0" smtClean="0"/>
              <a:t>Optimized design</a:t>
            </a:r>
          </a:p>
          <a:p>
            <a:pPr marL="640080" lvl="1" indent="-274320" fontAlgn="auto">
              <a:spcAft>
                <a:spcPts val="0"/>
              </a:spcAft>
              <a:buFont typeface="Wingdings" pitchFamily="2" charset="2"/>
              <a:buChar char="Ä"/>
              <a:defRPr/>
            </a:pPr>
            <a:r>
              <a:rPr lang="en-US" dirty="0" smtClean="0"/>
              <a:t>maintain the quick connectors and optimize manipulation (installation/removal) operations</a:t>
            </a:r>
          </a:p>
          <a:p>
            <a:pPr marL="640080" lvl="1" indent="-274320" fontAlgn="auto">
              <a:spcAft>
                <a:spcPts val="0"/>
              </a:spcAft>
              <a:buFont typeface="Wingdings" pitchFamily="2" charset="2"/>
              <a:buChar char="Ä"/>
              <a:defRPr/>
            </a:pPr>
            <a:r>
              <a:rPr lang="en-US" dirty="0" smtClean="0"/>
              <a:t>easy emptying of the resin material allows re-use of the cartridges </a:t>
            </a:r>
            <a:r>
              <a:rPr lang="en-US" dirty="0" smtClean="0">
                <a:sym typeface="Wingdings" pitchFamily="2" charset="2"/>
              </a:rPr>
              <a:t> less waste</a:t>
            </a:r>
            <a:endParaRPr lang="en-US" dirty="0" smtClean="0"/>
          </a:p>
          <a:p>
            <a:pPr lvl="2" fontAlgn="auto">
              <a:spcAft>
                <a:spcPts val="0"/>
              </a:spcAft>
              <a:buFont typeface="Wingdings"/>
              <a:buChar char=""/>
              <a:defRPr/>
            </a:pPr>
            <a:endParaRPr lang="en-US" dirty="0"/>
          </a:p>
        </p:txBody>
      </p:sp>
      <p:sp>
        <p:nvSpPr>
          <p:cNvPr id="60421" name="Text Placeholder 7"/>
          <p:cNvSpPr>
            <a:spLocks noGrp="1"/>
          </p:cNvSpPr>
          <p:nvPr>
            <p:ph type="body" sz="quarter" idx="13"/>
          </p:nvPr>
        </p:nvSpPr>
        <p:spPr>
          <a:xfrm>
            <a:off x="609600" y="1020763"/>
            <a:ext cx="8534400" cy="293687"/>
          </a:xfrm>
        </p:spPr>
        <p:txBody>
          <a:bodyPr/>
          <a:lstStyle/>
          <a:p>
            <a:r>
              <a:rPr lang="en-US" smtClean="0">
                <a:latin typeface="Arial" charset="0"/>
                <a:cs typeface="Arial" charset="0"/>
              </a:rPr>
              <a:t>Cooling system filters lifetime</a:t>
            </a:r>
          </a:p>
          <a:p>
            <a:endParaRPr lang="en-US" smtClean="0">
              <a:latin typeface="Arial" charset="0"/>
              <a:cs typeface="Arial" charset="0"/>
            </a:endParaRPr>
          </a:p>
        </p:txBody>
      </p:sp>
      <p:pic>
        <p:nvPicPr>
          <p:cNvPr id="60422" name="Picture 6" descr="CNGS_cartouche_transport"/>
          <p:cNvPicPr>
            <a:picLocks noChangeAspect="1" noChangeArrowheads="1"/>
          </p:cNvPicPr>
          <p:nvPr/>
        </p:nvPicPr>
        <p:blipFill>
          <a:blip r:embed="rId2"/>
          <a:srcRect/>
          <a:stretch>
            <a:fillRect/>
          </a:stretch>
        </p:blipFill>
        <p:spPr bwMode="auto">
          <a:xfrm>
            <a:off x="228600" y="3276600"/>
            <a:ext cx="4237038" cy="3505200"/>
          </a:xfrm>
          <a:prstGeom prst="rect">
            <a:avLst/>
          </a:prstGeom>
          <a:noFill/>
          <a:ln w="9525">
            <a:noFill/>
            <a:miter lim="800000"/>
            <a:headEnd/>
            <a:tailEnd/>
          </a:ln>
        </p:spPr>
      </p:pic>
      <p:pic>
        <p:nvPicPr>
          <p:cNvPr id="60423" name="Picture 5" descr="IMG_3293"/>
          <p:cNvPicPr>
            <a:picLocks noChangeAspect="1" noChangeArrowheads="1"/>
          </p:cNvPicPr>
          <p:nvPr/>
        </p:nvPicPr>
        <p:blipFill>
          <a:blip r:embed="rId3"/>
          <a:srcRect/>
          <a:stretch>
            <a:fillRect/>
          </a:stretch>
        </p:blipFill>
        <p:spPr bwMode="auto">
          <a:xfrm>
            <a:off x="4876800" y="3409950"/>
            <a:ext cx="4038600" cy="30289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t>Horn &amp; Reflector issues</a:t>
            </a:r>
            <a:endParaRPr lang="en-US" dirty="0"/>
          </a:p>
        </p:txBody>
      </p:sp>
      <p:sp>
        <p:nvSpPr>
          <p:cNvPr id="61442" name="Date Placeholder 4"/>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61443" name="Slide Number Placeholder 5"/>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118CB6A7-3CB0-482B-9293-1C927B78EC64}" type="slidenum">
              <a:rPr lang="en-US"/>
              <a:pPr/>
              <a:t>19</a:t>
            </a:fld>
            <a:endParaRPr lang="en-US"/>
          </a:p>
        </p:txBody>
      </p:sp>
      <p:sp>
        <p:nvSpPr>
          <p:cNvPr id="9" name="Content Placeholder 8"/>
          <p:cNvSpPr>
            <a:spLocks noGrp="1"/>
          </p:cNvSpPr>
          <p:nvPr>
            <p:ph sz="quarter" idx="1"/>
          </p:nvPr>
        </p:nvSpPr>
        <p:spPr>
          <a:xfrm>
            <a:off x="612775" y="1371600"/>
            <a:ext cx="8531225" cy="5029200"/>
          </a:xfrm>
        </p:spPr>
        <p:txBody>
          <a:bodyPr>
            <a:normAutofit fontScale="55000" lnSpcReduction="20000"/>
          </a:bodyPr>
          <a:lstStyle/>
          <a:p>
            <a:pPr marL="347663" indent="-347663" fontAlgn="auto">
              <a:spcAft>
                <a:spcPts val="0"/>
              </a:spcAft>
              <a:buClr>
                <a:srgbClr val="C00000"/>
              </a:buClr>
              <a:buSzPct val="100000"/>
              <a:buFont typeface="+mj-lt"/>
              <a:buAutoNum type="arabicPeriod" startAt="3"/>
              <a:defRPr/>
            </a:pPr>
            <a:r>
              <a:rPr lang="en-US" dirty="0" smtClean="0">
                <a:solidFill>
                  <a:srgbClr val="0000FF"/>
                </a:solidFill>
              </a:rPr>
              <a:t>Careful and “safe” engineering with well known and calculable techniques should be preferred</a:t>
            </a:r>
          </a:p>
          <a:p>
            <a:pPr marL="640080" lvl="1" indent="-274320" fontAlgn="auto">
              <a:spcAft>
                <a:spcPts val="0"/>
              </a:spcAft>
              <a:buFont typeface="Wingdings 2"/>
              <a:buChar char=""/>
              <a:defRPr/>
            </a:pPr>
            <a:r>
              <a:rPr lang="en-US" dirty="0" smtClean="0"/>
              <a:t>brazing better to be avoided ; use ceramics in compression only </a:t>
            </a:r>
          </a:p>
          <a:p>
            <a:pPr marL="640080" lvl="1" indent="-274320" fontAlgn="auto">
              <a:spcAft>
                <a:spcPts val="0"/>
              </a:spcAft>
              <a:buFont typeface="Wingdings 2"/>
              <a:buChar char=""/>
              <a:defRPr/>
            </a:pPr>
            <a:r>
              <a:rPr lang="en-US" dirty="0" smtClean="0"/>
              <a:t>design modifications should be accompanied with studies and calculations – e.g. avoid last minute machining</a:t>
            </a:r>
          </a:p>
          <a:p>
            <a:pPr marL="640080" lvl="1" indent="-274320" fontAlgn="auto">
              <a:spcAft>
                <a:spcPts val="0"/>
              </a:spcAft>
              <a:buFont typeface="Wingdings 2"/>
              <a:buChar char=""/>
              <a:defRPr/>
            </a:pPr>
            <a:r>
              <a:rPr lang="en-US" dirty="0" smtClean="0"/>
              <a:t>sounds trivial but for screws/bolts : use same size for same purpose, think their position and manipulation in a future intervention</a:t>
            </a:r>
          </a:p>
          <a:p>
            <a:pPr marL="640080" lvl="1" indent="-274320" fontAlgn="auto">
              <a:spcAft>
                <a:spcPts val="0"/>
              </a:spcAft>
              <a:buFont typeface="Wingdings 2"/>
              <a:buChar char=""/>
              <a:defRPr/>
            </a:pPr>
            <a:r>
              <a:rPr lang="en-US" dirty="0" smtClean="0"/>
              <a:t>maintain a good record of installed elements with photos/videos</a:t>
            </a:r>
          </a:p>
          <a:p>
            <a:pPr marL="640080" lvl="1" indent="-274320" fontAlgn="auto">
              <a:spcAft>
                <a:spcPts val="0"/>
              </a:spcAft>
              <a:buFont typeface="Wingdings 2"/>
              <a:buNone/>
              <a:defRPr/>
            </a:pPr>
            <a:endParaRPr lang="en-US" dirty="0" smtClean="0">
              <a:solidFill>
                <a:srgbClr val="0000FF"/>
              </a:solidFill>
            </a:endParaRPr>
          </a:p>
          <a:p>
            <a:pPr marL="347663" indent="-347663" fontAlgn="auto">
              <a:spcAft>
                <a:spcPts val="0"/>
              </a:spcAft>
              <a:buClr>
                <a:srgbClr val="C00000"/>
              </a:buClr>
              <a:buSzPct val="100000"/>
              <a:buFont typeface="+mj-lt"/>
              <a:buAutoNum type="arabicPeriod" startAt="3"/>
              <a:defRPr/>
            </a:pPr>
            <a:r>
              <a:rPr lang="en-US" dirty="0" smtClean="0">
                <a:solidFill>
                  <a:srgbClr val="0000FF"/>
                </a:solidFill>
              </a:rPr>
              <a:t>Forces in high-current conductors should be considered  in the design</a:t>
            </a:r>
          </a:p>
          <a:p>
            <a:pPr marL="640080" lvl="1" indent="-274320" fontAlgn="auto">
              <a:spcAft>
                <a:spcPts val="0"/>
              </a:spcAft>
              <a:buFont typeface="Wingdings 2"/>
              <a:buChar char=""/>
              <a:defRPr/>
            </a:pPr>
            <a:r>
              <a:rPr lang="en-US" dirty="0" smtClean="0"/>
              <a:t>include dynamic studies not only static</a:t>
            </a:r>
          </a:p>
          <a:p>
            <a:pPr marL="640080" lvl="1" indent="-274320" fontAlgn="auto">
              <a:spcAft>
                <a:spcPts val="0"/>
              </a:spcAft>
              <a:buFont typeface="Wingdings 2"/>
              <a:buChar char=""/>
              <a:defRPr/>
            </a:pPr>
            <a:r>
              <a:rPr lang="en-US" dirty="0" smtClean="0"/>
              <a:t>risky to extrapolate from known configurations</a:t>
            </a:r>
          </a:p>
          <a:p>
            <a:pPr marL="347663" indent="-347663" fontAlgn="auto">
              <a:spcAft>
                <a:spcPts val="0"/>
              </a:spcAft>
              <a:buSzPct val="100000"/>
              <a:buFont typeface="Wingdings"/>
              <a:buNone/>
              <a:defRPr/>
            </a:pPr>
            <a:endParaRPr lang="en-US" dirty="0" smtClean="0">
              <a:solidFill>
                <a:srgbClr val="0000FF"/>
              </a:solidFill>
            </a:endParaRPr>
          </a:p>
          <a:p>
            <a:pPr marL="347663" indent="-347663" fontAlgn="auto">
              <a:spcAft>
                <a:spcPts val="0"/>
              </a:spcAft>
              <a:buClr>
                <a:srgbClr val="C00000"/>
              </a:buClr>
              <a:buSzPct val="100000"/>
              <a:buFont typeface="+mj-lt"/>
              <a:buAutoNum type="arabicPeriod" startAt="5"/>
              <a:defRPr/>
            </a:pPr>
            <a:r>
              <a:rPr lang="en-US" dirty="0" smtClean="0">
                <a:solidFill>
                  <a:srgbClr val="0000FF"/>
                </a:solidFill>
              </a:rPr>
              <a:t>In high-radiation environment interventions, planning, analysis and practice is essential to minimize the dose</a:t>
            </a:r>
          </a:p>
          <a:p>
            <a:pPr marL="640080" lvl="1" indent="-274320" fontAlgn="auto">
              <a:spcAft>
                <a:spcPts val="0"/>
              </a:spcAft>
              <a:buFont typeface="Wingdings 2"/>
              <a:buChar char=""/>
              <a:defRPr/>
            </a:pPr>
            <a:endParaRPr lang="en-US" dirty="0" smtClean="0">
              <a:solidFill>
                <a:srgbClr val="0000FF"/>
              </a:solidFill>
            </a:endParaRPr>
          </a:p>
          <a:p>
            <a:pPr marL="347663" indent="-347663" fontAlgn="auto">
              <a:spcAft>
                <a:spcPts val="0"/>
              </a:spcAft>
              <a:buClr>
                <a:srgbClr val="C00000"/>
              </a:buClr>
              <a:buSzPct val="100000"/>
              <a:buFont typeface="+mj-lt"/>
              <a:buAutoNum type="arabicPeriod" startAt="6"/>
              <a:defRPr/>
            </a:pPr>
            <a:r>
              <a:rPr lang="en-US" dirty="0" smtClean="0">
                <a:solidFill>
                  <a:srgbClr val="0000FF"/>
                </a:solidFill>
              </a:rPr>
              <a:t>For “consumables” , optimization of the radioactive waste should be included in the design</a:t>
            </a:r>
          </a:p>
          <a:p>
            <a:pPr marL="640080" lvl="1" indent="-274320" fontAlgn="auto">
              <a:spcAft>
                <a:spcPts val="0"/>
              </a:spcAft>
              <a:buFont typeface="Wingdings 2"/>
              <a:buChar char=""/>
              <a:defRPr/>
            </a:pPr>
            <a:r>
              <a:rPr lang="en-US" dirty="0" smtClean="0"/>
              <a:t>balance between commercial (easy to get) components and home-made designs</a:t>
            </a:r>
            <a:endParaRPr lang="en-GB" sz="2200" dirty="0" smtClean="0">
              <a:solidFill>
                <a:srgbClr val="0070C0"/>
              </a:solidFill>
              <a:latin typeface="Arial" pitchFamily="34" charset="0"/>
            </a:endParaRPr>
          </a:p>
          <a:p>
            <a:pPr marL="640080" lvl="1" indent="-274320" fontAlgn="auto">
              <a:spcAft>
                <a:spcPts val="0"/>
              </a:spcAft>
              <a:buFont typeface="Wingdings 2"/>
              <a:buChar char=""/>
              <a:defRPr/>
            </a:pPr>
            <a:endParaRPr lang="en-US" dirty="0" smtClean="0"/>
          </a:p>
          <a:p>
            <a:pPr marL="320040" indent="-320040" fontAlgn="auto">
              <a:spcAft>
                <a:spcPts val="0"/>
              </a:spcAft>
              <a:buFont typeface="Wingdings"/>
              <a:buChar char=""/>
              <a:defRPr/>
            </a:pPr>
            <a:endParaRPr lang="en-US" dirty="0"/>
          </a:p>
        </p:txBody>
      </p:sp>
      <p:sp>
        <p:nvSpPr>
          <p:cNvPr id="61445" name="Text Placeholder 9"/>
          <p:cNvSpPr>
            <a:spLocks noGrp="1"/>
          </p:cNvSpPr>
          <p:nvPr>
            <p:ph type="body" sz="quarter" idx="13"/>
          </p:nvPr>
        </p:nvSpPr>
        <p:spPr>
          <a:xfrm>
            <a:off x="609600" y="1020763"/>
            <a:ext cx="8534400" cy="293687"/>
          </a:xfrm>
        </p:spPr>
        <p:txBody>
          <a:bodyPr/>
          <a:lstStyle/>
          <a:p>
            <a:r>
              <a:rPr lang="en-US" smtClean="0">
                <a:solidFill>
                  <a:srgbClr val="C00000"/>
                </a:solidFill>
                <a:latin typeface="Arial" charset="0"/>
                <a:cs typeface="Arial" charset="0"/>
              </a:rPr>
              <a:t>Lessons learned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990600" y="236538"/>
            <a:ext cx="8153400" cy="685800"/>
          </a:xfrm>
        </p:spPr>
        <p:txBody>
          <a:bodyPr>
            <a:normAutofit fontScale="90000"/>
          </a:bodyPr>
          <a:lstStyle/>
          <a:p>
            <a:pPr fontAlgn="auto">
              <a:spcAft>
                <a:spcPts val="0"/>
              </a:spcAft>
              <a:defRPr/>
            </a:pPr>
            <a:r>
              <a:rPr lang="en-US" dirty="0" smtClean="0">
                <a:solidFill>
                  <a:srgbClr val="FF0000"/>
                </a:solidFill>
              </a:rPr>
              <a:t>C</a:t>
            </a:r>
            <a:r>
              <a:rPr lang="en-US" dirty="0" smtClean="0"/>
              <a:t>ERN </a:t>
            </a:r>
            <a:r>
              <a:rPr lang="en-US" dirty="0" smtClean="0">
                <a:solidFill>
                  <a:srgbClr val="FF0000"/>
                </a:solidFill>
              </a:rPr>
              <a:t>N</a:t>
            </a:r>
            <a:r>
              <a:rPr lang="en-US" dirty="0" smtClean="0"/>
              <a:t>eutrinos to </a:t>
            </a:r>
            <a:r>
              <a:rPr lang="en-US" dirty="0" smtClean="0">
                <a:solidFill>
                  <a:srgbClr val="FF0000"/>
                </a:solidFill>
              </a:rPr>
              <a:t>G</a:t>
            </a:r>
            <a:r>
              <a:rPr lang="en-US" dirty="0" smtClean="0"/>
              <a:t>ran </a:t>
            </a:r>
            <a:r>
              <a:rPr lang="en-US" dirty="0" err="1" smtClean="0">
                <a:solidFill>
                  <a:srgbClr val="FF0000"/>
                </a:solidFill>
              </a:rPr>
              <a:t>S</a:t>
            </a:r>
            <a:r>
              <a:rPr lang="en-US" dirty="0" err="1" smtClean="0"/>
              <a:t>asso</a:t>
            </a:r>
            <a:endParaRPr lang="en-US" dirty="0" smtClean="0"/>
          </a:p>
        </p:txBody>
      </p:sp>
      <p:sp>
        <p:nvSpPr>
          <p:cNvPr id="44034" name="Date Placeholder 3"/>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44035" name="Slide Number Placeholder 6"/>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1008C10E-3B20-4C5B-9531-0B6AD5894B20}" type="slidenum">
              <a:rPr lang="en-US"/>
              <a:pPr/>
              <a:t>2</a:t>
            </a:fld>
            <a:endParaRPr lang="en-US"/>
          </a:p>
        </p:txBody>
      </p:sp>
      <p:sp>
        <p:nvSpPr>
          <p:cNvPr id="44036" name="Rectangle 3"/>
          <p:cNvSpPr>
            <a:spLocks noGrp="1" noChangeArrowheads="1"/>
          </p:cNvSpPr>
          <p:nvPr>
            <p:ph sz="quarter" idx="1"/>
          </p:nvPr>
        </p:nvSpPr>
        <p:spPr>
          <a:xfrm>
            <a:off x="612775" y="1371600"/>
            <a:ext cx="8531225" cy="5029200"/>
          </a:xfrm>
        </p:spPr>
        <p:txBody>
          <a:bodyPr/>
          <a:lstStyle/>
          <a:p>
            <a:pPr>
              <a:lnSpc>
                <a:spcPct val="90000"/>
              </a:lnSpc>
              <a:buFont typeface="Wingdings" pitchFamily="2" charset="2"/>
              <a:buNone/>
            </a:pPr>
            <a:r>
              <a:rPr lang="en-US" sz="1600" b="1" smtClean="0">
                <a:solidFill>
                  <a:srgbClr val="0000FF"/>
                </a:solidFill>
                <a:sym typeface="Wingdings" pitchFamily="2" charset="2"/>
              </a:rPr>
              <a:t>Principle</a:t>
            </a:r>
          </a:p>
          <a:p>
            <a:pPr>
              <a:lnSpc>
                <a:spcPct val="90000"/>
              </a:lnSpc>
              <a:buFont typeface="Wingdings" pitchFamily="2" charset="2"/>
              <a:buChar char="q"/>
            </a:pPr>
            <a:r>
              <a:rPr lang="en-US" sz="1600" u="sng" smtClean="0">
                <a:sym typeface="Wingdings" pitchFamily="2" charset="2"/>
              </a:rPr>
              <a:t>At CERN</a:t>
            </a:r>
            <a:r>
              <a:rPr lang="en-US" sz="1600" smtClean="0">
                <a:sym typeface="Wingdings" pitchFamily="2" charset="2"/>
              </a:rPr>
              <a:t>: Produce a beam of </a:t>
            </a:r>
            <a:r>
              <a:rPr lang="en-US" sz="1600" b="1" smtClean="0">
                <a:solidFill>
                  <a:srgbClr val="008000"/>
                </a:solidFill>
                <a:latin typeface="Symbol" pitchFamily="18" charset="2"/>
                <a:sym typeface="Wingdings" pitchFamily="2" charset="2"/>
              </a:rPr>
              <a:t>n</a:t>
            </a:r>
            <a:r>
              <a:rPr lang="en-US" sz="1600" b="1" baseline="-25000" smtClean="0">
                <a:solidFill>
                  <a:srgbClr val="008000"/>
                </a:solidFill>
                <a:latin typeface="Symbol" pitchFamily="18" charset="2"/>
                <a:sym typeface="Wingdings" pitchFamily="2" charset="2"/>
              </a:rPr>
              <a:t>m</a:t>
            </a:r>
            <a:r>
              <a:rPr lang="en-US" sz="1600" smtClean="0">
                <a:solidFill>
                  <a:srgbClr val="008000"/>
                </a:solidFill>
                <a:sym typeface="Wingdings" pitchFamily="2" charset="2"/>
              </a:rPr>
              <a:t> </a:t>
            </a:r>
            <a:r>
              <a:rPr lang="en-US" sz="1600" smtClean="0">
                <a:sym typeface="Wingdings" pitchFamily="2" charset="2"/>
              </a:rPr>
              <a:t>neutrinos at CERN pointing towards Gran Sasso using an intense proton beam extracted from SPS at 400 GeV/c impinging a graphite target</a:t>
            </a:r>
          </a:p>
          <a:p>
            <a:pPr>
              <a:lnSpc>
                <a:spcPct val="90000"/>
              </a:lnSpc>
              <a:buFont typeface="Wingdings" pitchFamily="2" charset="2"/>
              <a:buChar char="q"/>
            </a:pPr>
            <a:r>
              <a:rPr lang="en-US" sz="1600" u="sng" smtClean="0">
                <a:sym typeface="Wingdings" pitchFamily="2" charset="2"/>
              </a:rPr>
              <a:t>At Gran Sasso</a:t>
            </a:r>
            <a:r>
              <a:rPr lang="en-US" sz="1600" smtClean="0">
                <a:sym typeface="Wingdings" pitchFamily="2" charset="2"/>
              </a:rPr>
              <a:t>: detect the </a:t>
            </a:r>
            <a:r>
              <a:rPr lang="en-US" sz="1600" b="1" smtClean="0">
                <a:solidFill>
                  <a:srgbClr val="CC0099"/>
                </a:solidFill>
                <a:latin typeface="Symbol" pitchFamily="18" charset="2"/>
                <a:sym typeface="Wingdings" pitchFamily="2" charset="2"/>
              </a:rPr>
              <a:t>n</a:t>
            </a:r>
            <a:r>
              <a:rPr lang="en-US" sz="1600" b="1" baseline="-25000" smtClean="0">
                <a:solidFill>
                  <a:srgbClr val="CC0099"/>
                </a:solidFill>
                <a:latin typeface="Symbol" pitchFamily="18" charset="2"/>
                <a:sym typeface="Wingdings" pitchFamily="2" charset="2"/>
              </a:rPr>
              <a:t>t</a:t>
            </a:r>
            <a:r>
              <a:rPr lang="en-US" sz="1600" b="1" smtClean="0">
                <a:solidFill>
                  <a:srgbClr val="CC0099"/>
                </a:solidFill>
                <a:sym typeface="Wingdings" pitchFamily="2" charset="2"/>
              </a:rPr>
              <a:t> </a:t>
            </a:r>
            <a:r>
              <a:rPr lang="en-US" sz="1600" smtClean="0">
                <a:sym typeface="Wingdings" pitchFamily="2" charset="2"/>
              </a:rPr>
              <a:t>neutrinos resulting from the oscillation of </a:t>
            </a:r>
            <a:r>
              <a:rPr lang="en-US" sz="1600" b="1" smtClean="0">
                <a:solidFill>
                  <a:srgbClr val="008000"/>
                </a:solidFill>
                <a:latin typeface="Symbol" pitchFamily="18" charset="2"/>
                <a:sym typeface="Wingdings" pitchFamily="2" charset="2"/>
              </a:rPr>
              <a:t>n</a:t>
            </a:r>
            <a:r>
              <a:rPr lang="en-US" sz="1600" b="1" baseline="-25000" smtClean="0">
                <a:solidFill>
                  <a:srgbClr val="008000"/>
                </a:solidFill>
                <a:latin typeface="Symbol" pitchFamily="18" charset="2"/>
                <a:sym typeface="Wingdings" pitchFamily="2" charset="2"/>
              </a:rPr>
              <a:t>m</a:t>
            </a:r>
            <a:r>
              <a:rPr lang="en-US" sz="1600" smtClean="0">
                <a:solidFill>
                  <a:srgbClr val="008000"/>
                </a:solidFill>
                <a:sym typeface="Wingdings" pitchFamily="2" charset="2"/>
              </a:rPr>
              <a:t> </a:t>
            </a:r>
            <a:r>
              <a:rPr lang="en-US" sz="1600" smtClean="0">
                <a:sym typeface="Wingdings" pitchFamily="2" charset="2"/>
              </a:rPr>
              <a:t>neutrinos in the ~730K km of earth </a:t>
            </a:r>
          </a:p>
          <a:p>
            <a:pPr lvl="1">
              <a:lnSpc>
                <a:spcPct val="90000"/>
              </a:lnSpc>
              <a:buFont typeface="Wingdings" pitchFamily="2" charset="2"/>
              <a:buChar char="§"/>
            </a:pPr>
            <a:r>
              <a:rPr lang="en-US" sz="1600" b="1" smtClean="0">
                <a:solidFill>
                  <a:srgbClr val="CC0099"/>
                </a:solidFill>
                <a:latin typeface="Symbol" pitchFamily="18" charset="2"/>
                <a:sym typeface="Wingdings" pitchFamily="2" charset="2"/>
              </a:rPr>
              <a:t>n</a:t>
            </a:r>
            <a:r>
              <a:rPr lang="en-US" sz="1600" b="1" baseline="-25000" smtClean="0">
                <a:solidFill>
                  <a:srgbClr val="CC0099"/>
                </a:solidFill>
                <a:latin typeface="Symbol" pitchFamily="18" charset="2"/>
                <a:sym typeface="Wingdings" pitchFamily="2" charset="2"/>
              </a:rPr>
              <a:t>t</a:t>
            </a:r>
            <a:r>
              <a:rPr lang="en-US" sz="1600" b="1" smtClean="0">
                <a:solidFill>
                  <a:srgbClr val="CC0099"/>
                </a:solidFill>
                <a:sym typeface="Wingdings" pitchFamily="2" charset="2"/>
              </a:rPr>
              <a:t> appearance</a:t>
            </a:r>
            <a:r>
              <a:rPr lang="en-US" sz="1600" smtClean="0">
                <a:solidFill>
                  <a:srgbClr val="CC0099"/>
                </a:solidFill>
                <a:sym typeface="Wingdings" pitchFamily="2" charset="2"/>
              </a:rPr>
              <a:t> </a:t>
            </a:r>
            <a:r>
              <a:rPr lang="en-US" sz="1600" smtClean="0">
                <a:sym typeface="Wingdings" pitchFamily="2" charset="2"/>
              </a:rPr>
              <a:t>optimized experiments: </a:t>
            </a:r>
            <a:r>
              <a:rPr lang="en-US" sz="1600" b="1" smtClean="0">
                <a:sym typeface="Wingdings" pitchFamily="2" charset="2"/>
              </a:rPr>
              <a:t>OPERA</a:t>
            </a:r>
            <a:r>
              <a:rPr lang="en-US" sz="1600" smtClean="0">
                <a:sym typeface="Wingdings" pitchFamily="2" charset="2"/>
              </a:rPr>
              <a:t> (~1.2kt), </a:t>
            </a:r>
            <a:r>
              <a:rPr lang="en-US" sz="1600" b="1" smtClean="0">
                <a:sym typeface="Wingdings" pitchFamily="2" charset="2"/>
              </a:rPr>
              <a:t>ICARUS</a:t>
            </a:r>
            <a:r>
              <a:rPr lang="en-US" sz="1600" smtClean="0">
                <a:sym typeface="Wingdings" pitchFamily="2" charset="2"/>
              </a:rPr>
              <a:t>(600 t)</a:t>
            </a:r>
          </a:p>
          <a:p>
            <a:pPr lvl="1">
              <a:lnSpc>
                <a:spcPct val="90000"/>
              </a:lnSpc>
            </a:pPr>
            <a:endParaRPr lang="en-US" sz="1400" smtClean="0">
              <a:sym typeface="Wingdings" pitchFamily="2" charset="2"/>
            </a:endParaRPr>
          </a:p>
          <a:p>
            <a:pPr lvl="1">
              <a:lnSpc>
                <a:spcPct val="90000"/>
              </a:lnSpc>
            </a:pPr>
            <a:endParaRPr lang="en-US" sz="1400" smtClean="0">
              <a:sym typeface="Wingdings" pitchFamily="2" charset="2"/>
            </a:endParaRPr>
          </a:p>
          <a:p>
            <a:pPr lvl="1">
              <a:lnSpc>
                <a:spcPct val="90000"/>
              </a:lnSpc>
            </a:pPr>
            <a:endParaRPr lang="en-US" sz="1600" smtClean="0">
              <a:solidFill>
                <a:srgbClr val="FF0000"/>
              </a:solidFill>
              <a:sym typeface="Wingdings" pitchFamily="2" charset="2"/>
            </a:endParaRPr>
          </a:p>
        </p:txBody>
      </p:sp>
      <p:pic>
        <p:nvPicPr>
          <p:cNvPr id="44037" name="Picture 6" descr="0108004_01"/>
          <p:cNvPicPr>
            <a:picLocks noChangeAspect="1" noChangeArrowheads="1"/>
          </p:cNvPicPr>
          <p:nvPr/>
        </p:nvPicPr>
        <p:blipFill>
          <a:blip r:embed="rId2"/>
          <a:srcRect/>
          <a:stretch>
            <a:fillRect/>
          </a:stretch>
        </p:blipFill>
        <p:spPr bwMode="auto">
          <a:xfrm>
            <a:off x="152400" y="3124200"/>
            <a:ext cx="6248400" cy="3421063"/>
          </a:xfrm>
          <a:prstGeom prst="rect">
            <a:avLst/>
          </a:prstGeom>
          <a:noFill/>
          <a:ln w="9525">
            <a:noFill/>
            <a:miter lim="800000"/>
            <a:headEnd/>
            <a:tailEnd/>
          </a:ln>
        </p:spPr>
      </p:pic>
      <p:sp>
        <p:nvSpPr>
          <p:cNvPr id="15" name="Rectangle 3"/>
          <p:cNvSpPr txBox="1">
            <a:spLocks noChangeArrowheads="1"/>
          </p:cNvSpPr>
          <p:nvPr/>
        </p:nvSpPr>
        <p:spPr bwMode="auto">
          <a:xfrm>
            <a:off x="6400800" y="3276600"/>
            <a:ext cx="1600200" cy="314325"/>
          </a:xfrm>
          <a:prstGeom prst="rect">
            <a:avLst/>
          </a:prstGeom>
          <a:noFill/>
          <a:ln w="9525">
            <a:noFill/>
            <a:miter lim="800000"/>
            <a:headEnd/>
            <a:tailEnd/>
          </a:ln>
        </p:spPr>
        <p:txBody>
          <a:bodyPr>
            <a:spAutoFit/>
          </a:bodyPr>
          <a:lstStyle/>
          <a:p>
            <a:pPr marL="342900" indent="-342900">
              <a:lnSpc>
                <a:spcPct val="90000"/>
              </a:lnSpc>
              <a:spcBef>
                <a:spcPct val="20000"/>
              </a:spcBef>
              <a:buClr>
                <a:schemeClr val="folHlink"/>
              </a:buClr>
              <a:buSzPct val="90000"/>
              <a:buFont typeface="Wingdings" pitchFamily="2" charset="2"/>
              <a:buChar char="q"/>
              <a:defRPr/>
            </a:pPr>
            <a:r>
              <a:rPr lang="en-US" sz="1600" kern="0" dirty="0">
                <a:solidFill>
                  <a:srgbClr val="CC0099"/>
                </a:solidFill>
                <a:latin typeface="Calibri" pitchFamily="34" charset="0"/>
                <a:sym typeface="Wingdings" pitchFamily="2" charset="2"/>
              </a:rPr>
              <a:t>Signal event</a:t>
            </a:r>
          </a:p>
        </p:txBody>
      </p:sp>
      <p:sp>
        <p:nvSpPr>
          <p:cNvPr id="16" name="Rectangle 3"/>
          <p:cNvSpPr txBox="1">
            <a:spLocks noChangeArrowheads="1"/>
          </p:cNvSpPr>
          <p:nvPr/>
        </p:nvSpPr>
        <p:spPr bwMode="auto">
          <a:xfrm>
            <a:off x="6400800" y="4724400"/>
            <a:ext cx="2209800" cy="314325"/>
          </a:xfrm>
          <a:prstGeom prst="rect">
            <a:avLst/>
          </a:prstGeom>
          <a:noFill/>
          <a:ln w="9525">
            <a:noFill/>
            <a:miter lim="800000"/>
            <a:headEnd/>
            <a:tailEnd/>
          </a:ln>
        </p:spPr>
        <p:txBody>
          <a:bodyPr>
            <a:spAutoFit/>
          </a:bodyPr>
          <a:lstStyle/>
          <a:p>
            <a:pPr marL="342900" indent="-342900">
              <a:lnSpc>
                <a:spcPct val="90000"/>
              </a:lnSpc>
              <a:spcBef>
                <a:spcPct val="20000"/>
              </a:spcBef>
              <a:buClr>
                <a:schemeClr val="folHlink"/>
              </a:buClr>
              <a:buSzPct val="90000"/>
              <a:buFont typeface="Wingdings" pitchFamily="2" charset="2"/>
              <a:buChar char="q"/>
              <a:defRPr/>
            </a:pPr>
            <a:r>
              <a:rPr lang="en-US" sz="1600" kern="0" dirty="0">
                <a:latin typeface="Calibri" pitchFamily="34" charset="0"/>
                <a:sym typeface="Wingdings" pitchFamily="2" charset="2"/>
              </a:rPr>
              <a:t>Background event</a:t>
            </a:r>
          </a:p>
        </p:txBody>
      </p:sp>
      <p:pic>
        <p:nvPicPr>
          <p:cNvPr id="44040" name="Picture 3"/>
          <p:cNvPicPr>
            <a:picLocks noChangeAspect="1" noChangeArrowheads="1"/>
          </p:cNvPicPr>
          <p:nvPr/>
        </p:nvPicPr>
        <p:blipFill>
          <a:blip r:embed="rId3"/>
          <a:srcRect/>
          <a:stretch>
            <a:fillRect/>
          </a:stretch>
        </p:blipFill>
        <p:spPr bwMode="auto">
          <a:xfrm>
            <a:off x="6475413" y="5068888"/>
            <a:ext cx="2590800" cy="569912"/>
          </a:xfrm>
          <a:prstGeom prst="rect">
            <a:avLst/>
          </a:prstGeom>
          <a:noFill/>
          <a:ln w="9525">
            <a:solidFill>
              <a:schemeClr val="accent1"/>
            </a:solidFill>
            <a:miter lim="800000"/>
            <a:headEnd/>
            <a:tailEnd/>
          </a:ln>
        </p:spPr>
      </p:pic>
      <p:pic>
        <p:nvPicPr>
          <p:cNvPr id="44041" name="Picture 4"/>
          <p:cNvPicPr>
            <a:picLocks noChangeAspect="1" noChangeArrowheads="1"/>
          </p:cNvPicPr>
          <p:nvPr/>
        </p:nvPicPr>
        <p:blipFill>
          <a:blip r:embed="rId4"/>
          <a:srcRect/>
          <a:stretch>
            <a:fillRect/>
          </a:stretch>
        </p:blipFill>
        <p:spPr bwMode="auto">
          <a:xfrm>
            <a:off x="6477000" y="3621088"/>
            <a:ext cx="2600325" cy="674687"/>
          </a:xfrm>
          <a:prstGeom prst="rect">
            <a:avLst/>
          </a:prstGeom>
          <a:noFill/>
          <a:ln w="9525">
            <a:solidFill>
              <a:schemeClr val="accent1"/>
            </a:solidFill>
            <a:miter lim="800000"/>
            <a:headEnd/>
            <a:tailEnd/>
          </a:ln>
        </p:spPr>
      </p:pic>
      <p:sp>
        <p:nvSpPr>
          <p:cNvPr id="44042" name="Text Placeholder 11"/>
          <p:cNvSpPr>
            <a:spLocks noGrp="1"/>
          </p:cNvSpPr>
          <p:nvPr>
            <p:ph type="body" sz="quarter" idx="13"/>
          </p:nvPr>
        </p:nvSpPr>
        <p:spPr>
          <a:xfrm>
            <a:off x="609600" y="1020763"/>
            <a:ext cx="8534400" cy="293687"/>
          </a:xfrm>
        </p:spPr>
        <p:txBody>
          <a:bodyPr/>
          <a:lstStyle/>
          <a:p>
            <a:pPr indent="-203200"/>
            <a:r>
              <a:rPr lang="en-US" smtClean="0">
                <a:latin typeface="Arial" charset="0"/>
                <a:cs typeface="Arial" charset="0"/>
              </a:rPr>
              <a:t>Introduction</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5"/>
          <p:cNvSpPr>
            <a:spLocks noGrp="1"/>
          </p:cNvSpPr>
          <p:nvPr>
            <p:ph type="title"/>
          </p:nvPr>
        </p:nvSpPr>
        <p:spPr/>
        <p:txBody>
          <a:bodyPr/>
          <a:lstStyle/>
          <a:p>
            <a:r>
              <a:rPr lang="en-US" smtClean="0"/>
              <a:t>Radiation effects on electronics</a:t>
            </a:r>
          </a:p>
        </p:txBody>
      </p:sp>
      <p:sp>
        <p:nvSpPr>
          <p:cNvPr id="62466"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62467" name="Text Placeholder 6"/>
          <p:cNvSpPr>
            <a:spLocks noGrp="1"/>
          </p:cNvSpPr>
          <p:nvPr>
            <p:ph type="body" sz="quarter" idx="13"/>
          </p:nvPr>
        </p:nvSpPr>
        <p:spPr>
          <a:xfrm>
            <a:off x="609600" y="990600"/>
            <a:ext cx="8534400" cy="292100"/>
          </a:xfrm>
        </p:spPr>
        <p:txBody>
          <a:bodyPr/>
          <a:lstStyle/>
          <a:p>
            <a:r>
              <a:rPr lang="en-US" smtClean="0"/>
              <a:t>Failure of ventilation system electronics</a:t>
            </a:r>
          </a:p>
        </p:txBody>
      </p:sp>
      <p:sp>
        <p:nvSpPr>
          <p:cNvPr id="62468" name="Slide Number Placeholder 4"/>
          <p:cNvSpPr>
            <a:spLocks noGrp="1"/>
          </p:cNvSpPr>
          <p:nvPr>
            <p:ph type="sldNum" sz="quarter" idx="16"/>
          </p:nvPr>
        </p:nvSpPr>
        <p:spPr bwMode="auto">
          <a:ln>
            <a:miter lim="800000"/>
            <a:headEnd/>
            <a:tailEnd/>
          </a:ln>
        </p:spPr>
        <p:txBody>
          <a:bodyPr vert="horz" wrap="square" lIns="91440" numCol="1" anchor="t" anchorCtr="0" compatLnSpc="1">
            <a:prstTxWarp prst="textNoShape">
              <a:avLst/>
            </a:prstTxWarp>
          </a:bodyPr>
          <a:lstStyle/>
          <a:p>
            <a:fld id="{E617A053-40CD-40CA-A3F8-4D68CA085054}" type="slidenum">
              <a:rPr lang="en-US"/>
              <a:pPr/>
              <a:t>20</a:t>
            </a:fld>
            <a:endParaRPr lang="en-US"/>
          </a:p>
        </p:txBody>
      </p:sp>
      <p:pic>
        <p:nvPicPr>
          <p:cNvPr id="62469" name="Picture 4"/>
          <p:cNvPicPr>
            <a:picLocks noChangeAspect="1" noChangeArrowheads="1"/>
          </p:cNvPicPr>
          <p:nvPr/>
        </p:nvPicPr>
        <p:blipFill>
          <a:blip r:embed="rId2"/>
          <a:srcRect/>
          <a:stretch>
            <a:fillRect/>
          </a:stretch>
        </p:blipFill>
        <p:spPr bwMode="auto">
          <a:xfrm>
            <a:off x="0" y="3505200"/>
            <a:ext cx="2489200" cy="3352800"/>
          </a:xfrm>
          <a:prstGeom prst="rect">
            <a:avLst/>
          </a:prstGeom>
          <a:noFill/>
          <a:ln w="9525">
            <a:noFill/>
            <a:miter lim="800000"/>
            <a:headEnd/>
            <a:tailEnd/>
          </a:ln>
        </p:spPr>
      </p:pic>
      <p:pic>
        <p:nvPicPr>
          <p:cNvPr id="62470" name="Picture 4" descr="DSC_0518"/>
          <p:cNvPicPr>
            <a:picLocks noChangeAspect="1" noChangeArrowheads="1"/>
          </p:cNvPicPr>
          <p:nvPr/>
        </p:nvPicPr>
        <p:blipFill>
          <a:blip r:embed="rId3"/>
          <a:srcRect/>
          <a:stretch>
            <a:fillRect/>
          </a:stretch>
        </p:blipFill>
        <p:spPr bwMode="auto">
          <a:xfrm>
            <a:off x="5599113" y="1416050"/>
            <a:ext cx="3468687" cy="2241550"/>
          </a:xfrm>
          <a:prstGeom prst="rect">
            <a:avLst/>
          </a:prstGeom>
          <a:noFill/>
          <a:ln w="9525">
            <a:noFill/>
            <a:miter lim="800000"/>
            <a:headEnd/>
            <a:tailEnd/>
          </a:ln>
        </p:spPr>
      </p:pic>
      <p:sp>
        <p:nvSpPr>
          <p:cNvPr id="15" name="Rectangle 14"/>
          <p:cNvSpPr>
            <a:spLocks noChangeArrowheads="1"/>
          </p:cNvSpPr>
          <p:nvPr/>
        </p:nvSpPr>
        <p:spPr bwMode="auto">
          <a:xfrm>
            <a:off x="0" y="1371600"/>
            <a:ext cx="5638800" cy="2133600"/>
          </a:xfrm>
          <a:prstGeom prst="rect">
            <a:avLst/>
          </a:prstGeom>
          <a:noFill/>
          <a:ln w="9525">
            <a:noFill/>
            <a:miter lim="800000"/>
            <a:headEnd/>
            <a:tailEnd/>
          </a:ln>
        </p:spPr>
        <p:txBody>
          <a:bodyPr>
            <a:normAutofit fontScale="85000" lnSpcReduction="20000"/>
          </a:bodyPr>
          <a:lstStyle/>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600" dirty="0">
                <a:latin typeface="Calibri" pitchFamily="34" charset="0"/>
              </a:rPr>
              <a:t>All CNGS electronics were installed in the service gallery and upstream cavern</a:t>
            </a:r>
          </a:p>
          <a:p>
            <a:pPr marL="460375" lvl="1" indent="-230188">
              <a:spcBef>
                <a:spcPts val="600"/>
              </a:spcBef>
              <a:buClr>
                <a:srgbClr val="000099"/>
              </a:buClr>
              <a:buFont typeface="Wingdings" pitchFamily="2" charset="2"/>
              <a:buChar char="Ä"/>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600" dirty="0">
                <a:solidFill>
                  <a:srgbClr val="0000FF"/>
                </a:solidFill>
                <a:latin typeface="Calibri" pitchFamily="34" charset="0"/>
              </a:rPr>
              <a:t>At that time only personnel dose and not SEE to electronics were considered</a:t>
            </a:r>
          </a:p>
          <a:p>
            <a:pPr marL="460375" lvl="1" indent="-230188">
              <a:spcBef>
                <a:spcPts val="600"/>
              </a:spcBef>
              <a:buClr>
                <a:srgbClr val="000099"/>
              </a:buClr>
              <a:buFont typeface="Wingdings" pitchFamily="2" charset="2"/>
              <a:buChar char="Ä"/>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600" dirty="0">
                <a:solidFill>
                  <a:srgbClr val="C00000"/>
                </a:solidFill>
                <a:latin typeface="Calibri" pitchFamily="34" charset="0"/>
              </a:rPr>
              <a:t>Radiation levels during operation exceed the limits COTS electronics can withstand </a:t>
            </a:r>
            <a:r>
              <a:rPr lang="en-GB" sz="1600" dirty="0">
                <a:solidFill>
                  <a:srgbClr val="C00000"/>
                </a:solidFill>
                <a:latin typeface="Calibri" pitchFamily="34" charset="0"/>
                <a:sym typeface="Wingdings" pitchFamily="2" charset="2"/>
              </a:rPr>
              <a:t> also triggered a LARGE campaign for LHC !!</a:t>
            </a:r>
            <a:endParaRPr lang="en-GB" sz="1600" dirty="0">
              <a:solidFill>
                <a:srgbClr val="C00000"/>
              </a:solidFill>
              <a:latin typeface="Calibri" pitchFamily="34" charset="0"/>
            </a:endParaRPr>
          </a:p>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endParaRPr lang="en-GB" sz="1600" dirty="0">
              <a:latin typeface="Calibri" pitchFamily="34" charset="0"/>
            </a:endParaRPr>
          </a:p>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600" dirty="0">
                <a:latin typeface="Calibri" pitchFamily="34" charset="0"/>
              </a:rPr>
              <a:t>The ventilation system electronics in the service gallery failed first (only at </a:t>
            </a:r>
            <a:r>
              <a:rPr lang="en-GB" sz="1600" b="1" dirty="0">
                <a:latin typeface="Calibri" pitchFamily="34" charset="0"/>
              </a:rPr>
              <a:t>10</a:t>
            </a:r>
            <a:r>
              <a:rPr lang="en-GB" sz="1600" b="1" baseline="30000" dirty="0">
                <a:latin typeface="Calibri" pitchFamily="34" charset="0"/>
              </a:rPr>
              <a:t>16</a:t>
            </a:r>
            <a:r>
              <a:rPr lang="en-GB" sz="1600" b="1" dirty="0">
                <a:latin typeface="Calibri" pitchFamily="34" charset="0"/>
              </a:rPr>
              <a:t> pot</a:t>
            </a:r>
            <a:r>
              <a:rPr lang="en-GB" sz="1600" dirty="0">
                <a:latin typeface="Calibri" pitchFamily="34" charset="0"/>
              </a:rPr>
              <a:t>!), all the rest would have followed if we had been running longer</a:t>
            </a:r>
          </a:p>
        </p:txBody>
      </p:sp>
      <p:sp>
        <p:nvSpPr>
          <p:cNvPr id="62472" name="Rectangle 16"/>
          <p:cNvSpPr>
            <a:spLocks noChangeArrowheads="1"/>
          </p:cNvSpPr>
          <p:nvPr/>
        </p:nvSpPr>
        <p:spPr bwMode="auto">
          <a:xfrm>
            <a:off x="3810000" y="3810000"/>
            <a:ext cx="4495800" cy="304800"/>
          </a:xfrm>
          <a:prstGeom prst="rect">
            <a:avLst/>
          </a:prstGeom>
          <a:noFill/>
          <a:ln w="9525">
            <a:noFill/>
            <a:miter lim="800000"/>
            <a:headEnd/>
            <a:tailEnd/>
          </a:ln>
        </p:spPr>
        <p:txBody>
          <a:bodyPr/>
          <a:lstStyle/>
          <a:p>
            <a:pPr marL="228600" indent="-228600">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100">
                <a:solidFill>
                  <a:srgbClr val="0000FF"/>
                </a:solidFill>
                <a:latin typeface="Calibri" pitchFamily="34" charset="0"/>
              </a:rPr>
              <a:t>High-energy (&gt;20MeV) hadrons fluence (h/cm</a:t>
            </a:r>
            <a:r>
              <a:rPr lang="en-GB" sz="1100" baseline="30000">
                <a:solidFill>
                  <a:srgbClr val="0000FF"/>
                </a:solidFill>
                <a:latin typeface="Calibri" pitchFamily="34" charset="0"/>
              </a:rPr>
              <a:t>2</a:t>
            </a:r>
            <a:r>
              <a:rPr lang="en-GB" sz="1100">
                <a:solidFill>
                  <a:srgbClr val="0000FF"/>
                </a:solidFill>
                <a:latin typeface="Calibri" pitchFamily="34" charset="0"/>
              </a:rPr>
              <a:t>) for  4.5E19 pots (1-year)</a:t>
            </a:r>
          </a:p>
        </p:txBody>
      </p:sp>
      <p:sp>
        <p:nvSpPr>
          <p:cNvPr id="62473" name="Rectangle 26"/>
          <p:cNvSpPr>
            <a:spLocks noChangeArrowheads="1"/>
          </p:cNvSpPr>
          <p:nvPr/>
        </p:nvSpPr>
        <p:spPr bwMode="auto">
          <a:xfrm>
            <a:off x="6019800" y="3352800"/>
            <a:ext cx="2438400" cy="228600"/>
          </a:xfrm>
          <a:prstGeom prst="rect">
            <a:avLst/>
          </a:prstGeom>
          <a:solidFill>
            <a:srgbClr val="FFFFCC"/>
          </a:solidFill>
          <a:ln w="9525">
            <a:noFill/>
            <a:miter lim="800000"/>
            <a:headEnd/>
            <a:tailEnd/>
          </a:ln>
        </p:spPr>
        <p:txBody>
          <a:bodyPr/>
          <a:lstStyle/>
          <a:p>
            <a:pPr marL="228600" indent="-228600">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a:latin typeface="Calibri" pitchFamily="34" charset="0"/>
              </a:rPr>
              <a:t>Ventilation units in the TSG4 gallery</a:t>
            </a:r>
          </a:p>
        </p:txBody>
      </p:sp>
      <p:sp>
        <p:nvSpPr>
          <p:cNvPr id="42" name="Flowchart: Connector 41"/>
          <p:cNvSpPr/>
          <p:nvPr/>
        </p:nvSpPr>
        <p:spPr>
          <a:xfrm>
            <a:off x="1612900" y="4114800"/>
            <a:ext cx="76200" cy="762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Flowchart: Connector 42"/>
          <p:cNvSpPr/>
          <p:nvPr/>
        </p:nvSpPr>
        <p:spPr>
          <a:xfrm>
            <a:off x="1524000" y="4521200"/>
            <a:ext cx="76200" cy="762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lowchart: Connector 43"/>
          <p:cNvSpPr/>
          <p:nvPr/>
        </p:nvSpPr>
        <p:spPr>
          <a:xfrm>
            <a:off x="1600200" y="4195763"/>
            <a:ext cx="76200" cy="762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Flowchart: Connector 44"/>
          <p:cNvSpPr/>
          <p:nvPr/>
        </p:nvSpPr>
        <p:spPr>
          <a:xfrm>
            <a:off x="1558925" y="4373563"/>
            <a:ext cx="76200" cy="762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Flowchart: Connector 45"/>
          <p:cNvSpPr/>
          <p:nvPr/>
        </p:nvSpPr>
        <p:spPr>
          <a:xfrm>
            <a:off x="1581150" y="4275138"/>
            <a:ext cx="76200" cy="762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2479" name="Group 52"/>
          <p:cNvGrpSpPr>
            <a:grpSpLocks/>
          </p:cNvGrpSpPr>
          <p:nvPr/>
        </p:nvGrpSpPr>
        <p:grpSpPr bwMode="auto">
          <a:xfrm>
            <a:off x="3352800" y="4038600"/>
            <a:ext cx="4886325" cy="2295525"/>
            <a:chOff x="3190875" y="3962400"/>
            <a:chExt cx="4886325" cy="2296070"/>
          </a:xfrm>
        </p:grpSpPr>
        <p:pic>
          <p:nvPicPr>
            <p:cNvPr id="62482" name="Picture 5"/>
            <p:cNvPicPr>
              <a:picLocks noChangeAspect="1" noChangeArrowheads="1"/>
            </p:cNvPicPr>
            <p:nvPr/>
          </p:nvPicPr>
          <p:blipFill>
            <a:blip r:embed="rId4"/>
            <a:srcRect/>
            <a:stretch>
              <a:fillRect/>
            </a:stretch>
          </p:blipFill>
          <p:spPr bwMode="auto">
            <a:xfrm>
              <a:off x="3190875" y="3962400"/>
              <a:ext cx="4886325" cy="2296070"/>
            </a:xfrm>
            <a:prstGeom prst="rect">
              <a:avLst/>
            </a:prstGeom>
            <a:noFill/>
            <a:ln w="9525">
              <a:noFill/>
              <a:miter lim="800000"/>
              <a:headEnd/>
              <a:tailEnd/>
            </a:ln>
          </p:spPr>
        </p:pic>
        <p:sp>
          <p:nvSpPr>
            <p:cNvPr id="47" name="Flowchart: Connector 46"/>
            <p:cNvSpPr/>
            <p:nvPr/>
          </p:nvSpPr>
          <p:spPr>
            <a:xfrm>
              <a:off x="6781800" y="4877017"/>
              <a:ext cx="76200" cy="7621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Flowchart: Connector 47"/>
            <p:cNvSpPr/>
            <p:nvPr/>
          </p:nvSpPr>
          <p:spPr>
            <a:xfrm>
              <a:off x="5181600" y="4877017"/>
              <a:ext cx="76200" cy="7621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lowchart: Connector 48"/>
            <p:cNvSpPr/>
            <p:nvPr/>
          </p:nvSpPr>
          <p:spPr>
            <a:xfrm>
              <a:off x="6096000" y="4877017"/>
              <a:ext cx="76200" cy="7621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Flowchart: Connector 49"/>
            <p:cNvSpPr/>
            <p:nvPr/>
          </p:nvSpPr>
          <p:spPr>
            <a:xfrm>
              <a:off x="5334000" y="4877017"/>
              <a:ext cx="76200" cy="7621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Flowchart: Connector 50"/>
            <p:cNvSpPr/>
            <p:nvPr/>
          </p:nvSpPr>
          <p:spPr>
            <a:xfrm>
              <a:off x="5562600" y="4877017"/>
              <a:ext cx="76200" cy="76218"/>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2" name="Flowchart: Connector 51"/>
          <p:cNvSpPr/>
          <p:nvPr/>
        </p:nvSpPr>
        <p:spPr>
          <a:xfrm>
            <a:off x="5715000" y="3352800"/>
            <a:ext cx="215900" cy="1905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81" name="Rectangle 23"/>
          <p:cNvSpPr>
            <a:spLocks noChangeArrowheads="1"/>
          </p:cNvSpPr>
          <p:nvPr/>
        </p:nvSpPr>
        <p:spPr bwMode="auto">
          <a:xfrm>
            <a:off x="3810000" y="6181725"/>
            <a:ext cx="2819400" cy="304800"/>
          </a:xfrm>
          <a:prstGeom prst="rect">
            <a:avLst/>
          </a:prstGeom>
          <a:noFill/>
          <a:ln w="9525">
            <a:noFill/>
            <a:miter lim="800000"/>
            <a:headEnd/>
            <a:tailEnd/>
          </a:ln>
        </p:spPr>
        <p:txBody>
          <a:bodyPr/>
          <a:lstStyle/>
          <a:p>
            <a:pPr marL="228600" indent="-228600">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100" b="1">
                <a:latin typeface="Calibri" pitchFamily="34" charset="0"/>
              </a:rPr>
              <a:t>FLUKA Simulation </a:t>
            </a:r>
            <a:r>
              <a:rPr lang="en-GB" sz="1100">
                <a:latin typeface="Calibri" pitchFamily="34" charset="0"/>
              </a:rPr>
              <a:t>: L.Sarchiapone et. al, 2008</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5"/>
          <p:cNvSpPr>
            <a:spLocks noGrp="1"/>
          </p:cNvSpPr>
          <p:nvPr>
            <p:ph type="title"/>
          </p:nvPr>
        </p:nvSpPr>
        <p:spPr/>
        <p:txBody>
          <a:bodyPr/>
          <a:lstStyle/>
          <a:p>
            <a:r>
              <a:rPr lang="en-US" smtClean="0"/>
              <a:t>Radiation effects on electronics</a:t>
            </a:r>
          </a:p>
        </p:txBody>
      </p:sp>
      <p:sp>
        <p:nvSpPr>
          <p:cNvPr id="63490"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63491" name="Text Placeholder 6"/>
          <p:cNvSpPr>
            <a:spLocks noGrp="1"/>
          </p:cNvSpPr>
          <p:nvPr>
            <p:ph type="body" sz="quarter" idx="13"/>
          </p:nvPr>
        </p:nvSpPr>
        <p:spPr>
          <a:xfrm>
            <a:off x="609600" y="990600"/>
            <a:ext cx="8534400" cy="292100"/>
          </a:xfrm>
        </p:spPr>
        <p:txBody>
          <a:bodyPr/>
          <a:lstStyle/>
          <a:p>
            <a:r>
              <a:rPr lang="en-US" smtClean="0"/>
              <a:t>Protecting the electronics – additional shielding</a:t>
            </a:r>
          </a:p>
        </p:txBody>
      </p:sp>
      <p:sp>
        <p:nvSpPr>
          <p:cNvPr id="63492" name="Slide Number Placeholder 4"/>
          <p:cNvSpPr>
            <a:spLocks noGrp="1"/>
          </p:cNvSpPr>
          <p:nvPr>
            <p:ph type="sldNum" sz="quarter" idx="16"/>
          </p:nvPr>
        </p:nvSpPr>
        <p:spPr bwMode="auto">
          <a:ln>
            <a:miter lim="800000"/>
            <a:headEnd/>
            <a:tailEnd/>
          </a:ln>
        </p:spPr>
        <p:txBody>
          <a:bodyPr vert="horz" wrap="square" lIns="91440" numCol="1" anchor="t" anchorCtr="0" compatLnSpc="1">
            <a:prstTxWarp prst="textNoShape">
              <a:avLst/>
            </a:prstTxWarp>
          </a:bodyPr>
          <a:lstStyle/>
          <a:p>
            <a:fld id="{F8AFDD30-172C-4207-BCB8-7E1B07C39C9A}" type="slidenum">
              <a:rPr lang="en-US"/>
              <a:pPr/>
              <a:t>21</a:t>
            </a:fld>
            <a:endParaRPr lang="en-US"/>
          </a:p>
        </p:txBody>
      </p:sp>
      <p:sp>
        <p:nvSpPr>
          <p:cNvPr id="15" name="Rectangle 14"/>
          <p:cNvSpPr>
            <a:spLocks noChangeArrowheads="1"/>
          </p:cNvSpPr>
          <p:nvPr/>
        </p:nvSpPr>
        <p:spPr bwMode="auto">
          <a:xfrm>
            <a:off x="3505200" y="1371600"/>
            <a:ext cx="5486400" cy="1066800"/>
          </a:xfrm>
          <a:prstGeom prst="rect">
            <a:avLst/>
          </a:prstGeom>
          <a:noFill/>
          <a:ln w="9525">
            <a:noFill/>
            <a:miter lim="800000"/>
            <a:headEnd/>
            <a:tailEnd/>
          </a:ln>
        </p:spPr>
        <p:txBody>
          <a:bodyPr>
            <a:normAutofit fontScale="77500" lnSpcReduction="20000"/>
          </a:bodyPr>
          <a:lstStyle/>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600" dirty="0">
                <a:latin typeface="Calibri" pitchFamily="34" charset="0"/>
              </a:rPr>
              <a:t>Group all the electronics in a single area</a:t>
            </a:r>
          </a:p>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endParaRPr lang="en-GB" sz="1600" dirty="0">
              <a:latin typeface="Calibri" pitchFamily="34" charset="0"/>
            </a:endParaRPr>
          </a:p>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600" dirty="0">
                <a:latin typeface="Calibri" pitchFamily="34" charset="0"/>
              </a:rPr>
              <a:t>Add shielding to reduce the radiation levels ; opted for </a:t>
            </a:r>
            <a:r>
              <a:rPr lang="en-US" sz="1600" dirty="0">
                <a:latin typeface="Calibri" pitchFamily="34" charset="0"/>
              </a:rPr>
              <a:t>× 1000 reduction</a:t>
            </a:r>
            <a:endParaRPr lang="en-GB" sz="1600" dirty="0">
              <a:solidFill>
                <a:srgbClr val="C00000"/>
              </a:solidFill>
              <a:latin typeface="Calibri" pitchFamily="34" charset="0"/>
            </a:endParaRPr>
          </a:p>
          <a:p>
            <a:pPr marL="460375" lvl="1" indent="-230188">
              <a:spcBef>
                <a:spcPts val="600"/>
              </a:spcBef>
              <a:buClr>
                <a:srgbClr val="000099"/>
              </a:buClr>
              <a:buFont typeface="Wingdings" pitchFamily="2" charset="2"/>
              <a:buChar char="Ä"/>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600" dirty="0">
                <a:solidFill>
                  <a:srgbClr val="C00000"/>
                </a:solidFill>
                <a:latin typeface="Calibri" pitchFamily="34" charset="0"/>
              </a:rPr>
              <a:t>Concrete walls up to 6m thick, </a:t>
            </a:r>
            <a:r>
              <a:rPr lang="en-GB" sz="1600" b="1" dirty="0">
                <a:solidFill>
                  <a:srgbClr val="C00000"/>
                </a:solidFill>
                <a:latin typeface="Calibri" pitchFamily="34" charset="0"/>
              </a:rPr>
              <a:t>~53m</a:t>
            </a:r>
            <a:r>
              <a:rPr lang="en-GB" sz="1600" b="1" baseline="30000" dirty="0">
                <a:solidFill>
                  <a:srgbClr val="C00000"/>
                </a:solidFill>
                <a:latin typeface="Calibri" pitchFamily="34" charset="0"/>
              </a:rPr>
              <a:t>3</a:t>
            </a:r>
            <a:r>
              <a:rPr lang="en-GB" sz="1600" b="1" dirty="0">
                <a:solidFill>
                  <a:srgbClr val="C00000"/>
                </a:solidFill>
                <a:latin typeface="Calibri" pitchFamily="34" charset="0"/>
              </a:rPr>
              <a:t> of concrete </a:t>
            </a:r>
            <a:r>
              <a:rPr lang="en-GB" sz="1600" dirty="0">
                <a:solidFill>
                  <a:srgbClr val="C00000"/>
                </a:solidFill>
                <a:latin typeface="Calibri" pitchFamily="34" charset="0"/>
              </a:rPr>
              <a:t>in total were installed!</a:t>
            </a:r>
          </a:p>
        </p:txBody>
      </p:sp>
      <p:pic>
        <p:nvPicPr>
          <p:cNvPr id="63494" name="Picture 3"/>
          <p:cNvPicPr>
            <a:picLocks noChangeAspect="1" noChangeArrowheads="1"/>
          </p:cNvPicPr>
          <p:nvPr/>
        </p:nvPicPr>
        <p:blipFill>
          <a:blip r:embed="rId2"/>
          <a:srcRect/>
          <a:stretch>
            <a:fillRect/>
          </a:stretch>
        </p:blipFill>
        <p:spPr bwMode="auto">
          <a:xfrm>
            <a:off x="4953000" y="2686050"/>
            <a:ext cx="3952875" cy="3714750"/>
          </a:xfrm>
          <a:prstGeom prst="rect">
            <a:avLst/>
          </a:prstGeom>
          <a:noFill/>
          <a:ln w="9525">
            <a:noFill/>
            <a:miter lim="800000"/>
            <a:headEnd/>
            <a:tailEnd/>
          </a:ln>
        </p:spPr>
      </p:pic>
      <p:sp>
        <p:nvSpPr>
          <p:cNvPr id="63495" name="Rectangle 24"/>
          <p:cNvSpPr>
            <a:spLocks noChangeArrowheads="1"/>
          </p:cNvSpPr>
          <p:nvPr/>
        </p:nvSpPr>
        <p:spPr bwMode="auto">
          <a:xfrm>
            <a:off x="7924800" y="2762250"/>
            <a:ext cx="533400" cy="304800"/>
          </a:xfrm>
          <a:prstGeom prst="rect">
            <a:avLst/>
          </a:prstGeom>
          <a:noFill/>
          <a:ln w="9525">
            <a:noFill/>
            <a:miter lim="800000"/>
            <a:headEnd/>
            <a:tailEnd/>
          </a:ln>
        </p:spPr>
        <p:txBody>
          <a:bodyPr/>
          <a:lstStyle/>
          <a:p>
            <a:pPr marL="228600" indent="-228600">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b="1">
                <a:solidFill>
                  <a:srgbClr val="C00000"/>
                </a:solidFill>
                <a:latin typeface="Calibri" pitchFamily="34" charset="0"/>
              </a:rPr>
              <a:t>2007</a:t>
            </a:r>
          </a:p>
        </p:txBody>
      </p:sp>
      <p:sp>
        <p:nvSpPr>
          <p:cNvPr id="63496" name="Rectangle 25"/>
          <p:cNvSpPr>
            <a:spLocks noChangeArrowheads="1"/>
          </p:cNvSpPr>
          <p:nvPr/>
        </p:nvSpPr>
        <p:spPr bwMode="auto">
          <a:xfrm>
            <a:off x="7924800" y="4591050"/>
            <a:ext cx="533400" cy="304800"/>
          </a:xfrm>
          <a:prstGeom prst="rect">
            <a:avLst/>
          </a:prstGeom>
          <a:noFill/>
          <a:ln w="9525">
            <a:noFill/>
            <a:miter lim="800000"/>
            <a:headEnd/>
            <a:tailEnd/>
          </a:ln>
        </p:spPr>
        <p:txBody>
          <a:bodyPr/>
          <a:lstStyle/>
          <a:p>
            <a:pPr marL="228600" indent="-228600">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200" b="1">
                <a:solidFill>
                  <a:srgbClr val="C00000"/>
                </a:solidFill>
                <a:latin typeface="Calibri" pitchFamily="34" charset="0"/>
              </a:rPr>
              <a:t>2008</a:t>
            </a:r>
          </a:p>
        </p:txBody>
      </p:sp>
      <p:pic>
        <p:nvPicPr>
          <p:cNvPr id="63497" name="Picture 2" descr="C:\Documents and Settings\Ilias\My Documents\My Pictures\4. CNGS\62. 04Jun08\IMG_1991 (Medium).JPG"/>
          <p:cNvPicPr>
            <a:picLocks noChangeAspect="1" noChangeArrowheads="1"/>
          </p:cNvPicPr>
          <p:nvPr/>
        </p:nvPicPr>
        <p:blipFill>
          <a:blip r:embed="rId3"/>
          <a:srcRect/>
          <a:stretch>
            <a:fillRect/>
          </a:stretch>
        </p:blipFill>
        <p:spPr bwMode="auto">
          <a:xfrm>
            <a:off x="152400" y="1409700"/>
            <a:ext cx="3200400" cy="2400300"/>
          </a:xfrm>
          <a:prstGeom prst="rect">
            <a:avLst/>
          </a:prstGeom>
          <a:noFill/>
          <a:ln w="9525">
            <a:noFill/>
            <a:miter lim="800000"/>
            <a:headEnd/>
            <a:tailEnd/>
          </a:ln>
        </p:spPr>
      </p:pic>
      <p:grpSp>
        <p:nvGrpSpPr>
          <p:cNvPr id="63498" name="Group 29"/>
          <p:cNvGrpSpPr>
            <a:grpSpLocks/>
          </p:cNvGrpSpPr>
          <p:nvPr/>
        </p:nvGrpSpPr>
        <p:grpSpPr bwMode="auto">
          <a:xfrm>
            <a:off x="76200" y="3886200"/>
            <a:ext cx="4714875" cy="2928938"/>
            <a:chOff x="4286248" y="3857628"/>
            <a:chExt cx="4714908" cy="2928958"/>
          </a:xfrm>
        </p:grpSpPr>
        <p:pic>
          <p:nvPicPr>
            <p:cNvPr id="63505" name="Picture 2" descr="C:\Documents and Settings\Ilias\My Documents\My Pictures\4. CNGS\5. 15Nov07\IMG_0990 (Medium).JPG"/>
            <p:cNvPicPr>
              <a:picLocks noChangeAspect="1" noChangeArrowheads="1"/>
            </p:cNvPicPr>
            <p:nvPr/>
          </p:nvPicPr>
          <p:blipFill>
            <a:blip r:embed="rId4"/>
            <a:srcRect/>
            <a:stretch>
              <a:fillRect/>
            </a:stretch>
          </p:blipFill>
          <p:spPr bwMode="auto">
            <a:xfrm>
              <a:off x="4518422" y="4429132"/>
              <a:ext cx="1696652" cy="2262202"/>
            </a:xfrm>
            <a:prstGeom prst="rect">
              <a:avLst/>
            </a:prstGeom>
            <a:noFill/>
            <a:ln w="9525">
              <a:noFill/>
              <a:miter lim="800000"/>
              <a:headEnd/>
              <a:tailEnd/>
            </a:ln>
          </p:spPr>
        </p:pic>
        <p:pic>
          <p:nvPicPr>
            <p:cNvPr id="63506" name="Picture 2" descr="C:\Ilias\Pictures\4. CNGS\67. 13Jun08\IMG_2058 (Medium).JPG"/>
            <p:cNvPicPr>
              <a:picLocks noChangeAspect="1" noChangeArrowheads="1"/>
            </p:cNvPicPr>
            <p:nvPr/>
          </p:nvPicPr>
          <p:blipFill>
            <a:blip r:embed="rId5"/>
            <a:srcRect/>
            <a:stretch>
              <a:fillRect/>
            </a:stretch>
          </p:blipFill>
          <p:spPr bwMode="auto">
            <a:xfrm>
              <a:off x="6643702" y="3881277"/>
              <a:ext cx="2143140" cy="2857519"/>
            </a:xfrm>
            <a:prstGeom prst="rect">
              <a:avLst/>
            </a:prstGeom>
            <a:noFill/>
            <a:ln w="9525">
              <a:noFill/>
              <a:miter lim="800000"/>
              <a:headEnd/>
              <a:tailEnd/>
            </a:ln>
          </p:spPr>
        </p:pic>
        <p:sp>
          <p:nvSpPr>
            <p:cNvPr id="33" name="Right Arrow 32"/>
            <p:cNvSpPr/>
            <p:nvPr/>
          </p:nvSpPr>
          <p:spPr>
            <a:xfrm>
              <a:off x="5929323" y="5357826"/>
              <a:ext cx="1071569" cy="357189"/>
            </a:xfrm>
            <a:prstGeom prst="rightArrow">
              <a:avLst/>
            </a:prstGeom>
            <a:gradFill flip="none" rotWithShape="1">
              <a:gsLst>
                <a:gs pos="0">
                  <a:srgbClr val="DDEBCF"/>
                </a:gs>
                <a:gs pos="50000">
                  <a:srgbClr val="9CB86E"/>
                </a:gs>
                <a:gs pos="100000">
                  <a:srgbClr val="156B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 Placeholder 8"/>
            <p:cNvSpPr txBox="1">
              <a:spLocks/>
            </p:cNvSpPr>
            <p:nvPr/>
          </p:nvSpPr>
          <p:spPr bwMode="auto">
            <a:xfrm>
              <a:off x="4357687" y="3930653"/>
              <a:ext cx="2000264" cy="498478"/>
            </a:xfrm>
            <a:prstGeom prst="rect">
              <a:avLst/>
            </a:prstGeom>
            <a:noFill/>
            <a:ln w="9525">
              <a:noFill/>
              <a:miter lim="800000"/>
              <a:headEnd/>
              <a:tailEnd/>
            </a:ln>
          </p:spPr>
          <p:txBody>
            <a:bodyPr>
              <a:spAutoFit/>
            </a:bodyPr>
            <a:lstStyle/>
            <a:p>
              <a:pPr marL="342900" indent="-342900">
                <a:spcBef>
                  <a:spcPct val="20000"/>
                </a:spcBef>
                <a:buClr>
                  <a:schemeClr val="folHlink"/>
                </a:buClr>
                <a:buSzPct val="90000"/>
                <a:defRPr/>
              </a:pPr>
              <a:r>
                <a:rPr lang="en-US" sz="1200" kern="0" dirty="0">
                  <a:solidFill>
                    <a:schemeClr val="accent2">
                      <a:lumMod val="50000"/>
                    </a:schemeClr>
                  </a:solidFill>
                  <a:latin typeface="Calibri" pitchFamily="34" charset="0"/>
                </a:rPr>
                <a:t>Shielding in TSG41 tunnel</a:t>
              </a:r>
            </a:p>
            <a:p>
              <a:pPr marL="342900" indent="-342900">
                <a:spcBef>
                  <a:spcPct val="20000"/>
                </a:spcBef>
                <a:buClr>
                  <a:schemeClr val="folHlink"/>
                </a:buClr>
                <a:buSzPct val="90000"/>
                <a:defRPr/>
              </a:pPr>
              <a:r>
                <a:rPr lang="en-US" sz="1200" kern="0" dirty="0">
                  <a:solidFill>
                    <a:schemeClr val="accent2">
                      <a:lumMod val="50000"/>
                    </a:schemeClr>
                  </a:solidFill>
                  <a:latin typeface="Calibri" pitchFamily="34" charset="0"/>
                </a:rPr>
                <a:t>Towards the target </a:t>
              </a:r>
              <a:r>
                <a:rPr lang="en-US" sz="1200" kern="0" dirty="0">
                  <a:solidFill>
                    <a:schemeClr val="accent2">
                      <a:lumMod val="50000"/>
                    </a:schemeClr>
                  </a:solidFill>
                  <a:latin typeface="+mn-lt"/>
                </a:rPr>
                <a:t>chamber </a:t>
              </a:r>
              <a:endParaRPr lang="en-US" sz="1200" b="1" kern="0" baseline="30000" dirty="0">
                <a:solidFill>
                  <a:schemeClr val="accent2">
                    <a:lumMod val="50000"/>
                  </a:schemeClr>
                </a:solidFill>
                <a:latin typeface="Calibri" pitchFamily="34" charset="0"/>
              </a:endParaRPr>
            </a:p>
          </p:txBody>
        </p:sp>
        <p:sp>
          <p:nvSpPr>
            <p:cNvPr id="35" name="Rectangle 34"/>
            <p:cNvSpPr/>
            <p:nvPr/>
          </p:nvSpPr>
          <p:spPr>
            <a:xfrm>
              <a:off x="4286248" y="3857628"/>
              <a:ext cx="4714908" cy="2928958"/>
            </a:xfrm>
            <a:prstGeom prst="rect">
              <a:avLst/>
            </a:prstGeom>
            <a:no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Text Placeholder 8"/>
            <p:cNvSpPr txBox="1">
              <a:spLocks/>
            </p:cNvSpPr>
            <p:nvPr/>
          </p:nvSpPr>
          <p:spPr bwMode="auto">
            <a:xfrm>
              <a:off x="6667515" y="6516709"/>
              <a:ext cx="396878" cy="184151"/>
            </a:xfrm>
            <a:prstGeom prst="rect">
              <a:avLst/>
            </a:prstGeom>
            <a:solidFill>
              <a:schemeClr val="bg1"/>
            </a:solidFill>
            <a:ln w="9525">
              <a:noFill/>
              <a:miter lim="800000"/>
              <a:headEnd/>
              <a:tailEnd/>
            </a:ln>
          </p:spPr>
          <p:txBody>
            <a:bodyPr lIns="0" tIns="0" rIns="0" bIns="0">
              <a:spAutoFit/>
            </a:bodyPr>
            <a:lstStyle/>
            <a:p>
              <a:pPr marL="342900" indent="-342900" algn="ctr">
                <a:spcBef>
                  <a:spcPct val="20000"/>
                </a:spcBef>
                <a:buClr>
                  <a:schemeClr val="folHlink"/>
                </a:buClr>
                <a:buSzPct val="90000"/>
                <a:defRPr/>
              </a:pPr>
              <a:r>
                <a:rPr lang="en-US" sz="1200" b="1" kern="0" dirty="0">
                  <a:solidFill>
                    <a:srgbClr val="C00000"/>
                  </a:solidFill>
                  <a:latin typeface="+mn-lt"/>
                </a:rPr>
                <a:t>2008</a:t>
              </a:r>
              <a:endParaRPr lang="en-US" sz="1200" b="1" kern="0" baseline="30000" dirty="0">
                <a:solidFill>
                  <a:srgbClr val="C00000"/>
                </a:solidFill>
                <a:latin typeface="Calibri" pitchFamily="34" charset="0"/>
              </a:endParaRPr>
            </a:p>
          </p:txBody>
        </p:sp>
        <p:sp>
          <p:nvSpPr>
            <p:cNvPr id="37" name="Text Placeholder 8"/>
            <p:cNvSpPr txBox="1">
              <a:spLocks/>
            </p:cNvSpPr>
            <p:nvPr/>
          </p:nvSpPr>
          <p:spPr bwMode="auto">
            <a:xfrm>
              <a:off x="4556125" y="6469084"/>
              <a:ext cx="396878" cy="184151"/>
            </a:xfrm>
            <a:prstGeom prst="rect">
              <a:avLst/>
            </a:prstGeom>
            <a:solidFill>
              <a:schemeClr val="bg1"/>
            </a:solidFill>
            <a:ln w="9525">
              <a:noFill/>
              <a:miter lim="800000"/>
              <a:headEnd/>
              <a:tailEnd/>
            </a:ln>
          </p:spPr>
          <p:txBody>
            <a:bodyPr lIns="0" tIns="0" rIns="0" bIns="0">
              <a:spAutoFit/>
            </a:bodyPr>
            <a:lstStyle/>
            <a:p>
              <a:pPr marL="342900" indent="-342900" algn="ctr">
                <a:spcBef>
                  <a:spcPct val="20000"/>
                </a:spcBef>
                <a:buClr>
                  <a:schemeClr val="folHlink"/>
                </a:buClr>
                <a:buSzPct val="90000"/>
                <a:defRPr/>
              </a:pPr>
              <a:r>
                <a:rPr lang="en-US" sz="1200" b="1" kern="0" dirty="0">
                  <a:solidFill>
                    <a:srgbClr val="C00000"/>
                  </a:solidFill>
                  <a:latin typeface="+mn-lt"/>
                </a:rPr>
                <a:t>2007</a:t>
              </a:r>
              <a:endParaRPr lang="en-US" sz="1200" b="1" kern="0" baseline="30000" dirty="0">
                <a:solidFill>
                  <a:srgbClr val="C00000"/>
                </a:solidFill>
                <a:latin typeface="Calibri" pitchFamily="34" charset="0"/>
              </a:endParaRPr>
            </a:p>
          </p:txBody>
        </p:sp>
      </p:grpSp>
      <p:sp>
        <p:nvSpPr>
          <p:cNvPr id="38" name="Oval 37"/>
          <p:cNvSpPr/>
          <p:nvPr/>
        </p:nvSpPr>
        <p:spPr>
          <a:xfrm>
            <a:off x="6049963" y="5440363"/>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Oval 53"/>
          <p:cNvSpPr/>
          <p:nvPr/>
        </p:nvSpPr>
        <p:spPr>
          <a:xfrm>
            <a:off x="6324600" y="5051425"/>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501" name="Rectangle 22"/>
          <p:cNvSpPr>
            <a:spLocks noChangeArrowheads="1"/>
          </p:cNvSpPr>
          <p:nvPr/>
        </p:nvSpPr>
        <p:spPr bwMode="auto">
          <a:xfrm>
            <a:off x="5105400" y="2438400"/>
            <a:ext cx="3886200" cy="304800"/>
          </a:xfrm>
          <a:prstGeom prst="rect">
            <a:avLst/>
          </a:prstGeom>
          <a:noFill/>
          <a:ln w="9525">
            <a:noFill/>
            <a:miter lim="800000"/>
            <a:headEnd/>
            <a:tailEnd/>
          </a:ln>
        </p:spPr>
        <p:txBody>
          <a:bodyPr/>
          <a:lstStyle/>
          <a:p>
            <a:pPr marL="228600" indent="-228600">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100">
                <a:solidFill>
                  <a:srgbClr val="0000FF"/>
                </a:solidFill>
                <a:latin typeface="Calibri" pitchFamily="34" charset="0"/>
              </a:rPr>
              <a:t>High-energy (&gt;20MeV) hadrons fluence (h/cm</a:t>
            </a:r>
            <a:r>
              <a:rPr lang="en-GB" sz="1100" baseline="30000">
                <a:solidFill>
                  <a:srgbClr val="0000FF"/>
                </a:solidFill>
                <a:latin typeface="Calibri" pitchFamily="34" charset="0"/>
              </a:rPr>
              <a:t>2</a:t>
            </a:r>
            <a:r>
              <a:rPr lang="en-GB" sz="1100">
                <a:solidFill>
                  <a:srgbClr val="0000FF"/>
                </a:solidFill>
                <a:latin typeface="Calibri" pitchFamily="34" charset="0"/>
              </a:rPr>
              <a:t>) for  4.5E19 pot</a:t>
            </a:r>
          </a:p>
        </p:txBody>
      </p:sp>
      <p:sp>
        <p:nvSpPr>
          <p:cNvPr id="63502" name="Rectangle 26"/>
          <p:cNvSpPr>
            <a:spLocks noChangeArrowheads="1"/>
          </p:cNvSpPr>
          <p:nvPr/>
        </p:nvSpPr>
        <p:spPr bwMode="auto">
          <a:xfrm>
            <a:off x="5181600" y="6248400"/>
            <a:ext cx="2819400" cy="304800"/>
          </a:xfrm>
          <a:prstGeom prst="rect">
            <a:avLst/>
          </a:prstGeom>
          <a:noFill/>
          <a:ln w="9525">
            <a:noFill/>
            <a:miter lim="800000"/>
            <a:headEnd/>
            <a:tailEnd/>
          </a:ln>
        </p:spPr>
        <p:txBody>
          <a:bodyPr/>
          <a:lstStyle/>
          <a:p>
            <a:pPr marL="228600" indent="-228600">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GB" sz="1100" b="1">
                <a:latin typeface="Calibri" pitchFamily="34" charset="0"/>
              </a:rPr>
              <a:t>FLUKA Simulation </a:t>
            </a:r>
            <a:r>
              <a:rPr lang="en-GB" sz="1100">
                <a:latin typeface="Calibri" pitchFamily="34" charset="0"/>
              </a:rPr>
              <a:t>: L.Sarchiapone et. al, 2008</a:t>
            </a:r>
          </a:p>
        </p:txBody>
      </p:sp>
      <p:sp>
        <p:nvSpPr>
          <p:cNvPr id="39" name="Line Callout 1 (Accent Bar) 38"/>
          <p:cNvSpPr/>
          <p:nvPr/>
        </p:nvSpPr>
        <p:spPr>
          <a:xfrm>
            <a:off x="3429000" y="3276600"/>
            <a:ext cx="1295400" cy="387350"/>
          </a:xfrm>
          <a:prstGeom prst="accentCallout1">
            <a:avLst>
              <a:gd name="adj1" fmla="val 58674"/>
              <a:gd name="adj2" fmla="val 104233"/>
              <a:gd name="adj3" fmla="val 429978"/>
              <a:gd name="adj4" fmla="val 194066"/>
            </a:avLst>
          </a:prstGeom>
          <a:noFill/>
          <a:ln>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anchor="ctr">
            <a:spAutoFit/>
          </a:bodyPr>
          <a:lstStyle/>
          <a:p>
            <a:pPr>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200" dirty="0">
                <a:solidFill>
                  <a:srgbClr val="008000"/>
                </a:solidFill>
                <a:latin typeface="Calibri" pitchFamily="34" charset="0"/>
              </a:rPr>
              <a:t>“radiation safe” areas for electronics</a:t>
            </a:r>
          </a:p>
        </p:txBody>
      </p:sp>
      <p:sp>
        <p:nvSpPr>
          <p:cNvPr id="28" name="Text Placeholder 8"/>
          <p:cNvSpPr txBox="1">
            <a:spLocks/>
          </p:cNvSpPr>
          <p:nvPr/>
        </p:nvSpPr>
        <p:spPr bwMode="auto">
          <a:xfrm>
            <a:off x="152400" y="3352800"/>
            <a:ext cx="3200400" cy="461963"/>
          </a:xfrm>
          <a:prstGeom prst="rect">
            <a:avLst/>
          </a:prstGeom>
          <a:noFill/>
          <a:ln w="9525">
            <a:noFill/>
            <a:miter lim="800000"/>
            <a:headEnd/>
            <a:tailEnd/>
          </a:ln>
        </p:spPr>
        <p:txBody>
          <a:bodyPr>
            <a:spAutoFit/>
          </a:bodyPr>
          <a:lstStyle/>
          <a:p>
            <a:pPr>
              <a:spcBef>
                <a:spcPct val="20000"/>
              </a:spcBef>
              <a:buClr>
                <a:schemeClr val="folHlink"/>
              </a:buClr>
              <a:buSzPct val="90000"/>
              <a:defRPr/>
            </a:pPr>
            <a:r>
              <a:rPr lang="en-US" sz="1200" kern="0" dirty="0">
                <a:solidFill>
                  <a:srgbClr val="FFFFCC"/>
                </a:solidFill>
                <a:latin typeface="Calibri" pitchFamily="34" charset="0"/>
              </a:rPr>
              <a:t>Mobile shielding plugs for TSG41 (</a:t>
            </a:r>
            <a:r>
              <a:rPr lang="en-US" sz="1200" b="1" kern="0" dirty="0">
                <a:solidFill>
                  <a:srgbClr val="FFFFCC"/>
                </a:solidFill>
                <a:latin typeface="Calibri" pitchFamily="34" charset="0"/>
              </a:rPr>
              <a:t>20t</a:t>
            </a:r>
            <a:r>
              <a:rPr lang="en-US" sz="1200" kern="0" dirty="0">
                <a:solidFill>
                  <a:srgbClr val="FFFFCC"/>
                </a:solidFill>
                <a:latin typeface="Calibri" pitchFamily="34" charset="0"/>
              </a:rPr>
              <a:t>) and TSG4 (</a:t>
            </a:r>
            <a:r>
              <a:rPr lang="en-US" sz="1200" b="1" kern="0" dirty="0">
                <a:solidFill>
                  <a:srgbClr val="FFFFCC"/>
                </a:solidFill>
                <a:latin typeface="Calibri" pitchFamily="34" charset="0"/>
              </a:rPr>
              <a:t>15t</a:t>
            </a:r>
            <a:r>
              <a:rPr lang="en-US" sz="1200" kern="0" dirty="0">
                <a:solidFill>
                  <a:srgbClr val="FFFFCC"/>
                </a:solidFill>
                <a:latin typeface="Calibri" pitchFamily="34" charset="0"/>
              </a:rPr>
              <a:t>, 6% slope!)</a:t>
            </a:r>
            <a:endParaRPr lang="en-US" sz="1200" b="1" kern="0" baseline="30000" dirty="0">
              <a:solidFill>
                <a:srgbClr val="FFFFCC"/>
              </a:solidFill>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t>Radiation effects on electronics</a:t>
            </a:r>
            <a:endParaRPr lang="en-US" dirty="0"/>
          </a:p>
        </p:txBody>
      </p:sp>
      <p:sp>
        <p:nvSpPr>
          <p:cNvPr id="64514" name="Date Placeholder 4"/>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64515" name="Slide Number Placeholder 5"/>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07FA35A8-2B36-4359-B90F-200F0C9BB762}" type="slidenum">
              <a:rPr lang="en-US"/>
              <a:pPr/>
              <a:t>22</a:t>
            </a:fld>
            <a:endParaRPr lang="en-US"/>
          </a:p>
        </p:txBody>
      </p:sp>
      <p:sp>
        <p:nvSpPr>
          <p:cNvPr id="9" name="Content Placeholder 8"/>
          <p:cNvSpPr>
            <a:spLocks noGrp="1"/>
          </p:cNvSpPr>
          <p:nvPr>
            <p:ph sz="quarter" idx="1"/>
          </p:nvPr>
        </p:nvSpPr>
        <p:spPr>
          <a:xfrm>
            <a:off x="612775" y="1371600"/>
            <a:ext cx="8531225" cy="5029200"/>
          </a:xfrm>
        </p:spPr>
        <p:txBody>
          <a:bodyPr>
            <a:normAutofit fontScale="70000" lnSpcReduction="20000"/>
          </a:bodyPr>
          <a:lstStyle/>
          <a:p>
            <a:pPr marL="347663" indent="-347663" fontAlgn="auto">
              <a:spcAft>
                <a:spcPts val="0"/>
              </a:spcAft>
              <a:buClr>
                <a:srgbClr val="C00000"/>
              </a:buClr>
              <a:buSzPct val="100000"/>
              <a:buFont typeface="+mj-lt"/>
              <a:buAutoNum type="arabicPeriod" startAt="7"/>
              <a:defRPr/>
            </a:pPr>
            <a:r>
              <a:rPr lang="en-US" dirty="0" smtClean="0">
                <a:solidFill>
                  <a:srgbClr val="0000FF"/>
                </a:solidFill>
              </a:rPr>
              <a:t>Radiation effects (singe event effects) to commercial electronics (COTS) is a reality and must be taken seriously into account </a:t>
            </a:r>
          </a:p>
          <a:p>
            <a:pPr marL="640080" lvl="1" indent="-274320" fontAlgn="auto">
              <a:spcAft>
                <a:spcPts val="0"/>
              </a:spcAft>
              <a:buFont typeface="Wingdings 2"/>
              <a:buChar char=""/>
              <a:defRPr/>
            </a:pPr>
            <a:r>
              <a:rPr lang="en-US" dirty="0" smtClean="0"/>
              <a:t>installed electronics – typically from services (ventilation, power, access systems, cranes, etc.)</a:t>
            </a:r>
          </a:p>
          <a:p>
            <a:pPr marL="640080" lvl="1" indent="-274320" fontAlgn="auto">
              <a:spcAft>
                <a:spcPts val="0"/>
              </a:spcAft>
              <a:buFont typeface="Wingdings 2"/>
              <a:buChar char=""/>
              <a:defRPr/>
            </a:pPr>
            <a:r>
              <a:rPr lang="en-US" dirty="0" smtClean="0"/>
              <a:t>but also for equipment during interventions </a:t>
            </a:r>
          </a:p>
          <a:p>
            <a:pPr marL="320040" indent="-320040" fontAlgn="auto">
              <a:spcAft>
                <a:spcPts val="0"/>
              </a:spcAft>
              <a:buFont typeface="Wingdings"/>
              <a:buChar char=""/>
              <a:defRPr/>
            </a:pPr>
            <a:endParaRPr lang="en-US" dirty="0" smtClean="0"/>
          </a:p>
          <a:p>
            <a:pPr marL="347663" indent="-347663" fontAlgn="auto">
              <a:spcAft>
                <a:spcPts val="0"/>
              </a:spcAft>
              <a:buClr>
                <a:srgbClr val="C00000"/>
              </a:buClr>
              <a:buSzPct val="100000"/>
              <a:buFont typeface="+mj-lt"/>
              <a:buAutoNum type="arabicPeriod" startAt="8"/>
              <a:defRPr/>
            </a:pPr>
            <a:r>
              <a:rPr lang="en-US" dirty="0" smtClean="0">
                <a:solidFill>
                  <a:srgbClr val="0000FF"/>
                </a:solidFill>
              </a:rPr>
              <a:t>Recommendation: no electronics in beam tunnels, target and proximity areas where streaming radiation (neutrons) can exceed normal “office” limits</a:t>
            </a:r>
          </a:p>
          <a:p>
            <a:pPr marL="640080" lvl="1" indent="-274320" fontAlgn="auto">
              <a:spcAft>
                <a:spcPts val="0"/>
              </a:spcAft>
              <a:buFont typeface="Wingdings 2"/>
              <a:buChar char=""/>
              <a:defRPr/>
            </a:pPr>
            <a:r>
              <a:rPr lang="en-US" dirty="0" smtClean="0"/>
              <a:t>customizing COTS components would increase substantially the cost and doesn’t really save the problem for installations with &gt;10 years lifetime – new versions, upgrades, etc.</a:t>
            </a:r>
          </a:p>
          <a:p>
            <a:pPr marL="320040" indent="-320040" fontAlgn="auto">
              <a:spcAft>
                <a:spcPts val="0"/>
              </a:spcAft>
              <a:buFont typeface="Wingdings"/>
              <a:buChar char=""/>
              <a:defRPr/>
            </a:pPr>
            <a:endParaRPr lang="en-US" dirty="0" smtClean="0"/>
          </a:p>
          <a:p>
            <a:pPr marL="347663" indent="-347663" fontAlgn="auto">
              <a:spcAft>
                <a:spcPts val="0"/>
              </a:spcAft>
              <a:buClr>
                <a:srgbClr val="C00000"/>
              </a:buClr>
              <a:buSzPct val="100000"/>
              <a:buFont typeface="+mj-lt"/>
              <a:buAutoNum type="arabicPeriod" startAt="9"/>
              <a:defRPr/>
            </a:pPr>
            <a:r>
              <a:rPr lang="en-US" dirty="0" smtClean="0">
                <a:solidFill>
                  <a:srgbClr val="0000FF"/>
                </a:solidFill>
              </a:rPr>
              <a:t>Availability of “as build” simulations is a mandatory tool to understand and evaluate the radiation environment in a facility</a:t>
            </a:r>
          </a:p>
          <a:p>
            <a:pPr marL="640080" lvl="1" indent="-274320" fontAlgn="auto">
              <a:spcAft>
                <a:spcPts val="0"/>
              </a:spcAft>
              <a:buFont typeface="Wingdings 2"/>
              <a:buChar char=""/>
              <a:defRPr/>
            </a:pPr>
            <a:r>
              <a:rPr lang="en-US" dirty="0" smtClean="0"/>
              <a:t>helps primarily for personnel protection, but also to schedule works during interventions</a:t>
            </a:r>
          </a:p>
          <a:p>
            <a:pPr marL="320040" indent="-320040" fontAlgn="auto">
              <a:spcAft>
                <a:spcPts val="0"/>
              </a:spcAft>
              <a:buFont typeface="Wingdings"/>
              <a:buChar char=""/>
              <a:defRPr/>
            </a:pPr>
            <a:endParaRPr lang="en-US" dirty="0"/>
          </a:p>
        </p:txBody>
      </p:sp>
      <p:sp>
        <p:nvSpPr>
          <p:cNvPr id="64517" name="Text Placeholder 9"/>
          <p:cNvSpPr>
            <a:spLocks noGrp="1"/>
          </p:cNvSpPr>
          <p:nvPr>
            <p:ph type="body" sz="quarter" idx="13"/>
          </p:nvPr>
        </p:nvSpPr>
        <p:spPr>
          <a:xfrm>
            <a:off x="609600" y="1020763"/>
            <a:ext cx="8534400" cy="293687"/>
          </a:xfrm>
        </p:spPr>
        <p:txBody>
          <a:bodyPr/>
          <a:lstStyle/>
          <a:p>
            <a:r>
              <a:rPr lang="en-US" smtClean="0">
                <a:solidFill>
                  <a:srgbClr val="C00000"/>
                </a:solidFill>
                <a:latin typeface="Arial" charset="0"/>
                <a:cs typeface="Arial" charset="0"/>
              </a:rPr>
              <a:t>Lessons learned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Target motorization failure</a:t>
            </a:r>
            <a:endParaRPr lang="en-US" dirty="0"/>
          </a:p>
        </p:txBody>
      </p:sp>
      <p:sp>
        <p:nvSpPr>
          <p:cNvPr id="65538"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65539" name="Slide Number Placeholder 3"/>
          <p:cNvSpPr>
            <a:spLocks noGrp="1"/>
          </p:cNvSpPr>
          <p:nvPr>
            <p:ph type="sldNum" sz="quarter" idx="15"/>
          </p:nvPr>
        </p:nvSpPr>
        <p:spPr bwMode="auto">
          <a:ln>
            <a:miter lim="800000"/>
            <a:headEnd/>
            <a:tailEnd/>
          </a:ln>
        </p:spPr>
        <p:txBody>
          <a:bodyPr vert="horz" wrap="square" lIns="91440" numCol="1" anchor="t" anchorCtr="0" compatLnSpc="1">
            <a:prstTxWarp prst="textNoShape">
              <a:avLst/>
            </a:prstTxWarp>
          </a:bodyPr>
          <a:lstStyle/>
          <a:p>
            <a:fld id="{69336D99-9A51-424D-AF8C-DB9590682B7C}" type="slidenum">
              <a:rPr lang="en-US"/>
              <a:pPr/>
              <a:t>23</a:t>
            </a:fld>
            <a:endParaRPr lang="en-US"/>
          </a:p>
        </p:txBody>
      </p:sp>
      <p:sp>
        <p:nvSpPr>
          <p:cNvPr id="65540" name="Text Placeholder 10"/>
          <p:cNvSpPr>
            <a:spLocks noGrp="1"/>
          </p:cNvSpPr>
          <p:nvPr>
            <p:ph type="body" sz="quarter" idx="13"/>
          </p:nvPr>
        </p:nvSpPr>
        <p:spPr>
          <a:xfrm>
            <a:off x="609600" y="990600"/>
            <a:ext cx="8534400" cy="292100"/>
          </a:xfrm>
        </p:spPr>
        <p:txBody>
          <a:bodyPr/>
          <a:lstStyle/>
          <a:p>
            <a:r>
              <a:rPr lang="en-US" smtClean="0">
                <a:latin typeface="Arial" charset="0"/>
                <a:cs typeface="Arial" charset="0"/>
              </a:rPr>
              <a:t>Target station design with in-situ spares</a:t>
            </a:r>
          </a:p>
        </p:txBody>
      </p:sp>
      <p:pic>
        <p:nvPicPr>
          <p:cNvPr id="65541" name="Picture 2"/>
          <p:cNvPicPr>
            <a:picLocks noGrp="1" noChangeAspect="1" noChangeArrowheads="1"/>
          </p:cNvPicPr>
          <p:nvPr>
            <p:ph sz="quarter" idx="2"/>
          </p:nvPr>
        </p:nvPicPr>
        <p:blipFill>
          <a:blip r:embed="rId2"/>
          <a:srcRect/>
          <a:stretch>
            <a:fillRect/>
          </a:stretch>
        </p:blipFill>
        <p:spPr>
          <a:xfrm>
            <a:off x="76200" y="3200400"/>
            <a:ext cx="4572000" cy="3429000"/>
          </a:xfrm>
        </p:spPr>
      </p:pic>
      <p:pic>
        <p:nvPicPr>
          <p:cNvPr id="65542" name="Picture 5"/>
          <p:cNvPicPr>
            <a:picLocks noChangeAspect="1" noChangeArrowheads="1"/>
          </p:cNvPicPr>
          <p:nvPr/>
        </p:nvPicPr>
        <p:blipFill>
          <a:blip r:embed="rId3"/>
          <a:srcRect/>
          <a:stretch>
            <a:fillRect/>
          </a:stretch>
        </p:blipFill>
        <p:spPr bwMode="auto">
          <a:xfrm>
            <a:off x="4724400" y="3048000"/>
            <a:ext cx="2438400" cy="1828800"/>
          </a:xfrm>
          <a:prstGeom prst="rect">
            <a:avLst/>
          </a:prstGeom>
          <a:noFill/>
          <a:ln w="9525">
            <a:noFill/>
            <a:miter lim="800000"/>
            <a:headEnd/>
            <a:tailEnd/>
          </a:ln>
        </p:spPr>
      </p:pic>
      <p:sp>
        <p:nvSpPr>
          <p:cNvPr id="65543" name="Rectangle 12"/>
          <p:cNvSpPr>
            <a:spLocks noChangeArrowheads="1"/>
          </p:cNvSpPr>
          <p:nvPr/>
        </p:nvSpPr>
        <p:spPr bwMode="auto">
          <a:xfrm>
            <a:off x="609600" y="1371600"/>
            <a:ext cx="3962400" cy="1981200"/>
          </a:xfrm>
          <a:prstGeom prst="rect">
            <a:avLst/>
          </a:prstGeom>
          <a:noFill/>
          <a:ln w="9525">
            <a:noFill/>
            <a:miter lim="800000"/>
            <a:headEnd/>
            <a:tailEnd/>
          </a:ln>
        </p:spPr>
        <p:txBody>
          <a:bodyPr/>
          <a:lstStyle/>
          <a:p>
            <a:pPr marL="228600" indent="-228600">
              <a:spcBef>
                <a:spcPts val="600"/>
              </a:spcBef>
              <a:buClr>
                <a:srgbClr val="000099"/>
              </a:buClr>
              <a:buFont typeface="Wingdings" pitchFamily="2" charset="2"/>
              <a:buChar char="q"/>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US" sz="1600">
                <a:latin typeface="Calibri" pitchFamily="34" charset="0"/>
              </a:rPr>
              <a:t>Target assembly:</a:t>
            </a:r>
          </a:p>
          <a:p>
            <a:pPr marL="460375" lvl="1" indent="-230188">
              <a:spcBef>
                <a:spcPts val="600"/>
              </a:spcBef>
              <a:buClr>
                <a:srgbClr val="000099"/>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US" sz="1600">
                <a:latin typeface="Calibri" pitchFamily="34" charset="0"/>
              </a:rPr>
              <a:t>5 target units (almost identical)</a:t>
            </a:r>
          </a:p>
          <a:p>
            <a:pPr marL="460375" lvl="1" indent="-230188">
              <a:spcBef>
                <a:spcPts val="600"/>
              </a:spcBef>
              <a:buClr>
                <a:srgbClr val="000099"/>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US" sz="1600">
                <a:latin typeface="Calibri" pitchFamily="34" charset="0"/>
              </a:rPr>
              <a:t>empty positions in between for beam tuning</a:t>
            </a:r>
          </a:p>
          <a:p>
            <a:pPr marL="460375" lvl="1" indent="-230188">
              <a:spcBef>
                <a:spcPts val="600"/>
              </a:spcBef>
              <a:buClr>
                <a:srgbClr val="000099"/>
              </a:buClr>
              <a:buFont typeface="Wingdings" pitchFamily="2" charset="2"/>
              <a:buChar cha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pPr>
            <a:r>
              <a:rPr lang="en-US" sz="1600">
                <a:latin typeface="Calibri" pitchFamily="34" charset="0"/>
              </a:rPr>
              <a:t>rotation with DC motors and torque limiter outside the shielding.</a:t>
            </a:r>
          </a:p>
        </p:txBody>
      </p:sp>
      <p:sp>
        <p:nvSpPr>
          <p:cNvPr id="65544" name="Content Placeholder 13"/>
          <p:cNvSpPr>
            <a:spLocks noGrp="1"/>
          </p:cNvSpPr>
          <p:nvPr>
            <p:ph sz="quarter" idx="1"/>
          </p:nvPr>
        </p:nvSpPr>
        <p:spPr>
          <a:xfrm>
            <a:off x="4724400" y="1371600"/>
            <a:ext cx="4419600" cy="1600200"/>
          </a:xfrm>
        </p:spPr>
        <p:txBody>
          <a:bodyPr/>
          <a:lstStyle/>
          <a:p>
            <a:pPr marL="230188" indent="-230188">
              <a:buFont typeface="Wingdings" pitchFamily="2" charset="2"/>
              <a:buChar char="q"/>
            </a:pPr>
            <a:r>
              <a:rPr lang="en-US" sz="1600" smtClean="0"/>
              <a:t>Increased torque observed in the rotation motor during annual maintenance on March’09</a:t>
            </a:r>
          </a:p>
          <a:p>
            <a:pPr marL="230188" indent="-230188">
              <a:buFont typeface="Wingdings" pitchFamily="2" charset="2"/>
              <a:buChar char="q"/>
            </a:pPr>
            <a:r>
              <a:rPr lang="en-US" sz="1600" smtClean="0"/>
              <a:t>From a first inspection outside the shielding signs of rust observed in parts of the motorizations and limit switches</a:t>
            </a:r>
            <a:endParaRPr lang="en-US" sz="1300" smtClean="0"/>
          </a:p>
          <a:p>
            <a:pPr marL="549275" lvl="1" indent="-230188">
              <a:buFont typeface="Wingdings" pitchFamily="2" charset="2"/>
              <a:buChar char="Ä"/>
            </a:pPr>
            <a:r>
              <a:rPr lang="en-US" sz="1300" smtClean="0"/>
              <a:t>Expected due to the radiation environment</a:t>
            </a:r>
          </a:p>
        </p:txBody>
      </p:sp>
      <p:pic>
        <p:nvPicPr>
          <p:cNvPr id="65545" name="Picture 14" descr="Picture 018 (Medium).jpg"/>
          <p:cNvPicPr>
            <a:picLocks noChangeAspect="1"/>
          </p:cNvPicPr>
          <p:nvPr/>
        </p:nvPicPr>
        <p:blipFill>
          <a:blip r:embed="rId4"/>
          <a:srcRect/>
          <a:stretch>
            <a:fillRect/>
          </a:stretch>
        </p:blipFill>
        <p:spPr bwMode="auto">
          <a:xfrm>
            <a:off x="5181600" y="4953000"/>
            <a:ext cx="1930400" cy="1447800"/>
          </a:xfrm>
          <a:prstGeom prst="rect">
            <a:avLst/>
          </a:prstGeom>
          <a:noFill/>
          <a:ln w="9525">
            <a:noFill/>
            <a:miter lim="800000"/>
            <a:headEnd/>
            <a:tailEnd/>
          </a:ln>
        </p:spPr>
      </p:pic>
      <p:pic>
        <p:nvPicPr>
          <p:cNvPr id="65546" name="Content Placeholder 14" descr="Picture 011 (Medium).jpg"/>
          <p:cNvPicPr>
            <a:picLocks noChangeAspect="1"/>
          </p:cNvPicPr>
          <p:nvPr/>
        </p:nvPicPr>
        <p:blipFill>
          <a:blip r:embed="rId5"/>
          <a:srcRect/>
          <a:stretch>
            <a:fillRect/>
          </a:stretch>
        </p:blipFill>
        <p:spPr bwMode="auto">
          <a:xfrm>
            <a:off x="7315200" y="4191000"/>
            <a:ext cx="17145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Target motorization failure</a:t>
            </a:r>
            <a:endParaRPr lang="en-US" dirty="0"/>
          </a:p>
        </p:txBody>
      </p:sp>
      <p:sp>
        <p:nvSpPr>
          <p:cNvPr id="66562"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EN/MEF</a:t>
            </a:r>
          </a:p>
        </p:txBody>
      </p:sp>
      <p:sp>
        <p:nvSpPr>
          <p:cNvPr id="66563" name="Slide Number Placeholder 3"/>
          <p:cNvSpPr>
            <a:spLocks noGrp="1"/>
          </p:cNvSpPr>
          <p:nvPr>
            <p:ph type="sldNum" sz="quarter" idx="15"/>
          </p:nvPr>
        </p:nvSpPr>
        <p:spPr bwMode="auto">
          <a:ln>
            <a:miter lim="800000"/>
            <a:headEnd/>
            <a:tailEnd/>
          </a:ln>
        </p:spPr>
        <p:txBody>
          <a:bodyPr vert="horz" wrap="square" lIns="91440" numCol="1" anchor="t" anchorCtr="0" compatLnSpc="1">
            <a:prstTxWarp prst="textNoShape">
              <a:avLst/>
            </a:prstTxWarp>
          </a:bodyPr>
          <a:lstStyle/>
          <a:p>
            <a:fld id="{1B5A46B1-3CD6-42FA-AE6A-76D241FF3729}" type="slidenum">
              <a:rPr lang="en-US"/>
              <a:pPr/>
              <a:t>24</a:t>
            </a:fld>
            <a:endParaRPr lang="en-US"/>
          </a:p>
        </p:txBody>
      </p:sp>
      <p:sp>
        <p:nvSpPr>
          <p:cNvPr id="66564" name="Text Placeholder 10"/>
          <p:cNvSpPr>
            <a:spLocks noGrp="1"/>
          </p:cNvSpPr>
          <p:nvPr>
            <p:ph type="body" sz="quarter" idx="13"/>
          </p:nvPr>
        </p:nvSpPr>
        <p:spPr>
          <a:xfrm>
            <a:off x="609600" y="990600"/>
            <a:ext cx="8534400" cy="292100"/>
          </a:xfrm>
        </p:spPr>
        <p:txBody>
          <a:bodyPr/>
          <a:lstStyle/>
          <a:p>
            <a:r>
              <a:rPr lang="en-US" smtClean="0">
                <a:latin typeface="Arial" charset="0"/>
                <a:cs typeface="Arial" charset="0"/>
              </a:rPr>
              <a:t>In-situ inspection (April 8-9, 2008)</a:t>
            </a:r>
          </a:p>
        </p:txBody>
      </p:sp>
      <p:sp>
        <p:nvSpPr>
          <p:cNvPr id="66565" name="Footer Placeholder 15"/>
          <p:cNvSpPr>
            <a:spLocks noGrp="1"/>
          </p:cNvSpPr>
          <p:nvPr>
            <p:ph type="ftr" sz="quarter" idx="16"/>
          </p:nvPr>
        </p:nvSpPr>
        <p:spPr bwMode="auto">
          <a:noFill/>
          <a:ln>
            <a:miter lim="800000"/>
            <a:headEnd/>
            <a:tailEnd/>
          </a:ln>
        </p:spPr>
        <p:txBody>
          <a:bodyPr wrap="square" lIns="91440" tIns="45720" rIns="91440" bIns="45720" numCol="1" anchorCtr="0" compatLnSpc="1">
            <a:prstTxWarp prst="textNoShape">
              <a:avLst/>
            </a:prstTxWarp>
          </a:bodyPr>
          <a:lstStyle/>
          <a:p>
            <a:r>
              <a:rPr lang="en-US"/>
              <a:t>IEFC, 29 April 2009</a:t>
            </a:r>
          </a:p>
        </p:txBody>
      </p:sp>
      <p:pic>
        <p:nvPicPr>
          <p:cNvPr id="66566" name="Picture 8" descr="IMG_2201 (Medium).JPG"/>
          <p:cNvPicPr>
            <a:picLocks noChangeAspect="1"/>
          </p:cNvPicPr>
          <p:nvPr/>
        </p:nvPicPr>
        <p:blipFill>
          <a:blip r:embed="rId2"/>
          <a:srcRect/>
          <a:stretch>
            <a:fillRect/>
          </a:stretch>
        </p:blipFill>
        <p:spPr bwMode="auto">
          <a:xfrm>
            <a:off x="533400" y="4419600"/>
            <a:ext cx="2641600" cy="1981200"/>
          </a:xfrm>
          <a:prstGeom prst="rect">
            <a:avLst/>
          </a:prstGeom>
          <a:noFill/>
          <a:ln w="9525">
            <a:noFill/>
            <a:miter lim="800000"/>
            <a:headEnd/>
            <a:tailEnd/>
          </a:ln>
        </p:spPr>
      </p:pic>
      <p:pic>
        <p:nvPicPr>
          <p:cNvPr id="66567" name="Picture 12" descr="IMG_2204 (Medium).JPG"/>
          <p:cNvPicPr>
            <a:picLocks noChangeAspect="1"/>
          </p:cNvPicPr>
          <p:nvPr/>
        </p:nvPicPr>
        <p:blipFill>
          <a:blip r:embed="rId3"/>
          <a:srcRect/>
          <a:stretch>
            <a:fillRect/>
          </a:stretch>
        </p:blipFill>
        <p:spPr bwMode="auto">
          <a:xfrm>
            <a:off x="3505200" y="4648200"/>
            <a:ext cx="2743200" cy="2057400"/>
          </a:xfrm>
          <a:prstGeom prst="rect">
            <a:avLst/>
          </a:prstGeom>
          <a:noFill/>
          <a:ln w="9525">
            <a:noFill/>
            <a:miter lim="800000"/>
            <a:headEnd/>
            <a:tailEnd/>
          </a:ln>
        </p:spPr>
      </p:pic>
      <p:sp>
        <p:nvSpPr>
          <p:cNvPr id="12" name="Text Placeholder 8"/>
          <p:cNvSpPr txBox="1">
            <a:spLocks/>
          </p:cNvSpPr>
          <p:nvPr/>
        </p:nvSpPr>
        <p:spPr bwMode="auto">
          <a:xfrm>
            <a:off x="144463" y="1295400"/>
            <a:ext cx="2971800" cy="523875"/>
          </a:xfrm>
          <a:prstGeom prst="rect">
            <a:avLst/>
          </a:prstGeom>
          <a:noFill/>
          <a:ln w="9525">
            <a:noFill/>
            <a:miter lim="800000"/>
            <a:headEnd/>
            <a:tailEnd/>
          </a:ln>
        </p:spPr>
        <p:txBody>
          <a:bodyPr>
            <a:spAutoFit/>
          </a:bodyPr>
          <a:lstStyle/>
          <a:p>
            <a:pPr>
              <a:spcBef>
                <a:spcPct val="20000"/>
              </a:spcBef>
              <a:buClr>
                <a:schemeClr val="folHlink"/>
              </a:buClr>
              <a:buSzPct val="90000"/>
              <a:defRPr/>
            </a:pPr>
            <a:r>
              <a:rPr lang="en-US" sz="1400" kern="0" dirty="0">
                <a:latin typeface="Calibri" pitchFamily="34" charset="0"/>
              </a:rPr>
              <a:t>Target rotation mechanism – view from web cam</a:t>
            </a:r>
            <a:endParaRPr lang="en-US" sz="1400" b="1" kern="0" baseline="30000" dirty="0">
              <a:latin typeface="Calibri" pitchFamily="34" charset="0"/>
            </a:endParaRPr>
          </a:p>
        </p:txBody>
      </p:sp>
      <p:sp>
        <p:nvSpPr>
          <p:cNvPr id="14" name="Text Placeholder 8"/>
          <p:cNvSpPr txBox="1">
            <a:spLocks/>
          </p:cNvSpPr>
          <p:nvPr/>
        </p:nvSpPr>
        <p:spPr bwMode="auto">
          <a:xfrm>
            <a:off x="533400" y="6334125"/>
            <a:ext cx="2667000" cy="523875"/>
          </a:xfrm>
          <a:prstGeom prst="rect">
            <a:avLst/>
          </a:prstGeom>
          <a:noFill/>
          <a:ln w="9525">
            <a:noFill/>
            <a:miter lim="800000"/>
            <a:headEnd/>
            <a:tailEnd/>
          </a:ln>
        </p:spPr>
        <p:txBody>
          <a:bodyPr>
            <a:spAutoFit/>
          </a:bodyPr>
          <a:lstStyle/>
          <a:p>
            <a:pPr>
              <a:spcBef>
                <a:spcPct val="20000"/>
              </a:spcBef>
              <a:buClr>
                <a:schemeClr val="folHlink"/>
              </a:buClr>
              <a:buSzPct val="90000"/>
              <a:defRPr/>
            </a:pPr>
            <a:r>
              <a:rPr lang="en-US" sz="1400" kern="0" dirty="0">
                <a:latin typeface="Calibri" pitchFamily="34" charset="0"/>
              </a:rPr>
              <a:t>Target view through the </a:t>
            </a:r>
            <a:r>
              <a:rPr lang="en-US" sz="1400" kern="0" dirty="0" err="1">
                <a:latin typeface="Calibri" pitchFamily="34" charset="0"/>
              </a:rPr>
              <a:t>Pb</a:t>
            </a:r>
            <a:r>
              <a:rPr lang="en-US" sz="1400" kern="0" dirty="0">
                <a:latin typeface="Calibri" pitchFamily="34" charset="0"/>
              </a:rPr>
              <a:t>-glass window</a:t>
            </a:r>
            <a:endParaRPr lang="en-US" sz="1400" b="1" kern="0" baseline="30000" dirty="0">
              <a:latin typeface="Calibri" pitchFamily="34" charset="0"/>
            </a:endParaRPr>
          </a:p>
        </p:txBody>
      </p:sp>
      <p:sp>
        <p:nvSpPr>
          <p:cNvPr id="17" name="Text Placeholder 8"/>
          <p:cNvSpPr txBox="1">
            <a:spLocks/>
          </p:cNvSpPr>
          <p:nvPr/>
        </p:nvSpPr>
        <p:spPr bwMode="auto">
          <a:xfrm>
            <a:off x="6248400" y="5029200"/>
            <a:ext cx="2743200" cy="738188"/>
          </a:xfrm>
          <a:prstGeom prst="rect">
            <a:avLst/>
          </a:prstGeom>
          <a:noFill/>
          <a:ln w="9525">
            <a:noFill/>
            <a:miter lim="800000"/>
            <a:headEnd/>
            <a:tailEnd/>
          </a:ln>
        </p:spPr>
        <p:txBody>
          <a:bodyPr>
            <a:spAutoFit/>
          </a:bodyPr>
          <a:lstStyle/>
          <a:p>
            <a:pPr>
              <a:spcBef>
                <a:spcPct val="20000"/>
              </a:spcBef>
              <a:buClr>
                <a:schemeClr val="folHlink"/>
              </a:buClr>
              <a:buSzPct val="90000"/>
              <a:defRPr/>
            </a:pPr>
            <a:r>
              <a:rPr lang="en-US" sz="1400" kern="0" dirty="0">
                <a:latin typeface="Calibri" pitchFamily="34" charset="0"/>
              </a:rPr>
              <a:t>The operations were monitored remotely using the crane and additional web cameras</a:t>
            </a:r>
            <a:endParaRPr lang="en-US" sz="1400" b="1" kern="0" baseline="30000" dirty="0">
              <a:latin typeface="Calibri" pitchFamily="34" charset="0"/>
            </a:endParaRPr>
          </a:p>
        </p:txBody>
      </p:sp>
      <p:pic>
        <p:nvPicPr>
          <p:cNvPr id="66571" name="Content Placeholder 26" descr="20090409_12-41-37.jpg"/>
          <p:cNvPicPr>
            <a:picLocks noGrp="1" noChangeAspect="1"/>
          </p:cNvPicPr>
          <p:nvPr>
            <p:ph sz="quarter" idx="1"/>
          </p:nvPr>
        </p:nvPicPr>
        <p:blipFill>
          <a:blip r:embed="rId4"/>
          <a:srcRect/>
          <a:stretch>
            <a:fillRect/>
          </a:stretch>
        </p:blipFill>
        <p:spPr>
          <a:xfrm>
            <a:off x="144463" y="1828800"/>
            <a:ext cx="2979737" cy="2438400"/>
          </a:xfrm>
        </p:spPr>
      </p:pic>
      <p:pic>
        <p:nvPicPr>
          <p:cNvPr id="66572" name="Content Placeholder 22" descr="IMG_2190.JPG"/>
          <p:cNvPicPr>
            <a:picLocks noGrp="1" noChangeAspect="1"/>
          </p:cNvPicPr>
          <p:nvPr>
            <p:ph sz="quarter" idx="2"/>
          </p:nvPr>
        </p:nvPicPr>
        <p:blipFill>
          <a:blip r:embed="rId5"/>
          <a:srcRect/>
          <a:stretch>
            <a:fillRect/>
          </a:stretch>
        </p:blipFill>
        <p:spPr>
          <a:xfrm>
            <a:off x="3810000" y="1676400"/>
            <a:ext cx="4298950" cy="3224213"/>
          </a:xfrm>
        </p:spPr>
      </p:pic>
      <p:sp>
        <p:nvSpPr>
          <p:cNvPr id="24" name="Text Placeholder 8"/>
          <p:cNvSpPr txBox="1">
            <a:spLocks/>
          </p:cNvSpPr>
          <p:nvPr/>
        </p:nvSpPr>
        <p:spPr bwMode="auto">
          <a:xfrm>
            <a:off x="3810000" y="1371600"/>
            <a:ext cx="4267200" cy="307975"/>
          </a:xfrm>
          <a:prstGeom prst="rect">
            <a:avLst/>
          </a:prstGeom>
          <a:noFill/>
          <a:ln w="9525">
            <a:noFill/>
            <a:miter lim="800000"/>
            <a:headEnd/>
            <a:tailEnd/>
          </a:ln>
        </p:spPr>
        <p:txBody>
          <a:bodyPr>
            <a:spAutoFit/>
          </a:bodyPr>
          <a:lstStyle/>
          <a:p>
            <a:pPr>
              <a:spcBef>
                <a:spcPct val="20000"/>
              </a:spcBef>
              <a:buClr>
                <a:schemeClr val="folHlink"/>
              </a:buClr>
              <a:buSzPct val="90000"/>
              <a:defRPr/>
            </a:pPr>
            <a:r>
              <a:rPr lang="en-US" sz="1400" kern="0" dirty="0">
                <a:latin typeface="Calibri" pitchFamily="34" charset="0"/>
              </a:rPr>
              <a:t>Area preparation : additional shielding &amp; protection</a:t>
            </a:r>
            <a:endParaRPr lang="en-US" sz="1400" b="1" kern="0" baseline="30000" dirty="0">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2"/>
          <a:srcRect/>
          <a:stretch>
            <a:fillRect/>
          </a:stretch>
        </p:blipFill>
        <p:spPr bwMode="auto">
          <a:xfrm>
            <a:off x="533400" y="1447800"/>
            <a:ext cx="3657600" cy="2974975"/>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fontAlgn="auto">
              <a:spcAft>
                <a:spcPts val="0"/>
              </a:spcAft>
              <a:defRPr/>
            </a:pPr>
            <a:r>
              <a:rPr lang="en-US" dirty="0" smtClean="0"/>
              <a:t>Target motorization failure</a:t>
            </a:r>
            <a:endParaRPr lang="en-US" dirty="0"/>
          </a:p>
        </p:txBody>
      </p:sp>
      <p:sp>
        <p:nvSpPr>
          <p:cNvPr id="67587"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EN/MEF</a:t>
            </a:r>
          </a:p>
        </p:txBody>
      </p:sp>
      <p:sp>
        <p:nvSpPr>
          <p:cNvPr id="67588" name="Slide Number Placeholder 3"/>
          <p:cNvSpPr>
            <a:spLocks noGrp="1"/>
          </p:cNvSpPr>
          <p:nvPr>
            <p:ph type="sldNum" sz="quarter" idx="15"/>
          </p:nvPr>
        </p:nvSpPr>
        <p:spPr bwMode="auto">
          <a:ln>
            <a:miter lim="800000"/>
            <a:headEnd/>
            <a:tailEnd/>
          </a:ln>
        </p:spPr>
        <p:txBody>
          <a:bodyPr vert="horz" wrap="square" lIns="91440" numCol="1" anchor="t" anchorCtr="0" compatLnSpc="1">
            <a:prstTxWarp prst="textNoShape">
              <a:avLst/>
            </a:prstTxWarp>
          </a:bodyPr>
          <a:lstStyle/>
          <a:p>
            <a:fld id="{813F5AB7-F666-44F6-B353-2D946E5E16E1}" type="slidenum">
              <a:rPr lang="en-US"/>
              <a:pPr/>
              <a:t>25</a:t>
            </a:fld>
            <a:endParaRPr lang="en-US"/>
          </a:p>
        </p:txBody>
      </p:sp>
      <p:sp>
        <p:nvSpPr>
          <p:cNvPr id="67589" name="Text Placeholder 10"/>
          <p:cNvSpPr>
            <a:spLocks noGrp="1"/>
          </p:cNvSpPr>
          <p:nvPr>
            <p:ph type="body" sz="quarter" idx="13"/>
          </p:nvPr>
        </p:nvSpPr>
        <p:spPr>
          <a:xfrm>
            <a:off x="609600" y="990600"/>
            <a:ext cx="8534400" cy="292100"/>
          </a:xfrm>
        </p:spPr>
        <p:txBody>
          <a:bodyPr/>
          <a:lstStyle/>
          <a:p>
            <a:r>
              <a:rPr lang="en-US" smtClean="0">
                <a:latin typeface="Arial" charset="0"/>
                <a:cs typeface="Arial" charset="0"/>
              </a:rPr>
              <a:t>In-situ inspection (April 8-9, 2008)</a:t>
            </a:r>
          </a:p>
        </p:txBody>
      </p:sp>
      <p:sp>
        <p:nvSpPr>
          <p:cNvPr id="67590" name="Footer Placeholder 15"/>
          <p:cNvSpPr>
            <a:spLocks noGrp="1"/>
          </p:cNvSpPr>
          <p:nvPr>
            <p:ph type="ftr" sz="quarter" idx="16"/>
          </p:nvPr>
        </p:nvSpPr>
        <p:spPr bwMode="auto">
          <a:noFill/>
          <a:ln>
            <a:miter lim="800000"/>
            <a:headEnd/>
            <a:tailEnd/>
          </a:ln>
        </p:spPr>
        <p:txBody>
          <a:bodyPr wrap="square" lIns="91440" tIns="45720" rIns="91440" bIns="45720" numCol="1" anchorCtr="0" compatLnSpc="1">
            <a:prstTxWarp prst="textNoShape">
              <a:avLst/>
            </a:prstTxWarp>
          </a:bodyPr>
          <a:lstStyle/>
          <a:p>
            <a:r>
              <a:rPr lang="en-US"/>
              <a:t>IEFC, 29 April 2009</a:t>
            </a:r>
          </a:p>
        </p:txBody>
      </p:sp>
      <p:pic>
        <p:nvPicPr>
          <p:cNvPr id="67591" name="Picture 2"/>
          <p:cNvPicPr>
            <a:picLocks noGrp="1" noChangeAspect="1" noChangeArrowheads="1"/>
          </p:cNvPicPr>
          <p:nvPr>
            <p:ph sz="quarter" idx="1"/>
          </p:nvPr>
        </p:nvPicPr>
        <p:blipFill>
          <a:blip r:embed="rId3"/>
          <a:srcRect/>
          <a:stretch>
            <a:fillRect/>
          </a:stretch>
        </p:blipFill>
        <p:spPr>
          <a:xfrm>
            <a:off x="152400" y="3886200"/>
            <a:ext cx="2438400" cy="2011363"/>
          </a:xfrm>
        </p:spPr>
      </p:pic>
      <p:sp>
        <p:nvSpPr>
          <p:cNvPr id="67592" name="TextBox 16"/>
          <p:cNvSpPr txBox="1">
            <a:spLocks noChangeArrowheads="1"/>
          </p:cNvSpPr>
          <p:nvPr/>
        </p:nvSpPr>
        <p:spPr bwMode="auto">
          <a:xfrm>
            <a:off x="4191000" y="1447800"/>
            <a:ext cx="4953000" cy="3970338"/>
          </a:xfrm>
          <a:prstGeom prst="rect">
            <a:avLst/>
          </a:prstGeom>
          <a:noFill/>
          <a:ln w="9525">
            <a:noFill/>
            <a:miter lim="800000"/>
            <a:headEnd/>
            <a:tailEnd/>
          </a:ln>
        </p:spPr>
        <p:txBody>
          <a:bodyPr>
            <a:spAutoFit/>
          </a:bodyPr>
          <a:lstStyle/>
          <a:p>
            <a:pPr marL="230188" indent="-230188"/>
            <a:r>
              <a:rPr lang="en-US" b="1">
                <a:solidFill>
                  <a:srgbClr val="00B050"/>
                </a:solidFill>
                <a:latin typeface="Calibri" pitchFamily="34" charset="0"/>
              </a:rPr>
              <a:t>Summary of observations:</a:t>
            </a:r>
          </a:p>
          <a:p>
            <a:pPr marL="230188" indent="-230188">
              <a:buFont typeface="Wingdings" pitchFamily="2" charset="2"/>
              <a:buChar char="§"/>
            </a:pPr>
            <a:r>
              <a:rPr lang="en-US">
                <a:latin typeface="Calibri" pitchFamily="34" charset="0"/>
              </a:rPr>
              <a:t>all four ball-bearings have signs of rust</a:t>
            </a:r>
          </a:p>
          <a:p>
            <a:pPr marL="230188" indent="-230188">
              <a:buFont typeface="Wingdings" pitchFamily="2" charset="2"/>
              <a:buChar char="§"/>
            </a:pPr>
            <a:r>
              <a:rPr lang="en-US">
                <a:latin typeface="Calibri" pitchFamily="34" charset="0"/>
              </a:rPr>
              <a:t>3 turn when the barrel moves but with difficulty</a:t>
            </a:r>
          </a:p>
          <a:p>
            <a:pPr marL="230188" indent="-230188">
              <a:buFont typeface="Wingdings" pitchFamily="2" charset="2"/>
              <a:buChar char="§"/>
            </a:pPr>
            <a:r>
              <a:rPr lang="en-US">
                <a:latin typeface="Calibri" pitchFamily="34" charset="0"/>
              </a:rPr>
              <a:t>1 doesn’t turn at all in one direction (at least at startup)</a:t>
            </a:r>
          </a:p>
          <a:p>
            <a:pPr marL="230188" indent="-230188">
              <a:buFont typeface="Wingdings" pitchFamily="2" charset="2"/>
              <a:buChar char="§"/>
            </a:pPr>
            <a:endParaRPr lang="en-US">
              <a:latin typeface="Calibri" pitchFamily="34" charset="0"/>
            </a:endParaRPr>
          </a:p>
          <a:p>
            <a:pPr marL="230188" indent="-230188">
              <a:buFont typeface="Wingdings" pitchFamily="2" charset="2"/>
              <a:buChar char="§"/>
            </a:pPr>
            <a:r>
              <a:rPr lang="en-US">
                <a:latin typeface="Calibri" pitchFamily="34" charset="0"/>
              </a:rPr>
              <a:t>Discussing again with the supplier we discovered that contrary to the specifications the pieces delivered were treated with a lubricant (YVAC3) thought to be radiation hard </a:t>
            </a:r>
          </a:p>
          <a:p>
            <a:pPr marL="230188" indent="-230188">
              <a:buFont typeface="Wingdings" pitchFamily="2" charset="2"/>
              <a:buChar char="§"/>
            </a:pPr>
            <a:endParaRPr lang="en-US">
              <a:latin typeface="Calibri" pitchFamily="34" charset="0"/>
            </a:endParaRPr>
          </a:p>
          <a:p>
            <a:pPr marL="230188" indent="-230188">
              <a:buFont typeface="Wingdings" pitchFamily="2" charset="2"/>
              <a:buChar char="§"/>
            </a:pPr>
            <a:r>
              <a:rPr lang="en-US">
                <a:latin typeface="Calibri" pitchFamily="34" charset="0"/>
              </a:rPr>
              <a:t>New set without lubricant ordered and is under test in the target. Another alternative is the use of ceramic ball-bearings (higher cost)</a:t>
            </a:r>
          </a:p>
        </p:txBody>
      </p:sp>
      <p:pic>
        <p:nvPicPr>
          <p:cNvPr id="67593" name="Picture 3"/>
          <p:cNvPicPr>
            <a:picLocks noGrp="1" noChangeAspect="1" noChangeArrowheads="1"/>
          </p:cNvPicPr>
          <p:nvPr>
            <p:ph sz="quarter" idx="2"/>
          </p:nvPr>
        </p:nvPicPr>
        <p:blipFill>
          <a:blip r:embed="rId4"/>
          <a:srcRect/>
          <a:stretch>
            <a:fillRect/>
          </a:stretch>
        </p:blipFill>
        <p:spPr>
          <a:xfrm>
            <a:off x="1828800" y="4572000"/>
            <a:ext cx="2430463" cy="1981200"/>
          </a:xfrm>
        </p:spPr>
      </p:pic>
      <p:sp>
        <p:nvSpPr>
          <p:cNvPr id="12" name="Oval 11"/>
          <p:cNvSpPr/>
          <p:nvPr/>
        </p:nvSpPr>
        <p:spPr>
          <a:xfrm>
            <a:off x="1905000" y="337502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a:stCxn id="12" idx="2"/>
          </p:cNvCxnSpPr>
          <p:nvPr/>
        </p:nvCxnSpPr>
        <p:spPr>
          <a:xfrm rot="10800000" flipV="1">
            <a:off x="152400" y="3489325"/>
            <a:ext cx="1752600" cy="396875"/>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505200"/>
            <a:ext cx="457200" cy="381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933700" y="336073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 name="Straight Connector 21"/>
          <p:cNvCxnSpPr>
            <a:stCxn id="21" idx="2"/>
          </p:cNvCxnSpPr>
          <p:nvPr/>
        </p:nvCxnSpPr>
        <p:spPr>
          <a:xfrm rot="10800000" flipV="1">
            <a:off x="1828800" y="3475038"/>
            <a:ext cx="1104900" cy="1096962"/>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1" idx="6"/>
          </p:cNvCxnSpPr>
          <p:nvPr/>
        </p:nvCxnSpPr>
        <p:spPr>
          <a:xfrm>
            <a:off x="3162300" y="3475038"/>
            <a:ext cx="1104900" cy="1096962"/>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t>Target motorization failure</a:t>
            </a:r>
            <a:endParaRPr lang="en-US" dirty="0"/>
          </a:p>
        </p:txBody>
      </p:sp>
      <p:sp>
        <p:nvSpPr>
          <p:cNvPr id="68610" name="Date Placeholder 4"/>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68611" name="Slide Number Placeholder 5"/>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D6367F3D-4496-42CB-9739-8931C88A3BB9}" type="slidenum">
              <a:rPr lang="en-US"/>
              <a:pPr/>
              <a:t>26</a:t>
            </a:fld>
            <a:endParaRPr lang="en-US"/>
          </a:p>
        </p:txBody>
      </p:sp>
      <p:sp>
        <p:nvSpPr>
          <p:cNvPr id="9" name="Content Placeholder 8"/>
          <p:cNvSpPr>
            <a:spLocks noGrp="1"/>
          </p:cNvSpPr>
          <p:nvPr>
            <p:ph sz="quarter" idx="1"/>
          </p:nvPr>
        </p:nvSpPr>
        <p:spPr>
          <a:xfrm>
            <a:off x="612775" y="1371600"/>
            <a:ext cx="8531225" cy="5029200"/>
          </a:xfrm>
        </p:spPr>
        <p:txBody>
          <a:bodyPr>
            <a:normAutofit/>
          </a:bodyPr>
          <a:lstStyle/>
          <a:p>
            <a:pPr marL="514350" indent="-514350" fontAlgn="auto">
              <a:spcAft>
                <a:spcPts val="0"/>
              </a:spcAft>
              <a:buClr>
                <a:srgbClr val="C00000"/>
              </a:buClr>
              <a:buSzPct val="100000"/>
              <a:buFont typeface="+mj-lt"/>
              <a:buAutoNum type="arabicPeriod" startAt="10"/>
              <a:defRPr/>
            </a:pPr>
            <a:r>
              <a:rPr lang="en-US" dirty="0" smtClean="0">
                <a:solidFill>
                  <a:srgbClr val="0000FF"/>
                </a:solidFill>
              </a:rPr>
              <a:t>Rigorous quality assurance for all pieces is vital</a:t>
            </a:r>
          </a:p>
          <a:p>
            <a:pPr marL="834390" lvl="1" indent="-514350" fontAlgn="auto">
              <a:spcAft>
                <a:spcPts val="0"/>
              </a:spcAft>
              <a:buClr>
                <a:schemeClr val="accent2">
                  <a:lumMod val="75000"/>
                </a:schemeClr>
              </a:buClr>
              <a:buFont typeface="Wingdings" pitchFamily="2" charset="2"/>
              <a:buChar char="p"/>
              <a:defRPr/>
            </a:pPr>
            <a:r>
              <a:rPr lang="en-US" dirty="0" smtClean="0"/>
              <a:t>a chain is as strong as it weakest link</a:t>
            </a:r>
          </a:p>
          <a:p>
            <a:pPr marL="834390" lvl="1" indent="-514350" fontAlgn="auto">
              <a:spcAft>
                <a:spcPts val="0"/>
              </a:spcAft>
              <a:buClr>
                <a:schemeClr val="accent2">
                  <a:lumMod val="75000"/>
                </a:schemeClr>
              </a:buClr>
              <a:buSzPct val="100000"/>
              <a:buFont typeface="Wingdings" pitchFamily="2" charset="2"/>
              <a:buChar char="§"/>
              <a:defRPr/>
            </a:pPr>
            <a:endParaRPr lang="en-US" dirty="0" smtClean="0"/>
          </a:p>
          <a:p>
            <a:pPr marL="514350" indent="-514350" fontAlgn="auto">
              <a:spcAft>
                <a:spcPts val="0"/>
              </a:spcAft>
              <a:buClr>
                <a:srgbClr val="C00000"/>
              </a:buClr>
              <a:buSzPct val="100000"/>
              <a:buFont typeface="+mj-lt"/>
              <a:buAutoNum type="arabicPeriod" startAt="11"/>
              <a:defRPr/>
            </a:pPr>
            <a:r>
              <a:rPr lang="en-US" dirty="0" smtClean="0">
                <a:solidFill>
                  <a:srgbClr val="0000FF"/>
                </a:solidFill>
              </a:rPr>
              <a:t>Foresee tooling and procedures to observe the components that fail, before exchange them with spares</a:t>
            </a:r>
          </a:p>
          <a:p>
            <a:pPr marL="834390" lvl="1" indent="-514350" fontAlgn="auto">
              <a:spcAft>
                <a:spcPts val="0"/>
              </a:spcAft>
              <a:buClr>
                <a:schemeClr val="accent1">
                  <a:lumMod val="75000"/>
                </a:schemeClr>
              </a:buClr>
              <a:buFont typeface="Wingdings" pitchFamily="2" charset="2"/>
              <a:buChar char=""/>
              <a:defRPr/>
            </a:pPr>
            <a:r>
              <a:rPr lang="en-US" dirty="0" smtClean="0"/>
              <a:t>understanding the origin of the failure may impact on the decision of using the available spares!</a:t>
            </a:r>
            <a:endParaRPr lang="en-GB" sz="2200" dirty="0" smtClean="0">
              <a:solidFill>
                <a:srgbClr val="0070C0"/>
              </a:solidFill>
              <a:latin typeface="Arial" pitchFamily="34" charset="0"/>
            </a:endParaRPr>
          </a:p>
          <a:p>
            <a:pPr marL="640080" lvl="1" indent="-274320" fontAlgn="auto">
              <a:spcAft>
                <a:spcPts val="0"/>
              </a:spcAft>
              <a:buFont typeface="Wingdings 2"/>
              <a:buChar char=""/>
              <a:defRPr/>
            </a:pPr>
            <a:endParaRPr lang="en-US" dirty="0" smtClean="0"/>
          </a:p>
          <a:p>
            <a:pPr marL="320040" indent="-320040" fontAlgn="auto">
              <a:spcAft>
                <a:spcPts val="0"/>
              </a:spcAft>
              <a:buFont typeface="Wingdings"/>
              <a:buChar char=""/>
              <a:defRPr/>
            </a:pPr>
            <a:endParaRPr lang="en-US" dirty="0"/>
          </a:p>
        </p:txBody>
      </p:sp>
      <p:sp>
        <p:nvSpPr>
          <p:cNvPr id="68613" name="Text Placeholder 9"/>
          <p:cNvSpPr>
            <a:spLocks noGrp="1"/>
          </p:cNvSpPr>
          <p:nvPr>
            <p:ph type="body" sz="quarter" idx="13"/>
          </p:nvPr>
        </p:nvSpPr>
        <p:spPr>
          <a:xfrm>
            <a:off x="609600" y="1020763"/>
            <a:ext cx="8534400" cy="293687"/>
          </a:xfrm>
        </p:spPr>
        <p:txBody>
          <a:bodyPr/>
          <a:lstStyle/>
          <a:p>
            <a:r>
              <a:rPr lang="en-US" smtClean="0">
                <a:solidFill>
                  <a:srgbClr val="C00000"/>
                </a:solidFill>
                <a:latin typeface="Arial" charset="0"/>
                <a:cs typeface="Arial" charset="0"/>
              </a:rPr>
              <a:t>Lessons learned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CNGS - water issues</a:t>
            </a:r>
            <a:endParaRPr lang="en-US" dirty="0"/>
          </a:p>
        </p:txBody>
      </p:sp>
      <p:sp>
        <p:nvSpPr>
          <p:cNvPr id="8" name="Content Placeholder 7"/>
          <p:cNvSpPr>
            <a:spLocks noGrp="1"/>
          </p:cNvSpPr>
          <p:nvPr>
            <p:ph sz="quarter" idx="2"/>
          </p:nvPr>
        </p:nvSpPr>
        <p:spPr>
          <a:xfrm>
            <a:off x="4845050" y="1371600"/>
            <a:ext cx="4298950" cy="3733800"/>
          </a:xfrm>
        </p:spPr>
        <p:txBody>
          <a:bodyPr>
            <a:normAutofit fontScale="62500" lnSpcReduction="20000"/>
          </a:bodyPr>
          <a:lstStyle/>
          <a:p>
            <a:pPr marL="230188" indent="-230188" fontAlgn="auto">
              <a:spcAft>
                <a:spcPts val="0"/>
              </a:spcAft>
              <a:buFont typeface="Wingdings"/>
              <a:buChar char=""/>
              <a:defRPr/>
            </a:pPr>
            <a:r>
              <a:rPr lang="en-US" dirty="0" smtClean="0"/>
              <a:t>Leak of chilled water circuit in one of the TCV4 units installed in the access cavern ( </a:t>
            </a:r>
            <a:r>
              <a:rPr lang="en-US" dirty="0" smtClean="0">
                <a:solidFill>
                  <a:srgbClr val="C00000"/>
                </a:solidFill>
              </a:rPr>
              <a:t>1</a:t>
            </a:r>
            <a:r>
              <a:rPr lang="en-US" baseline="30000" dirty="0" smtClean="0">
                <a:solidFill>
                  <a:srgbClr val="C00000"/>
                </a:solidFill>
              </a:rPr>
              <a:t>st</a:t>
            </a:r>
            <a:r>
              <a:rPr lang="en-US" dirty="0" smtClean="0">
                <a:solidFill>
                  <a:srgbClr val="C00000"/>
                </a:solidFill>
              </a:rPr>
              <a:t> floor </a:t>
            </a:r>
            <a:r>
              <a:rPr lang="en-US" dirty="0" smtClean="0"/>
              <a:t>)</a:t>
            </a:r>
          </a:p>
          <a:p>
            <a:pPr marL="460375" lvl="1" indent="-230188" fontAlgn="auto">
              <a:spcAft>
                <a:spcPts val="0"/>
              </a:spcAft>
              <a:buFont typeface="Wingdings 2"/>
              <a:buChar char=""/>
              <a:defRPr/>
            </a:pPr>
            <a:r>
              <a:rPr lang="en-US" dirty="0" smtClean="0"/>
              <a:t>small leak, triggered no alarm, but until it was detected  </a:t>
            </a:r>
            <a:r>
              <a:rPr lang="en-US" b="1" dirty="0" smtClean="0"/>
              <a:t>~2.5m3 of water </a:t>
            </a:r>
            <a:r>
              <a:rPr lang="en-US" dirty="0" smtClean="0"/>
              <a:t>dripped on the floor and on equipment</a:t>
            </a:r>
          </a:p>
          <a:p>
            <a:pPr marL="460375" lvl="1" indent="-230188" fontAlgn="auto">
              <a:spcAft>
                <a:spcPts val="0"/>
              </a:spcAft>
              <a:buFont typeface="Wingdings 2"/>
              <a:buChar char=""/>
              <a:defRPr/>
            </a:pPr>
            <a:r>
              <a:rPr lang="en-US" dirty="0" smtClean="0"/>
              <a:t>fortunately only minor damages</a:t>
            </a:r>
          </a:p>
          <a:p>
            <a:pPr marL="460375" lvl="1" indent="-230188" fontAlgn="auto">
              <a:spcAft>
                <a:spcPts val="0"/>
              </a:spcAft>
              <a:buFont typeface="Wingdings 2"/>
              <a:buChar char=""/>
              <a:defRPr/>
            </a:pPr>
            <a:r>
              <a:rPr lang="en-US" dirty="0" smtClean="0"/>
              <a:t>the water became radioactive as it washed the nearby filters of the ventilation unit</a:t>
            </a:r>
          </a:p>
          <a:p>
            <a:pPr marL="460375" lvl="1" indent="-230188" fontAlgn="auto">
              <a:spcAft>
                <a:spcPts val="0"/>
              </a:spcAft>
              <a:buFont typeface="Wingdings 2"/>
              <a:buChar char=""/>
              <a:defRPr/>
            </a:pPr>
            <a:r>
              <a:rPr lang="en-US" dirty="0" smtClean="0"/>
              <a:t>ended up in the sump of the cavern contaminating the clean drain water in there that had to be pumped</a:t>
            </a:r>
          </a:p>
          <a:p>
            <a:pPr marL="320040" indent="-320040" fontAlgn="auto">
              <a:spcAft>
                <a:spcPts val="0"/>
              </a:spcAft>
              <a:buFont typeface="Wingdings"/>
              <a:buChar char=""/>
              <a:defRPr/>
            </a:pPr>
            <a:endParaRPr lang="en-US" dirty="0" smtClean="0"/>
          </a:p>
          <a:p>
            <a:pPr marL="230188" indent="-230188" fontAlgn="auto">
              <a:spcAft>
                <a:spcPts val="0"/>
              </a:spcAft>
              <a:buFont typeface="Wingdings"/>
              <a:buChar char=""/>
              <a:defRPr/>
            </a:pPr>
            <a:r>
              <a:rPr lang="en-US" dirty="0" smtClean="0"/>
              <a:t>Repaired on time for the 2009 startup with beam</a:t>
            </a:r>
          </a:p>
        </p:txBody>
      </p:sp>
      <p:sp>
        <p:nvSpPr>
          <p:cNvPr id="69635"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69636" name="Slide Number Placeholder 3"/>
          <p:cNvSpPr>
            <a:spLocks noGrp="1"/>
          </p:cNvSpPr>
          <p:nvPr>
            <p:ph type="sldNum" sz="quarter" idx="15"/>
          </p:nvPr>
        </p:nvSpPr>
        <p:spPr bwMode="auto">
          <a:ln>
            <a:miter lim="800000"/>
            <a:headEnd/>
            <a:tailEnd/>
          </a:ln>
        </p:spPr>
        <p:txBody>
          <a:bodyPr vert="horz" wrap="square" lIns="91440" numCol="1" anchor="t" anchorCtr="0" compatLnSpc="1">
            <a:prstTxWarp prst="textNoShape">
              <a:avLst/>
            </a:prstTxWarp>
          </a:bodyPr>
          <a:lstStyle/>
          <a:p>
            <a:fld id="{913B5378-C913-48BC-8143-9F1C3A80681D}" type="slidenum">
              <a:rPr lang="en-US"/>
              <a:pPr/>
              <a:t>27</a:t>
            </a:fld>
            <a:endParaRPr lang="en-US"/>
          </a:p>
        </p:txBody>
      </p:sp>
      <p:sp>
        <p:nvSpPr>
          <p:cNvPr id="69637" name="Text Placeholder 5"/>
          <p:cNvSpPr>
            <a:spLocks noGrp="1"/>
          </p:cNvSpPr>
          <p:nvPr>
            <p:ph type="body" sz="quarter" idx="13"/>
          </p:nvPr>
        </p:nvSpPr>
        <p:spPr>
          <a:xfrm>
            <a:off x="609600" y="990600"/>
            <a:ext cx="8534400" cy="292100"/>
          </a:xfrm>
        </p:spPr>
        <p:txBody>
          <a:bodyPr/>
          <a:lstStyle/>
          <a:p>
            <a:r>
              <a:rPr lang="en-US" smtClean="0">
                <a:latin typeface="Arial" charset="0"/>
                <a:cs typeface="Arial" charset="0"/>
              </a:rPr>
              <a:t>Leak in the TCV4 ventilation unit</a:t>
            </a:r>
          </a:p>
        </p:txBody>
      </p:sp>
      <p:pic>
        <p:nvPicPr>
          <p:cNvPr id="69638" name="Content Placeholder 9" descr="IMG_2115 (Medium).JPG"/>
          <p:cNvPicPr>
            <a:picLocks noGrp="1" noChangeAspect="1"/>
          </p:cNvPicPr>
          <p:nvPr>
            <p:ph sz="quarter" idx="1"/>
          </p:nvPr>
        </p:nvPicPr>
        <p:blipFill>
          <a:blip r:embed="rId2"/>
          <a:srcRect/>
          <a:stretch>
            <a:fillRect/>
          </a:stretch>
        </p:blipFill>
        <p:spPr>
          <a:xfrm>
            <a:off x="0" y="1447800"/>
            <a:ext cx="4800600" cy="3600450"/>
          </a:xfrm>
        </p:spPr>
      </p:pic>
      <p:sp>
        <p:nvSpPr>
          <p:cNvPr id="9" name="Content Placeholder 7"/>
          <p:cNvSpPr txBox="1">
            <a:spLocks/>
          </p:cNvSpPr>
          <p:nvPr/>
        </p:nvSpPr>
        <p:spPr>
          <a:xfrm>
            <a:off x="533400" y="5181600"/>
            <a:ext cx="8610600" cy="1219200"/>
          </a:xfrm>
          <a:prstGeom prst="rect">
            <a:avLst/>
          </a:prstGeom>
        </p:spPr>
        <p:txBody>
          <a:bodyPr>
            <a:normAutofit fontScale="70000" lnSpcReduction="20000"/>
          </a:bodyPr>
          <a:lstStyle/>
          <a:p>
            <a:pPr marL="230188" indent="-230188" fontAlgn="auto">
              <a:spcBef>
                <a:spcPts val="700"/>
              </a:spcBef>
              <a:spcAft>
                <a:spcPts val="0"/>
              </a:spcAft>
              <a:buClr>
                <a:schemeClr val="accent2"/>
              </a:buClr>
              <a:buSzPct val="60000"/>
              <a:defRPr/>
            </a:pPr>
            <a:r>
              <a:rPr lang="en-US" sz="2900" b="1" dirty="0">
                <a:solidFill>
                  <a:srgbClr val="C00000"/>
                </a:solidFill>
                <a:latin typeface="Calibri" pitchFamily="34" charset="0"/>
              </a:rPr>
              <a:t>Lesson #12 : </a:t>
            </a:r>
            <a:r>
              <a:rPr lang="en-US" sz="2900" dirty="0">
                <a:solidFill>
                  <a:srgbClr val="0000FF"/>
                </a:solidFill>
                <a:latin typeface="Calibri" pitchFamily="34" charset="0"/>
              </a:rPr>
              <a:t>A clear separation between the systems that service the radiation areas from the rest should be made</a:t>
            </a:r>
          </a:p>
          <a:p>
            <a:pPr marL="576263" lvl="1" indent="-288925" fontAlgn="auto">
              <a:spcBef>
                <a:spcPts val="700"/>
              </a:spcBef>
              <a:spcAft>
                <a:spcPts val="0"/>
              </a:spcAft>
              <a:buClr>
                <a:schemeClr val="tx2">
                  <a:lumMod val="60000"/>
                  <a:lumOff val="40000"/>
                </a:schemeClr>
              </a:buClr>
              <a:buSzPct val="70000"/>
              <a:buFont typeface="Wingdings" pitchFamily="2" charset="2"/>
              <a:buChar char="p"/>
              <a:defRPr/>
            </a:pPr>
            <a:r>
              <a:rPr lang="en-US" sz="2900" dirty="0">
                <a:latin typeface="Calibri" pitchFamily="34" charset="0"/>
              </a:rPr>
              <a:t>This may imply constructing </a:t>
            </a:r>
            <a:r>
              <a:rPr lang="en-US" sz="2900" b="1" dirty="0">
                <a:latin typeface="Calibri" pitchFamily="34" charset="0"/>
              </a:rPr>
              <a:t>additional tunnel/cavern</a:t>
            </a:r>
            <a:r>
              <a:rPr lang="en-US" sz="2900" dirty="0">
                <a:latin typeface="Calibri" pitchFamily="34" charset="0"/>
              </a:rPr>
              <a:t> with initial cost increase, but certainly pays off later during operations in case of problems!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solidFill>
                  <a:schemeClr val="tx1"/>
                </a:solidFill>
              </a:rPr>
              <a:t>CNGS – water issues</a:t>
            </a:r>
            <a:endParaRPr lang="en-US" dirty="0">
              <a:solidFill>
                <a:schemeClr val="tx1"/>
              </a:solidFill>
            </a:endParaRPr>
          </a:p>
        </p:txBody>
      </p:sp>
      <p:sp>
        <p:nvSpPr>
          <p:cNvPr id="70658"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solidFill>
                  <a:srgbClr val="464653"/>
                </a:solidFill>
              </a:rPr>
              <a:t>I.Efthymiopoulos, CERN</a:t>
            </a:r>
          </a:p>
        </p:txBody>
      </p:sp>
      <p:sp>
        <p:nvSpPr>
          <p:cNvPr id="70659" name="Text Placeholder 11"/>
          <p:cNvSpPr>
            <a:spLocks noGrp="1"/>
          </p:cNvSpPr>
          <p:nvPr>
            <p:ph type="body" sz="quarter" idx="13"/>
          </p:nvPr>
        </p:nvSpPr>
        <p:spPr>
          <a:xfrm>
            <a:off x="609600" y="1020763"/>
            <a:ext cx="8534400" cy="293687"/>
          </a:xfrm>
        </p:spPr>
        <p:txBody>
          <a:bodyPr/>
          <a:lstStyle/>
          <a:p>
            <a:r>
              <a:rPr lang="en-US" smtClean="0">
                <a:latin typeface="Arial" charset="0"/>
                <a:cs typeface="Arial" charset="0"/>
              </a:rPr>
              <a:t>CNGS water sumps - layout</a:t>
            </a:r>
          </a:p>
        </p:txBody>
      </p:sp>
      <p:pic>
        <p:nvPicPr>
          <p:cNvPr id="70660" name="Picture 5" descr="CNGS_sumps"/>
          <p:cNvPicPr>
            <a:picLocks noGrp="1" noChangeAspect="1" noChangeArrowheads="1"/>
          </p:cNvPicPr>
          <p:nvPr>
            <p:ph sz="quarter" idx="1"/>
          </p:nvPr>
        </p:nvPicPr>
        <p:blipFill>
          <a:blip r:embed="rId3"/>
          <a:srcRect/>
          <a:stretch>
            <a:fillRect/>
          </a:stretch>
        </p:blipFill>
        <p:spPr>
          <a:xfrm>
            <a:off x="992188" y="1371600"/>
            <a:ext cx="6705600" cy="5029200"/>
          </a:xfrm>
        </p:spPr>
      </p:pic>
      <p:sp>
        <p:nvSpPr>
          <p:cNvPr id="14" name="Oval 13"/>
          <p:cNvSpPr/>
          <p:nvPr/>
        </p:nvSpPr>
        <p:spPr>
          <a:xfrm>
            <a:off x="6934200" y="2819400"/>
            <a:ext cx="914400"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Oval 14"/>
          <p:cNvSpPr/>
          <p:nvPr/>
        </p:nvSpPr>
        <p:spPr>
          <a:xfrm>
            <a:off x="6858000" y="3429000"/>
            <a:ext cx="914400"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6629400" y="4191000"/>
            <a:ext cx="914400"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a:off x="6553200" y="5486400"/>
            <a:ext cx="914400" cy="533400"/>
          </a:xfrm>
          <a:prstGeom prst="ellipse">
            <a:avLst/>
          </a:prstGeom>
          <a:noFill/>
          <a:ln w="127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0665" name="Slide Number Placeholder 10"/>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D78A6F9C-5763-4345-8A05-4B3277BC4D55}" type="slidenum">
              <a:rPr lang="en-US"/>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solidFill>
                  <a:srgbClr val="FF0000"/>
                </a:solidFill>
              </a:rPr>
              <a:t>CNGS – </a:t>
            </a:r>
            <a:r>
              <a:rPr lang="en-US" dirty="0" smtClean="0"/>
              <a:t>water issues</a:t>
            </a:r>
            <a:endParaRPr lang="fr-FR" dirty="0"/>
          </a:p>
        </p:txBody>
      </p:sp>
      <p:graphicFrame>
        <p:nvGraphicFramePr>
          <p:cNvPr id="7" name="Content Placeholder 6"/>
          <p:cNvGraphicFramePr>
            <a:graphicFrameLocks noGrp="1"/>
          </p:cNvGraphicFramePr>
          <p:nvPr>
            <p:ph sz="quarter" idx="1"/>
          </p:nvPr>
        </p:nvGraphicFramePr>
        <p:xfrm>
          <a:off x="152400" y="1600200"/>
          <a:ext cx="8686800" cy="5097463"/>
        </p:xfrm>
        <a:graphic>
          <a:graphicData uri="http://schemas.openxmlformats.org/drawingml/2006/table">
            <a:tbl>
              <a:tblPr firstRow="1" bandRow="1">
                <a:tableStyleId>{69CF1AB2-1976-4502-BF36-3FF5EA218861}</a:tableStyleId>
              </a:tblPr>
              <a:tblGrid>
                <a:gridCol w="761999"/>
                <a:gridCol w="2262868"/>
                <a:gridCol w="930729"/>
                <a:gridCol w="1240971"/>
                <a:gridCol w="1163411"/>
                <a:gridCol w="2326821"/>
              </a:tblGrid>
              <a:tr h="342720">
                <a:tc>
                  <a:txBody>
                    <a:bodyPr/>
                    <a:lstStyle/>
                    <a:p>
                      <a:r>
                        <a:rPr lang="en-US" sz="1600" noProof="0" dirty="0" smtClean="0"/>
                        <a:t>Sump</a:t>
                      </a:r>
                      <a:endParaRPr lang="en-US" sz="1600" noProof="0" dirty="0"/>
                    </a:p>
                  </a:txBody>
                  <a:tcPr marL="44920" marR="44920"/>
                </a:tc>
                <a:tc>
                  <a:txBody>
                    <a:bodyPr/>
                    <a:lstStyle/>
                    <a:p>
                      <a:r>
                        <a:rPr lang="en-US" sz="1600" noProof="0" dirty="0" smtClean="0"/>
                        <a:t>Water source</a:t>
                      </a:r>
                      <a:endParaRPr lang="en-US" sz="1600" noProof="0" dirty="0"/>
                    </a:p>
                  </a:txBody>
                  <a:tcPr marL="44920" marR="44920"/>
                </a:tc>
                <a:tc>
                  <a:txBody>
                    <a:bodyPr/>
                    <a:lstStyle/>
                    <a:p>
                      <a:pPr algn="ctr"/>
                      <a:r>
                        <a:rPr lang="en-US" sz="1600" noProof="0" dirty="0" smtClean="0"/>
                        <a:t>Flow</a:t>
                      </a:r>
                      <a:endParaRPr lang="en-US" sz="1600" noProof="0" dirty="0"/>
                    </a:p>
                  </a:txBody>
                  <a:tcPr marL="44920" marR="44920"/>
                </a:tc>
                <a:tc>
                  <a:txBody>
                    <a:bodyPr/>
                    <a:lstStyle/>
                    <a:p>
                      <a:pPr algn="ctr"/>
                      <a:r>
                        <a:rPr lang="en-US" sz="1600" noProof="0" dirty="0" smtClean="0"/>
                        <a:t>Emptying</a:t>
                      </a:r>
                      <a:endParaRPr lang="en-US" sz="1600" noProof="0" dirty="0"/>
                    </a:p>
                  </a:txBody>
                  <a:tcPr marL="44920" marR="44920"/>
                </a:tc>
                <a:tc>
                  <a:txBody>
                    <a:bodyPr/>
                    <a:lstStyle/>
                    <a:p>
                      <a:pPr algn="ctr"/>
                      <a:r>
                        <a:rPr lang="en-US" sz="1600" noProof="0" dirty="0" smtClean="0"/>
                        <a:t>Volume</a:t>
                      </a:r>
                    </a:p>
                  </a:txBody>
                  <a:tcPr marL="44920" marR="44920"/>
                </a:tc>
                <a:tc>
                  <a:txBody>
                    <a:bodyPr/>
                    <a:lstStyle/>
                    <a:p>
                      <a:pPr algn="l"/>
                      <a:r>
                        <a:rPr lang="en-US" sz="1600" noProof="0" dirty="0" smtClean="0"/>
                        <a:t>Comments</a:t>
                      </a:r>
                      <a:endParaRPr lang="en-US" sz="1600" noProof="0" dirty="0"/>
                    </a:p>
                  </a:txBody>
                  <a:tcPr marL="44920" marR="44920"/>
                </a:tc>
              </a:tr>
              <a:tr h="800280">
                <a:tc>
                  <a:txBody>
                    <a:bodyPr/>
                    <a:lstStyle/>
                    <a:p>
                      <a:r>
                        <a:rPr lang="en-US" sz="1600" b="1" noProof="0" dirty="0" smtClean="0"/>
                        <a:t>TCV4</a:t>
                      </a:r>
                      <a:endParaRPr lang="en-US" sz="1600" b="1" noProof="0" dirty="0"/>
                    </a:p>
                  </a:txBody>
                  <a:tcPr marL="44920" marR="44920"/>
                </a:tc>
                <a:tc>
                  <a:txBody>
                    <a:bodyPr/>
                    <a:lstStyle/>
                    <a:p>
                      <a:pPr marL="233363" lvl="0" indent="-233363">
                        <a:buFont typeface="Wingdings" pitchFamily="2" charset="2"/>
                        <a:buChar char="§"/>
                      </a:pPr>
                      <a:r>
                        <a:rPr lang="en-US" sz="1600" noProof="0" dirty="0" smtClean="0"/>
                        <a:t>drain</a:t>
                      </a:r>
                      <a:r>
                        <a:rPr lang="en-US" sz="1600" baseline="0" noProof="0" dirty="0" smtClean="0"/>
                        <a:t> pipe work from upstream tunnels</a:t>
                      </a:r>
                      <a:endParaRPr lang="en-US" sz="1600" noProof="0" dirty="0" smtClean="0"/>
                    </a:p>
                  </a:txBody>
                  <a:tcPr marL="44920" marR="44920"/>
                </a:tc>
                <a:tc>
                  <a:txBody>
                    <a:bodyPr/>
                    <a:lstStyle/>
                    <a:p>
                      <a:pPr algn="ctr"/>
                      <a:r>
                        <a:rPr lang="en-US" sz="1600" noProof="0" dirty="0" smtClean="0"/>
                        <a:t>0.5m</a:t>
                      </a:r>
                      <a:r>
                        <a:rPr lang="en-US" sz="1600" baseline="30000" noProof="0" dirty="0" smtClean="0"/>
                        <a:t>3</a:t>
                      </a:r>
                      <a:r>
                        <a:rPr lang="en-US" sz="1600" noProof="0" dirty="0" smtClean="0"/>
                        <a:t>/d</a:t>
                      </a:r>
                      <a:endParaRPr lang="en-US" sz="1600" noProof="0" dirty="0"/>
                    </a:p>
                  </a:txBody>
                  <a:tcPr marL="44920" marR="44920"/>
                </a:tc>
                <a:tc>
                  <a:txBody>
                    <a:bodyPr/>
                    <a:lstStyle/>
                    <a:p>
                      <a:pPr algn="ctr"/>
                      <a:r>
                        <a:rPr lang="en-US" sz="1600" noProof="0" dirty="0" smtClean="0"/>
                        <a:t>20 days</a:t>
                      </a:r>
                      <a:endParaRPr lang="en-US" sz="1600" noProof="0" dirty="0"/>
                    </a:p>
                  </a:txBody>
                  <a:tcPr marL="44920" marR="44920"/>
                </a:tc>
                <a:tc>
                  <a:txBody>
                    <a:bodyPr/>
                    <a:lstStyle/>
                    <a:p>
                      <a:pPr algn="ctr"/>
                      <a:r>
                        <a:rPr lang="en-US" sz="1600" noProof="0" dirty="0" smtClean="0"/>
                        <a:t>180 m</a:t>
                      </a:r>
                      <a:r>
                        <a:rPr lang="en-US" sz="1600" baseline="30000" noProof="0" dirty="0" smtClean="0"/>
                        <a:t>3</a:t>
                      </a:r>
                      <a:r>
                        <a:rPr lang="en-US" sz="1600" baseline="0" noProof="0" dirty="0" smtClean="0"/>
                        <a:t>/y</a:t>
                      </a:r>
                      <a:r>
                        <a:rPr lang="en-US" sz="1600" baseline="30000" noProof="0" dirty="0" smtClean="0"/>
                        <a:t> </a:t>
                      </a:r>
                      <a:endParaRPr lang="en-US" sz="1600" noProof="0" dirty="0"/>
                    </a:p>
                  </a:txBody>
                  <a:tcPr marL="44920" marR="44920"/>
                </a:tc>
                <a:tc>
                  <a:txBody>
                    <a:bodyPr/>
                    <a:lstStyle/>
                    <a:p>
                      <a:pPr marL="169863" marR="0" lvl="0" indent="-169863"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600" noProof="0" dirty="0" smtClean="0"/>
                        <a:t>can receive</a:t>
                      </a:r>
                      <a:r>
                        <a:rPr lang="en-US" sz="1600" baseline="0" noProof="0" dirty="0" smtClean="0"/>
                        <a:t> radioactive water in case of leaks in the ventilation system</a:t>
                      </a:r>
                      <a:endParaRPr lang="en-US" sz="1600" noProof="0" dirty="0" smtClean="0"/>
                    </a:p>
                  </a:txBody>
                  <a:tcPr marL="44920" marR="44920"/>
                </a:tc>
              </a:tr>
              <a:tr h="914400">
                <a:tc>
                  <a:txBody>
                    <a:bodyPr/>
                    <a:lstStyle/>
                    <a:p>
                      <a:r>
                        <a:rPr lang="en-US" sz="1600" b="1" noProof="0" smtClean="0"/>
                        <a:t>TSG4</a:t>
                      </a:r>
                      <a:endParaRPr lang="en-US" sz="1600" b="1" noProof="0"/>
                    </a:p>
                  </a:txBody>
                  <a:tcPr marL="44920" marR="44920"/>
                </a:tc>
                <a:tc>
                  <a:txBody>
                    <a:bodyPr/>
                    <a:lstStyle/>
                    <a:p>
                      <a:pPr marL="233363" lvl="0" indent="-233363">
                        <a:buFont typeface="Wingdings" pitchFamily="2" charset="2"/>
                        <a:buChar char="§"/>
                      </a:pPr>
                      <a:r>
                        <a:rPr kumimoji="0" lang="en-US" sz="1600" kern="1200" noProof="0" dirty="0" smtClean="0"/>
                        <a:t>target chamber drains</a:t>
                      </a:r>
                    </a:p>
                    <a:p>
                      <a:pPr marL="233363" lvl="0" indent="-233363">
                        <a:buFont typeface="Wingdings" pitchFamily="2" charset="2"/>
                        <a:buChar char="§"/>
                      </a:pPr>
                      <a:r>
                        <a:rPr kumimoji="0" lang="en-US" sz="1600" kern="1200" noProof="0" dirty="0" smtClean="0"/>
                        <a:t>condensation water</a:t>
                      </a:r>
                      <a:r>
                        <a:rPr kumimoji="0" lang="en-US" sz="1600" kern="1200" baseline="0" noProof="0" dirty="0" smtClean="0"/>
                        <a:t> from ventilation system</a:t>
                      </a:r>
                      <a:endParaRPr lang="en-US" sz="1600" noProof="0" dirty="0"/>
                    </a:p>
                  </a:txBody>
                  <a:tcPr marL="44920" marR="44920"/>
                </a:tc>
                <a:tc>
                  <a:txBody>
                    <a:bodyPr/>
                    <a:lstStyle/>
                    <a:p>
                      <a:pPr algn="ctr"/>
                      <a:r>
                        <a:rPr lang="en-US" sz="1600" noProof="0" dirty="0" smtClean="0"/>
                        <a:t>3-20 </a:t>
                      </a:r>
                      <a:r>
                        <a:rPr lang="en-US" sz="1600" noProof="0" dirty="0" err="1" smtClean="0"/>
                        <a:t>lt</a:t>
                      </a:r>
                      <a:r>
                        <a:rPr lang="en-US" sz="1600" noProof="0" dirty="0" smtClean="0"/>
                        <a:t>/h</a:t>
                      </a:r>
                      <a:endParaRPr lang="en-US" sz="1600" noProof="0" dirty="0"/>
                    </a:p>
                  </a:txBody>
                  <a:tcPr marL="44920" marR="44920"/>
                </a:tc>
                <a:tc>
                  <a:txBody>
                    <a:bodyPr/>
                    <a:lstStyle/>
                    <a:p>
                      <a:pPr algn="ctr"/>
                      <a:r>
                        <a:rPr lang="en-US" sz="1600" noProof="0" dirty="0" smtClean="0"/>
                        <a:t>4-5/year</a:t>
                      </a:r>
                      <a:endParaRPr lang="en-US" sz="1600" baseline="30000" noProof="0" dirty="0"/>
                    </a:p>
                  </a:txBody>
                  <a:tcPr marL="44920" marR="44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noProof="0" dirty="0" smtClean="0"/>
                        <a:t>100</a:t>
                      </a:r>
                      <a:r>
                        <a:rPr lang="en-US" sz="1600" baseline="0" noProof="0" dirty="0" smtClean="0"/>
                        <a:t> </a:t>
                      </a:r>
                      <a:r>
                        <a:rPr lang="en-US" sz="1600" noProof="0" dirty="0" smtClean="0"/>
                        <a:t>m</a:t>
                      </a:r>
                      <a:r>
                        <a:rPr lang="en-US" sz="1600" baseline="30000" noProof="0" dirty="0" smtClean="0"/>
                        <a:t>3</a:t>
                      </a:r>
                      <a:r>
                        <a:rPr lang="en-US" sz="1600" baseline="0" noProof="0" dirty="0" smtClean="0"/>
                        <a:t>/y</a:t>
                      </a:r>
                      <a:endParaRPr lang="en-US" sz="1600" baseline="30000" noProof="0" dirty="0" smtClean="0"/>
                    </a:p>
                    <a:p>
                      <a:pPr algn="ctr"/>
                      <a:endParaRPr lang="en-US" sz="1600" noProof="0" dirty="0"/>
                    </a:p>
                  </a:txBody>
                  <a:tcPr marL="44920" marR="44920"/>
                </a:tc>
                <a:tc>
                  <a:txBody>
                    <a:bodyPr/>
                    <a:lstStyle/>
                    <a:p>
                      <a:pPr marL="169863" marR="0" lvl="0" indent="-169863"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kern="1200" baseline="0" noProof="0" dirty="0" smtClean="0">
                          <a:solidFill>
                            <a:schemeClr val="dk1"/>
                          </a:solidFill>
                          <a:latin typeface="+mn-lt"/>
                          <a:ea typeface="+mn-ea"/>
                          <a:cs typeface="+mn-cs"/>
                        </a:rPr>
                        <a:t>radioactive water (mainly H3) from the target area</a:t>
                      </a:r>
                    </a:p>
                    <a:p>
                      <a:pPr marL="169863" marR="0" lvl="0" indent="-169863"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kern="1200" baseline="0" noProof="0" dirty="0" smtClean="0">
                          <a:solidFill>
                            <a:schemeClr val="dk1"/>
                          </a:solidFill>
                          <a:latin typeface="+mn-lt"/>
                          <a:ea typeface="+mn-ea"/>
                          <a:cs typeface="+mn-cs"/>
                        </a:rPr>
                        <a:t>manual emptying to containers</a:t>
                      </a:r>
                      <a:endParaRPr lang="en-US" sz="1600" noProof="0" dirty="0"/>
                    </a:p>
                  </a:txBody>
                  <a:tcPr marL="44920" marR="44920"/>
                </a:tc>
              </a:tr>
              <a:tr h="685800">
                <a:tc>
                  <a:txBody>
                    <a:bodyPr/>
                    <a:lstStyle/>
                    <a:p>
                      <a:r>
                        <a:rPr lang="en-US" sz="1600" b="1" noProof="0" smtClean="0"/>
                        <a:t>TNM41</a:t>
                      </a:r>
                      <a:endParaRPr lang="en-US" sz="1600" b="1" noProof="0"/>
                    </a:p>
                  </a:txBody>
                  <a:tcPr marL="44920" marR="44920"/>
                </a:tc>
                <a:tc>
                  <a:txBody>
                    <a:bodyPr/>
                    <a:lstStyle/>
                    <a:p>
                      <a:pPr marL="233363" indent="-233363">
                        <a:buFont typeface="Wingdings" pitchFamily="2" charset="2"/>
                        <a:buChar char="§"/>
                      </a:pPr>
                      <a:r>
                        <a:rPr lang="en-US" sz="1600" noProof="0" dirty="0" smtClean="0"/>
                        <a:t>drains</a:t>
                      </a:r>
                      <a:r>
                        <a:rPr lang="en-US" sz="1600" baseline="0" noProof="0" dirty="0" smtClean="0"/>
                        <a:t> along the decay tube and </a:t>
                      </a:r>
                      <a:r>
                        <a:rPr lang="en-US" sz="1600" baseline="0" noProof="0" dirty="0" err="1" smtClean="0"/>
                        <a:t>hadron</a:t>
                      </a:r>
                      <a:r>
                        <a:rPr lang="en-US" sz="1600" baseline="0" noProof="0" dirty="0" smtClean="0"/>
                        <a:t> stop area</a:t>
                      </a:r>
                      <a:endParaRPr lang="en-US" sz="1600" noProof="0" dirty="0"/>
                    </a:p>
                  </a:txBody>
                  <a:tcPr marL="44920" marR="44920"/>
                </a:tc>
                <a:tc>
                  <a:txBody>
                    <a:bodyPr/>
                    <a:lstStyle/>
                    <a:p>
                      <a:pPr algn="ctr"/>
                      <a:r>
                        <a:rPr lang="en-US" sz="1600" noProof="0" smtClean="0"/>
                        <a:t>1-2 lt/h</a:t>
                      </a:r>
                      <a:endParaRPr lang="en-US" sz="1600" noProof="0"/>
                    </a:p>
                  </a:txBody>
                  <a:tcPr marL="44920" marR="44920"/>
                </a:tc>
                <a:tc>
                  <a:txBody>
                    <a:bodyPr/>
                    <a:lstStyle/>
                    <a:p>
                      <a:pPr algn="ctr"/>
                      <a:r>
                        <a:rPr lang="en-US" sz="1600" noProof="0" dirty="0" smtClean="0"/>
                        <a:t>4 </a:t>
                      </a:r>
                      <a:r>
                        <a:rPr lang="en-US" sz="1600" noProof="0" dirty="0" err="1" smtClean="0"/>
                        <a:t>fois</a:t>
                      </a:r>
                      <a:r>
                        <a:rPr lang="en-US" sz="1600" noProof="0" dirty="0" smtClean="0"/>
                        <a:t>/an</a:t>
                      </a:r>
                      <a:endParaRPr lang="en-US" sz="1600" noProof="0" dirty="0"/>
                    </a:p>
                  </a:txBody>
                  <a:tcPr marL="44920" marR="44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noProof="0" dirty="0" smtClean="0"/>
                        <a:t>20</a:t>
                      </a:r>
                      <a:r>
                        <a:rPr lang="en-US" sz="1600" baseline="0" noProof="0" dirty="0" smtClean="0"/>
                        <a:t> </a:t>
                      </a:r>
                      <a:r>
                        <a:rPr lang="en-US" sz="1600" noProof="0" dirty="0" smtClean="0"/>
                        <a:t>m</a:t>
                      </a:r>
                      <a:r>
                        <a:rPr lang="en-US" sz="1600" baseline="30000" noProof="0" dirty="0" smtClean="0"/>
                        <a:t>3</a:t>
                      </a:r>
                      <a:r>
                        <a:rPr lang="en-US" sz="1600" baseline="0" noProof="0" dirty="0" smtClean="0"/>
                        <a:t>/y</a:t>
                      </a:r>
                      <a:endParaRPr lang="en-US" sz="1600" baseline="30000" noProof="0" dirty="0" smtClean="0"/>
                    </a:p>
                    <a:p>
                      <a:pPr algn="ctr"/>
                      <a:endParaRPr lang="en-US" sz="1600" noProof="0" dirty="0"/>
                    </a:p>
                  </a:txBody>
                  <a:tcPr marL="44920" marR="44920"/>
                </a:tc>
                <a:tc>
                  <a:txBody>
                    <a:bodyPr/>
                    <a:lstStyle/>
                    <a:p>
                      <a:pPr marL="174625" marR="0" lvl="0" indent="-17462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kern="1200" noProof="0" dirty="0" smtClean="0">
                          <a:solidFill>
                            <a:schemeClr val="dk1"/>
                          </a:solidFill>
                          <a:latin typeface="+mn-lt"/>
                          <a:ea typeface="+mn-ea"/>
                          <a:cs typeface="+mn-cs"/>
                        </a:rPr>
                        <a:t>radioactive water along the </a:t>
                      </a:r>
                      <a:r>
                        <a:rPr kumimoji="0" lang="en-US" sz="1600" kern="1200" baseline="0" noProof="0" dirty="0" smtClean="0">
                          <a:solidFill>
                            <a:schemeClr val="dk1"/>
                          </a:solidFill>
                          <a:latin typeface="+mn-lt"/>
                          <a:ea typeface="+mn-ea"/>
                          <a:cs typeface="+mn-cs"/>
                        </a:rPr>
                        <a:t>decay tube</a:t>
                      </a:r>
                    </a:p>
                    <a:p>
                      <a:pPr marL="174625" marR="0" lvl="0" indent="-17462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kern="1200" baseline="0" noProof="0" dirty="0" err="1" smtClean="0">
                          <a:solidFill>
                            <a:schemeClr val="dk1"/>
                          </a:solidFill>
                          <a:latin typeface="+mn-lt"/>
                          <a:ea typeface="+mn-ea"/>
                          <a:cs typeface="+mn-cs"/>
                        </a:rPr>
                        <a:t>hadron</a:t>
                      </a:r>
                      <a:r>
                        <a:rPr kumimoji="0" lang="en-US" sz="1600" kern="1200" baseline="0" noProof="0" dirty="0" smtClean="0">
                          <a:solidFill>
                            <a:schemeClr val="dk1"/>
                          </a:solidFill>
                          <a:latin typeface="+mn-lt"/>
                          <a:ea typeface="+mn-ea"/>
                          <a:cs typeface="+mn-cs"/>
                        </a:rPr>
                        <a:t> stop cooling system water in case of leak</a:t>
                      </a:r>
                    </a:p>
                    <a:p>
                      <a:pPr marL="174625" marR="0" lvl="0" indent="-174625"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600" kern="1200" baseline="0" noProof="0" dirty="0" smtClean="0">
                          <a:solidFill>
                            <a:schemeClr val="dk1"/>
                          </a:solidFill>
                          <a:latin typeface="+mn-lt"/>
                          <a:ea typeface="+mn-ea"/>
                          <a:cs typeface="+mn-cs"/>
                        </a:rPr>
                        <a:t>high PH value 12</a:t>
                      </a:r>
                    </a:p>
                  </a:txBody>
                  <a:tcPr marL="44920" marR="44920"/>
                </a:tc>
              </a:tr>
              <a:tr h="599759">
                <a:tc>
                  <a:txBody>
                    <a:bodyPr/>
                    <a:lstStyle/>
                    <a:p>
                      <a:r>
                        <a:rPr lang="en-US" sz="1600" b="1" noProof="0" smtClean="0"/>
                        <a:t>Horns</a:t>
                      </a:r>
                      <a:endParaRPr lang="en-US" sz="1600" b="1" noProof="0"/>
                    </a:p>
                  </a:txBody>
                  <a:tcPr marL="44920" marR="44920"/>
                </a:tc>
                <a:tc>
                  <a:txBody>
                    <a:bodyPr/>
                    <a:lstStyle/>
                    <a:p>
                      <a:pPr marL="233363" indent="-233363">
                        <a:buFont typeface="Wingdings" pitchFamily="2" charset="2"/>
                        <a:buChar char="§"/>
                      </a:pPr>
                      <a:r>
                        <a:rPr lang="en-US" sz="1600" noProof="0" dirty="0" smtClean="0"/>
                        <a:t>cooling system</a:t>
                      </a:r>
                      <a:endParaRPr lang="en-US" sz="1600" noProof="0" dirty="0"/>
                    </a:p>
                  </a:txBody>
                  <a:tcPr marL="44920" marR="44920"/>
                </a:tc>
                <a:tc>
                  <a:txBody>
                    <a:bodyPr/>
                    <a:lstStyle/>
                    <a:p>
                      <a:pPr algn="ctr"/>
                      <a:r>
                        <a:rPr lang="en-US" sz="1600" noProof="0" dirty="0" smtClean="0"/>
                        <a:t>Closed circuit (2×600lt)</a:t>
                      </a:r>
                      <a:endParaRPr lang="en-US" sz="1600" noProof="0" dirty="0"/>
                    </a:p>
                  </a:txBody>
                  <a:tcPr marL="44920" marR="44920"/>
                </a:tc>
                <a:tc>
                  <a:txBody>
                    <a:bodyPr/>
                    <a:lstStyle/>
                    <a:p>
                      <a:pPr algn="ctr"/>
                      <a:r>
                        <a:rPr lang="en-US" sz="1600" noProof="0" dirty="0" smtClean="0"/>
                        <a:t>~2-years</a:t>
                      </a:r>
                      <a:endParaRPr lang="en-US" sz="1600" noProof="0" dirty="0"/>
                    </a:p>
                  </a:txBody>
                  <a:tcPr marL="44920" marR="44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noProof="0" dirty="0" smtClean="0"/>
                        <a:t>1.2 m</a:t>
                      </a:r>
                      <a:r>
                        <a:rPr lang="en-US" sz="1600" baseline="30000" noProof="0" dirty="0" smtClean="0"/>
                        <a:t>3</a:t>
                      </a:r>
                      <a:r>
                        <a:rPr lang="en-US" sz="1600" baseline="0" noProof="0" dirty="0" smtClean="0"/>
                        <a:t>/2y</a:t>
                      </a:r>
                      <a:endParaRPr lang="en-US" sz="1600" noProof="0" dirty="0" smtClean="0"/>
                    </a:p>
                    <a:p>
                      <a:pPr algn="ctr"/>
                      <a:endParaRPr lang="en-US" sz="1600" noProof="0" dirty="0"/>
                    </a:p>
                  </a:txBody>
                  <a:tcPr marL="44920" marR="44920"/>
                </a:tc>
                <a:tc>
                  <a:txBody>
                    <a:bodyPr/>
                    <a:lstStyle/>
                    <a:p>
                      <a:pPr marL="174625" indent="-174625" algn="l">
                        <a:buFont typeface="Wingdings" pitchFamily="2" charset="2"/>
                        <a:buChar char="§"/>
                      </a:pPr>
                      <a:r>
                        <a:rPr lang="en-US" sz="1600" noProof="0" dirty="0" smtClean="0"/>
                        <a:t>radioactive water</a:t>
                      </a:r>
                      <a:endParaRPr lang="en-US" sz="1600" noProof="0" dirty="0"/>
                    </a:p>
                  </a:txBody>
                  <a:tcPr marL="44920" marR="44920"/>
                </a:tc>
              </a:tr>
            </a:tbl>
          </a:graphicData>
        </a:graphic>
      </p:graphicFrame>
      <p:sp>
        <p:nvSpPr>
          <p:cNvPr id="72750"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72751" name="Slide Number Placeholder 3"/>
          <p:cNvSpPr>
            <a:spLocks noGrp="1"/>
          </p:cNvSpPr>
          <p:nvPr>
            <p:ph type="sldNum" sz="quarter" idx="15"/>
          </p:nvPr>
        </p:nvSpPr>
        <p:spPr bwMode="auto">
          <a:ln>
            <a:miter lim="800000"/>
            <a:headEnd/>
            <a:tailEnd/>
          </a:ln>
        </p:spPr>
        <p:txBody>
          <a:bodyPr vert="horz" wrap="square" lIns="91440" numCol="1" anchor="t" anchorCtr="0" compatLnSpc="1">
            <a:prstTxWarp prst="textNoShape">
              <a:avLst/>
            </a:prstTxWarp>
          </a:bodyPr>
          <a:lstStyle/>
          <a:p>
            <a:fld id="{385D342F-95E1-4553-85B2-4D8A2B495BF8}" type="slidenum">
              <a:rPr lang="en-US"/>
              <a:pPr/>
              <a:t>29</a:t>
            </a:fld>
            <a:endParaRPr lang="en-US"/>
          </a:p>
        </p:txBody>
      </p:sp>
      <p:sp>
        <p:nvSpPr>
          <p:cNvPr id="72752" name="Text Placeholder 8"/>
          <p:cNvSpPr>
            <a:spLocks noGrp="1"/>
          </p:cNvSpPr>
          <p:nvPr>
            <p:ph type="body" sz="quarter" idx="13"/>
          </p:nvPr>
        </p:nvSpPr>
        <p:spPr>
          <a:xfrm>
            <a:off x="609600" y="990600"/>
            <a:ext cx="8534400" cy="292100"/>
          </a:xfrm>
        </p:spPr>
        <p:txBody>
          <a:bodyPr/>
          <a:lstStyle/>
          <a:p>
            <a:r>
              <a:rPr lang="en-US" smtClean="0">
                <a:latin typeface="Arial" charset="0"/>
                <a:cs typeface="Arial" charset="0"/>
              </a:rPr>
              <a:t>CNGS water sumps - overview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5"/>
          <p:cNvSpPr>
            <a:spLocks noGrp="1"/>
          </p:cNvSpPr>
          <p:nvPr>
            <p:ph type="title"/>
          </p:nvPr>
        </p:nvSpPr>
        <p:spPr/>
        <p:txBody>
          <a:bodyPr/>
          <a:lstStyle/>
          <a:p>
            <a:r>
              <a:rPr lang="en-US" smtClean="0">
                <a:solidFill>
                  <a:srgbClr val="FF0000"/>
                </a:solidFill>
              </a:rPr>
              <a:t>C</a:t>
            </a:r>
            <a:r>
              <a:rPr lang="en-US" smtClean="0"/>
              <a:t>ERN </a:t>
            </a:r>
            <a:r>
              <a:rPr lang="en-US" smtClean="0">
                <a:solidFill>
                  <a:srgbClr val="FF0000"/>
                </a:solidFill>
              </a:rPr>
              <a:t>N</a:t>
            </a:r>
            <a:r>
              <a:rPr lang="en-US" smtClean="0"/>
              <a:t>eutrinos to </a:t>
            </a:r>
            <a:r>
              <a:rPr lang="en-US" smtClean="0">
                <a:solidFill>
                  <a:srgbClr val="FF0000"/>
                </a:solidFill>
              </a:rPr>
              <a:t>G</a:t>
            </a:r>
            <a:r>
              <a:rPr lang="en-US" smtClean="0"/>
              <a:t>ran </a:t>
            </a:r>
            <a:r>
              <a:rPr lang="en-US" smtClean="0">
                <a:solidFill>
                  <a:srgbClr val="FF0000"/>
                </a:solidFill>
              </a:rPr>
              <a:t>S</a:t>
            </a:r>
            <a:r>
              <a:rPr lang="en-US" smtClean="0"/>
              <a:t>asso</a:t>
            </a:r>
          </a:p>
        </p:txBody>
      </p:sp>
      <p:sp>
        <p:nvSpPr>
          <p:cNvPr id="45058"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45059" name="Text Placeholder 6"/>
          <p:cNvSpPr>
            <a:spLocks noGrp="1"/>
          </p:cNvSpPr>
          <p:nvPr>
            <p:ph type="body" sz="quarter" idx="13"/>
          </p:nvPr>
        </p:nvSpPr>
        <p:spPr>
          <a:xfrm>
            <a:off x="609600" y="990600"/>
            <a:ext cx="8534400" cy="292100"/>
          </a:xfrm>
        </p:spPr>
        <p:txBody>
          <a:bodyPr/>
          <a:lstStyle/>
          <a:p>
            <a:r>
              <a:rPr lang="en-US" smtClean="0"/>
              <a:t>Facility layout</a:t>
            </a:r>
          </a:p>
        </p:txBody>
      </p:sp>
      <p:sp>
        <p:nvSpPr>
          <p:cNvPr id="45060" name="Slide Number Placeholder 4"/>
          <p:cNvSpPr>
            <a:spLocks noGrp="1"/>
          </p:cNvSpPr>
          <p:nvPr>
            <p:ph type="sldNum" sz="quarter" idx="16"/>
          </p:nvPr>
        </p:nvSpPr>
        <p:spPr bwMode="auto">
          <a:ln>
            <a:miter lim="800000"/>
            <a:headEnd/>
            <a:tailEnd/>
          </a:ln>
        </p:spPr>
        <p:txBody>
          <a:bodyPr vert="horz" wrap="square" lIns="91440" numCol="1" anchor="t" anchorCtr="0" compatLnSpc="1">
            <a:prstTxWarp prst="textNoShape">
              <a:avLst/>
            </a:prstTxWarp>
          </a:bodyPr>
          <a:lstStyle/>
          <a:p>
            <a:fld id="{39B39B01-C0BE-48D3-8ADD-3D1E49187112}" type="slidenum">
              <a:rPr lang="en-US"/>
              <a:pPr/>
              <a:t>3</a:t>
            </a:fld>
            <a:endParaRPr lang="en-US"/>
          </a:p>
        </p:txBody>
      </p:sp>
      <p:pic>
        <p:nvPicPr>
          <p:cNvPr id="45061" name="Picture 2" descr="SITUA 170603m"/>
          <p:cNvPicPr>
            <a:picLocks noChangeAspect="1" noChangeArrowheads="1"/>
          </p:cNvPicPr>
          <p:nvPr/>
        </p:nvPicPr>
        <p:blipFill>
          <a:blip r:embed="rId2"/>
          <a:srcRect/>
          <a:stretch>
            <a:fillRect/>
          </a:stretch>
        </p:blipFill>
        <p:spPr bwMode="auto">
          <a:xfrm>
            <a:off x="500063" y="1447800"/>
            <a:ext cx="8643937" cy="507206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solidFill>
                  <a:schemeClr val="tx1"/>
                </a:solidFill>
              </a:rPr>
              <a:t>CNGS – water issues</a:t>
            </a:r>
            <a:endParaRPr lang="en-US" dirty="0"/>
          </a:p>
        </p:txBody>
      </p:sp>
      <p:sp>
        <p:nvSpPr>
          <p:cNvPr id="5" name="Content Placeholder 4"/>
          <p:cNvSpPr>
            <a:spLocks noGrp="1"/>
          </p:cNvSpPr>
          <p:nvPr>
            <p:ph sz="quarter" idx="1"/>
          </p:nvPr>
        </p:nvSpPr>
        <p:spPr>
          <a:xfrm>
            <a:off x="609600" y="1371600"/>
            <a:ext cx="8534400" cy="1752600"/>
          </a:xfrm>
        </p:spPr>
        <p:txBody>
          <a:bodyPr>
            <a:normAutofit fontScale="55000" lnSpcReduction="20000"/>
          </a:bodyPr>
          <a:lstStyle/>
          <a:p>
            <a:pPr marL="320040" indent="-320040" fontAlgn="auto">
              <a:spcAft>
                <a:spcPts val="0"/>
              </a:spcAft>
              <a:buFont typeface="Wingdings"/>
              <a:buChar char=""/>
              <a:defRPr/>
            </a:pPr>
            <a:r>
              <a:rPr lang="en-US" dirty="0" smtClean="0"/>
              <a:t>Dealing with the drain or infiltration water in underground areas is not trivial. </a:t>
            </a:r>
          </a:p>
          <a:p>
            <a:pPr marL="640080" lvl="1" indent="-274320" fontAlgn="auto">
              <a:spcAft>
                <a:spcPts val="0"/>
              </a:spcAft>
              <a:buFont typeface="Wingdings 2"/>
              <a:buChar char=""/>
              <a:defRPr/>
            </a:pPr>
            <a:r>
              <a:rPr lang="en-US" dirty="0" smtClean="0"/>
              <a:t>it took ~2 years to have infiltrations and thus (radioactive) water in the sump at the end of the decay tube</a:t>
            </a:r>
          </a:p>
          <a:p>
            <a:pPr marL="640080" lvl="1" indent="-274320" fontAlgn="auto">
              <a:spcAft>
                <a:spcPts val="0"/>
              </a:spcAft>
              <a:buFont typeface="Wingdings 2"/>
              <a:buChar char=""/>
              <a:defRPr/>
            </a:pPr>
            <a:r>
              <a:rPr lang="en-US" dirty="0" smtClean="0"/>
              <a:t>Sump at the end of the access tunnels is finally too close to the target area and its services</a:t>
            </a:r>
          </a:p>
          <a:p>
            <a:pPr lvl="2" fontAlgn="auto">
              <a:spcAft>
                <a:spcPts val="0"/>
              </a:spcAft>
              <a:buFont typeface="Wingdings"/>
              <a:buChar char=""/>
              <a:defRPr/>
            </a:pPr>
            <a:r>
              <a:rPr lang="en-US" dirty="0" smtClean="0"/>
              <a:t>since this year we observe increased radioactivity levels in there without being able to identify the source </a:t>
            </a:r>
          </a:p>
          <a:p>
            <a:pPr marL="320040" indent="-320040" fontAlgn="auto">
              <a:spcAft>
                <a:spcPts val="0"/>
              </a:spcAft>
              <a:buFont typeface="Wingdings"/>
              <a:buChar char=""/>
              <a:defRPr/>
            </a:pPr>
            <a:r>
              <a:rPr lang="en-US" dirty="0" smtClean="0"/>
              <a:t>Getting the water out of the sumps at the end of the target chamber and decay tube not a trivial exercise</a:t>
            </a:r>
          </a:p>
        </p:txBody>
      </p:sp>
      <p:sp>
        <p:nvSpPr>
          <p:cNvPr id="74755"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74756" name="Slide Number Placeholder 3"/>
          <p:cNvSpPr>
            <a:spLocks noGrp="1"/>
          </p:cNvSpPr>
          <p:nvPr>
            <p:ph type="sldNum" sz="quarter" idx="15"/>
          </p:nvPr>
        </p:nvSpPr>
        <p:spPr bwMode="auto">
          <a:ln>
            <a:miter lim="800000"/>
            <a:headEnd/>
            <a:tailEnd/>
          </a:ln>
        </p:spPr>
        <p:txBody>
          <a:bodyPr vert="horz" wrap="square" lIns="91440" numCol="1" anchor="t" anchorCtr="0" compatLnSpc="1">
            <a:prstTxWarp prst="textNoShape">
              <a:avLst/>
            </a:prstTxWarp>
          </a:bodyPr>
          <a:lstStyle/>
          <a:p>
            <a:fld id="{7B33C6F6-B778-4ECA-ABDA-70E164947DCB}" type="slidenum">
              <a:rPr lang="en-US"/>
              <a:pPr/>
              <a:t>30</a:t>
            </a:fld>
            <a:endParaRPr lang="en-US"/>
          </a:p>
        </p:txBody>
      </p:sp>
      <p:sp>
        <p:nvSpPr>
          <p:cNvPr id="74757" name="Text Placeholder 11"/>
          <p:cNvSpPr>
            <a:spLocks noGrp="1"/>
          </p:cNvSpPr>
          <p:nvPr>
            <p:ph type="body" sz="quarter" idx="13"/>
          </p:nvPr>
        </p:nvSpPr>
        <p:spPr>
          <a:xfrm>
            <a:off x="609600" y="990600"/>
            <a:ext cx="8534400" cy="292100"/>
          </a:xfrm>
        </p:spPr>
        <p:txBody>
          <a:bodyPr/>
          <a:lstStyle/>
          <a:p>
            <a:r>
              <a:rPr lang="en-US" smtClean="0">
                <a:latin typeface="Arial" charset="0"/>
                <a:cs typeface="Arial" charset="0"/>
              </a:rPr>
              <a:t>Handling </a:t>
            </a:r>
          </a:p>
        </p:txBody>
      </p:sp>
      <p:pic>
        <p:nvPicPr>
          <p:cNvPr id="74758" name="Picture 1" descr="IMGP0506.JPG"/>
          <p:cNvPicPr>
            <a:picLocks noGrp="1" noChangeAspect="1"/>
          </p:cNvPicPr>
          <p:nvPr isPhoto="1"/>
        </p:nvPicPr>
        <p:blipFill>
          <a:blip r:embed="rId2">
            <a:lum bright="10000"/>
          </a:blip>
          <a:srcRect/>
          <a:stretch>
            <a:fillRect/>
          </a:stretch>
        </p:blipFill>
        <p:spPr bwMode="auto">
          <a:xfrm>
            <a:off x="1143000" y="3048000"/>
            <a:ext cx="2743200" cy="2057400"/>
          </a:xfrm>
          <a:prstGeom prst="rect">
            <a:avLst/>
          </a:prstGeom>
          <a:noFill/>
          <a:ln w="9525">
            <a:noFill/>
            <a:miter lim="800000"/>
            <a:headEnd/>
            <a:tailEnd/>
          </a:ln>
        </p:spPr>
      </p:pic>
      <p:pic>
        <p:nvPicPr>
          <p:cNvPr id="74759" name="Picture 1" descr="IMGP0495.JPG"/>
          <p:cNvPicPr>
            <a:picLocks noGrp="1" noChangeAspect="1"/>
          </p:cNvPicPr>
          <p:nvPr isPhoto="1"/>
        </p:nvPicPr>
        <p:blipFill>
          <a:blip r:embed="rId3"/>
          <a:srcRect/>
          <a:stretch>
            <a:fillRect/>
          </a:stretch>
        </p:blipFill>
        <p:spPr bwMode="auto">
          <a:xfrm>
            <a:off x="5486400" y="2971800"/>
            <a:ext cx="2844800" cy="2133600"/>
          </a:xfrm>
          <a:prstGeom prst="rect">
            <a:avLst/>
          </a:prstGeom>
          <a:noFill/>
          <a:ln w="9525">
            <a:noFill/>
            <a:miter lim="800000"/>
            <a:headEnd/>
            <a:tailEnd/>
          </a:ln>
        </p:spPr>
      </p:pic>
      <p:sp>
        <p:nvSpPr>
          <p:cNvPr id="18" name="Content Placeholder 4"/>
          <p:cNvSpPr>
            <a:spLocks noGrp="1"/>
          </p:cNvSpPr>
          <p:nvPr>
            <p:ph sz="quarter" idx="1"/>
          </p:nvPr>
        </p:nvSpPr>
        <p:spPr>
          <a:xfrm>
            <a:off x="609600" y="5181600"/>
            <a:ext cx="8534400" cy="1524000"/>
          </a:xfrm>
        </p:spPr>
        <p:txBody>
          <a:bodyPr>
            <a:normAutofit fontScale="55000" lnSpcReduction="20000"/>
          </a:bodyPr>
          <a:lstStyle/>
          <a:p>
            <a:pPr marL="320040" indent="-320040" fontAlgn="auto">
              <a:spcAft>
                <a:spcPts val="0"/>
              </a:spcAft>
              <a:buFont typeface="Wingdings"/>
              <a:buChar char=""/>
              <a:defRPr/>
            </a:pPr>
            <a:r>
              <a:rPr lang="en-US" b="1" dirty="0" smtClean="0">
                <a:solidFill>
                  <a:srgbClr val="C00000"/>
                </a:solidFill>
              </a:rPr>
              <a:t>Lesson #12</a:t>
            </a:r>
            <a:r>
              <a:rPr lang="en-US" dirty="0" smtClean="0"/>
              <a:t> : </a:t>
            </a:r>
            <a:r>
              <a:rPr lang="en-US" dirty="0" smtClean="0">
                <a:solidFill>
                  <a:srgbClr val="0000FF"/>
                </a:solidFill>
              </a:rPr>
              <a:t>the issue of the drain water (piping, sumps, service &amp; maintenance)  needs to be carefully studied for future facilities</a:t>
            </a:r>
          </a:p>
          <a:p>
            <a:pPr marL="640080" lvl="1" indent="-274320" fontAlgn="auto">
              <a:spcAft>
                <a:spcPts val="0"/>
              </a:spcAft>
              <a:buFont typeface="Wingdings 2"/>
              <a:buChar char=""/>
              <a:defRPr/>
            </a:pPr>
            <a:r>
              <a:rPr lang="en-US" dirty="0" smtClean="0"/>
              <a:t>may impact on civil engineering costs</a:t>
            </a:r>
          </a:p>
          <a:p>
            <a:pPr marL="640080" lvl="1" indent="-274320" fontAlgn="auto">
              <a:spcAft>
                <a:spcPts val="0"/>
              </a:spcAft>
              <a:buFont typeface="Wingdings 2"/>
              <a:buChar char=""/>
              <a:defRPr/>
            </a:pPr>
            <a:r>
              <a:rPr lang="en-US" dirty="0" smtClean="0"/>
              <a:t>separate and isolate as much as possible the radioactive areas and tunnels – if something goes wrong we may end up with large quantities of water to handle</a:t>
            </a:r>
          </a:p>
          <a:p>
            <a:pPr marL="640080" lvl="1" indent="-274320" fontAlgn="auto">
              <a:spcAft>
                <a:spcPts val="0"/>
              </a:spcAft>
              <a:buFont typeface="Wingdings 2"/>
              <a:buChar char=""/>
              <a:defRPr/>
            </a:pPr>
            <a:r>
              <a:rPr lang="en-US" dirty="0" smtClean="0"/>
              <a:t>transporting water tanks (or pipes) in steep slopes (</a:t>
            </a:r>
            <a:r>
              <a:rPr lang="en-US" dirty="0" err="1" smtClean="0"/>
              <a:t>i.e</a:t>
            </a:r>
            <a:r>
              <a:rPr lang="en-US" dirty="0" smtClean="0"/>
              <a:t> future installations !!)  not an easy issue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t>Summary</a:t>
            </a:r>
            <a:endParaRPr lang="en-US" dirty="0"/>
          </a:p>
        </p:txBody>
      </p:sp>
      <p:sp>
        <p:nvSpPr>
          <p:cNvPr id="75778" name="Date Placeholder 4"/>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75779" name="Slide Number Placeholder 5"/>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8CCDDA64-C385-4B26-A97A-263BAA824225}" type="slidenum">
              <a:rPr lang="en-US"/>
              <a:pPr/>
              <a:t>31</a:t>
            </a:fld>
            <a:endParaRPr lang="en-US"/>
          </a:p>
        </p:txBody>
      </p:sp>
      <p:sp>
        <p:nvSpPr>
          <p:cNvPr id="9" name="Content Placeholder 8"/>
          <p:cNvSpPr>
            <a:spLocks noGrp="1"/>
          </p:cNvSpPr>
          <p:nvPr>
            <p:ph sz="quarter" idx="1"/>
          </p:nvPr>
        </p:nvSpPr>
        <p:spPr>
          <a:xfrm>
            <a:off x="612775" y="1371600"/>
            <a:ext cx="8531225" cy="5029200"/>
          </a:xfrm>
        </p:spPr>
        <p:txBody>
          <a:bodyPr>
            <a:normAutofit fontScale="70000" lnSpcReduction="20000"/>
          </a:bodyPr>
          <a:lstStyle/>
          <a:p>
            <a:pPr marL="320040" indent="-320040" fontAlgn="auto">
              <a:spcAft>
                <a:spcPts val="0"/>
              </a:spcAft>
              <a:buFont typeface="Wingdings"/>
              <a:buChar char=""/>
              <a:defRPr/>
            </a:pPr>
            <a:r>
              <a:rPr lang="en-US" dirty="0" smtClean="0">
                <a:solidFill>
                  <a:srgbClr val="0000FF"/>
                </a:solidFill>
              </a:rPr>
              <a:t>Making and operating high-intensity beam facilities is always an interesting challenge !!</a:t>
            </a:r>
          </a:p>
          <a:p>
            <a:pPr marL="320040" indent="-320040" fontAlgn="auto">
              <a:spcAft>
                <a:spcPts val="0"/>
              </a:spcAft>
              <a:buFont typeface="Wingdings"/>
              <a:buChar char=""/>
              <a:defRPr/>
            </a:pPr>
            <a:endParaRPr lang="en-US" dirty="0" smtClean="0"/>
          </a:p>
          <a:p>
            <a:pPr marL="320040" indent="-320040" fontAlgn="auto">
              <a:spcAft>
                <a:spcPts val="0"/>
              </a:spcAft>
              <a:buFont typeface="Wingdings"/>
              <a:buChar char=""/>
              <a:defRPr/>
            </a:pPr>
            <a:r>
              <a:rPr lang="en-US" dirty="0" smtClean="0"/>
              <a:t>In CNGS lot of effort was put in the project/design phase to address most of the issues and learn from the available expertise and experience</a:t>
            </a:r>
          </a:p>
          <a:p>
            <a:pPr marL="320040" indent="-320040" fontAlgn="auto">
              <a:spcAft>
                <a:spcPts val="0"/>
              </a:spcAft>
              <a:buFont typeface="Wingdings"/>
              <a:buChar char=""/>
              <a:defRPr/>
            </a:pPr>
            <a:endParaRPr lang="en-US" dirty="0" smtClean="0"/>
          </a:p>
          <a:p>
            <a:pPr marL="320040" indent="-320040" fontAlgn="auto">
              <a:spcAft>
                <a:spcPts val="0"/>
              </a:spcAft>
              <a:buFont typeface="Wingdings"/>
              <a:buChar char=""/>
              <a:defRPr/>
            </a:pPr>
            <a:r>
              <a:rPr lang="en-US" dirty="0" smtClean="0">
                <a:solidFill>
                  <a:srgbClr val="C00000"/>
                </a:solidFill>
              </a:rPr>
              <a:t>We are now collecting experience in operating the facility that is important to share with other colleagues </a:t>
            </a:r>
          </a:p>
          <a:p>
            <a:pPr marL="320040" indent="-320040" fontAlgn="auto">
              <a:spcAft>
                <a:spcPts val="0"/>
              </a:spcAft>
              <a:buFont typeface="Wingdings"/>
              <a:buChar char=""/>
              <a:defRPr/>
            </a:pPr>
            <a:endParaRPr lang="en-US" dirty="0" smtClean="0"/>
          </a:p>
          <a:p>
            <a:pPr marL="320040" indent="-320040" fontAlgn="auto">
              <a:spcAft>
                <a:spcPts val="0"/>
              </a:spcAft>
              <a:buFont typeface="Wingdings"/>
              <a:buChar char=""/>
              <a:defRPr/>
            </a:pPr>
            <a:r>
              <a:rPr lang="en-US" dirty="0" smtClean="0"/>
              <a:t>The problems we faced were successfully resolved thanks to the competences and motivation of several colleagues from many CERN groups and external teams</a:t>
            </a:r>
          </a:p>
          <a:p>
            <a:pPr marL="320040" indent="-320040" fontAlgn="auto">
              <a:spcAft>
                <a:spcPts val="0"/>
              </a:spcAft>
              <a:buFont typeface="Wingdings"/>
              <a:buChar char=""/>
              <a:defRPr/>
            </a:pPr>
            <a:endParaRPr lang="en-US" dirty="0" smtClean="0"/>
          </a:p>
          <a:p>
            <a:pPr marL="320040" indent="-320040" fontAlgn="auto">
              <a:spcAft>
                <a:spcPts val="0"/>
              </a:spcAft>
              <a:buFont typeface="Wingdings"/>
              <a:buChar char=""/>
              <a:defRPr/>
            </a:pPr>
            <a:r>
              <a:rPr lang="en-US" dirty="0" smtClean="0">
                <a:solidFill>
                  <a:srgbClr val="008000"/>
                </a:solidFill>
              </a:rPr>
              <a:t>We hope our problems were really child diseases of the facility and we look forward to the interesting physics results from the Grand </a:t>
            </a:r>
            <a:r>
              <a:rPr lang="en-US" dirty="0" err="1" smtClean="0">
                <a:solidFill>
                  <a:srgbClr val="008000"/>
                </a:solidFill>
              </a:rPr>
              <a:t>Sasso</a:t>
            </a:r>
            <a:r>
              <a:rPr lang="en-US" dirty="0" smtClean="0">
                <a:solidFill>
                  <a:srgbClr val="008000"/>
                </a:solidFill>
              </a:rPr>
              <a:t> experiments - hopefully soon!</a:t>
            </a:r>
            <a:endParaRPr lang="en-GB" sz="2200" dirty="0" smtClean="0">
              <a:solidFill>
                <a:srgbClr val="008000"/>
              </a:solidFill>
              <a:latin typeface="Arial" pitchFamily="34" charset="0"/>
            </a:endParaRPr>
          </a:p>
          <a:p>
            <a:pPr marL="640080" lvl="1" indent="-274320" fontAlgn="auto">
              <a:spcAft>
                <a:spcPts val="0"/>
              </a:spcAft>
              <a:buFont typeface="Wingdings 2"/>
              <a:buChar char=""/>
              <a:defRPr/>
            </a:pPr>
            <a:endParaRPr lang="en-US" dirty="0" smtClean="0"/>
          </a:p>
          <a:p>
            <a:pPr marL="320040" indent="-320040" fontAlgn="auto">
              <a:spcAft>
                <a:spcPts val="0"/>
              </a:spcAft>
              <a:buFont typeface="Wingdings"/>
              <a:buChar char=""/>
              <a:defRPr/>
            </a:pPr>
            <a:endParaRPr lang="en-US" dirty="0"/>
          </a:p>
        </p:txBody>
      </p:sp>
      <p:sp>
        <p:nvSpPr>
          <p:cNvPr id="75781" name="Text Placeholder 9"/>
          <p:cNvSpPr>
            <a:spLocks noGrp="1"/>
          </p:cNvSpPr>
          <p:nvPr>
            <p:ph type="body" sz="quarter" idx="13"/>
          </p:nvPr>
        </p:nvSpPr>
        <p:spPr>
          <a:xfrm>
            <a:off x="609600" y="1020763"/>
            <a:ext cx="8534400" cy="293687"/>
          </a:xfrm>
        </p:spPr>
        <p:txBody>
          <a:bodyPr/>
          <a:lstStyle/>
          <a:p>
            <a:endParaRPr lang="en-US" smtClean="0">
              <a:latin typeface="Arial"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normAutofit fontScale="90000"/>
          </a:bodyPr>
          <a:lstStyle/>
          <a:p>
            <a:pPr fontAlgn="auto">
              <a:spcAft>
                <a:spcPts val="0"/>
              </a:spcAft>
              <a:defRPr/>
            </a:pPr>
            <a:r>
              <a:rPr lang="en-US" dirty="0" smtClean="0">
                <a:solidFill>
                  <a:srgbClr val="FF0000"/>
                </a:solidFill>
              </a:rPr>
              <a:t>C</a:t>
            </a:r>
            <a:r>
              <a:rPr lang="en-US" dirty="0" smtClean="0"/>
              <a:t>ERN </a:t>
            </a:r>
            <a:r>
              <a:rPr lang="en-US" dirty="0" smtClean="0">
                <a:solidFill>
                  <a:srgbClr val="FF0000"/>
                </a:solidFill>
              </a:rPr>
              <a:t>N</a:t>
            </a:r>
            <a:r>
              <a:rPr lang="en-US" dirty="0" smtClean="0"/>
              <a:t>eutrinos to </a:t>
            </a:r>
            <a:r>
              <a:rPr lang="en-US" dirty="0" smtClean="0">
                <a:solidFill>
                  <a:srgbClr val="FF0000"/>
                </a:solidFill>
              </a:rPr>
              <a:t>G</a:t>
            </a:r>
            <a:r>
              <a:rPr lang="en-US" dirty="0" smtClean="0"/>
              <a:t>ran </a:t>
            </a:r>
            <a:r>
              <a:rPr lang="en-US" dirty="0" err="1" smtClean="0">
                <a:solidFill>
                  <a:srgbClr val="FF0000"/>
                </a:solidFill>
              </a:rPr>
              <a:t>S</a:t>
            </a:r>
            <a:r>
              <a:rPr lang="en-US" dirty="0" err="1" smtClean="0"/>
              <a:t>asso</a:t>
            </a:r>
            <a:endParaRPr lang="en-US" dirty="0" smtClean="0"/>
          </a:p>
        </p:txBody>
      </p:sp>
      <p:sp>
        <p:nvSpPr>
          <p:cNvPr id="46082" name="Date Placeholder 3"/>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46083" name="Slide Number Placeholder 6"/>
          <p:cNvSpPr>
            <a:spLocks noGrp="1"/>
          </p:cNvSpPr>
          <p:nvPr>
            <p:ph type="sldNum" sz="quarter" idx="16"/>
          </p:nvPr>
        </p:nvSpPr>
        <p:spPr bwMode="auto">
          <a:ln>
            <a:miter lim="800000"/>
            <a:headEnd/>
            <a:tailEnd/>
          </a:ln>
        </p:spPr>
        <p:txBody>
          <a:bodyPr vert="horz" wrap="square" lIns="91440" numCol="1" anchor="t" anchorCtr="0" compatLnSpc="1">
            <a:prstTxWarp prst="textNoShape">
              <a:avLst/>
            </a:prstTxWarp>
          </a:bodyPr>
          <a:lstStyle/>
          <a:p>
            <a:fld id="{72332892-F0EB-4973-833F-1BFAB7B2716B}" type="slidenum">
              <a:rPr lang="en-US"/>
              <a:pPr/>
              <a:t>4</a:t>
            </a:fld>
            <a:endParaRPr lang="en-US"/>
          </a:p>
        </p:txBody>
      </p:sp>
      <p:grpSp>
        <p:nvGrpSpPr>
          <p:cNvPr id="46084" name="Group 25"/>
          <p:cNvGrpSpPr>
            <a:grpSpLocks/>
          </p:cNvGrpSpPr>
          <p:nvPr/>
        </p:nvGrpSpPr>
        <p:grpSpPr bwMode="auto">
          <a:xfrm>
            <a:off x="762000" y="2057400"/>
            <a:ext cx="7756525" cy="1976438"/>
            <a:chOff x="384" y="550"/>
            <a:chExt cx="5088" cy="1372"/>
          </a:xfrm>
        </p:grpSpPr>
        <p:pic>
          <p:nvPicPr>
            <p:cNvPr id="46107" name="Picture 5" descr="CNGSlayout_fraction4"/>
            <p:cNvPicPr>
              <a:picLocks noChangeAspect="1" noChangeArrowheads="1"/>
            </p:cNvPicPr>
            <p:nvPr/>
          </p:nvPicPr>
          <p:blipFill>
            <a:blip r:embed="rId2"/>
            <a:srcRect/>
            <a:stretch>
              <a:fillRect/>
            </a:stretch>
          </p:blipFill>
          <p:spPr bwMode="auto">
            <a:xfrm>
              <a:off x="535" y="905"/>
              <a:ext cx="4937" cy="880"/>
            </a:xfrm>
            <a:prstGeom prst="rect">
              <a:avLst/>
            </a:prstGeom>
            <a:noFill/>
            <a:ln w="9525">
              <a:noFill/>
              <a:miter lim="800000"/>
              <a:headEnd/>
              <a:tailEnd/>
            </a:ln>
          </p:spPr>
        </p:pic>
        <p:sp>
          <p:nvSpPr>
            <p:cNvPr id="46108" name="Text Box 6"/>
            <p:cNvSpPr txBox="1">
              <a:spLocks noChangeArrowheads="1"/>
            </p:cNvSpPr>
            <p:nvPr/>
          </p:nvSpPr>
          <p:spPr bwMode="auto">
            <a:xfrm>
              <a:off x="2748" y="1688"/>
              <a:ext cx="635" cy="234"/>
            </a:xfrm>
            <a:prstGeom prst="rect">
              <a:avLst/>
            </a:prstGeom>
            <a:noFill/>
            <a:ln w="9525">
              <a:noFill/>
              <a:miter lim="800000"/>
              <a:headEnd/>
              <a:tailEnd/>
            </a:ln>
          </p:spPr>
          <p:txBody>
            <a:bodyPr anchor="ctr">
              <a:spAutoFit/>
            </a:bodyPr>
            <a:lstStyle/>
            <a:p>
              <a:pPr eaLnBrk="0" hangingPunct="0"/>
              <a:r>
                <a:rPr lang="en-US" sz="1600" b="1"/>
                <a:t>vacuum </a:t>
              </a:r>
            </a:p>
          </p:txBody>
        </p:sp>
        <p:sp>
          <p:nvSpPr>
            <p:cNvPr id="46109" name="Line 7"/>
            <p:cNvSpPr>
              <a:spLocks noChangeShapeType="1"/>
            </p:cNvSpPr>
            <p:nvPr/>
          </p:nvSpPr>
          <p:spPr bwMode="auto">
            <a:xfrm>
              <a:off x="2920" y="1509"/>
              <a:ext cx="117" cy="268"/>
            </a:xfrm>
            <a:prstGeom prst="line">
              <a:avLst/>
            </a:prstGeom>
            <a:noFill/>
            <a:ln w="25400">
              <a:solidFill>
                <a:schemeClr val="tx1"/>
              </a:solidFill>
              <a:round/>
              <a:headEnd type="triangle" w="med" len="med"/>
              <a:tailEnd/>
            </a:ln>
          </p:spPr>
          <p:txBody>
            <a:bodyPr wrap="none" anchor="ctr"/>
            <a:lstStyle/>
            <a:p>
              <a:endParaRPr lang="en-US"/>
            </a:p>
          </p:txBody>
        </p:sp>
        <p:sp>
          <p:nvSpPr>
            <p:cNvPr id="46110" name="Line 8"/>
            <p:cNvSpPr>
              <a:spLocks noChangeShapeType="1"/>
            </p:cNvSpPr>
            <p:nvPr/>
          </p:nvSpPr>
          <p:spPr bwMode="auto">
            <a:xfrm>
              <a:off x="427" y="830"/>
              <a:ext cx="0" cy="0"/>
            </a:xfrm>
            <a:prstGeom prst="line">
              <a:avLst/>
            </a:prstGeom>
            <a:noFill/>
            <a:ln w="12700">
              <a:solidFill>
                <a:schemeClr val="tx1"/>
              </a:solidFill>
              <a:round/>
              <a:headEnd type="none" w="sm" len="sm"/>
              <a:tailEnd type="triangle" w="sm" len="sm"/>
            </a:ln>
          </p:spPr>
          <p:txBody>
            <a:bodyPr/>
            <a:lstStyle/>
            <a:p>
              <a:endParaRPr lang="en-US"/>
            </a:p>
          </p:txBody>
        </p:sp>
        <p:sp>
          <p:nvSpPr>
            <p:cNvPr id="46111" name="Line 9"/>
            <p:cNvSpPr>
              <a:spLocks noChangeShapeType="1"/>
            </p:cNvSpPr>
            <p:nvPr/>
          </p:nvSpPr>
          <p:spPr bwMode="auto">
            <a:xfrm>
              <a:off x="685" y="737"/>
              <a:ext cx="173" cy="0"/>
            </a:xfrm>
            <a:prstGeom prst="line">
              <a:avLst/>
            </a:prstGeom>
            <a:noFill/>
            <a:ln w="12700">
              <a:solidFill>
                <a:schemeClr val="tx1"/>
              </a:solidFill>
              <a:round/>
              <a:headEnd/>
              <a:tailEnd type="triangle" w="med" len="med"/>
            </a:ln>
          </p:spPr>
          <p:txBody>
            <a:bodyPr/>
            <a:lstStyle/>
            <a:p>
              <a:endParaRPr lang="en-US"/>
            </a:p>
          </p:txBody>
        </p:sp>
        <p:sp>
          <p:nvSpPr>
            <p:cNvPr id="46112" name="Line 10"/>
            <p:cNvSpPr>
              <a:spLocks noChangeShapeType="1"/>
            </p:cNvSpPr>
            <p:nvPr/>
          </p:nvSpPr>
          <p:spPr bwMode="auto">
            <a:xfrm>
              <a:off x="857" y="737"/>
              <a:ext cx="1848" cy="0"/>
            </a:xfrm>
            <a:prstGeom prst="line">
              <a:avLst/>
            </a:prstGeom>
            <a:noFill/>
            <a:ln w="12700">
              <a:solidFill>
                <a:schemeClr val="tx1"/>
              </a:solidFill>
              <a:round/>
              <a:headEnd type="triangle" w="med" len="med"/>
              <a:tailEnd type="triangle" w="med" len="med"/>
            </a:ln>
          </p:spPr>
          <p:txBody>
            <a:bodyPr/>
            <a:lstStyle/>
            <a:p>
              <a:endParaRPr lang="en-US"/>
            </a:p>
          </p:txBody>
        </p:sp>
        <p:sp>
          <p:nvSpPr>
            <p:cNvPr id="46113" name="Line 11"/>
            <p:cNvSpPr>
              <a:spLocks noChangeShapeType="1"/>
            </p:cNvSpPr>
            <p:nvPr/>
          </p:nvSpPr>
          <p:spPr bwMode="auto">
            <a:xfrm>
              <a:off x="2705" y="737"/>
              <a:ext cx="1075" cy="0"/>
            </a:xfrm>
            <a:prstGeom prst="line">
              <a:avLst/>
            </a:prstGeom>
            <a:noFill/>
            <a:ln w="12700">
              <a:solidFill>
                <a:schemeClr val="tx1"/>
              </a:solidFill>
              <a:round/>
              <a:headEnd type="triangle" w="med" len="med"/>
              <a:tailEnd type="triangle" w="med" len="med"/>
            </a:ln>
          </p:spPr>
          <p:txBody>
            <a:bodyPr/>
            <a:lstStyle/>
            <a:p>
              <a:endParaRPr lang="en-US"/>
            </a:p>
          </p:txBody>
        </p:sp>
        <p:sp>
          <p:nvSpPr>
            <p:cNvPr id="46114" name="Line 12"/>
            <p:cNvSpPr>
              <a:spLocks noChangeShapeType="1"/>
            </p:cNvSpPr>
            <p:nvPr/>
          </p:nvSpPr>
          <p:spPr bwMode="auto">
            <a:xfrm>
              <a:off x="4467" y="737"/>
              <a:ext cx="473" cy="0"/>
            </a:xfrm>
            <a:prstGeom prst="line">
              <a:avLst/>
            </a:prstGeom>
            <a:noFill/>
            <a:ln w="12700">
              <a:solidFill>
                <a:schemeClr val="tx1"/>
              </a:solidFill>
              <a:round/>
              <a:headEnd type="triangle" w="med" len="med"/>
              <a:tailEnd type="triangle" w="med" len="med"/>
            </a:ln>
          </p:spPr>
          <p:txBody>
            <a:bodyPr/>
            <a:lstStyle/>
            <a:p>
              <a:endParaRPr lang="en-US"/>
            </a:p>
          </p:txBody>
        </p:sp>
        <p:sp>
          <p:nvSpPr>
            <p:cNvPr id="46115" name="Line 13"/>
            <p:cNvSpPr>
              <a:spLocks noChangeShapeType="1"/>
            </p:cNvSpPr>
            <p:nvPr/>
          </p:nvSpPr>
          <p:spPr bwMode="auto">
            <a:xfrm flipV="1">
              <a:off x="857" y="707"/>
              <a:ext cx="0" cy="771"/>
            </a:xfrm>
            <a:prstGeom prst="line">
              <a:avLst/>
            </a:prstGeom>
            <a:noFill/>
            <a:ln w="12700">
              <a:solidFill>
                <a:schemeClr val="tx1"/>
              </a:solidFill>
              <a:prstDash val="dash"/>
              <a:round/>
              <a:headEnd type="none" w="sm" len="sm"/>
              <a:tailEnd type="none" w="sm" len="sm"/>
            </a:ln>
          </p:spPr>
          <p:txBody>
            <a:bodyPr/>
            <a:lstStyle/>
            <a:p>
              <a:endParaRPr lang="en-US"/>
            </a:p>
          </p:txBody>
        </p:sp>
        <p:sp>
          <p:nvSpPr>
            <p:cNvPr id="46116" name="Line 14"/>
            <p:cNvSpPr>
              <a:spLocks noChangeShapeType="1"/>
            </p:cNvSpPr>
            <p:nvPr/>
          </p:nvSpPr>
          <p:spPr bwMode="auto">
            <a:xfrm flipV="1">
              <a:off x="3780" y="707"/>
              <a:ext cx="0" cy="617"/>
            </a:xfrm>
            <a:prstGeom prst="line">
              <a:avLst/>
            </a:prstGeom>
            <a:noFill/>
            <a:ln w="12700">
              <a:solidFill>
                <a:schemeClr val="tx1"/>
              </a:solidFill>
              <a:prstDash val="dash"/>
              <a:round/>
              <a:headEnd type="none" w="sm" len="sm"/>
              <a:tailEnd type="none" w="sm" len="sm"/>
            </a:ln>
          </p:spPr>
          <p:txBody>
            <a:bodyPr/>
            <a:lstStyle/>
            <a:p>
              <a:endParaRPr lang="en-US"/>
            </a:p>
          </p:txBody>
        </p:sp>
        <p:sp>
          <p:nvSpPr>
            <p:cNvPr id="46117" name="Line 15"/>
            <p:cNvSpPr>
              <a:spLocks noChangeShapeType="1"/>
            </p:cNvSpPr>
            <p:nvPr/>
          </p:nvSpPr>
          <p:spPr bwMode="auto">
            <a:xfrm flipV="1">
              <a:off x="2705" y="707"/>
              <a:ext cx="0" cy="617"/>
            </a:xfrm>
            <a:prstGeom prst="line">
              <a:avLst/>
            </a:prstGeom>
            <a:noFill/>
            <a:ln w="12700">
              <a:solidFill>
                <a:schemeClr val="tx1"/>
              </a:solidFill>
              <a:prstDash val="dash"/>
              <a:round/>
              <a:headEnd type="none" w="sm" len="sm"/>
              <a:tailEnd type="none" w="sm" len="sm"/>
            </a:ln>
          </p:spPr>
          <p:txBody>
            <a:bodyPr/>
            <a:lstStyle/>
            <a:p>
              <a:endParaRPr lang="en-US"/>
            </a:p>
          </p:txBody>
        </p:sp>
        <p:sp>
          <p:nvSpPr>
            <p:cNvPr id="46118" name="Line 16"/>
            <p:cNvSpPr>
              <a:spLocks noChangeShapeType="1"/>
            </p:cNvSpPr>
            <p:nvPr/>
          </p:nvSpPr>
          <p:spPr bwMode="auto">
            <a:xfrm flipV="1">
              <a:off x="4467" y="707"/>
              <a:ext cx="0" cy="493"/>
            </a:xfrm>
            <a:prstGeom prst="line">
              <a:avLst/>
            </a:prstGeom>
            <a:noFill/>
            <a:ln w="12700">
              <a:solidFill>
                <a:schemeClr val="tx1"/>
              </a:solidFill>
              <a:prstDash val="dash"/>
              <a:round/>
              <a:headEnd type="none" w="sm" len="sm"/>
              <a:tailEnd type="none" w="sm" len="sm"/>
            </a:ln>
          </p:spPr>
          <p:txBody>
            <a:bodyPr/>
            <a:lstStyle/>
            <a:p>
              <a:endParaRPr lang="en-US"/>
            </a:p>
          </p:txBody>
        </p:sp>
        <p:sp>
          <p:nvSpPr>
            <p:cNvPr id="46119" name="Line 17"/>
            <p:cNvSpPr>
              <a:spLocks noChangeShapeType="1"/>
            </p:cNvSpPr>
            <p:nvPr/>
          </p:nvSpPr>
          <p:spPr bwMode="auto">
            <a:xfrm flipV="1">
              <a:off x="4940" y="676"/>
              <a:ext cx="0" cy="524"/>
            </a:xfrm>
            <a:prstGeom prst="line">
              <a:avLst/>
            </a:prstGeom>
            <a:noFill/>
            <a:ln w="12700">
              <a:solidFill>
                <a:schemeClr val="tx1"/>
              </a:solidFill>
              <a:prstDash val="dash"/>
              <a:round/>
              <a:headEnd type="none" w="sm" len="sm"/>
              <a:tailEnd type="none" w="sm" len="sm"/>
            </a:ln>
          </p:spPr>
          <p:txBody>
            <a:bodyPr/>
            <a:lstStyle/>
            <a:p>
              <a:endParaRPr lang="en-US"/>
            </a:p>
          </p:txBody>
        </p:sp>
        <p:sp>
          <p:nvSpPr>
            <p:cNvPr id="46120" name="Line 18"/>
            <p:cNvSpPr>
              <a:spLocks noChangeShapeType="1"/>
            </p:cNvSpPr>
            <p:nvPr/>
          </p:nvSpPr>
          <p:spPr bwMode="auto">
            <a:xfrm>
              <a:off x="3780" y="737"/>
              <a:ext cx="687" cy="0"/>
            </a:xfrm>
            <a:prstGeom prst="line">
              <a:avLst/>
            </a:prstGeom>
            <a:noFill/>
            <a:ln w="12700">
              <a:solidFill>
                <a:schemeClr val="tx1"/>
              </a:solidFill>
              <a:round/>
              <a:headEnd type="triangle" w="med" len="med"/>
              <a:tailEnd type="triangle" w="med" len="med"/>
            </a:ln>
          </p:spPr>
          <p:txBody>
            <a:bodyPr/>
            <a:lstStyle/>
            <a:p>
              <a:endParaRPr lang="en-US"/>
            </a:p>
          </p:txBody>
        </p:sp>
        <p:sp>
          <p:nvSpPr>
            <p:cNvPr id="46121" name="Line 19"/>
            <p:cNvSpPr>
              <a:spLocks noChangeShapeType="1"/>
            </p:cNvSpPr>
            <p:nvPr/>
          </p:nvSpPr>
          <p:spPr bwMode="auto">
            <a:xfrm>
              <a:off x="427" y="737"/>
              <a:ext cx="301" cy="0"/>
            </a:xfrm>
            <a:prstGeom prst="line">
              <a:avLst/>
            </a:prstGeom>
            <a:noFill/>
            <a:ln w="12700">
              <a:solidFill>
                <a:schemeClr val="tx1"/>
              </a:solidFill>
              <a:prstDash val="dash"/>
              <a:round/>
              <a:headEnd type="none" w="sm" len="sm"/>
              <a:tailEnd type="none" w="sm" len="sm"/>
            </a:ln>
          </p:spPr>
          <p:txBody>
            <a:bodyPr/>
            <a:lstStyle/>
            <a:p>
              <a:endParaRPr lang="en-US"/>
            </a:p>
          </p:txBody>
        </p:sp>
        <p:sp>
          <p:nvSpPr>
            <p:cNvPr id="46122" name="Text Box 20"/>
            <p:cNvSpPr txBox="1">
              <a:spLocks noChangeArrowheads="1"/>
            </p:cNvSpPr>
            <p:nvPr/>
          </p:nvSpPr>
          <p:spPr bwMode="auto">
            <a:xfrm>
              <a:off x="384" y="550"/>
              <a:ext cx="461" cy="234"/>
            </a:xfrm>
            <a:prstGeom prst="rect">
              <a:avLst/>
            </a:prstGeom>
            <a:noFill/>
            <a:ln w="12700">
              <a:noFill/>
              <a:miter lim="800000"/>
              <a:headEnd type="none" w="sm" len="sm"/>
              <a:tailEnd type="none" w="sm" len="sm"/>
            </a:ln>
          </p:spPr>
          <p:txBody>
            <a:bodyPr wrap="none">
              <a:spAutoFit/>
            </a:bodyPr>
            <a:lstStyle/>
            <a:p>
              <a:pPr eaLnBrk="0" hangingPunct="0"/>
              <a:r>
                <a:rPr lang="en-US" sz="1600" b="1"/>
                <a:t>800m</a:t>
              </a:r>
            </a:p>
          </p:txBody>
        </p:sp>
        <p:sp>
          <p:nvSpPr>
            <p:cNvPr id="46123" name="Text Box 21"/>
            <p:cNvSpPr txBox="1">
              <a:spLocks noChangeArrowheads="1"/>
            </p:cNvSpPr>
            <p:nvPr/>
          </p:nvSpPr>
          <p:spPr bwMode="auto">
            <a:xfrm>
              <a:off x="1630" y="550"/>
              <a:ext cx="462" cy="234"/>
            </a:xfrm>
            <a:prstGeom prst="rect">
              <a:avLst/>
            </a:prstGeom>
            <a:noFill/>
            <a:ln w="12700">
              <a:noFill/>
              <a:miter lim="800000"/>
              <a:headEnd type="none" w="sm" len="sm"/>
              <a:tailEnd type="none" w="sm" len="sm"/>
            </a:ln>
          </p:spPr>
          <p:txBody>
            <a:bodyPr wrap="none">
              <a:spAutoFit/>
            </a:bodyPr>
            <a:lstStyle/>
            <a:p>
              <a:pPr eaLnBrk="0" hangingPunct="0"/>
              <a:r>
                <a:rPr lang="en-US" sz="1600" b="1"/>
                <a:t>100m</a:t>
              </a:r>
            </a:p>
          </p:txBody>
        </p:sp>
        <p:sp>
          <p:nvSpPr>
            <p:cNvPr id="46124" name="Text Box 22"/>
            <p:cNvSpPr txBox="1">
              <a:spLocks noChangeArrowheads="1"/>
            </p:cNvSpPr>
            <p:nvPr/>
          </p:nvSpPr>
          <p:spPr bwMode="auto">
            <a:xfrm>
              <a:off x="3049" y="550"/>
              <a:ext cx="535" cy="234"/>
            </a:xfrm>
            <a:prstGeom prst="rect">
              <a:avLst/>
            </a:prstGeom>
            <a:noFill/>
            <a:ln w="12700">
              <a:noFill/>
              <a:miter lim="800000"/>
              <a:headEnd type="none" w="sm" len="sm"/>
              <a:tailEnd type="none" w="sm" len="sm"/>
            </a:ln>
          </p:spPr>
          <p:txBody>
            <a:bodyPr wrap="none">
              <a:spAutoFit/>
            </a:bodyPr>
            <a:lstStyle/>
            <a:p>
              <a:pPr eaLnBrk="0" hangingPunct="0"/>
              <a:r>
                <a:rPr lang="en-US" sz="1600" b="1"/>
                <a:t>1000m</a:t>
              </a:r>
            </a:p>
          </p:txBody>
        </p:sp>
        <p:sp>
          <p:nvSpPr>
            <p:cNvPr id="46125" name="Text Box 23"/>
            <p:cNvSpPr txBox="1">
              <a:spLocks noChangeArrowheads="1"/>
            </p:cNvSpPr>
            <p:nvPr/>
          </p:nvSpPr>
          <p:spPr bwMode="auto">
            <a:xfrm>
              <a:off x="4552" y="550"/>
              <a:ext cx="388" cy="234"/>
            </a:xfrm>
            <a:prstGeom prst="rect">
              <a:avLst/>
            </a:prstGeom>
            <a:noFill/>
            <a:ln w="12700">
              <a:noFill/>
              <a:miter lim="800000"/>
              <a:headEnd type="none" w="sm" len="sm"/>
              <a:tailEnd type="none" w="sm" len="sm"/>
            </a:ln>
          </p:spPr>
          <p:txBody>
            <a:bodyPr wrap="none">
              <a:spAutoFit/>
            </a:bodyPr>
            <a:lstStyle/>
            <a:p>
              <a:pPr eaLnBrk="0" hangingPunct="0"/>
              <a:r>
                <a:rPr lang="en-US" sz="1600" b="1"/>
                <a:t>67m</a:t>
              </a:r>
            </a:p>
          </p:txBody>
        </p:sp>
        <p:sp>
          <p:nvSpPr>
            <p:cNvPr id="46126" name="Text Box 24"/>
            <p:cNvSpPr txBox="1">
              <a:spLocks noChangeArrowheads="1"/>
            </p:cNvSpPr>
            <p:nvPr/>
          </p:nvSpPr>
          <p:spPr bwMode="auto">
            <a:xfrm>
              <a:off x="3994" y="550"/>
              <a:ext cx="388" cy="234"/>
            </a:xfrm>
            <a:prstGeom prst="rect">
              <a:avLst/>
            </a:prstGeom>
            <a:noFill/>
            <a:ln w="12700">
              <a:noFill/>
              <a:miter lim="800000"/>
              <a:headEnd type="none" w="sm" len="sm"/>
              <a:tailEnd type="none" w="sm" len="sm"/>
            </a:ln>
          </p:spPr>
          <p:txBody>
            <a:bodyPr wrap="none">
              <a:spAutoFit/>
            </a:bodyPr>
            <a:lstStyle/>
            <a:p>
              <a:pPr eaLnBrk="0" hangingPunct="0"/>
              <a:r>
                <a:rPr lang="en-US" sz="1600" b="1"/>
                <a:t>26m</a:t>
              </a:r>
            </a:p>
          </p:txBody>
        </p:sp>
      </p:grpSp>
      <p:sp>
        <p:nvSpPr>
          <p:cNvPr id="46085" name="Text Box 9"/>
          <p:cNvSpPr txBox="1">
            <a:spLocks noChangeArrowheads="1"/>
          </p:cNvSpPr>
          <p:nvPr/>
        </p:nvSpPr>
        <p:spPr bwMode="auto">
          <a:xfrm>
            <a:off x="762000" y="1371600"/>
            <a:ext cx="7696200" cy="539750"/>
          </a:xfrm>
          <a:prstGeom prst="rect">
            <a:avLst/>
          </a:prstGeom>
          <a:noFill/>
          <a:ln w="9525">
            <a:noFill/>
            <a:miter lim="800000"/>
            <a:headEnd/>
            <a:tailEnd/>
          </a:ln>
        </p:spPr>
        <p:txBody>
          <a:bodyPr wrap="none"/>
          <a:lstStyle/>
          <a:p>
            <a:r>
              <a:rPr lang="en-US" sz="2800">
                <a:solidFill>
                  <a:srgbClr val="CC0099"/>
                </a:solidFill>
                <a:latin typeface="Helvetica" pitchFamily="34" charset="0"/>
              </a:rPr>
              <a:t>p</a:t>
            </a:r>
            <a:r>
              <a:rPr lang="en-US" sz="2800">
                <a:latin typeface="Helvetica" pitchFamily="34" charset="0"/>
              </a:rPr>
              <a:t> + C</a:t>
            </a:r>
            <a:r>
              <a:rPr lang="en-US" sz="2400">
                <a:latin typeface="Helvetica" pitchFamily="34" charset="0"/>
              </a:rPr>
              <a:t>  </a:t>
            </a:r>
            <a:r>
              <a:rPr lang="en-US">
                <a:solidFill>
                  <a:schemeClr val="accent1"/>
                </a:solidFill>
                <a:latin typeface="Helvetica" pitchFamily="34" charset="0"/>
                <a:sym typeface="Symbol" pitchFamily="18" charset="2"/>
              </a:rPr>
              <a:t> </a:t>
            </a:r>
            <a:r>
              <a:rPr lang="en-US">
                <a:solidFill>
                  <a:schemeClr val="accent1"/>
                </a:solidFill>
                <a:latin typeface="Helvetica" pitchFamily="34" charset="0"/>
              </a:rPr>
              <a:t>(interactions) </a:t>
            </a:r>
            <a:r>
              <a:rPr lang="en-US">
                <a:solidFill>
                  <a:schemeClr val="accent1"/>
                </a:solidFill>
                <a:latin typeface="Helvetica" pitchFamily="34" charset="0"/>
                <a:sym typeface="Symbol" pitchFamily="18" charset="2"/>
              </a:rPr>
              <a:t></a:t>
            </a:r>
            <a:r>
              <a:rPr lang="en-US" sz="2400">
                <a:solidFill>
                  <a:schemeClr val="accent1"/>
                </a:solidFill>
                <a:latin typeface="Times New Roman" pitchFamily="18" charset="0"/>
              </a:rPr>
              <a:t> </a:t>
            </a:r>
            <a:r>
              <a:rPr lang="en-US" sz="2800" b="1">
                <a:latin typeface="Symbol" pitchFamily="18" charset="2"/>
              </a:rPr>
              <a:t>p</a:t>
            </a:r>
            <a:r>
              <a:rPr lang="en-US" sz="2800" b="1" baseline="30000">
                <a:latin typeface="Symbol" pitchFamily="18" charset="2"/>
              </a:rPr>
              <a:t>+</a:t>
            </a:r>
            <a:r>
              <a:rPr lang="en-US" sz="2800" b="1">
                <a:latin typeface="Times New Roman" pitchFamily="18" charset="0"/>
              </a:rPr>
              <a:t>,  </a:t>
            </a:r>
            <a:r>
              <a:rPr lang="en-US" sz="2800" b="1">
                <a:latin typeface="Helvetica" pitchFamily="34" charset="0"/>
              </a:rPr>
              <a:t>K</a:t>
            </a:r>
            <a:r>
              <a:rPr lang="en-US" sz="2800" b="1" baseline="30000">
                <a:latin typeface="Symbol" pitchFamily="18" charset="2"/>
              </a:rPr>
              <a:t>+</a:t>
            </a:r>
            <a:r>
              <a:rPr lang="en-US" sz="2400">
                <a:latin typeface="Helvetica" pitchFamily="34" charset="0"/>
              </a:rPr>
              <a:t> </a:t>
            </a:r>
            <a:r>
              <a:rPr lang="en-US">
                <a:solidFill>
                  <a:schemeClr val="accent1"/>
                </a:solidFill>
                <a:latin typeface="Helvetica" pitchFamily="34" charset="0"/>
                <a:sym typeface="Symbol" pitchFamily="18" charset="2"/>
              </a:rPr>
              <a:t> </a:t>
            </a:r>
            <a:r>
              <a:rPr lang="en-US">
                <a:solidFill>
                  <a:schemeClr val="accent1"/>
                </a:solidFill>
                <a:latin typeface="Helvetica" pitchFamily="34" charset="0"/>
              </a:rPr>
              <a:t>(decay) </a:t>
            </a:r>
            <a:r>
              <a:rPr lang="en-US">
                <a:solidFill>
                  <a:schemeClr val="accent1"/>
                </a:solidFill>
                <a:latin typeface="Helvetica" pitchFamily="34" charset="0"/>
                <a:sym typeface="Symbol" pitchFamily="18" charset="2"/>
              </a:rPr>
              <a:t></a:t>
            </a:r>
            <a:r>
              <a:rPr lang="en-US" sz="2400">
                <a:solidFill>
                  <a:schemeClr val="accent1"/>
                </a:solidFill>
                <a:latin typeface="Helvetica" pitchFamily="34" charset="0"/>
              </a:rPr>
              <a:t> </a:t>
            </a:r>
            <a:r>
              <a:rPr lang="en-US" sz="2800" b="1">
                <a:latin typeface="Symbol" pitchFamily="18" charset="2"/>
              </a:rPr>
              <a:t>m</a:t>
            </a:r>
            <a:r>
              <a:rPr lang="en-US" sz="2800" b="1" baseline="30000">
                <a:latin typeface="Symbol" pitchFamily="18" charset="2"/>
              </a:rPr>
              <a:t>+</a:t>
            </a:r>
            <a:r>
              <a:rPr lang="en-US" sz="2800" b="1">
                <a:latin typeface="Symbol" pitchFamily="18" charset="2"/>
              </a:rPr>
              <a:t> + </a:t>
            </a:r>
            <a:r>
              <a:rPr lang="en-US" sz="2800" b="1">
                <a:solidFill>
                  <a:srgbClr val="CC0099"/>
                </a:solidFill>
                <a:latin typeface="Symbol" pitchFamily="18" charset="2"/>
              </a:rPr>
              <a:t>n</a:t>
            </a:r>
            <a:r>
              <a:rPr lang="en-US" sz="2800" b="1" baseline="-25000">
                <a:solidFill>
                  <a:srgbClr val="CC0099"/>
                </a:solidFill>
                <a:latin typeface="Symbol" pitchFamily="18" charset="2"/>
              </a:rPr>
              <a:t>m</a:t>
            </a:r>
            <a:endParaRPr lang="en-US" sz="2400" b="1" baseline="-25000">
              <a:solidFill>
                <a:srgbClr val="CC0099"/>
              </a:solidFill>
              <a:latin typeface="Symbol" pitchFamily="18" charset="2"/>
            </a:endParaRPr>
          </a:p>
        </p:txBody>
      </p:sp>
      <p:graphicFrame>
        <p:nvGraphicFramePr>
          <p:cNvPr id="31" name="Table 30"/>
          <p:cNvGraphicFramePr>
            <a:graphicFrameLocks noGrp="1"/>
          </p:cNvGraphicFramePr>
          <p:nvPr/>
        </p:nvGraphicFramePr>
        <p:xfrm>
          <a:off x="304800" y="4267200"/>
          <a:ext cx="4419600" cy="2270125"/>
        </p:xfrm>
        <a:graphic>
          <a:graphicData uri="http://schemas.openxmlformats.org/drawingml/2006/table">
            <a:tbl>
              <a:tblPr firstRow="1" bandRow="1">
                <a:tableStyleId>{5C22544A-7EE6-4342-B048-85BDC9FD1C3A}</a:tableStyleId>
              </a:tblPr>
              <a:tblGrid>
                <a:gridCol w="1295400"/>
                <a:gridCol w="3124200"/>
              </a:tblGrid>
              <a:tr h="370840">
                <a:tc gridSpan="2">
                  <a:txBody>
                    <a:bodyPr/>
                    <a:lstStyle/>
                    <a:p>
                      <a:r>
                        <a:rPr lang="en-US" sz="1600" dirty="0" smtClean="0">
                          <a:latin typeface="Calibri" pitchFamily="34" charset="0"/>
                        </a:rPr>
                        <a:t>Proton</a:t>
                      </a:r>
                      <a:r>
                        <a:rPr lang="en-US" sz="1600" baseline="0" dirty="0" smtClean="0">
                          <a:latin typeface="Calibri" pitchFamily="34" charset="0"/>
                        </a:rPr>
                        <a:t> beam parameters</a:t>
                      </a:r>
                      <a:endParaRPr lang="en-US" sz="1600" dirty="0">
                        <a:latin typeface="Calibri" pitchFamily="34" charset="0"/>
                      </a:endParaRPr>
                    </a:p>
                  </a:txBody>
                  <a:tcPr/>
                </a:tc>
                <a:tc hMerge="1">
                  <a:txBody>
                    <a:bodyPr/>
                    <a:lstStyle/>
                    <a:p>
                      <a:endParaRPr lang="en-US" dirty="0"/>
                    </a:p>
                  </a:txBody>
                  <a:tcPr/>
                </a:tc>
              </a:tr>
              <a:tr h="370840">
                <a:tc>
                  <a:txBody>
                    <a:bodyPr/>
                    <a:lstStyle/>
                    <a:p>
                      <a:r>
                        <a:rPr lang="en-US" sz="1600" dirty="0" smtClean="0">
                          <a:latin typeface="Calibri" pitchFamily="34" charset="0"/>
                        </a:rPr>
                        <a:t>Energy</a:t>
                      </a:r>
                      <a:endParaRPr lang="en-US" sz="1600" dirty="0">
                        <a:latin typeface="Calibri" pitchFamily="34" charset="0"/>
                      </a:endParaRPr>
                    </a:p>
                  </a:txBody>
                  <a:tcPr/>
                </a:tc>
                <a:tc>
                  <a:txBody>
                    <a:bodyPr/>
                    <a:lstStyle/>
                    <a:p>
                      <a:r>
                        <a:rPr lang="en-US" sz="1600" dirty="0" smtClean="0">
                          <a:latin typeface="Calibri" pitchFamily="34" charset="0"/>
                        </a:rPr>
                        <a:t>400 </a:t>
                      </a:r>
                      <a:r>
                        <a:rPr lang="en-US" sz="1600" dirty="0" err="1" smtClean="0">
                          <a:latin typeface="Calibri" pitchFamily="34" charset="0"/>
                        </a:rPr>
                        <a:t>GeV</a:t>
                      </a:r>
                      <a:r>
                        <a:rPr lang="en-US" sz="1600" dirty="0" smtClean="0">
                          <a:latin typeface="Calibri" pitchFamily="34" charset="0"/>
                        </a:rPr>
                        <a:t>/c</a:t>
                      </a:r>
                      <a:endParaRPr lang="en-US" sz="1600" dirty="0">
                        <a:latin typeface="Calibri" pitchFamily="34" charset="0"/>
                      </a:endParaRPr>
                    </a:p>
                  </a:txBody>
                  <a:tcPr/>
                </a:tc>
              </a:tr>
              <a:tr h="370840">
                <a:tc>
                  <a:txBody>
                    <a:bodyPr/>
                    <a:lstStyle/>
                    <a:p>
                      <a:r>
                        <a:rPr lang="en-US" sz="1600" dirty="0" smtClean="0">
                          <a:latin typeface="Calibri" pitchFamily="34" charset="0"/>
                        </a:rPr>
                        <a:t>Cycle length</a:t>
                      </a:r>
                      <a:endParaRPr lang="en-US" sz="1600" dirty="0">
                        <a:latin typeface="Calibri" pitchFamily="34" charset="0"/>
                      </a:endParaRPr>
                    </a:p>
                  </a:txBody>
                  <a:tcPr/>
                </a:tc>
                <a:tc>
                  <a:txBody>
                    <a:bodyPr/>
                    <a:lstStyle/>
                    <a:p>
                      <a:pPr marL="231775" indent="-231775">
                        <a:buFont typeface="Arial" pitchFamily="34" charset="0"/>
                        <a:buChar char="•"/>
                      </a:pPr>
                      <a:r>
                        <a:rPr lang="en-US" sz="1600" dirty="0" smtClean="0">
                          <a:latin typeface="Calibri" pitchFamily="34" charset="0"/>
                        </a:rPr>
                        <a:t>6 seconds</a:t>
                      </a:r>
                    </a:p>
                    <a:p>
                      <a:pPr marL="231775" indent="-231775">
                        <a:buFont typeface="Arial" pitchFamily="34" charset="0"/>
                        <a:buChar char="•"/>
                      </a:pPr>
                      <a:r>
                        <a:rPr lang="en-US" sz="1600" dirty="0" smtClean="0">
                          <a:latin typeface="Calibri" pitchFamily="34" charset="0"/>
                        </a:rPr>
                        <a:t>2 extractions/cycle, </a:t>
                      </a:r>
                      <a:r>
                        <a:rPr lang="en-US" sz="1600" baseline="0" dirty="0" smtClean="0">
                          <a:latin typeface="Calibri" pitchFamily="34" charset="0"/>
                        </a:rPr>
                        <a:t>50ms apart</a:t>
                      </a:r>
                      <a:endParaRPr lang="en-US" sz="1600" dirty="0">
                        <a:latin typeface="Calibri" pitchFamily="34" charset="0"/>
                      </a:endParaRPr>
                    </a:p>
                  </a:txBody>
                  <a:tcPr/>
                </a:tc>
              </a:tr>
              <a:tr h="370840">
                <a:tc>
                  <a:txBody>
                    <a:bodyPr/>
                    <a:lstStyle/>
                    <a:p>
                      <a:r>
                        <a:rPr lang="en-US" sz="1600" dirty="0" smtClean="0">
                          <a:latin typeface="Calibri" pitchFamily="34" charset="0"/>
                        </a:rPr>
                        <a:t>Extraction</a:t>
                      </a:r>
                      <a:endParaRPr lang="en-US" sz="1600" dirty="0">
                        <a:latin typeface="Calibri" pitchFamily="34" charset="0"/>
                      </a:endParaRPr>
                    </a:p>
                  </a:txBody>
                  <a:tcPr/>
                </a:tc>
                <a:tc>
                  <a:txBody>
                    <a:bodyPr/>
                    <a:lstStyle/>
                    <a:p>
                      <a:pPr marL="231775" indent="-231775">
                        <a:buFont typeface="Arial" pitchFamily="34" charset="0"/>
                        <a:buChar char="•"/>
                      </a:pPr>
                      <a:r>
                        <a:rPr lang="en-US" sz="1600" dirty="0" smtClean="0">
                          <a:latin typeface="Calibri" pitchFamily="34" charset="0"/>
                        </a:rPr>
                        <a:t>2.4 x 10</a:t>
                      </a:r>
                      <a:r>
                        <a:rPr lang="en-US" sz="1600" baseline="30000" dirty="0" smtClean="0">
                          <a:latin typeface="Calibri" pitchFamily="34" charset="0"/>
                        </a:rPr>
                        <a:t>13 </a:t>
                      </a:r>
                      <a:r>
                        <a:rPr lang="en-US" sz="1600" baseline="0" dirty="0" smtClean="0">
                          <a:latin typeface="Calibri" pitchFamily="34" charset="0"/>
                        </a:rPr>
                        <a:t>protons </a:t>
                      </a:r>
                    </a:p>
                    <a:p>
                      <a:pPr marL="231775" indent="-231775">
                        <a:buFont typeface="Arial" pitchFamily="34" charset="0"/>
                        <a:buChar char="•"/>
                      </a:pPr>
                      <a:r>
                        <a:rPr lang="en-US" sz="1600" baseline="0" dirty="0" smtClean="0">
                          <a:latin typeface="Calibri" pitchFamily="34" charset="0"/>
                        </a:rPr>
                        <a:t>10.5 </a:t>
                      </a:r>
                      <a:r>
                        <a:rPr lang="en-US" sz="1600" baseline="0" dirty="0" smtClean="0">
                          <a:latin typeface="Symbol" pitchFamily="18" charset="2"/>
                        </a:rPr>
                        <a:t>m</a:t>
                      </a:r>
                      <a:r>
                        <a:rPr lang="en-US" sz="1600" baseline="0" dirty="0" smtClean="0">
                          <a:latin typeface="Calibri" pitchFamily="34" charset="0"/>
                        </a:rPr>
                        <a:t>s long pulse</a:t>
                      </a:r>
                      <a:endParaRPr lang="en-US" sz="1600" dirty="0">
                        <a:latin typeface="Calibri" pitchFamily="34" charset="0"/>
                      </a:endParaRPr>
                    </a:p>
                  </a:txBody>
                  <a:tcPr/>
                </a:tc>
              </a:tr>
              <a:tr h="370840">
                <a:tc>
                  <a:txBody>
                    <a:bodyPr/>
                    <a:lstStyle/>
                    <a:p>
                      <a:r>
                        <a:rPr lang="en-US" sz="1600" dirty="0" smtClean="0">
                          <a:latin typeface="Calibri" pitchFamily="34" charset="0"/>
                        </a:rPr>
                        <a:t>Beam power</a:t>
                      </a:r>
                      <a:endParaRPr lang="en-US" sz="1600" dirty="0">
                        <a:latin typeface="Calibri" pitchFamily="34" charset="0"/>
                      </a:endParaRPr>
                    </a:p>
                  </a:txBody>
                  <a:tcPr/>
                </a:tc>
                <a:tc>
                  <a:txBody>
                    <a:bodyPr/>
                    <a:lstStyle/>
                    <a:p>
                      <a:pPr marL="231775" indent="-231775">
                        <a:buFont typeface="Arial" pitchFamily="34" charset="0"/>
                        <a:buChar char="•"/>
                      </a:pPr>
                      <a:r>
                        <a:rPr lang="en-US" sz="1600" b="1" dirty="0" smtClean="0">
                          <a:solidFill>
                            <a:srgbClr val="CC0099"/>
                          </a:solidFill>
                          <a:latin typeface="Calibri" pitchFamily="34" charset="0"/>
                        </a:rPr>
                        <a:t>510 kW</a:t>
                      </a:r>
                      <a:endParaRPr lang="en-US" sz="1600" b="1" dirty="0">
                        <a:solidFill>
                          <a:srgbClr val="CC0099"/>
                        </a:solidFill>
                        <a:latin typeface="Calibri" pitchFamily="34" charset="0"/>
                      </a:endParaRPr>
                    </a:p>
                  </a:txBody>
                  <a:tcPr/>
                </a:tc>
              </a:tr>
            </a:tbl>
          </a:graphicData>
        </a:graphic>
      </p:graphicFrame>
      <p:sp>
        <p:nvSpPr>
          <p:cNvPr id="33" name="Rectangle 3"/>
          <p:cNvSpPr txBox="1">
            <a:spLocks noChangeArrowheads="1"/>
          </p:cNvSpPr>
          <p:nvPr/>
        </p:nvSpPr>
        <p:spPr bwMode="auto">
          <a:xfrm>
            <a:off x="4876800" y="4267200"/>
            <a:ext cx="4114800" cy="2362200"/>
          </a:xfrm>
          <a:prstGeom prst="rect">
            <a:avLst/>
          </a:prstGeom>
          <a:noFill/>
          <a:ln w="9525">
            <a:noFill/>
            <a:miter lim="800000"/>
            <a:headEnd/>
            <a:tailEnd/>
          </a:ln>
        </p:spPr>
        <p:txBody>
          <a:bodyPr>
            <a:normAutofit/>
          </a:bodyPr>
          <a:lstStyle/>
          <a:p>
            <a:pPr marL="342900" indent="-342900">
              <a:lnSpc>
                <a:spcPct val="90000"/>
              </a:lnSpc>
              <a:spcBef>
                <a:spcPct val="20000"/>
              </a:spcBef>
              <a:buClr>
                <a:schemeClr val="folHlink"/>
              </a:buClr>
              <a:buSzPct val="90000"/>
              <a:buFont typeface="Wingdings" pitchFamily="2" charset="2"/>
              <a:buChar char="q"/>
              <a:defRPr/>
            </a:pPr>
            <a:r>
              <a:rPr lang="en-US" sz="1600" kern="0" dirty="0">
                <a:latin typeface="Calibri" pitchFamily="34" charset="0"/>
                <a:sym typeface="Wingdings" pitchFamily="2" charset="2"/>
              </a:rPr>
              <a:t>Installation completed in </a:t>
            </a:r>
            <a:r>
              <a:rPr lang="en-US" sz="1600" b="1" kern="0" dirty="0">
                <a:latin typeface="Calibri" pitchFamily="34" charset="0"/>
                <a:sym typeface="Wingdings" pitchFamily="2" charset="2"/>
              </a:rPr>
              <a:t>June 2006</a:t>
            </a:r>
          </a:p>
          <a:p>
            <a:pPr marL="342900" indent="-342900">
              <a:lnSpc>
                <a:spcPct val="90000"/>
              </a:lnSpc>
              <a:spcBef>
                <a:spcPct val="20000"/>
              </a:spcBef>
              <a:buClr>
                <a:schemeClr val="folHlink"/>
              </a:buClr>
              <a:buSzPct val="90000"/>
              <a:buFont typeface="Wingdings" pitchFamily="2" charset="2"/>
              <a:buChar char="q"/>
              <a:defRPr/>
            </a:pPr>
            <a:r>
              <a:rPr lang="en-US" sz="1600" kern="0" dirty="0">
                <a:latin typeface="Calibri" pitchFamily="34" charset="0"/>
                <a:sym typeface="Wingdings" pitchFamily="2" charset="2"/>
              </a:rPr>
              <a:t>Commissioning in 2006</a:t>
            </a:r>
          </a:p>
          <a:p>
            <a:pPr marL="342900" indent="-342900">
              <a:lnSpc>
                <a:spcPct val="90000"/>
              </a:lnSpc>
              <a:spcBef>
                <a:spcPct val="20000"/>
              </a:spcBef>
              <a:buClr>
                <a:schemeClr val="folHlink"/>
              </a:buClr>
              <a:buSzPct val="90000"/>
              <a:buFont typeface="Wingdings" pitchFamily="2" charset="2"/>
              <a:buChar char="q"/>
              <a:defRPr/>
            </a:pPr>
            <a:r>
              <a:rPr lang="en-US" sz="1600" kern="0" dirty="0">
                <a:solidFill>
                  <a:srgbClr val="0000FF"/>
                </a:solidFill>
                <a:latin typeface="Calibri" pitchFamily="34" charset="0"/>
                <a:sym typeface="Wingdings" pitchFamily="2" charset="2"/>
              </a:rPr>
              <a:t>In operation since </a:t>
            </a:r>
            <a:r>
              <a:rPr lang="en-US" sz="1600" b="1" kern="0" dirty="0">
                <a:solidFill>
                  <a:srgbClr val="0000FF"/>
                </a:solidFill>
                <a:latin typeface="Calibri" pitchFamily="34" charset="0"/>
                <a:sym typeface="Wingdings" pitchFamily="2" charset="2"/>
              </a:rPr>
              <a:t>2007</a:t>
            </a:r>
          </a:p>
          <a:p>
            <a:pPr marL="342900" indent="-342900">
              <a:lnSpc>
                <a:spcPct val="90000"/>
              </a:lnSpc>
              <a:spcBef>
                <a:spcPct val="20000"/>
              </a:spcBef>
              <a:buClr>
                <a:schemeClr val="folHlink"/>
              </a:buClr>
              <a:buSzPct val="90000"/>
              <a:buFont typeface="Wingdings" pitchFamily="2" charset="2"/>
              <a:buChar char="q"/>
              <a:defRPr/>
            </a:pPr>
            <a:endParaRPr lang="en-US" sz="1600" kern="0" dirty="0">
              <a:latin typeface="Calibri" pitchFamily="34" charset="0"/>
              <a:sym typeface="Wingdings" pitchFamily="2" charset="2"/>
            </a:endParaRPr>
          </a:p>
          <a:p>
            <a:pPr marL="342900" indent="-342900">
              <a:lnSpc>
                <a:spcPct val="90000"/>
              </a:lnSpc>
              <a:spcBef>
                <a:spcPct val="20000"/>
              </a:spcBef>
              <a:buClr>
                <a:schemeClr val="folHlink"/>
              </a:buClr>
              <a:buSzPct val="90000"/>
              <a:buFont typeface="Wingdings" pitchFamily="2" charset="2"/>
              <a:buChar char="q"/>
              <a:defRPr/>
            </a:pPr>
            <a:r>
              <a:rPr lang="en-US" sz="1600" b="1" kern="0" dirty="0">
                <a:solidFill>
                  <a:srgbClr val="CC0099"/>
                </a:solidFill>
                <a:latin typeface="Calibri" pitchFamily="34" charset="0"/>
                <a:sym typeface="Wingdings" pitchFamily="2" charset="2"/>
              </a:rPr>
              <a:t>4.5 × 10</a:t>
            </a:r>
            <a:r>
              <a:rPr lang="en-US" sz="1600" b="1" kern="0" baseline="30000" dirty="0">
                <a:solidFill>
                  <a:srgbClr val="CC0099"/>
                </a:solidFill>
                <a:latin typeface="Calibri" pitchFamily="34" charset="0"/>
                <a:sym typeface="Wingdings" pitchFamily="2" charset="2"/>
              </a:rPr>
              <a:t>19</a:t>
            </a:r>
            <a:r>
              <a:rPr lang="en-US" sz="1600" b="1" kern="0" dirty="0">
                <a:solidFill>
                  <a:srgbClr val="CC0099"/>
                </a:solidFill>
                <a:latin typeface="Calibri" pitchFamily="34" charset="0"/>
                <a:sym typeface="Wingdings" pitchFamily="2" charset="2"/>
              </a:rPr>
              <a:t> protons/year </a:t>
            </a:r>
            <a:r>
              <a:rPr lang="en-US" sz="1600" kern="0" dirty="0">
                <a:latin typeface="Calibri" pitchFamily="34" charset="0"/>
                <a:sym typeface="Wingdings" pitchFamily="2" charset="2"/>
              </a:rPr>
              <a:t>– 5 year program</a:t>
            </a:r>
          </a:p>
          <a:p>
            <a:pPr marL="682625" lvl="1" indent="-225425">
              <a:lnSpc>
                <a:spcPct val="90000"/>
              </a:lnSpc>
              <a:spcBef>
                <a:spcPct val="20000"/>
              </a:spcBef>
              <a:buClr>
                <a:schemeClr val="folHlink"/>
              </a:buClr>
              <a:buSzPct val="90000"/>
              <a:buFont typeface="Wingdings" pitchFamily="2" charset="2"/>
              <a:buChar char="§"/>
              <a:defRPr/>
            </a:pPr>
            <a:r>
              <a:rPr lang="en-US" sz="1400" kern="0" dirty="0">
                <a:latin typeface="Calibri" pitchFamily="34" charset="0"/>
                <a:sym typeface="Wingdings" pitchFamily="2" charset="2"/>
              </a:rPr>
              <a:t>~3.5 × 10</a:t>
            </a:r>
            <a:r>
              <a:rPr lang="en-US" sz="1400" kern="0" baseline="30000" dirty="0">
                <a:latin typeface="Calibri" pitchFamily="34" charset="0"/>
                <a:sym typeface="Wingdings" pitchFamily="2" charset="2"/>
              </a:rPr>
              <a:t>11</a:t>
            </a:r>
            <a:r>
              <a:rPr lang="en-US" sz="1400" kern="0" dirty="0">
                <a:latin typeface="Calibri" pitchFamily="34" charset="0"/>
                <a:sym typeface="Wingdings" pitchFamily="2" charset="2"/>
              </a:rPr>
              <a:t> </a:t>
            </a:r>
            <a:r>
              <a:rPr lang="en-US" sz="1400" kern="0" dirty="0">
                <a:latin typeface="Symbol" pitchFamily="18" charset="2"/>
                <a:sym typeface="Wingdings" pitchFamily="2" charset="2"/>
              </a:rPr>
              <a:t>n</a:t>
            </a:r>
            <a:r>
              <a:rPr lang="en-US" sz="1400" kern="0" baseline="-25000" dirty="0">
                <a:latin typeface="Symbol" pitchFamily="18" charset="2"/>
                <a:sym typeface="Wingdings" pitchFamily="2" charset="2"/>
              </a:rPr>
              <a:t>m</a:t>
            </a:r>
            <a:r>
              <a:rPr lang="en-US" sz="1400" kern="0" dirty="0">
                <a:latin typeface="Calibri" pitchFamily="34" charset="0"/>
                <a:sym typeface="Wingdings" pitchFamily="2" charset="2"/>
              </a:rPr>
              <a:t> / year at Grand </a:t>
            </a:r>
            <a:r>
              <a:rPr lang="en-US" sz="1400" kern="0" dirty="0" err="1">
                <a:latin typeface="Calibri" pitchFamily="34" charset="0"/>
                <a:sym typeface="Wingdings" pitchFamily="2" charset="2"/>
              </a:rPr>
              <a:t>Sasso</a:t>
            </a:r>
            <a:endParaRPr lang="en-US" sz="1400" kern="0" dirty="0">
              <a:latin typeface="Calibri" pitchFamily="34" charset="0"/>
              <a:sym typeface="Wingdings" pitchFamily="2" charset="2"/>
            </a:endParaRPr>
          </a:p>
          <a:p>
            <a:pPr marL="682625" lvl="1" indent="-225425">
              <a:lnSpc>
                <a:spcPct val="90000"/>
              </a:lnSpc>
              <a:spcBef>
                <a:spcPct val="20000"/>
              </a:spcBef>
              <a:buClr>
                <a:schemeClr val="folHlink"/>
              </a:buClr>
              <a:buSzPct val="90000"/>
              <a:buFont typeface="Wingdings" pitchFamily="2" charset="2"/>
              <a:buChar char="§"/>
              <a:defRPr/>
            </a:pPr>
            <a:r>
              <a:rPr lang="en-US" sz="1400" kern="0" dirty="0">
                <a:latin typeface="Calibri" pitchFamily="34" charset="0"/>
                <a:sym typeface="Wingdings" pitchFamily="2" charset="2"/>
              </a:rPr>
              <a:t>~3000 CC </a:t>
            </a:r>
            <a:r>
              <a:rPr lang="en-US" sz="1400" kern="0" dirty="0">
                <a:latin typeface="Symbol" pitchFamily="18" charset="2"/>
                <a:sym typeface="Wingdings" pitchFamily="2" charset="2"/>
              </a:rPr>
              <a:t>n</a:t>
            </a:r>
            <a:r>
              <a:rPr lang="en-US" sz="1400" kern="0" baseline="-25000" dirty="0">
                <a:latin typeface="Symbol" pitchFamily="18" charset="2"/>
                <a:sym typeface="Wingdings" pitchFamily="2" charset="2"/>
              </a:rPr>
              <a:t>m</a:t>
            </a:r>
            <a:r>
              <a:rPr lang="en-US" sz="1400" kern="0" dirty="0">
                <a:latin typeface="Calibri" pitchFamily="34" charset="0"/>
                <a:sym typeface="Wingdings" pitchFamily="2" charset="2"/>
              </a:rPr>
              <a:t> interactions/</a:t>
            </a:r>
            <a:r>
              <a:rPr lang="en-US" sz="1400" kern="0" dirty="0" err="1">
                <a:latin typeface="Calibri" pitchFamily="34" charset="0"/>
                <a:sym typeface="Wingdings" pitchFamily="2" charset="2"/>
              </a:rPr>
              <a:t>kt</a:t>
            </a:r>
            <a:r>
              <a:rPr lang="en-US" sz="1400" kern="0" dirty="0">
                <a:latin typeface="Calibri" pitchFamily="34" charset="0"/>
                <a:sym typeface="Wingdings" pitchFamily="2" charset="2"/>
              </a:rPr>
              <a:t>/year at the experiment</a:t>
            </a:r>
          </a:p>
          <a:p>
            <a:pPr marL="682625" lvl="1" indent="-225425">
              <a:lnSpc>
                <a:spcPct val="90000"/>
              </a:lnSpc>
              <a:spcBef>
                <a:spcPct val="20000"/>
              </a:spcBef>
              <a:buClr>
                <a:schemeClr val="folHlink"/>
              </a:buClr>
              <a:buSzPct val="90000"/>
              <a:buFont typeface="Wingdings" pitchFamily="2" charset="2"/>
              <a:buChar char="§"/>
              <a:defRPr/>
            </a:pPr>
            <a:r>
              <a:rPr lang="en-US" sz="1400" b="1" kern="0" dirty="0">
                <a:latin typeface="Calibri" pitchFamily="34" charset="0"/>
                <a:sym typeface="Wingdings" pitchFamily="2" charset="2"/>
              </a:rPr>
              <a:t>~2÷3 </a:t>
            </a:r>
            <a:r>
              <a:rPr lang="en-US" sz="1400" b="1" kern="0" dirty="0" err="1">
                <a:latin typeface="Symbol" pitchFamily="18" charset="2"/>
                <a:sym typeface="Wingdings" pitchFamily="2" charset="2"/>
              </a:rPr>
              <a:t>n</a:t>
            </a:r>
            <a:r>
              <a:rPr lang="en-US" sz="1400" b="1" kern="0" baseline="-25000" dirty="0" err="1">
                <a:latin typeface="Symbol" pitchFamily="18" charset="2"/>
                <a:sym typeface="Wingdings" pitchFamily="2" charset="2"/>
              </a:rPr>
              <a:t>t</a:t>
            </a:r>
            <a:r>
              <a:rPr lang="en-US" sz="1400" b="1" kern="0" dirty="0">
                <a:latin typeface="Calibri" pitchFamily="34" charset="0"/>
                <a:sym typeface="Wingdings" pitchFamily="2" charset="2"/>
              </a:rPr>
              <a:t> interactions detected/year </a:t>
            </a:r>
            <a:r>
              <a:rPr lang="en-US" sz="1400" kern="0" dirty="0">
                <a:latin typeface="Calibri" pitchFamily="34" charset="0"/>
                <a:sym typeface="Wingdings" pitchFamily="2" charset="2"/>
              </a:rPr>
              <a:t>(OPERA)</a:t>
            </a:r>
          </a:p>
        </p:txBody>
      </p:sp>
      <p:sp>
        <p:nvSpPr>
          <p:cNvPr id="46106" name="Text Placeholder 31"/>
          <p:cNvSpPr>
            <a:spLocks noGrp="1"/>
          </p:cNvSpPr>
          <p:nvPr>
            <p:ph type="body" sz="quarter" idx="13"/>
          </p:nvPr>
        </p:nvSpPr>
        <p:spPr>
          <a:xfrm>
            <a:off x="609600" y="990600"/>
            <a:ext cx="8534400" cy="292100"/>
          </a:xfrm>
        </p:spPr>
        <p:txBody>
          <a:bodyPr/>
          <a:lstStyle/>
          <a:p>
            <a:r>
              <a:rPr lang="en-US" smtClean="0"/>
              <a:t>The secondary beam</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990600" y="236538"/>
            <a:ext cx="8153400" cy="685800"/>
          </a:xfrm>
        </p:spPr>
        <p:txBody>
          <a:bodyPr>
            <a:normAutofit fontScale="90000"/>
          </a:bodyPr>
          <a:lstStyle/>
          <a:p>
            <a:pPr fontAlgn="auto">
              <a:spcAft>
                <a:spcPts val="0"/>
              </a:spcAft>
              <a:defRPr/>
            </a:pPr>
            <a:r>
              <a:rPr lang="en-US" dirty="0" smtClean="0"/>
              <a:t>Key elements of the secondary beam</a:t>
            </a:r>
          </a:p>
        </p:txBody>
      </p:sp>
      <p:sp>
        <p:nvSpPr>
          <p:cNvPr id="47106" name="Date Placeholder 3"/>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47107" name="Slide Number Placeholder 6"/>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259C6E0E-D150-463E-AA3F-B45535EEC279}" type="slidenum">
              <a:rPr lang="en-US"/>
              <a:pPr/>
              <a:t>5</a:t>
            </a:fld>
            <a:endParaRPr lang="en-US"/>
          </a:p>
        </p:txBody>
      </p:sp>
      <p:sp>
        <p:nvSpPr>
          <p:cNvPr id="47108" name="Rectangle 3"/>
          <p:cNvSpPr>
            <a:spLocks noGrp="1" noChangeArrowheads="1"/>
          </p:cNvSpPr>
          <p:nvPr>
            <p:ph sz="quarter" idx="1"/>
          </p:nvPr>
        </p:nvSpPr>
        <p:spPr>
          <a:xfrm>
            <a:off x="612775" y="1371600"/>
            <a:ext cx="5864225" cy="1447800"/>
          </a:xfrm>
        </p:spPr>
        <p:txBody>
          <a:bodyPr/>
          <a:lstStyle/>
          <a:p>
            <a:r>
              <a:rPr lang="en-US" sz="2000" smtClean="0">
                <a:sym typeface="Wingdings" pitchFamily="2" charset="2"/>
              </a:rPr>
              <a:t>Interspaced </a:t>
            </a:r>
            <a:r>
              <a:rPr lang="en-US" sz="2000" b="1" smtClean="0">
                <a:solidFill>
                  <a:srgbClr val="0000FF"/>
                </a:solidFill>
                <a:sym typeface="Wingdings" pitchFamily="2" charset="2"/>
              </a:rPr>
              <a:t>graphite rods</a:t>
            </a:r>
            <a:r>
              <a:rPr lang="en-US" sz="2000" smtClean="0">
                <a:sym typeface="Wingdings" pitchFamily="2" charset="2"/>
              </a:rPr>
              <a:t>, to optimize pion production</a:t>
            </a:r>
          </a:p>
          <a:p>
            <a:pPr lvl="1"/>
            <a:r>
              <a:rPr lang="en-US" sz="1800" smtClean="0">
                <a:sym typeface="Wingdings" pitchFamily="2" charset="2"/>
              </a:rPr>
              <a:t>10cm long, 5(4) mm Ø, 200 cm (~2.7 </a:t>
            </a:r>
            <a:r>
              <a:rPr lang="en-US" sz="1800" smtClean="0">
                <a:latin typeface="Symbol" pitchFamily="18" charset="2"/>
                <a:sym typeface="Wingdings" pitchFamily="2" charset="2"/>
              </a:rPr>
              <a:t>l</a:t>
            </a:r>
            <a:r>
              <a:rPr lang="en-US" sz="1800" baseline="-25000" smtClean="0">
                <a:sym typeface="Wingdings" pitchFamily="2" charset="2"/>
              </a:rPr>
              <a:t>int</a:t>
            </a:r>
            <a:r>
              <a:rPr lang="en-US" sz="1800" smtClean="0">
                <a:sym typeface="Wingdings" pitchFamily="2" charset="2"/>
              </a:rPr>
              <a:t>) total length</a:t>
            </a:r>
          </a:p>
        </p:txBody>
      </p:sp>
      <p:pic>
        <p:nvPicPr>
          <p:cNvPr id="16" name="Picture 8" descr="Montage tube alu+CC le 23-05 4"/>
          <p:cNvPicPr>
            <a:picLocks noChangeAspect="1" noChangeArrowheads="1"/>
          </p:cNvPicPr>
          <p:nvPr/>
        </p:nvPicPr>
        <p:blipFill>
          <a:blip r:embed="rId2" cstate="print"/>
          <a:srcRect/>
          <a:stretch>
            <a:fillRect/>
          </a:stretch>
        </p:blipFill>
        <p:spPr bwMode="auto">
          <a:xfrm>
            <a:off x="6477000" y="1457721"/>
            <a:ext cx="2286000" cy="197127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7110" name="Group 21"/>
          <p:cNvGrpSpPr>
            <a:grpSpLocks/>
          </p:cNvGrpSpPr>
          <p:nvPr/>
        </p:nvGrpSpPr>
        <p:grpSpPr bwMode="auto">
          <a:xfrm>
            <a:off x="762000" y="2528888"/>
            <a:ext cx="5486400" cy="747712"/>
            <a:chOff x="152400" y="4502150"/>
            <a:chExt cx="5945188" cy="747359"/>
          </a:xfrm>
        </p:grpSpPr>
        <p:pic>
          <p:nvPicPr>
            <p:cNvPr id="47116" name="Picture 8" descr="targetrods"/>
            <p:cNvPicPr>
              <a:picLocks noChangeAspect="1" noChangeArrowheads="1"/>
            </p:cNvPicPr>
            <p:nvPr/>
          </p:nvPicPr>
          <p:blipFill>
            <a:blip r:embed="rId3"/>
            <a:srcRect/>
            <a:stretch>
              <a:fillRect/>
            </a:stretch>
          </p:blipFill>
          <p:spPr bwMode="auto">
            <a:xfrm>
              <a:off x="1029625" y="4502150"/>
              <a:ext cx="5067963" cy="747359"/>
            </a:xfrm>
            <a:prstGeom prst="rect">
              <a:avLst/>
            </a:prstGeom>
            <a:noFill/>
            <a:ln w="9525">
              <a:solidFill>
                <a:srgbClr val="00CC00"/>
              </a:solidFill>
              <a:miter lim="800000"/>
              <a:headEnd/>
              <a:tailEnd/>
            </a:ln>
          </p:spPr>
        </p:pic>
        <p:cxnSp>
          <p:nvCxnSpPr>
            <p:cNvPr id="20" name="Straight Arrow Connector 19"/>
            <p:cNvCxnSpPr/>
            <p:nvPr/>
          </p:nvCxnSpPr>
          <p:spPr>
            <a:xfrm>
              <a:off x="152400" y="4570380"/>
              <a:ext cx="837763" cy="1587"/>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 Placeholder 8"/>
            <p:cNvSpPr txBox="1">
              <a:spLocks/>
            </p:cNvSpPr>
            <p:nvPr/>
          </p:nvSpPr>
          <p:spPr bwMode="auto">
            <a:xfrm>
              <a:off x="152400" y="4571967"/>
              <a:ext cx="837763" cy="333218"/>
            </a:xfrm>
            <a:prstGeom prst="rect">
              <a:avLst/>
            </a:prstGeom>
            <a:noFill/>
            <a:ln w="9525">
              <a:noFill/>
              <a:miter lim="800000"/>
              <a:headEnd/>
              <a:tailEnd/>
            </a:ln>
          </p:spPr>
          <p:txBody>
            <a:bodyPr>
              <a:normAutofit/>
            </a:bodyPr>
            <a:lstStyle/>
            <a:p>
              <a:pPr>
                <a:spcBef>
                  <a:spcPct val="20000"/>
                </a:spcBef>
                <a:buClr>
                  <a:schemeClr val="folHlink"/>
                </a:buClr>
                <a:buSzPct val="90000"/>
                <a:defRPr/>
              </a:pPr>
              <a:r>
                <a:rPr lang="en-US" sz="1400" kern="0" dirty="0">
                  <a:solidFill>
                    <a:srgbClr val="FF0000"/>
                  </a:solidFill>
                  <a:latin typeface="+mn-lt"/>
                </a:rPr>
                <a:t>beam</a:t>
              </a:r>
              <a:endParaRPr lang="en-US" sz="1400" b="1" kern="0" dirty="0">
                <a:solidFill>
                  <a:srgbClr val="FF0000"/>
                </a:solidFill>
                <a:latin typeface="+mn-lt"/>
              </a:endParaRPr>
            </a:p>
            <a:p>
              <a:pPr marL="342900" indent="-342900">
                <a:spcBef>
                  <a:spcPct val="20000"/>
                </a:spcBef>
                <a:buClr>
                  <a:schemeClr val="folHlink"/>
                </a:buClr>
                <a:buSzPct val="90000"/>
                <a:buFont typeface="Wingdings" pitchFamily="2" charset="2"/>
                <a:buChar char="n"/>
                <a:defRPr/>
              </a:pPr>
              <a:endParaRPr lang="en-US" sz="1600" kern="0" dirty="0">
                <a:latin typeface="+mn-lt"/>
              </a:endParaRPr>
            </a:p>
          </p:txBody>
        </p:sp>
      </p:grpSp>
      <p:pic>
        <p:nvPicPr>
          <p:cNvPr id="47111" name="Picture 2" descr="2 tables le 3-08-2005"/>
          <p:cNvPicPr>
            <a:picLocks noChangeAspect="1" noChangeArrowheads="1"/>
          </p:cNvPicPr>
          <p:nvPr/>
        </p:nvPicPr>
        <p:blipFill>
          <a:blip r:embed="rId4"/>
          <a:srcRect/>
          <a:stretch>
            <a:fillRect/>
          </a:stretch>
        </p:blipFill>
        <p:spPr bwMode="auto">
          <a:xfrm>
            <a:off x="5132388" y="3505200"/>
            <a:ext cx="4011612" cy="3009900"/>
          </a:xfrm>
          <a:prstGeom prst="rect">
            <a:avLst/>
          </a:prstGeom>
          <a:noFill/>
          <a:ln w="9525">
            <a:noFill/>
            <a:miter lim="800000"/>
            <a:headEnd/>
            <a:tailEnd/>
          </a:ln>
        </p:spPr>
      </p:pic>
      <p:sp>
        <p:nvSpPr>
          <p:cNvPr id="47112" name="Text Placeholder 27"/>
          <p:cNvSpPr>
            <a:spLocks noGrp="1"/>
          </p:cNvSpPr>
          <p:nvPr>
            <p:ph type="body" sz="quarter" idx="13"/>
          </p:nvPr>
        </p:nvSpPr>
        <p:spPr>
          <a:xfrm>
            <a:off x="609600" y="1020763"/>
            <a:ext cx="8534400" cy="293687"/>
          </a:xfrm>
        </p:spPr>
        <p:txBody>
          <a:bodyPr/>
          <a:lstStyle/>
          <a:p>
            <a:r>
              <a:rPr lang="en-US" smtClean="0">
                <a:latin typeface="Arial" charset="0"/>
                <a:cs typeface="Arial" charset="0"/>
              </a:rPr>
              <a:t>The target station</a:t>
            </a:r>
          </a:p>
        </p:txBody>
      </p:sp>
      <p:sp>
        <p:nvSpPr>
          <p:cNvPr id="25" name="Rectangle 3"/>
          <p:cNvSpPr txBox="1">
            <a:spLocks noChangeArrowheads="1"/>
          </p:cNvSpPr>
          <p:nvPr/>
        </p:nvSpPr>
        <p:spPr>
          <a:xfrm>
            <a:off x="5153025" y="6248400"/>
            <a:ext cx="3000375" cy="228600"/>
          </a:xfrm>
          <a:prstGeom prst="rect">
            <a:avLst/>
          </a:prstGeom>
          <a:solidFill>
            <a:schemeClr val="accent1">
              <a:lumMod val="20000"/>
              <a:lumOff val="80000"/>
            </a:schemeClr>
          </a:solidFill>
        </p:spPr>
        <p:txBody>
          <a:bodyPr>
            <a:normAutofit fontScale="70000" lnSpcReduction="20000"/>
          </a:bodyPr>
          <a:lstStyle/>
          <a:p>
            <a:pPr marL="320040" indent="-320040" fontAlgn="auto">
              <a:spcBef>
                <a:spcPts val="700"/>
              </a:spcBef>
              <a:spcAft>
                <a:spcPts val="0"/>
              </a:spcAft>
              <a:buClr>
                <a:schemeClr val="accent2"/>
              </a:buClr>
              <a:buSzPct val="60000"/>
              <a:defRPr/>
            </a:pPr>
            <a:r>
              <a:rPr lang="en-US" sz="1600" dirty="0">
                <a:latin typeface="Calibri" pitchFamily="34" charset="0"/>
                <a:sym typeface="Wingdings" pitchFamily="2" charset="2"/>
              </a:rPr>
              <a:t>Target unit with 5 target assemblies – </a:t>
            </a:r>
            <a:r>
              <a:rPr lang="en-US" sz="1300" dirty="0">
                <a:latin typeface="Calibri" pitchFamily="34" charset="0"/>
                <a:sym typeface="Wingdings" pitchFamily="2" charset="2"/>
              </a:rPr>
              <a:t>in-situ spares</a:t>
            </a:r>
            <a:endParaRPr lang="en-US" sz="1600" dirty="0">
              <a:latin typeface="Calibri" pitchFamily="34" charset="0"/>
              <a:sym typeface="Wingdings" pitchFamily="2" charset="2"/>
            </a:endParaRPr>
          </a:p>
          <a:p>
            <a:pPr marL="320040" indent="-320040" fontAlgn="auto">
              <a:spcBef>
                <a:spcPts val="700"/>
              </a:spcBef>
              <a:spcAft>
                <a:spcPts val="0"/>
              </a:spcAft>
              <a:buClr>
                <a:schemeClr val="accent2"/>
              </a:buClr>
              <a:buSzPct val="60000"/>
              <a:buFont typeface="Wingdings"/>
              <a:buChar char=""/>
              <a:defRPr/>
            </a:pPr>
            <a:endParaRPr lang="en-US" sz="2900" dirty="0">
              <a:latin typeface="Calibri" pitchFamily="34" charset="0"/>
              <a:sym typeface="Wingdings" pitchFamily="2" charset="2"/>
            </a:endParaRPr>
          </a:p>
        </p:txBody>
      </p:sp>
      <p:pic>
        <p:nvPicPr>
          <p:cNvPr id="47114" name="Picture 4" descr="DSCN0095_cropped"/>
          <p:cNvPicPr>
            <a:picLocks noChangeAspect="1" noChangeArrowheads="1"/>
          </p:cNvPicPr>
          <p:nvPr/>
        </p:nvPicPr>
        <p:blipFill>
          <a:blip r:embed="rId5"/>
          <a:srcRect/>
          <a:stretch>
            <a:fillRect/>
          </a:stretch>
        </p:blipFill>
        <p:spPr bwMode="auto">
          <a:xfrm>
            <a:off x="381000" y="3352800"/>
            <a:ext cx="4357688" cy="3352800"/>
          </a:xfrm>
          <a:prstGeom prst="rect">
            <a:avLst/>
          </a:prstGeom>
          <a:noFill/>
          <a:ln w="9525">
            <a:noFill/>
            <a:miter lim="800000"/>
            <a:headEnd/>
            <a:tailEnd/>
          </a:ln>
        </p:spPr>
      </p:pic>
      <p:sp>
        <p:nvSpPr>
          <p:cNvPr id="17" name="Rectangle 16"/>
          <p:cNvSpPr>
            <a:spLocks noChangeArrowheads="1"/>
          </p:cNvSpPr>
          <p:nvPr/>
        </p:nvSpPr>
        <p:spPr bwMode="auto">
          <a:xfrm>
            <a:off x="3352800" y="6477000"/>
            <a:ext cx="1371600" cy="228600"/>
          </a:xfrm>
          <a:prstGeom prst="rect">
            <a:avLst/>
          </a:prstGeom>
          <a:noFill/>
          <a:ln w="9525">
            <a:noFill/>
            <a:miter lim="800000"/>
            <a:headEnd/>
            <a:tailEnd/>
          </a:ln>
        </p:spPr>
        <p:txBody>
          <a:bodyPr/>
          <a:lstStyle/>
          <a:p>
            <a:pPr marL="228600" indent="-228600">
              <a:spcBef>
                <a:spcPts val="600"/>
              </a:spcBef>
              <a:buClr>
                <a:srgbClr val="000099"/>
              </a:buClr>
              <a:tabLst>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000" dirty="0">
                <a:solidFill>
                  <a:schemeClr val="accent4">
                    <a:lumMod val="75000"/>
                  </a:schemeClr>
                </a:solidFill>
                <a:latin typeface="Calibri" pitchFamily="34" charset="0"/>
              </a:rPr>
              <a:t>L. Bruno, et. al, CERN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990600" y="236538"/>
            <a:ext cx="8153400" cy="685800"/>
          </a:xfrm>
        </p:spPr>
        <p:txBody>
          <a:bodyPr>
            <a:normAutofit fontScale="90000"/>
          </a:bodyPr>
          <a:lstStyle/>
          <a:p>
            <a:pPr fontAlgn="auto">
              <a:spcAft>
                <a:spcPts val="0"/>
              </a:spcAft>
              <a:defRPr/>
            </a:pPr>
            <a:r>
              <a:rPr lang="en-US" dirty="0" smtClean="0"/>
              <a:t>Key elements of the secondary beam</a:t>
            </a:r>
          </a:p>
        </p:txBody>
      </p:sp>
      <p:sp>
        <p:nvSpPr>
          <p:cNvPr id="48130" name="Date Placeholder 3"/>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48131" name="Slide Number Placeholder 6"/>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3E49B5FE-EB1B-444D-870F-E85B8A2704B8}" type="slidenum">
              <a:rPr lang="en-US"/>
              <a:pPr/>
              <a:t>6</a:t>
            </a:fld>
            <a:endParaRPr lang="en-US"/>
          </a:p>
        </p:txBody>
      </p:sp>
      <p:sp>
        <p:nvSpPr>
          <p:cNvPr id="48132" name="Text Placeholder 27"/>
          <p:cNvSpPr>
            <a:spLocks noGrp="1"/>
          </p:cNvSpPr>
          <p:nvPr>
            <p:ph type="body" sz="quarter" idx="13"/>
          </p:nvPr>
        </p:nvSpPr>
        <p:spPr>
          <a:xfrm>
            <a:off x="609600" y="1020763"/>
            <a:ext cx="8534400" cy="293687"/>
          </a:xfrm>
        </p:spPr>
        <p:txBody>
          <a:bodyPr/>
          <a:lstStyle/>
          <a:p>
            <a:r>
              <a:rPr lang="en-US" smtClean="0">
                <a:latin typeface="Arial" charset="0"/>
                <a:cs typeface="Arial" charset="0"/>
              </a:rPr>
              <a:t>The magnetic horns</a:t>
            </a:r>
          </a:p>
        </p:txBody>
      </p:sp>
      <p:pic>
        <p:nvPicPr>
          <p:cNvPr id="48133" name="Picture 2" descr="horn_current_pulse"/>
          <p:cNvPicPr>
            <a:picLocks noChangeAspect="1" noChangeArrowheads="1"/>
          </p:cNvPicPr>
          <p:nvPr/>
        </p:nvPicPr>
        <p:blipFill>
          <a:blip r:embed="rId2"/>
          <a:srcRect/>
          <a:stretch>
            <a:fillRect/>
          </a:stretch>
        </p:blipFill>
        <p:spPr bwMode="auto">
          <a:xfrm>
            <a:off x="5357813" y="1447800"/>
            <a:ext cx="3786187" cy="1341438"/>
          </a:xfrm>
          <a:prstGeom prst="rect">
            <a:avLst/>
          </a:prstGeom>
          <a:noFill/>
          <a:ln w="9525">
            <a:noFill/>
            <a:miter lim="800000"/>
            <a:headEnd/>
            <a:tailEnd/>
          </a:ln>
        </p:spPr>
      </p:pic>
      <p:pic>
        <p:nvPicPr>
          <p:cNvPr id="48134" name="Picture 2"/>
          <p:cNvPicPr>
            <a:picLocks noChangeAspect="1" noChangeArrowheads="1"/>
          </p:cNvPicPr>
          <p:nvPr/>
        </p:nvPicPr>
        <p:blipFill>
          <a:blip r:embed="rId3"/>
          <a:srcRect/>
          <a:stretch>
            <a:fillRect/>
          </a:stretch>
        </p:blipFill>
        <p:spPr bwMode="auto">
          <a:xfrm>
            <a:off x="152400" y="1905000"/>
            <a:ext cx="4711700" cy="3719513"/>
          </a:xfrm>
          <a:prstGeom prst="rect">
            <a:avLst/>
          </a:prstGeom>
          <a:noFill/>
          <a:ln w="9525">
            <a:noFill/>
            <a:miter lim="800000"/>
            <a:headEnd/>
            <a:tailEnd/>
          </a:ln>
        </p:spPr>
      </p:pic>
      <p:pic>
        <p:nvPicPr>
          <p:cNvPr id="48135" name="Picture 7" descr="0601023_04"/>
          <p:cNvPicPr>
            <a:picLocks noChangeAspect="1" noChangeArrowheads="1"/>
          </p:cNvPicPr>
          <p:nvPr/>
        </p:nvPicPr>
        <p:blipFill>
          <a:blip r:embed="rId4"/>
          <a:srcRect/>
          <a:stretch>
            <a:fillRect/>
          </a:stretch>
        </p:blipFill>
        <p:spPr bwMode="auto">
          <a:xfrm>
            <a:off x="4362450" y="3276600"/>
            <a:ext cx="4781550" cy="3200400"/>
          </a:xfrm>
          <a:prstGeom prst="rect">
            <a:avLst/>
          </a:prstGeom>
          <a:noFill/>
          <a:ln w="9525">
            <a:noFill/>
            <a:miter lim="800000"/>
            <a:headEnd/>
            <a:tailEnd/>
          </a:ln>
        </p:spPr>
      </p:pic>
      <p:sp>
        <p:nvSpPr>
          <p:cNvPr id="23" name="Rectangle 3"/>
          <p:cNvSpPr txBox="1">
            <a:spLocks noChangeArrowheads="1"/>
          </p:cNvSpPr>
          <p:nvPr/>
        </p:nvSpPr>
        <p:spPr bwMode="auto">
          <a:xfrm>
            <a:off x="1676400" y="4953000"/>
            <a:ext cx="2438400" cy="1676400"/>
          </a:xfrm>
          <a:prstGeom prst="rect">
            <a:avLst/>
          </a:prstGeom>
          <a:noFill/>
          <a:ln w="9525">
            <a:noFill/>
            <a:miter lim="800000"/>
            <a:headEnd/>
            <a:tailEnd/>
          </a:ln>
        </p:spPr>
        <p:txBody>
          <a:bodyPr>
            <a:normAutofit/>
          </a:bodyPr>
          <a:lstStyle/>
          <a:p>
            <a:pPr marL="342900" indent="-342900">
              <a:lnSpc>
                <a:spcPct val="90000"/>
              </a:lnSpc>
              <a:spcBef>
                <a:spcPct val="20000"/>
              </a:spcBef>
              <a:buClr>
                <a:schemeClr val="folHlink"/>
              </a:buClr>
              <a:buSzPct val="90000"/>
              <a:defRPr/>
            </a:pPr>
            <a:r>
              <a:rPr lang="en-US" b="1" kern="0" dirty="0">
                <a:latin typeface="Calibri" pitchFamily="34" charset="0"/>
                <a:sym typeface="Wingdings" pitchFamily="2" charset="2"/>
              </a:rPr>
              <a:t>CNGS – horn</a:t>
            </a:r>
            <a:r>
              <a:rPr lang="en-US" kern="0" dirty="0">
                <a:latin typeface="Calibri" pitchFamily="34" charset="0"/>
                <a:sym typeface="Wingdings" pitchFamily="2" charset="2"/>
              </a:rPr>
              <a:t>:</a:t>
            </a:r>
          </a:p>
          <a:p>
            <a:pPr marL="231775" indent="-231775">
              <a:lnSpc>
                <a:spcPct val="90000"/>
              </a:lnSpc>
              <a:spcBef>
                <a:spcPct val="20000"/>
              </a:spcBef>
              <a:buClr>
                <a:schemeClr val="folHlink"/>
              </a:buClr>
              <a:buSzPct val="90000"/>
              <a:buFont typeface="Wingdings" pitchFamily="2" charset="2"/>
              <a:buChar char="q"/>
              <a:defRPr/>
            </a:pPr>
            <a:r>
              <a:rPr lang="en-US" sz="1600" kern="0" dirty="0">
                <a:latin typeface="Calibri" pitchFamily="34" charset="0"/>
                <a:sym typeface="Wingdings" pitchFamily="2" charset="2"/>
              </a:rPr>
              <a:t>~7m long, 700mm Ø</a:t>
            </a:r>
          </a:p>
          <a:p>
            <a:pPr marL="231775" indent="-231775">
              <a:lnSpc>
                <a:spcPct val="90000"/>
              </a:lnSpc>
              <a:spcBef>
                <a:spcPct val="20000"/>
              </a:spcBef>
              <a:buClr>
                <a:schemeClr val="folHlink"/>
              </a:buClr>
              <a:buSzPct val="90000"/>
              <a:buFont typeface="Wingdings" pitchFamily="2" charset="2"/>
              <a:buChar char="q"/>
              <a:defRPr/>
            </a:pPr>
            <a:r>
              <a:rPr lang="en-US" sz="1600" kern="0" dirty="0">
                <a:latin typeface="Calibri" pitchFamily="34" charset="0"/>
                <a:sym typeface="Wingdings" pitchFamily="2" charset="2"/>
              </a:rPr>
              <a:t>Inner conductor: 1.8mm thick, 30÷136mm Ø</a:t>
            </a:r>
          </a:p>
          <a:p>
            <a:pPr marL="231775" indent="-231775">
              <a:lnSpc>
                <a:spcPct val="90000"/>
              </a:lnSpc>
              <a:spcBef>
                <a:spcPct val="20000"/>
              </a:spcBef>
              <a:buClr>
                <a:schemeClr val="folHlink"/>
              </a:buClr>
              <a:buSzPct val="90000"/>
              <a:buFont typeface="Wingdings" pitchFamily="2" charset="2"/>
              <a:buChar char="q"/>
              <a:defRPr/>
            </a:pPr>
            <a:r>
              <a:rPr lang="en-US" sz="1600" kern="0" dirty="0">
                <a:latin typeface="Calibri" pitchFamily="34" charset="0"/>
                <a:sym typeface="Wingdings" pitchFamily="2" charset="2"/>
              </a:rPr>
              <a:t>Made of Aluminum</a:t>
            </a:r>
          </a:p>
          <a:p>
            <a:pPr marL="231775" indent="-231775">
              <a:lnSpc>
                <a:spcPct val="90000"/>
              </a:lnSpc>
              <a:spcBef>
                <a:spcPct val="20000"/>
              </a:spcBef>
              <a:buClr>
                <a:schemeClr val="folHlink"/>
              </a:buClr>
              <a:buSzPct val="90000"/>
              <a:buFont typeface="Wingdings" pitchFamily="2" charset="2"/>
              <a:buChar char="q"/>
              <a:defRPr/>
            </a:pPr>
            <a:r>
              <a:rPr lang="en-US" sz="1600" kern="0" dirty="0">
                <a:latin typeface="Calibri" pitchFamily="34" charset="0"/>
                <a:sym typeface="Wingdings" pitchFamily="2" charset="2"/>
              </a:rPr>
              <a:t>Water cooled</a:t>
            </a:r>
          </a:p>
          <a:p>
            <a:pPr marL="231775" indent="-231775">
              <a:lnSpc>
                <a:spcPct val="90000"/>
              </a:lnSpc>
              <a:spcBef>
                <a:spcPct val="20000"/>
              </a:spcBef>
              <a:buClr>
                <a:schemeClr val="folHlink"/>
              </a:buClr>
              <a:buSzPct val="90000"/>
              <a:buFont typeface="Wingdings" pitchFamily="2" charset="2"/>
              <a:buChar char="q"/>
              <a:defRPr/>
            </a:pPr>
            <a:endParaRPr lang="en-US" sz="1400" kern="0" dirty="0">
              <a:latin typeface="Calibri" pitchFamily="34" charset="0"/>
              <a:sym typeface="Wingdings" pitchFamily="2" charset="2"/>
            </a:endParaRPr>
          </a:p>
          <a:p>
            <a:pPr marL="342900" indent="-342900">
              <a:lnSpc>
                <a:spcPct val="90000"/>
              </a:lnSpc>
              <a:spcBef>
                <a:spcPct val="20000"/>
              </a:spcBef>
              <a:buClr>
                <a:schemeClr val="folHlink"/>
              </a:buClr>
              <a:buSzPct val="90000"/>
              <a:buFont typeface="Wingdings" pitchFamily="2" charset="2"/>
              <a:buChar char="q"/>
              <a:defRPr/>
            </a:pPr>
            <a:endParaRPr lang="en-US" sz="1400" kern="0" dirty="0">
              <a:latin typeface="Calibri" pitchFamily="34" charset="0"/>
              <a:sym typeface="Wingdings" pitchFamily="2" charset="2"/>
            </a:endParaRPr>
          </a:p>
        </p:txBody>
      </p:sp>
      <p:sp>
        <p:nvSpPr>
          <p:cNvPr id="48137" name="Rectangle 3"/>
          <p:cNvSpPr>
            <a:spLocks noGrp="1" noChangeArrowheads="1"/>
          </p:cNvSpPr>
          <p:nvPr>
            <p:ph sz="quarter" idx="1"/>
          </p:nvPr>
        </p:nvSpPr>
        <p:spPr>
          <a:xfrm>
            <a:off x="612775" y="1371600"/>
            <a:ext cx="5635625" cy="838200"/>
          </a:xfrm>
        </p:spPr>
        <p:txBody>
          <a:bodyPr/>
          <a:lstStyle/>
          <a:p>
            <a:r>
              <a:rPr lang="en-US" sz="2000" smtClean="0">
                <a:sym typeface="Wingdings" pitchFamily="2" charset="2"/>
              </a:rPr>
              <a:t>Current: </a:t>
            </a:r>
            <a:r>
              <a:rPr lang="en-US" sz="2000" b="1" smtClean="0">
                <a:solidFill>
                  <a:srgbClr val="0000FF"/>
                </a:solidFill>
                <a:sym typeface="Wingdings" pitchFamily="2" charset="2"/>
              </a:rPr>
              <a:t>150kA (horn) – 180 kA (reflector)</a:t>
            </a:r>
          </a:p>
          <a:p>
            <a:pPr lvl="1"/>
            <a:r>
              <a:rPr lang="en-US" sz="1500" smtClean="0">
                <a:sym typeface="Wingdings" pitchFamily="2" charset="2"/>
              </a:rPr>
              <a:t>Pulse duration 7ms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36538"/>
            <a:ext cx="8153400" cy="685800"/>
          </a:xfrm>
        </p:spPr>
        <p:txBody>
          <a:bodyPr>
            <a:normAutofit fontScale="90000"/>
          </a:bodyPr>
          <a:lstStyle/>
          <a:p>
            <a:pPr fontAlgn="auto">
              <a:spcAft>
                <a:spcPts val="0"/>
              </a:spcAft>
              <a:defRPr/>
            </a:pPr>
            <a:r>
              <a:rPr lang="en-US" dirty="0" smtClean="0"/>
              <a:t>Key elements of the secondary beam</a:t>
            </a:r>
            <a:endParaRPr lang="en-US" dirty="0"/>
          </a:p>
        </p:txBody>
      </p:sp>
      <p:sp>
        <p:nvSpPr>
          <p:cNvPr id="49154"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49155" name="Slide Number Placeholder 3"/>
          <p:cNvSpPr>
            <a:spLocks noGrp="1"/>
          </p:cNvSpPr>
          <p:nvPr>
            <p:ph type="sldNum" sz="quarter" idx="16"/>
          </p:nvPr>
        </p:nvSpPr>
        <p:spPr bwMode="auto">
          <a:ln>
            <a:miter lim="800000"/>
            <a:headEnd/>
            <a:tailEnd/>
          </a:ln>
        </p:spPr>
        <p:txBody>
          <a:bodyPr vert="horz" wrap="square" numCol="1" compatLnSpc="1">
            <a:prstTxWarp prst="textNoShape">
              <a:avLst/>
            </a:prstTxWarp>
          </a:bodyPr>
          <a:lstStyle/>
          <a:p>
            <a:fld id="{418E0F51-6BE4-45E1-9F00-4E936EEB9A54}" type="slidenum">
              <a:rPr lang="en-US"/>
              <a:pPr/>
              <a:t>7</a:t>
            </a:fld>
            <a:endParaRPr lang="en-US"/>
          </a:p>
        </p:txBody>
      </p:sp>
      <p:sp>
        <p:nvSpPr>
          <p:cNvPr id="49156" name="Text Placeholder 5"/>
          <p:cNvSpPr>
            <a:spLocks noGrp="1"/>
          </p:cNvSpPr>
          <p:nvPr>
            <p:ph type="body" sz="quarter" idx="13"/>
          </p:nvPr>
        </p:nvSpPr>
        <p:spPr>
          <a:xfrm>
            <a:off x="609600" y="1020763"/>
            <a:ext cx="8534400" cy="293687"/>
          </a:xfrm>
        </p:spPr>
        <p:txBody>
          <a:bodyPr/>
          <a:lstStyle/>
          <a:p>
            <a:r>
              <a:rPr lang="en-US" smtClean="0">
                <a:latin typeface="Arial" charset="0"/>
                <a:cs typeface="Arial" charset="0"/>
              </a:rPr>
              <a:t>Radiation environment</a:t>
            </a:r>
          </a:p>
        </p:txBody>
      </p:sp>
      <p:pic>
        <p:nvPicPr>
          <p:cNvPr id="49157" name="Picture 2" descr="EPSN0011"/>
          <p:cNvPicPr>
            <a:picLocks noGrp="1" noChangeAspect="1" noChangeArrowheads="1"/>
          </p:cNvPicPr>
          <p:nvPr>
            <p:ph sz="quarter" idx="1"/>
          </p:nvPr>
        </p:nvPicPr>
        <p:blipFill>
          <a:blip r:embed="rId2"/>
          <a:srcRect/>
          <a:stretch>
            <a:fillRect/>
          </a:stretch>
        </p:blipFill>
        <p:spPr>
          <a:xfrm>
            <a:off x="0" y="1371600"/>
            <a:ext cx="4679950" cy="3505200"/>
          </a:xfrm>
        </p:spPr>
      </p:pic>
      <p:pic>
        <p:nvPicPr>
          <p:cNvPr id="49158" name="Picture 6" descr="Fermeture-blocs_sandwitch 044"/>
          <p:cNvPicPr>
            <a:picLocks noChangeAspect="1" noChangeArrowheads="1"/>
          </p:cNvPicPr>
          <p:nvPr/>
        </p:nvPicPr>
        <p:blipFill>
          <a:blip r:embed="rId3"/>
          <a:srcRect/>
          <a:stretch>
            <a:fillRect/>
          </a:stretch>
        </p:blipFill>
        <p:spPr bwMode="auto">
          <a:xfrm>
            <a:off x="4779963" y="2895600"/>
            <a:ext cx="4364037" cy="3276600"/>
          </a:xfrm>
          <a:prstGeom prst="rect">
            <a:avLst/>
          </a:prstGeom>
          <a:noFill/>
          <a:ln w="9525">
            <a:noFill/>
            <a:miter lim="800000"/>
            <a:headEnd/>
            <a:tailEnd/>
          </a:ln>
        </p:spPr>
      </p:pic>
      <p:pic>
        <p:nvPicPr>
          <p:cNvPr id="49159" name="Picture 3"/>
          <p:cNvPicPr>
            <a:picLocks noChangeAspect="1" noChangeArrowheads="1"/>
          </p:cNvPicPr>
          <p:nvPr/>
        </p:nvPicPr>
        <p:blipFill>
          <a:blip r:embed="rId4"/>
          <a:srcRect/>
          <a:stretch>
            <a:fillRect/>
          </a:stretch>
        </p:blipFill>
        <p:spPr bwMode="auto">
          <a:xfrm>
            <a:off x="2357438" y="4953000"/>
            <a:ext cx="2214562" cy="1660525"/>
          </a:xfrm>
          <a:prstGeom prst="rect">
            <a:avLst/>
          </a:prstGeom>
          <a:noFill/>
          <a:ln w="9525">
            <a:noFill/>
            <a:miter lim="800000"/>
            <a:headEnd/>
            <a:tailEnd/>
          </a:ln>
        </p:spPr>
      </p:pic>
      <p:sp>
        <p:nvSpPr>
          <p:cNvPr id="49160" name="Rectangle 10"/>
          <p:cNvSpPr>
            <a:spLocks noChangeArrowheads="1"/>
          </p:cNvSpPr>
          <p:nvPr/>
        </p:nvSpPr>
        <p:spPr bwMode="auto">
          <a:xfrm>
            <a:off x="4800600" y="1447800"/>
            <a:ext cx="4343400" cy="1447800"/>
          </a:xfrm>
          <a:prstGeom prst="rect">
            <a:avLst/>
          </a:prstGeom>
          <a:noFill/>
          <a:ln w="9525">
            <a:noFill/>
            <a:miter lim="800000"/>
            <a:headEnd/>
            <a:tailEnd/>
          </a:ln>
        </p:spPr>
        <p:txBody>
          <a:bodyPr/>
          <a:lstStyle/>
          <a:p>
            <a:pPr marL="342900" indent="-342900">
              <a:spcBef>
                <a:spcPct val="20000"/>
              </a:spcBef>
              <a:buClr>
                <a:schemeClr val="folHlink"/>
              </a:buClr>
              <a:buSzPct val="90000"/>
              <a:buFont typeface="Wingdings" pitchFamily="2" charset="2"/>
              <a:buChar char="q"/>
            </a:pPr>
            <a:r>
              <a:rPr lang="en-US">
                <a:latin typeface="Calibri" pitchFamily="34" charset="0"/>
              </a:rPr>
              <a:t>Optimized shielding</a:t>
            </a:r>
          </a:p>
          <a:p>
            <a:pPr marL="800100" lvl="1" indent="-342900">
              <a:spcBef>
                <a:spcPct val="20000"/>
              </a:spcBef>
              <a:buClr>
                <a:schemeClr val="folHlink"/>
              </a:buClr>
              <a:buSzPct val="90000"/>
              <a:buFont typeface="Wingdings" pitchFamily="2" charset="2"/>
              <a:buChar char="Ä"/>
            </a:pPr>
            <a:r>
              <a:rPr lang="en-US">
                <a:latin typeface="Calibri" pitchFamily="34" charset="0"/>
              </a:rPr>
              <a:t>Marble – iron – concrete</a:t>
            </a:r>
          </a:p>
          <a:p>
            <a:pPr marL="800100" lvl="1" indent="-342900">
              <a:spcBef>
                <a:spcPct val="20000"/>
              </a:spcBef>
              <a:buClr>
                <a:schemeClr val="folHlink"/>
              </a:buClr>
              <a:buSzPct val="90000"/>
              <a:buFont typeface="Wingdings" pitchFamily="2" charset="2"/>
              <a:buChar char="Ä"/>
            </a:pPr>
            <a:r>
              <a:rPr lang="en-US">
                <a:latin typeface="Calibri" pitchFamily="34" charset="0"/>
              </a:rPr>
              <a:t>Remote handling</a:t>
            </a:r>
          </a:p>
        </p:txBody>
      </p:sp>
      <p:sp>
        <p:nvSpPr>
          <p:cNvPr id="49161" name="Rectangle 11"/>
          <p:cNvSpPr>
            <a:spLocks noChangeArrowheads="1"/>
          </p:cNvSpPr>
          <p:nvPr/>
        </p:nvSpPr>
        <p:spPr bwMode="auto">
          <a:xfrm>
            <a:off x="381000" y="4953000"/>
            <a:ext cx="1981200" cy="1600200"/>
          </a:xfrm>
          <a:prstGeom prst="rect">
            <a:avLst/>
          </a:prstGeom>
          <a:noFill/>
          <a:ln w="9525">
            <a:noFill/>
            <a:miter lim="800000"/>
            <a:headEnd/>
            <a:tailEnd/>
          </a:ln>
        </p:spPr>
        <p:txBody>
          <a:bodyPr/>
          <a:lstStyle/>
          <a:p>
            <a:pPr marL="231775" indent="-231775">
              <a:spcBef>
                <a:spcPct val="20000"/>
              </a:spcBef>
              <a:buClr>
                <a:schemeClr val="folHlink"/>
              </a:buClr>
              <a:buSzPct val="90000"/>
              <a:buFont typeface="Wingdings" pitchFamily="2" charset="2"/>
              <a:buChar char="q"/>
            </a:pPr>
            <a:r>
              <a:rPr lang="en-US">
                <a:latin typeface="Calibri" pitchFamily="34" charset="0"/>
              </a:rPr>
              <a:t>Remote station for radiation survey in the target chamber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fontAlgn="auto">
              <a:spcAft>
                <a:spcPts val="0"/>
              </a:spcAft>
              <a:defRPr/>
            </a:pPr>
            <a:r>
              <a:rPr lang="en-US" dirty="0" smtClean="0"/>
              <a:t>CNGS Target Area</a:t>
            </a:r>
            <a:endParaRPr lang="en-US" dirty="0"/>
          </a:p>
        </p:txBody>
      </p:sp>
      <p:graphicFrame>
        <p:nvGraphicFramePr>
          <p:cNvPr id="12" name="Content Placeholder 11"/>
          <p:cNvGraphicFramePr>
            <a:graphicFrameLocks noGrp="1"/>
          </p:cNvGraphicFramePr>
          <p:nvPr>
            <p:ph sz="quarter" idx="1"/>
          </p:nvPr>
        </p:nvGraphicFramePr>
        <p:xfrm>
          <a:off x="457200" y="4038600"/>
          <a:ext cx="8305800" cy="2713038"/>
        </p:xfrm>
        <a:graphic>
          <a:graphicData uri="http://schemas.openxmlformats.org/drawingml/2006/table">
            <a:tbl>
              <a:tblPr firstRow="1" bandRow="1">
                <a:tableStyleId>{BC89EF96-8CEA-46FF-86C4-4CE0E7609802}</a:tableStyleId>
              </a:tblPr>
              <a:tblGrid>
                <a:gridCol w="2133600"/>
                <a:gridCol w="832757"/>
                <a:gridCol w="1260702"/>
                <a:gridCol w="1409019"/>
                <a:gridCol w="1334861"/>
                <a:gridCol w="1334861"/>
              </a:tblGrid>
              <a:tr h="762000">
                <a:tc>
                  <a:txBody>
                    <a:bodyPr/>
                    <a:lstStyle/>
                    <a:p>
                      <a:r>
                        <a:rPr lang="en-US" sz="1400" dirty="0" smtClean="0"/>
                        <a:t>I per PS</a:t>
                      </a:r>
                      <a:r>
                        <a:rPr lang="en-US" sz="1400" baseline="0" dirty="0" smtClean="0"/>
                        <a:t> batch</a:t>
                      </a:r>
                      <a:endParaRPr lang="en-US" sz="1400" dirty="0"/>
                    </a:p>
                  </a:txBody>
                  <a:tcPr anchor="ctr"/>
                </a:tc>
                <a:tc>
                  <a:txBody>
                    <a:bodyPr/>
                    <a:lstStyle/>
                    <a:p>
                      <a:r>
                        <a:rPr lang="en-US" sz="1400" dirty="0" smtClean="0"/>
                        <a:t># PS batches</a:t>
                      </a:r>
                      <a:endParaRPr lang="en-US" sz="1400" dirty="0"/>
                    </a:p>
                  </a:txBody>
                  <a:tcPr anchor="ctr"/>
                </a:tc>
                <a:tc>
                  <a:txBody>
                    <a:bodyPr/>
                    <a:lstStyle/>
                    <a:p>
                      <a:r>
                        <a:rPr lang="en-US" sz="1400" dirty="0" smtClean="0"/>
                        <a:t>I </a:t>
                      </a:r>
                      <a:r>
                        <a:rPr lang="en-US" sz="1400" baseline="0" dirty="0" smtClean="0"/>
                        <a:t> per </a:t>
                      </a:r>
                      <a:r>
                        <a:rPr lang="en-US" sz="1400" dirty="0" smtClean="0"/>
                        <a:t>SPS cycle</a:t>
                      </a:r>
                      <a:endParaRPr lang="en-US" sz="1400" dirty="0"/>
                    </a:p>
                  </a:txBody>
                  <a:tcPr anchor="ctr"/>
                </a:tc>
                <a:tc>
                  <a:txBody>
                    <a:bodyPr/>
                    <a:lstStyle/>
                    <a:p>
                      <a:r>
                        <a:rPr lang="en-US" sz="1400" dirty="0" smtClean="0"/>
                        <a:t>200 days,</a:t>
                      </a:r>
                      <a:r>
                        <a:rPr lang="en-US" sz="1400" baseline="0" dirty="0" smtClean="0"/>
                        <a:t> 100% efficiency, no sharing</a:t>
                      </a:r>
                      <a:endParaRPr lang="en-US" sz="14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200 days,</a:t>
                      </a:r>
                      <a:r>
                        <a:rPr lang="en-US" sz="1400" baseline="0" dirty="0" smtClean="0"/>
                        <a:t> 55% efficiency, no sharing</a:t>
                      </a:r>
                      <a:endParaRPr lang="en-US" sz="1400" dirty="0" smtClean="0"/>
                    </a:p>
                  </a:txBody>
                  <a:tcPr anchor="ctr"/>
                </a:tc>
                <a:tc>
                  <a:txBody>
                    <a:bodyPr/>
                    <a:lstStyle/>
                    <a:p>
                      <a:r>
                        <a:rPr lang="en-US" sz="1400" dirty="0" smtClean="0"/>
                        <a:t>200 days,</a:t>
                      </a:r>
                      <a:r>
                        <a:rPr lang="en-US" sz="1400" baseline="0" dirty="0" smtClean="0"/>
                        <a:t> 55% efficiency, 60% CNGS sharing</a:t>
                      </a:r>
                      <a:endParaRPr lang="en-US" sz="1400" dirty="0"/>
                    </a:p>
                  </a:txBody>
                  <a:tcPr anchor="ctr"/>
                </a:tc>
              </a:tr>
              <a:tr h="370840">
                <a:tc>
                  <a:txBody>
                    <a:bodyPr/>
                    <a:lstStyle/>
                    <a:p>
                      <a:endParaRPr lang="en-US" sz="1400" baseline="30000" dirty="0"/>
                    </a:p>
                  </a:txBody>
                  <a:tcPr/>
                </a:tc>
                <a:tc>
                  <a:txBody>
                    <a:bodyPr/>
                    <a:lstStyle/>
                    <a:p>
                      <a:endParaRPr lang="en-US" sz="1400" dirty="0"/>
                    </a:p>
                  </a:txBody>
                  <a:tcPr/>
                </a:tc>
                <a:tc>
                  <a:txBody>
                    <a:bodyPr/>
                    <a:lstStyle/>
                    <a:p>
                      <a:pPr algn="ctr"/>
                      <a:r>
                        <a:rPr lang="en-US" sz="1400" i="1" dirty="0" smtClean="0"/>
                        <a:t>[</a:t>
                      </a:r>
                      <a:r>
                        <a:rPr lang="en-US" sz="1400" i="1" dirty="0" err="1" smtClean="0"/>
                        <a:t>prot</a:t>
                      </a:r>
                      <a:r>
                        <a:rPr lang="en-US" sz="1400" i="1" dirty="0" smtClean="0"/>
                        <a:t>./6s cycle]</a:t>
                      </a:r>
                      <a:endParaRPr lang="en-US" sz="1400" i="1" dirty="0"/>
                    </a:p>
                  </a:txBody>
                  <a:tcPr/>
                </a:tc>
                <a:tc>
                  <a:txBody>
                    <a:bodyPr/>
                    <a:lstStyle/>
                    <a:p>
                      <a:pPr algn="ctr"/>
                      <a:r>
                        <a:rPr lang="en-US" sz="1400" i="1" dirty="0" smtClean="0"/>
                        <a:t>[pot/year]</a:t>
                      </a:r>
                      <a:endParaRPr lang="en-US" sz="1400" i="1" dirty="0"/>
                    </a:p>
                  </a:txBody>
                  <a:tcPr/>
                </a:tc>
                <a:tc>
                  <a:txBody>
                    <a:bodyPr/>
                    <a:lstStyle/>
                    <a:p>
                      <a:pPr algn="ctr"/>
                      <a:r>
                        <a:rPr lang="en-US" sz="1400" i="1" dirty="0" smtClean="0"/>
                        <a:t>[pot/year]</a:t>
                      </a:r>
                      <a:endParaRPr lang="en-US" sz="1400" i="1" dirty="0"/>
                    </a:p>
                  </a:txBody>
                  <a:tcPr/>
                </a:tc>
                <a:tc>
                  <a:txBody>
                    <a:bodyPr/>
                    <a:lstStyle/>
                    <a:p>
                      <a:pPr algn="ctr"/>
                      <a:r>
                        <a:rPr lang="en-US" sz="1400" i="1" dirty="0" smtClean="0"/>
                        <a:t>[pot/year]</a:t>
                      </a:r>
                      <a:endParaRPr lang="en-US" sz="1400" i="1" dirty="0"/>
                    </a:p>
                  </a:txBody>
                  <a:tcPr/>
                </a:tc>
              </a:tr>
              <a:tr h="370840">
                <a:tc>
                  <a:txBody>
                    <a:bodyPr/>
                    <a:lstStyle/>
                    <a:p>
                      <a:r>
                        <a:rPr lang="en-US" sz="1400" dirty="0" smtClean="0"/>
                        <a:t>2.4×10</a:t>
                      </a:r>
                      <a:r>
                        <a:rPr lang="en-US" sz="1400" baseline="30000" dirty="0" smtClean="0"/>
                        <a:t>13</a:t>
                      </a:r>
                      <a:r>
                        <a:rPr lang="en-US" sz="1400" baseline="0" dirty="0" smtClean="0"/>
                        <a:t> - Nominal CNGS</a:t>
                      </a:r>
                      <a:endParaRPr lang="en-US" sz="1400" baseline="30000" dirty="0" smtClean="0"/>
                    </a:p>
                  </a:txBody>
                  <a:tcPr/>
                </a:tc>
                <a:tc>
                  <a:txBody>
                    <a:bodyPr/>
                    <a:lstStyle/>
                    <a:p>
                      <a:pPr algn="ctr"/>
                      <a:r>
                        <a:rPr lang="en-US" sz="1400" dirty="0" smtClean="0"/>
                        <a:t>2</a:t>
                      </a:r>
                      <a:endParaRPr lang="en-US" sz="1400" dirty="0"/>
                    </a:p>
                  </a:txBody>
                  <a:tcPr/>
                </a:tc>
                <a:tc>
                  <a:txBody>
                    <a:bodyPr/>
                    <a:lstStyle/>
                    <a:p>
                      <a:pPr algn="ctr"/>
                      <a:r>
                        <a:rPr lang="en-US" sz="1400" dirty="0" smtClean="0"/>
                        <a:t>4.8×10</a:t>
                      </a:r>
                      <a:r>
                        <a:rPr lang="en-US" sz="1400" baseline="30000" dirty="0" smtClean="0"/>
                        <a:t>13</a:t>
                      </a:r>
                      <a:r>
                        <a:rPr lang="en-US" sz="1400" baseline="0" dirty="0" smtClean="0"/>
                        <a:t> </a:t>
                      </a:r>
                      <a:endParaRPr lang="en-US" sz="1400" dirty="0"/>
                    </a:p>
                  </a:txBody>
                  <a:tcPr/>
                </a:tc>
                <a:tc>
                  <a:txBody>
                    <a:bodyPr/>
                    <a:lstStyle/>
                    <a:p>
                      <a:pPr algn="ctr"/>
                      <a:r>
                        <a:rPr lang="en-US" sz="1400" b="1" dirty="0" smtClean="0"/>
                        <a:t>1.38×10</a:t>
                      </a:r>
                      <a:r>
                        <a:rPr lang="en-US" sz="1400" b="1" baseline="30000" dirty="0" smtClean="0"/>
                        <a:t>20</a:t>
                      </a:r>
                      <a:endParaRPr lang="en-US" sz="1400" b="1"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t>7.6×10</a:t>
                      </a:r>
                      <a:r>
                        <a:rPr lang="en-US" sz="1400" b="1" baseline="30000" dirty="0" smtClean="0"/>
                        <a:t>19</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t>4.56×10</a:t>
                      </a:r>
                      <a:r>
                        <a:rPr lang="en-US" sz="1400" b="1" baseline="30000" dirty="0" smtClean="0"/>
                        <a:t>19</a:t>
                      </a:r>
                    </a:p>
                  </a:txBody>
                  <a:tcPr>
                    <a:solidFill>
                      <a:srgbClr val="FFFF00"/>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3.5×10</a:t>
                      </a:r>
                      <a:r>
                        <a:rPr lang="en-US" sz="1400" baseline="30000" dirty="0" smtClean="0"/>
                        <a:t>13</a:t>
                      </a:r>
                      <a:r>
                        <a:rPr lang="en-US" sz="1400" baseline="0" dirty="0" smtClean="0"/>
                        <a:t> - Ultimate CNGS</a:t>
                      </a:r>
                      <a:endParaRPr lang="en-US" sz="1400" baseline="30000" dirty="0" smtClean="0"/>
                    </a:p>
                  </a:txBody>
                  <a:tcPr/>
                </a:tc>
                <a:tc>
                  <a:txBody>
                    <a:bodyPr/>
                    <a:lstStyle/>
                    <a:p>
                      <a:pPr algn="ctr"/>
                      <a:r>
                        <a:rPr lang="en-US" sz="1400" dirty="0" smtClean="0"/>
                        <a:t>2</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t>7.0×10</a:t>
                      </a:r>
                      <a:r>
                        <a:rPr lang="en-US" sz="1400" b="1" baseline="30000" dirty="0" smtClean="0"/>
                        <a:t>13</a:t>
                      </a:r>
                      <a:r>
                        <a:rPr lang="en-US" sz="1400" baseline="0" dirty="0" smtClean="0"/>
                        <a:t> </a:t>
                      </a:r>
                      <a:endParaRPr lang="en-US" sz="1400" dirty="0" smtClean="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(2.02×10</a:t>
                      </a:r>
                      <a:r>
                        <a:rPr lang="en-US" sz="1400" baseline="30000" dirty="0" smtClean="0"/>
                        <a:t>20</a:t>
                      </a:r>
                      <a:r>
                        <a:rPr lang="en-US" sz="1400" baseline="0" dirty="0" smtClean="0"/>
                        <a:t>)</a:t>
                      </a:r>
                      <a:endParaRPr lang="en-US" sz="14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(1.11×10</a:t>
                      </a:r>
                      <a:r>
                        <a:rPr lang="en-US" sz="1400" baseline="30000" dirty="0" smtClean="0"/>
                        <a:t>20</a:t>
                      </a:r>
                      <a:r>
                        <a:rPr lang="en-US" sz="1400" baseline="0" dirty="0" smtClean="0"/>
                        <a:t>)</a:t>
                      </a:r>
                      <a:endParaRPr lang="en-US" sz="14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(6.65×10</a:t>
                      </a:r>
                      <a:r>
                        <a:rPr lang="en-US" sz="1400" baseline="30000" dirty="0" smtClean="0"/>
                        <a:t>19</a:t>
                      </a:r>
                      <a:r>
                        <a:rPr lang="en-US" sz="1400" baseline="0" dirty="0" smtClean="0"/>
                        <a:t>)</a:t>
                      </a:r>
                      <a:endParaRPr lang="en-US" sz="1400" dirty="0" smtClean="0"/>
                    </a:p>
                  </a:txBody>
                  <a:tcPr/>
                </a:tc>
              </a:tr>
            </a:tbl>
          </a:graphicData>
        </a:graphic>
      </p:graphicFrame>
      <p:sp>
        <p:nvSpPr>
          <p:cNvPr id="11" name="Content Placeholder 10"/>
          <p:cNvSpPr>
            <a:spLocks noGrp="1"/>
          </p:cNvSpPr>
          <p:nvPr>
            <p:ph sz="quarter" idx="2"/>
          </p:nvPr>
        </p:nvSpPr>
        <p:spPr>
          <a:xfrm>
            <a:off x="609600" y="1371600"/>
            <a:ext cx="8534400" cy="2667000"/>
          </a:xfrm>
        </p:spPr>
        <p:txBody>
          <a:bodyPr>
            <a:normAutofit fontScale="62500" lnSpcReduction="20000"/>
          </a:bodyPr>
          <a:lstStyle/>
          <a:p>
            <a:pPr marL="320040" indent="-320040" fontAlgn="auto">
              <a:spcAft>
                <a:spcPts val="0"/>
              </a:spcAft>
              <a:buFont typeface="Wingdings"/>
              <a:buChar char=""/>
              <a:defRPr/>
            </a:pPr>
            <a:r>
              <a:rPr lang="en-US" dirty="0" smtClean="0"/>
              <a:t>The target area design in a high-power </a:t>
            </a:r>
            <a:r>
              <a:rPr lang="en-US" dirty="0" smtClean="0">
                <a:latin typeface="Symbol" pitchFamily="18" charset="2"/>
              </a:rPr>
              <a:t>n</a:t>
            </a:r>
            <a:r>
              <a:rPr lang="en-US" dirty="0" smtClean="0"/>
              <a:t>-beam is always very challenging :</a:t>
            </a:r>
          </a:p>
          <a:p>
            <a:pPr marL="640080" lvl="1" indent="-274320" fontAlgn="auto">
              <a:spcAft>
                <a:spcPts val="0"/>
              </a:spcAft>
              <a:buFont typeface="Wingdings 2"/>
              <a:buChar char=""/>
              <a:defRPr/>
            </a:pPr>
            <a:r>
              <a:rPr lang="en-US" dirty="0" smtClean="0"/>
              <a:t>the target must sustain the energy deposition and induced stress waves from the beam impact</a:t>
            </a:r>
          </a:p>
          <a:p>
            <a:pPr marL="640080" lvl="1" indent="-274320" fontAlgn="auto">
              <a:spcAft>
                <a:spcPts val="0"/>
              </a:spcAft>
              <a:buFont typeface="Wingdings 2"/>
              <a:buChar char=""/>
              <a:defRPr/>
            </a:pPr>
            <a:r>
              <a:rPr lang="en-US" dirty="0" smtClean="0"/>
              <a:t>the choice of materials has to be adopted to the high-radiation environment </a:t>
            </a:r>
          </a:p>
          <a:p>
            <a:pPr marL="640080" lvl="1" indent="-274320" fontAlgn="auto">
              <a:spcAft>
                <a:spcPts val="0"/>
              </a:spcAft>
              <a:buFont typeface="Wingdings 2"/>
              <a:buChar char=""/>
              <a:defRPr/>
            </a:pPr>
            <a:r>
              <a:rPr lang="en-US" dirty="0" smtClean="0"/>
              <a:t>the high remnant radiation environment limits access possibilities for service &amp; maintenance</a:t>
            </a:r>
          </a:p>
          <a:p>
            <a:pPr marL="640080" lvl="1" indent="-274320" fontAlgn="auto">
              <a:spcAft>
                <a:spcPts val="0"/>
              </a:spcAft>
              <a:buFont typeface="Wingdings 2"/>
              <a:buChar char=""/>
              <a:defRPr/>
            </a:pPr>
            <a:endParaRPr lang="en-US" dirty="0" smtClean="0"/>
          </a:p>
          <a:p>
            <a:pPr marL="320040" indent="-320040" fontAlgn="auto">
              <a:spcAft>
                <a:spcPts val="0"/>
              </a:spcAft>
              <a:buFont typeface="Wingdings" pitchFamily="2" charset="2"/>
              <a:buChar char="q"/>
              <a:defRPr/>
            </a:pPr>
            <a:r>
              <a:rPr lang="en-US" dirty="0" smtClean="0">
                <a:solidFill>
                  <a:srgbClr val="C00000"/>
                </a:solidFill>
              </a:rPr>
              <a:t>CNGS baseline : </a:t>
            </a:r>
          </a:p>
          <a:p>
            <a:pPr marL="640080" lvl="1" indent="-274320" fontAlgn="auto">
              <a:spcAft>
                <a:spcPts val="0"/>
              </a:spcAft>
              <a:buFont typeface="Wingdings" pitchFamily="2" charset="2"/>
              <a:buChar char="q"/>
              <a:defRPr/>
            </a:pPr>
            <a:r>
              <a:rPr lang="en-US" dirty="0" smtClean="0">
                <a:solidFill>
                  <a:srgbClr val="0000FF"/>
                </a:solidFill>
              </a:rPr>
              <a:t>over-designed using safety factors for present and future intensity upgrades</a:t>
            </a:r>
          </a:p>
          <a:p>
            <a:pPr marL="640080" lvl="1" indent="-274320" fontAlgn="auto">
              <a:spcAft>
                <a:spcPts val="0"/>
              </a:spcAft>
              <a:buFont typeface="Wingdings 2"/>
              <a:buChar char=""/>
              <a:defRPr/>
            </a:pPr>
            <a:r>
              <a:rPr lang="en-US" dirty="0" smtClean="0">
                <a:solidFill>
                  <a:srgbClr val="0000FF"/>
                </a:solidFill>
              </a:rPr>
              <a:t>provision for spares of the most sensitive equipment and well studied exchange procedures (HAZOP)</a:t>
            </a:r>
          </a:p>
        </p:txBody>
      </p:sp>
      <p:sp>
        <p:nvSpPr>
          <p:cNvPr id="50216" name="Date Placeholder 4"/>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0217" name="Slide Number Placeholder 5"/>
          <p:cNvSpPr>
            <a:spLocks noGrp="1"/>
          </p:cNvSpPr>
          <p:nvPr>
            <p:ph type="sldNum" sz="quarter" idx="15"/>
          </p:nvPr>
        </p:nvSpPr>
        <p:spPr bwMode="auto">
          <a:ln>
            <a:miter lim="800000"/>
            <a:headEnd/>
            <a:tailEnd/>
          </a:ln>
        </p:spPr>
        <p:txBody>
          <a:bodyPr vert="horz" wrap="square" lIns="91440" numCol="1" anchor="t" anchorCtr="0" compatLnSpc="1">
            <a:prstTxWarp prst="textNoShape">
              <a:avLst/>
            </a:prstTxWarp>
          </a:bodyPr>
          <a:lstStyle/>
          <a:p>
            <a:fld id="{CF6B201E-A909-446F-82C8-9E3F5B18DB64}" type="slidenum">
              <a:rPr lang="en-US"/>
              <a:pPr/>
              <a:t>8</a:t>
            </a:fld>
            <a:endParaRPr lang="en-US"/>
          </a:p>
        </p:txBody>
      </p:sp>
      <p:sp>
        <p:nvSpPr>
          <p:cNvPr id="50218" name="Text Placeholder 9"/>
          <p:cNvSpPr>
            <a:spLocks noGrp="1"/>
          </p:cNvSpPr>
          <p:nvPr>
            <p:ph type="body" sz="quarter" idx="13"/>
          </p:nvPr>
        </p:nvSpPr>
        <p:spPr>
          <a:xfrm>
            <a:off x="609600" y="990600"/>
            <a:ext cx="8534400" cy="292100"/>
          </a:xfrm>
        </p:spPr>
        <p:txBody>
          <a:bodyPr/>
          <a:lstStyle/>
          <a:p>
            <a:r>
              <a:rPr lang="en-US" smtClean="0">
                <a:latin typeface="Arial" charset="0"/>
                <a:cs typeface="Arial" charset="0"/>
              </a:rPr>
              <a:t>Design baseline</a:t>
            </a:r>
          </a:p>
        </p:txBody>
      </p:sp>
      <p:sp>
        <p:nvSpPr>
          <p:cNvPr id="13" name="Line Callout 2 12"/>
          <p:cNvSpPr/>
          <p:nvPr/>
        </p:nvSpPr>
        <p:spPr>
          <a:xfrm>
            <a:off x="5867400" y="6096000"/>
            <a:ext cx="1981200" cy="233363"/>
          </a:xfrm>
          <a:prstGeom prst="borderCallout2">
            <a:avLst>
              <a:gd name="adj1" fmla="val -9583"/>
              <a:gd name="adj2" fmla="val 51931"/>
              <a:gd name="adj3" fmla="val -58688"/>
              <a:gd name="adj4" fmla="val 72274"/>
              <a:gd name="adj5" fmla="val -306090"/>
              <a:gd name="adj6" fmla="val 87257"/>
            </a:avLst>
          </a:pr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anchor="ctr">
            <a:spAutoFit/>
          </a:bodyPr>
          <a:lstStyle/>
          <a:p>
            <a:pPr algn="ctr">
              <a:defRPr/>
            </a:pPr>
            <a:r>
              <a:rPr lang="en-US" sz="1400" dirty="0">
                <a:solidFill>
                  <a:srgbClr val="C00000"/>
                </a:solidFill>
              </a:rPr>
              <a:t>CNGS working hypothesis</a:t>
            </a:r>
          </a:p>
        </p:txBody>
      </p:sp>
      <p:sp>
        <p:nvSpPr>
          <p:cNvPr id="14" name="Line Callout 2 13"/>
          <p:cNvSpPr/>
          <p:nvPr/>
        </p:nvSpPr>
        <p:spPr>
          <a:xfrm>
            <a:off x="1066800" y="6065838"/>
            <a:ext cx="1905000" cy="233362"/>
          </a:xfrm>
          <a:prstGeom prst="borderCallout2">
            <a:avLst>
              <a:gd name="adj1" fmla="val 49712"/>
              <a:gd name="adj2" fmla="val 106347"/>
              <a:gd name="adj3" fmla="val 39406"/>
              <a:gd name="adj4" fmla="val 120912"/>
              <a:gd name="adj5" fmla="val -102096"/>
              <a:gd name="adj6" fmla="val 140468"/>
            </a:avLst>
          </a:pr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anchor="ctr">
            <a:spAutoFit/>
          </a:bodyPr>
          <a:lstStyle/>
          <a:p>
            <a:pPr algn="ctr">
              <a:defRPr/>
            </a:pPr>
            <a:r>
              <a:rPr lang="en-US" sz="1400" dirty="0">
                <a:solidFill>
                  <a:srgbClr val="C00000"/>
                </a:solidFill>
              </a:rPr>
              <a:t>Design limit for the target</a:t>
            </a:r>
          </a:p>
        </p:txBody>
      </p:sp>
      <p:sp>
        <p:nvSpPr>
          <p:cNvPr id="15" name="Line Callout 2 14"/>
          <p:cNvSpPr/>
          <p:nvPr/>
        </p:nvSpPr>
        <p:spPr>
          <a:xfrm>
            <a:off x="3581400" y="6186488"/>
            <a:ext cx="1676400" cy="449262"/>
          </a:xfrm>
          <a:prstGeom prst="borderCallout2">
            <a:avLst>
              <a:gd name="adj1" fmla="val 40170"/>
              <a:gd name="adj2" fmla="val 101022"/>
              <a:gd name="adj3" fmla="val -20668"/>
              <a:gd name="adj4" fmla="val 133228"/>
              <a:gd name="adj5" fmla="val -169293"/>
              <a:gd name="adj6" fmla="val 157555"/>
            </a:avLst>
          </a:pr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anchor="ctr">
            <a:spAutoFit/>
          </a:bodyPr>
          <a:lstStyle/>
          <a:p>
            <a:pPr algn="ctr">
              <a:defRPr/>
            </a:pPr>
            <a:r>
              <a:rPr lang="en-US" sz="1400" dirty="0">
                <a:solidFill>
                  <a:srgbClr val="C00000"/>
                </a:solidFill>
              </a:rPr>
              <a:t>working hypothesis for RP calculations</a:t>
            </a:r>
          </a:p>
        </p:txBody>
      </p:sp>
      <p:sp>
        <p:nvSpPr>
          <p:cNvPr id="50222" name="TextBox 15"/>
          <p:cNvSpPr txBox="1">
            <a:spLocks noChangeArrowheads="1"/>
          </p:cNvSpPr>
          <p:nvPr/>
        </p:nvSpPr>
        <p:spPr bwMode="auto">
          <a:xfrm>
            <a:off x="5562600" y="3810000"/>
            <a:ext cx="3200400" cy="230188"/>
          </a:xfrm>
          <a:prstGeom prst="rect">
            <a:avLst/>
          </a:prstGeom>
          <a:noFill/>
          <a:ln w="9525">
            <a:noFill/>
            <a:miter lim="800000"/>
            <a:headEnd/>
            <a:tailEnd/>
          </a:ln>
        </p:spPr>
        <p:txBody>
          <a:bodyPr>
            <a:spAutoFit/>
          </a:bodyPr>
          <a:lstStyle/>
          <a:p>
            <a:pPr marL="228600" indent="-228600"/>
            <a:r>
              <a:rPr lang="en-US" sz="900" i="1">
                <a:solidFill>
                  <a:srgbClr val="C00000"/>
                </a:solidFill>
                <a:sym typeface="Wingdings" pitchFamily="2" charset="2"/>
              </a:rPr>
              <a:t>M.Meddahi, E.Schaposnicova - CERN-AB-2007-013 PAF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6"/>
          <p:cNvSpPr>
            <a:spLocks noGrp="1"/>
          </p:cNvSpPr>
          <p:nvPr>
            <p:ph type="title"/>
          </p:nvPr>
        </p:nvSpPr>
        <p:spPr/>
        <p:txBody>
          <a:bodyPr/>
          <a:lstStyle/>
          <a:p>
            <a:r>
              <a:rPr lang="en-US" smtClean="0">
                <a:latin typeface="Arial" charset="0"/>
                <a:cs typeface="Arial" charset="0"/>
              </a:rPr>
              <a:t>CNGS Operation</a:t>
            </a:r>
          </a:p>
        </p:txBody>
      </p:sp>
      <p:graphicFrame>
        <p:nvGraphicFramePr>
          <p:cNvPr id="11" name="Content Placeholder 10"/>
          <p:cNvGraphicFramePr>
            <a:graphicFrameLocks noGrp="1"/>
          </p:cNvGraphicFramePr>
          <p:nvPr>
            <p:ph sz="quarter" idx="1"/>
          </p:nvPr>
        </p:nvGraphicFramePr>
        <p:xfrm>
          <a:off x="381000" y="1447800"/>
          <a:ext cx="3810000" cy="2835275"/>
        </p:xfrm>
        <a:graphic>
          <a:graphicData uri="http://schemas.openxmlformats.org/drawingml/2006/table">
            <a:tbl>
              <a:tblPr firstRow="1" bandRow="1">
                <a:tableStyleId>{5DA37D80-6434-44D0-A028-1B22A696006F}</a:tableStyleId>
              </a:tblPr>
              <a:tblGrid>
                <a:gridCol w="1666875"/>
                <a:gridCol w="2143125"/>
              </a:tblGrid>
              <a:tr h="152400">
                <a:tc>
                  <a:txBody>
                    <a:bodyPr/>
                    <a:lstStyle/>
                    <a:p>
                      <a:pPr algn="ctr"/>
                      <a:r>
                        <a:rPr lang="en-US" sz="1600" dirty="0" smtClean="0"/>
                        <a:t>Year</a:t>
                      </a:r>
                      <a:endParaRPr lang="en-US" sz="1600" dirty="0"/>
                    </a:p>
                  </a:txBody>
                  <a:tcPr/>
                </a:tc>
                <a:tc>
                  <a:txBody>
                    <a:bodyPr/>
                    <a:lstStyle/>
                    <a:p>
                      <a:r>
                        <a:rPr lang="en-US" sz="1600" dirty="0" smtClean="0"/>
                        <a:t>Protons on target</a:t>
                      </a:r>
                      <a:endParaRPr lang="en-US" sz="1600" dirty="0"/>
                    </a:p>
                  </a:txBody>
                  <a:tcPr/>
                </a:tc>
              </a:tr>
              <a:tr h="121920">
                <a:tc>
                  <a:txBody>
                    <a:bodyPr/>
                    <a:lstStyle/>
                    <a:p>
                      <a:pPr algn="ctr"/>
                      <a:r>
                        <a:rPr lang="en-US" sz="1600" dirty="0" smtClean="0"/>
                        <a:t>2006-comm.</a:t>
                      </a:r>
                      <a:endParaRPr lang="en-US" sz="1600" dirty="0"/>
                    </a:p>
                  </a:txBody>
                  <a:tcPr/>
                </a:tc>
                <a:tc>
                  <a:txBody>
                    <a:bodyPr/>
                    <a:lstStyle/>
                    <a:p>
                      <a:r>
                        <a:rPr lang="en-US" sz="1600" dirty="0" smtClean="0"/>
                        <a:t>6.87 × 10</a:t>
                      </a:r>
                      <a:r>
                        <a:rPr lang="en-US" sz="1600" baseline="30000" dirty="0" smtClean="0"/>
                        <a:t>15</a:t>
                      </a:r>
                      <a:endParaRPr lang="en-US" sz="1600" baseline="30000" dirty="0"/>
                    </a:p>
                  </a:txBody>
                  <a:tcPr/>
                </a:tc>
              </a:tr>
              <a:tr h="0">
                <a:tc>
                  <a:txBody>
                    <a:bodyPr/>
                    <a:lstStyle/>
                    <a:p>
                      <a:pPr algn="ctr"/>
                      <a:r>
                        <a:rPr lang="en-US" sz="1600" dirty="0" smtClean="0"/>
                        <a:t>2006</a:t>
                      </a:r>
                      <a:endParaRPr lang="en-US" sz="1600" dirty="0"/>
                    </a:p>
                  </a:txBody>
                  <a:tcPr/>
                </a:tc>
                <a:tc>
                  <a:txBody>
                    <a:bodyPr/>
                    <a:lstStyle/>
                    <a:p>
                      <a:r>
                        <a:rPr lang="en-US" sz="1600" dirty="0" smtClean="0"/>
                        <a:t>8.48 × 10</a:t>
                      </a:r>
                      <a:r>
                        <a:rPr lang="en-US" sz="1600" baseline="30000" dirty="0" smtClean="0"/>
                        <a:t>17</a:t>
                      </a:r>
                      <a:endParaRPr lang="en-US" sz="1600" baseline="30000" dirty="0"/>
                    </a:p>
                  </a:txBody>
                  <a:tcPr/>
                </a:tc>
              </a:tr>
              <a:tr h="137160">
                <a:tc>
                  <a:txBody>
                    <a:bodyPr/>
                    <a:lstStyle/>
                    <a:p>
                      <a:pPr algn="ctr"/>
                      <a:r>
                        <a:rPr lang="en-US" sz="1600" dirty="0" smtClean="0"/>
                        <a:t>2007-comm.</a:t>
                      </a:r>
                      <a:endParaRPr lang="en-US" sz="1600" dirty="0"/>
                    </a:p>
                  </a:txBody>
                  <a:tcPr/>
                </a:tc>
                <a:tc>
                  <a:txBody>
                    <a:bodyPr/>
                    <a:lstStyle/>
                    <a:p>
                      <a:r>
                        <a:rPr lang="en-US" sz="1600" dirty="0" smtClean="0"/>
                        <a:t>5.0</a:t>
                      </a:r>
                      <a:r>
                        <a:rPr lang="en-US" sz="1600" baseline="0" dirty="0" smtClean="0"/>
                        <a:t> </a:t>
                      </a:r>
                      <a:r>
                        <a:rPr lang="en-US" sz="1600" dirty="0" smtClean="0"/>
                        <a:t>× 10</a:t>
                      </a:r>
                      <a:r>
                        <a:rPr lang="en-US" sz="1600" baseline="30000" dirty="0" smtClean="0"/>
                        <a:t>16</a:t>
                      </a:r>
                      <a:endParaRPr lang="en-US" sz="1600" baseline="30000" dirty="0"/>
                    </a:p>
                  </a:txBody>
                  <a:tcPr/>
                </a:tc>
              </a:tr>
              <a:tr h="0">
                <a:tc>
                  <a:txBody>
                    <a:bodyPr/>
                    <a:lstStyle/>
                    <a:p>
                      <a:pPr algn="ctr"/>
                      <a:r>
                        <a:rPr lang="en-US" sz="1600" dirty="0" smtClean="0"/>
                        <a:t>2007</a:t>
                      </a:r>
                      <a:endParaRPr lang="en-US" sz="1600" dirty="0"/>
                    </a:p>
                  </a:txBody>
                  <a:tcPr/>
                </a:tc>
                <a:tc>
                  <a:txBody>
                    <a:bodyPr/>
                    <a:lstStyle/>
                    <a:p>
                      <a:r>
                        <a:rPr lang="en-US" sz="1600" dirty="0" smtClean="0"/>
                        <a:t>7.86 × 10</a:t>
                      </a:r>
                      <a:r>
                        <a:rPr lang="en-US" sz="1600" baseline="30000" dirty="0" smtClean="0"/>
                        <a:t>17</a:t>
                      </a:r>
                      <a:endParaRPr lang="en-US" sz="1600" baseline="30000" dirty="0"/>
                    </a:p>
                  </a:txBody>
                  <a:tcPr/>
                </a:tc>
              </a:tr>
              <a:tr h="152400">
                <a:tc>
                  <a:txBody>
                    <a:bodyPr/>
                    <a:lstStyle/>
                    <a:p>
                      <a:pPr algn="ctr"/>
                      <a:r>
                        <a:rPr lang="en-US" sz="1600" dirty="0" smtClean="0"/>
                        <a:t>2008</a:t>
                      </a:r>
                      <a:endParaRPr lang="en-US" sz="1600" dirty="0"/>
                    </a:p>
                  </a:txBody>
                  <a:tcPr/>
                </a:tc>
                <a:tc>
                  <a:txBody>
                    <a:bodyPr/>
                    <a:lstStyle/>
                    <a:p>
                      <a:r>
                        <a:rPr lang="en-US" sz="1600" dirty="0" smtClean="0"/>
                        <a:t>1.78×10</a:t>
                      </a:r>
                      <a:r>
                        <a:rPr lang="en-US" sz="1600" baseline="30000" dirty="0" smtClean="0"/>
                        <a:t>19</a:t>
                      </a:r>
                      <a:endParaRPr lang="en-US" sz="1600" baseline="30000" dirty="0"/>
                    </a:p>
                  </a:txBody>
                  <a:tcPr/>
                </a:tc>
              </a:tr>
              <a:tr h="370840">
                <a:tc>
                  <a:txBody>
                    <a:bodyPr/>
                    <a:lstStyle/>
                    <a:p>
                      <a:pPr algn="ctr"/>
                      <a:r>
                        <a:rPr lang="en-US" sz="1600" dirty="0" smtClean="0"/>
                        <a:t>2009</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2.55 ×10</a:t>
                      </a:r>
                      <a:r>
                        <a:rPr lang="en-US" sz="1600" baseline="30000" dirty="0" smtClean="0"/>
                        <a:t>19</a:t>
                      </a:r>
                      <a:r>
                        <a:rPr lang="en-US" sz="1600" baseline="0" dirty="0" smtClean="0"/>
                        <a:t> (today)</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3.20 </a:t>
                      </a:r>
                      <a:r>
                        <a:rPr lang="en-US" sz="1600" dirty="0" smtClean="0"/>
                        <a:t>×10</a:t>
                      </a:r>
                      <a:r>
                        <a:rPr lang="en-US" sz="1600" baseline="30000" dirty="0" smtClean="0"/>
                        <a:t>19</a:t>
                      </a:r>
                      <a:r>
                        <a:rPr lang="en-US" sz="1600" baseline="0" dirty="0" smtClean="0"/>
                        <a:t> (expected)</a:t>
                      </a:r>
                      <a:endParaRPr lang="en-US" sz="1600" baseline="30000" dirty="0" smtClean="0"/>
                    </a:p>
                  </a:txBody>
                  <a:tcPr/>
                </a:tc>
              </a:tr>
            </a:tbl>
          </a:graphicData>
        </a:graphic>
      </p:graphicFrame>
      <p:sp>
        <p:nvSpPr>
          <p:cNvPr id="9" name="Content Placeholder 8"/>
          <p:cNvSpPr>
            <a:spLocks noGrp="1"/>
          </p:cNvSpPr>
          <p:nvPr>
            <p:ph sz="quarter" idx="2"/>
          </p:nvPr>
        </p:nvSpPr>
        <p:spPr>
          <a:xfrm>
            <a:off x="4343400" y="1371600"/>
            <a:ext cx="4800600" cy="4267200"/>
          </a:xfrm>
        </p:spPr>
        <p:txBody>
          <a:bodyPr>
            <a:normAutofit fontScale="77500" lnSpcReduction="20000"/>
          </a:bodyPr>
          <a:lstStyle/>
          <a:p>
            <a:pPr marL="342900" indent="-342900" fontAlgn="auto">
              <a:spcBef>
                <a:spcPct val="20000"/>
              </a:spcBef>
              <a:spcAft>
                <a:spcPts val="0"/>
              </a:spcAft>
              <a:buClr>
                <a:schemeClr val="folHlink"/>
              </a:buClr>
              <a:buSzPct val="90000"/>
              <a:buFont typeface="Wingdings"/>
              <a:buChar char=""/>
              <a:defRPr/>
            </a:pPr>
            <a:r>
              <a:rPr lang="en-US" b="1" dirty="0" smtClean="0">
                <a:solidFill>
                  <a:srgbClr val="0000FF"/>
                </a:solidFill>
              </a:rPr>
              <a:t>2006- run</a:t>
            </a:r>
            <a:endParaRPr lang="en-US" dirty="0" smtClean="0"/>
          </a:p>
          <a:p>
            <a:pPr marL="576263" lvl="1" indent="-257175" fontAlgn="auto">
              <a:spcBef>
                <a:spcPct val="20000"/>
              </a:spcBef>
              <a:spcAft>
                <a:spcPts val="0"/>
              </a:spcAft>
              <a:buClr>
                <a:schemeClr val="folHlink"/>
              </a:buClr>
              <a:buSzPct val="90000"/>
              <a:buFont typeface="Wingdings" pitchFamily="2" charset="2"/>
              <a:buChar char="§"/>
              <a:defRPr/>
            </a:pPr>
            <a:r>
              <a:rPr lang="en-US" dirty="0" smtClean="0"/>
              <a:t>failure in reflector cooling circuit</a:t>
            </a:r>
          </a:p>
          <a:p>
            <a:pPr marL="342900" indent="-342900" fontAlgn="auto">
              <a:spcBef>
                <a:spcPct val="20000"/>
              </a:spcBef>
              <a:spcAft>
                <a:spcPts val="0"/>
              </a:spcAft>
              <a:buClr>
                <a:schemeClr val="folHlink"/>
              </a:buClr>
              <a:buSzPct val="90000"/>
              <a:buFont typeface="Wingdings"/>
              <a:buChar char=""/>
              <a:defRPr/>
            </a:pPr>
            <a:endParaRPr lang="en-US" b="1" dirty="0" smtClean="0">
              <a:solidFill>
                <a:srgbClr val="0000FF"/>
              </a:solidFill>
            </a:endParaRPr>
          </a:p>
          <a:p>
            <a:pPr marL="342900" indent="-342900" fontAlgn="auto">
              <a:spcBef>
                <a:spcPct val="20000"/>
              </a:spcBef>
              <a:spcAft>
                <a:spcPts val="0"/>
              </a:spcAft>
              <a:buClr>
                <a:schemeClr val="folHlink"/>
              </a:buClr>
              <a:buSzPct val="90000"/>
              <a:buFont typeface="Wingdings"/>
              <a:buChar char=""/>
              <a:defRPr/>
            </a:pPr>
            <a:r>
              <a:rPr lang="en-US" b="1" dirty="0" smtClean="0">
                <a:solidFill>
                  <a:srgbClr val="0000FF"/>
                </a:solidFill>
              </a:rPr>
              <a:t>2007- run</a:t>
            </a:r>
            <a:endParaRPr lang="en-US" dirty="0" smtClean="0"/>
          </a:p>
          <a:p>
            <a:pPr marL="576263" lvl="1" indent="-257175" fontAlgn="auto">
              <a:spcBef>
                <a:spcPct val="20000"/>
              </a:spcBef>
              <a:spcAft>
                <a:spcPts val="0"/>
              </a:spcAft>
              <a:buClr>
                <a:schemeClr val="folHlink"/>
              </a:buClr>
              <a:buSzPct val="90000"/>
              <a:buFont typeface="Wingdings" pitchFamily="2" charset="2"/>
              <a:buChar char="§"/>
              <a:defRPr/>
            </a:pPr>
            <a:r>
              <a:rPr lang="en-US" dirty="0" smtClean="0"/>
              <a:t>radiation effects on ventilation system electronics</a:t>
            </a:r>
          </a:p>
          <a:p>
            <a:pPr marL="576263" lvl="1" indent="-257175" fontAlgn="auto">
              <a:spcBef>
                <a:spcPct val="20000"/>
              </a:spcBef>
              <a:spcAft>
                <a:spcPts val="0"/>
              </a:spcAft>
              <a:buClr>
                <a:schemeClr val="folHlink"/>
              </a:buClr>
              <a:buSzPct val="90000"/>
              <a:buFont typeface="Wingdings" pitchFamily="2" charset="2"/>
              <a:buChar char="§"/>
              <a:defRPr/>
            </a:pPr>
            <a:r>
              <a:rPr lang="en-US" dirty="0" smtClean="0"/>
              <a:t>broken flexible </a:t>
            </a:r>
            <a:r>
              <a:rPr lang="en-US" dirty="0" err="1" smtClean="0"/>
              <a:t>stripline</a:t>
            </a:r>
            <a:r>
              <a:rPr lang="en-US" dirty="0" smtClean="0"/>
              <a:t> cable</a:t>
            </a:r>
          </a:p>
          <a:p>
            <a:pPr marL="365760" indent="-366713" fontAlgn="auto">
              <a:spcBef>
                <a:spcPct val="20000"/>
              </a:spcBef>
              <a:spcAft>
                <a:spcPts val="0"/>
              </a:spcAft>
              <a:buClr>
                <a:schemeClr val="folHlink"/>
              </a:buClr>
              <a:buSzPct val="90000"/>
              <a:buFont typeface="Wingdings" pitchFamily="2" charset="2"/>
              <a:buChar char="q"/>
              <a:defRPr/>
            </a:pPr>
            <a:endParaRPr lang="en-US" b="1" dirty="0" smtClean="0">
              <a:solidFill>
                <a:srgbClr val="0000FF"/>
              </a:solidFill>
            </a:endParaRPr>
          </a:p>
          <a:p>
            <a:pPr marL="365760" indent="-366713" fontAlgn="auto">
              <a:spcBef>
                <a:spcPct val="20000"/>
              </a:spcBef>
              <a:spcAft>
                <a:spcPts val="0"/>
              </a:spcAft>
              <a:buClr>
                <a:schemeClr val="folHlink"/>
              </a:buClr>
              <a:buSzPct val="90000"/>
              <a:buFont typeface="Wingdings" pitchFamily="2" charset="2"/>
              <a:buChar char="q"/>
              <a:defRPr/>
            </a:pPr>
            <a:r>
              <a:rPr lang="en-US" b="1" dirty="0" smtClean="0">
                <a:solidFill>
                  <a:srgbClr val="0000FF"/>
                </a:solidFill>
              </a:rPr>
              <a:t>2008- shutdown</a:t>
            </a:r>
            <a:endParaRPr lang="en-US" dirty="0" smtClean="0"/>
          </a:p>
          <a:p>
            <a:pPr marL="576263" lvl="1" indent="-257175" fontAlgn="auto">
              <a:spcBef>
                <a:spcPct val="20000"/>
              </a:spcBef>
              <a:spcAft>
                <a:spcPts val="0"/>
              </a:spcAft>
              <a:buClr>
                <a:schemeClr val="folHlink"/>
              </a:buClr>
              <a:buSzPct val="90000"/>
              <a:buFont typeface="Wingdings" pitchFamily="2" charset="2"/>
              <a:buChar char="§"/>
              <a:defRPr/>
            </a:pPr>
            <a:r>
              <a:rPr lang="en-US" dirty="0" smtClean="0"/>
              <a:t>failure in target rotation mechanism – inspection </a:t>
            </a:r>
          </a:p>
          <a:p>
            <a:pPr marL="576263" lvl="1" indent="-257175" fontAlgn="auto">
              <a:spcBef>
                <a:spcPct val="20000"/>
              </a:spcBef>
              <a:spcAft>
                <a:spcPts val="0"/>
              </a:spcAft>
              <a:buClr>
                <a:schemeClr val="folHlink"/>
              </a:buClr>
              <a:buSzPct val="90000"/>
              <a:buFont typeface="Wingdings" pitchFamily="2" charset="2"/>
              <a:buChar char="§"/>
              <a:defRPr/>
            </a:pPr>
            <a:r>
              <a:rPr lang="en-US" dirty="0" smtClean="0"/>
              <a:t>horn/reflector cooling system filter improvements</a:t>
            </a:r>
          </a:p>
          <a:p>
            <a:pPr marL="576263" lvl="1" indent="-257175" fontAlgn="auto">
              <a:spcBef>
                <a:spcPct val="20000"/>
              </a:spcBef>
              <a:spcAft>
                <a:spcPts val="0"/>
              </a:spcAft>
              <a:buClr>
                <a:schemeClr val="folHlink"/>
              </a:buClr>
              <a:buSzPct val="90000"/>
              <a:buFont typeface="Wingdings" pitchFamily="2" charset="2"/>
              <a:buChar char="§"/>
              <a:defRPr/>
            </a:pPr>
            <a:r>
              <a:rPr lang="en-US" dirty="0" smtClean="0"/>
              <a:t>handling of </a:t>
            </a:r>
            <a:r>
              <a:rPr lang="en-US" dirty="0" err="1" smtClean="0"/>
              <a:t>tritiated</a:t>
            </a:r>
            <a:r>
              <a:rPr lang="en-US" dirty="0" smtClean="0"/>
              <a:t> water</a:t>
            </a:r>
          </a:p>
        </p:txBody>
      </p:sp>
      <p:sp>
        <p:nvSpPr>
          <p:cNvPr id="51229" name="Date Placeholder 2"/>
          <p:cNvSpPr>
            <a:spLocks noGrp="1"/>
          </p:cNvSpPr>
          <p:nvPr>
            <p:ph type="dt" sz="quarter" idx="14"/>
          </p:nvPr>
        </p:nvSpPr>
        <p:spPr bwMode="auto">
          <a:noFill/>
          <a:ln>
            <a:miter lim="800000"/>
            <a:headEnd/>
            <a:tailEnd/>
          </a:ln>
        </p:spPr>
        <p:txBody>
          <a:bodyPr wrap="square" lIns="91440" tIns="45720" rIns="91440" bIns="45720" numCol="1" compatLnSpc="1">
            <a:prstTxWarp prst="textNoShape">
              <a:avLst/>
            </a:prstTxWarp>
          </a:bodyPr>
          <a:lstStyle/>
          <a:p>
            <a:r>
              <a:rPr lang="en-US"/>
              <a:t>I.Efthymiopoulos, CERN</a:t>
            </a:r>
          </a:p>
        </p:txBody>
      </p:sp>
      <p:sp>
        <p:nvSpPr>
          <p:cNvPr id="51230" name="Slide Number Placeholder 3"/>
          <p:cNvSpPr>
            <a:spLocks noGrp="1"/>
          </p:cNvSpPr>
          <p:nvPr>
            <p:ph type="sldNum" sz="quarter" idx="15"/>
          </p:nvPr>
        </p:nvSpPr>
        <p:spPr bwMode="auto">
          <a:ln>
            <a:miter lim="800000"/>
            <a:headEnd/>
            <a:tailEnd/>
          </a:ln>
        </p:spPr>
        <p:txBody>
          <a:bodyPr vert="horz" wrap="square" lIns="91440" numCol="1" anchor="t" anchorCtr="0" compatLnSpc="1">
            <a:prstTxWarp prst="textNoShape">
              <a:avLst/>
            </a:prstTxWarp>
          </a:bodyPr>
          <a:lstStyle/>
          <a:p>
            <a:fld id="{04F3DFE8-F746-4F2B-B131-F9C091E54B55}" type="slidenum">
              <a:rPr lang="en-US"/>
              <a:pPr/>
              <a:t>9</a:t>
            </a:fld>
            <a:endParaRPr lang="en-US"/>
          </a:p>
        </p:txBody>
      </p:sp>
      <p:sp>
        <p:nvSpPr>
          <p:cNvPr id="51231" name="Text Placeholder 9"/>
          <p:cNvSpPr>
            <a:spLocks noGrp="1"/>
          </p:cNvSpPr>
          <p:nvPr>
            <p:ph type="body" sz="quarter" idx="13"/>
          </p:nvPr>
        </p:nvSpPr>
        <p:spPr>
          <a:xfrm>
            <a:off x="609600" y="990600"/>
            <a:ext cx="8534400" cy="292100"/>
          </a:xfrm>
        </p:spPr>
        <p:txBody>
          <a:bodyPr/>
          <a:lstStyle/>
          <a:p>
            <a:r>
              <a:rPr lang="en-US" smtClean="0">
                <a:latin typeface="Arial" charset="0"/>
                <a:cs typeface="Arial" charset="0"/>
              </a:rPr>
              <a:t>Summary</a:t>
            </a:r>
          </a:p>
        </p:txBody>
      </p:sp>
      <p:pic>
        <p:nvPicPr>
          <p:cNvPr id="51232" name="Picture 13" descr="page1-5activeCNGS10oct08.jpg"/>
          <p:cNvPicPr>
            <a:picLocks noChangeAspect="1"/>
          </p:cNvPicPr>
          <p:nvPr/>
        </p:nvPicPr>
        <p:blipFill>
          <a:blip r:embed="rId2"/>
          <a:srcRect/>
          <a:stretch>
            <a:fillRect/>
          </a:stretch>
        </p:blipFill>
        <p:spPr bwMode="auto">
          <a:xfrm>
            <a:off x="152400" y="4114800"/>
            <a:ext cx="3124200" cy="2663825"/>
          </a:xfrm>
          <a:prstGeom prst="rect">
            <a:avLst/>
          </a:prstGeom>
          <a:noFill/>
          <a:ln w="9525">
            <a:noFill/>
            <a:miter lim="800000"/>
            <a:headEnd/>
            <a:tailEnd/>
          </a:ln>
        </p:spPr>
      </p:pic>
      <p:sp>
        <p:nvSpPr>
          <p:cNvPr id="51233" name="TextBox 15"/>
          <p:cNvSpPr txBox="1">
            <a:spLocks noChangeArrowheads="1"/>
          </p:cNvSpPr>
          <p:nvPr/>
        </p:nvSpPr>
        <p:spPr bwMode="auto">
          <a:xfrm>
            <a:off x="3352800" y="5791200"/>
            <a:ext cx="5791200" cy="523875"/>
          </a:xfrm>
          <a:prstGeom prst="rect">
            <a:avLst/>
          </a:prstGeom>
          <a:noFill/>
          <a:ln w="9525">
            <a:noFill/>
            <a:miter lim="800000"/>
            <a:headEnd/>
            <a:tailEnd/>
          </a:ln>
        </p:spPr>
        <p:txBody>
          <a:bodyPr>
            <a:spAutoFit/>
          </a:bodyPr>
          <a:lstStyle/>
          <a:p>
            <a:pPr marL="228600" indent="-228600"/>
            <a:r>
              <a:rPr lang="en-US" sz="1400" i="1">
                <a:solidFill>
                  <a:srgbClr val="C00000"/>
                </a:solidFill>
                <a:sym typeface="Wingdings" pitchFamily="2" charset="2"/>
              </a:rPr>
              <a:t> f</a:t>
            </a:r>
            <a:r>
              <a:rPr lang="en-US" sz="1400" i="1">
                <a:solidFill>
                  <a:srgbClr val="C00000"/>
                </a:solidFill>
              </a:rPr>
              <a:t>urther info on CNGS operation performance: talk by </a:t>
            </a:r>
            <a:r>
              <a:rPr lang="en-US" sz="1400" b="1" i="1">
                <a:solidFill>
                  <a:srgbClr val="C00000"/>
                </a:solidFill>
              </a:rPr>
              <a:t>E. Gschwendtner (WG1 - Tuesday  PM)</a:t>
            </a:r>
          </a:p>
        </p:txBody>
      </p:sp>
      <p:sp>
        <p:nvSpPr>
          <p:cNvPr id="17" name="TextBox 16"/>
          <p:cNvSpPr txBox="1"/>
          <p:nvPr/>
        </p:nvSpPr>
        <p:spPr>
          <a:xfrm>
            <a:off x="152400" y="6600825"/>
            <a:ext cx="1676400" cy="173038"/>
          </a:xfrm>
          <a:prstGeom prst="rect">
            <a:avLst/>
          </a:prstGeom>
          <a:noFill/>
        </p:spPr>
        <p:txBody>
          <a:bodyPr lIns="9144" tIns="9144" rIns="9144" bIns="9144">
            <a:spAutoFit/>
          </a:bodyPr>
          <a:lstStyle/>
          <a:p>
            <a:pPr marL="228600" indent="-228600">
              <a:defRPr/>
            </a:pPr>
            <a:r>
              <a:rPr lang="en-US" sz="1000" i="1" dirty="0">
                <a:solidFill>
                  <a:schemeClr val="accent4"/>
                </a:solidFill>
                <a:sym typeface="Wingdings"/>
              </a:rPr>
              <a:t>SPS machine super-cycle</a:t>
            </a:r>
            <a:endParaRPr lang="en-US" sz="1000" i="1" dirty="0">
              <a:solidFill>
                <a:schemeClr val="accent4"/>
              </a:solidFill>
            </a:endParaRPr>
          </a:p>
        </p:txBody>
      </p:sp>
      <p:sp>
        <p:nvSpPr>
          <p:cNvPr id="51235" name="TextBox 17"/>
          <p:cNvSpPr txBox="1">
            <a:spLocks noChangeArrowheads="1"/>
          </p:cNvSpPr>
          <p:nvPr/>
        </p:nvSpPr>
        <p:spPr bwMode="auto">
          <a:xfrm>
            <a:off x="152400" y="6303963"/>
            <a:ext cx="457200" cy="173037"/>
          </a:xfrm>
          <a:prstGeom prst="rect">
            <a:avLst/>
          </a:prstGeom>
          <a:noFill/>
          <a:ln w="9525">
            <a:noFill/>
            <a:miter lim="800000"/>
            <a:headEnd/>
            <a:tailEnd/>
          </a:ln>
        </p:spPr>
        <p:txBody>
          <a:bodyPr lIns="9144" tIns="9144" rIns="9144" bIns="9144">
            <a:spAutoFit/>
          </a:bodyPr>
          <a:lstStyle/>
          <a:p>
            <a:pPr marL="228600" indent="-228600"/>
            <a:r>
              <a:rPr lang="en-US" sz="1000" i="1">
                <a:solidFill>
                  <a:srgbClr val="CC0099"/>
                </a:solidFill>
                <a:sym typeface="Wingdings" pitchFamily="2" charset="2"/>
              </a:rPr>
              <a:t>CNGS</a:t>
            </a:r>
            <a:endParaRPr lang="en-US" sz="1000" i="1">
              <a:solidFill>
                <a:srgbClr val="CC0099"/>
              </a:solidFill>
            </a:endParaRPr>
          </a:p>
        </p:txBody>
      </p:sp>
      <p:sp>
        <p:nvSpPr>
          <p:cNvPr id="51236" name="TextBox 18"/>
          <p:cNvSpPr txBox="1">
            <a:spLocks noChangeArrowheads="1"/>
          </p:cNvSpPr>
          <p:nvPr/>
        </p:nvSpPr>
        <p:spPr bwMode="auto">
          <a:xfrm>
            <a:off x="584200" y="6303963"/>
            <a:ext cx="457200" cy="173037"/>
          </a:xfrm>
          <a:prstGeom prst="rect">
            <a:avLst/>
          </a:prstGeom>
          <a:noFill/>
          <a:ln w="9525">
            <a:noFill/>
            <a:miter lim="800000"/>
            <a:headEnd/>
            <a:tailEnd/>
          </a:ln>
        </p:spPr>
        <p:txBody>
          <a:bodyPr lIns="9144" tIns="9144" rIns="9144" bIns="9144">
            <a:spAutoFit/>
          </a:bodyPr>
          <a:lstStyle/>
          <a:p>
            <a:pPr marL="228600" indent="-228600"/>
            <a:r>
              <a:rPr lang="en-US" sz="1000" i="1">
                <a:solidFill>
                  <a:srgbClr val="CC0099"/>
                </a:solidFill>
                <a:sym typeface="Wingdings" pitchFamily="2" charset="2"/>
              </a:rPr>
              <a:t>CNGS</a:t>
            </a:r>
            <a:endParaRPr lang="en-US" sz="1000" i="1">
              <a:solidFill>
                <a:srgbClr val="CC0099"/>
              </a:solidFill>
            </a:endParaRPr>
          </a:p>
        </p:txBody>
      </p:sp>
      <p:sp>
        <p:nvSpPr>
          <p:cNvPr id="51237" name="TextBox 19"/>
          <p:cNvSpPr txBox="1">
            <a:spLocks noChangeArrowheads="1"/>
          </p:cNvSpPr>
          <p:nvPr/>
        </p:nvSpPr>
        <p:spPr bwMode="auto">
          <a:xfrm>
            <a:off x="1143000" y="6303963"/>
            <a:ext cx="457200" cy="173037"/>
          </a:xfrm>
          <a:prstGeom prst="rect">
            <a:avLst/>
          </a:prstGeom>
          <a:noFill/>
          <a:ln w="9525">
            <a:noFill/>
            <a:miter lim="800000"/>
            <a:headEnd/>
            <a:tailEnd/>
          </a:ln>
        </p:spPr>
        <p:txBody>
          <a:bodyPr lIns="9144" tIns="9144" rIns="9144" bIns="9144">
            <a:spAutoFit/>
          </a:bodyPr>
          <a:lstStyle/>
          <a:p>
            <a:pPr marL="228600" indent="-228600"/>
            <a:r>
              <a:rPr lang="en-US" sz="1000" i="1">
                <a:solidFill>
                  <a:srgbClr val="CC0099"/>
                </a:solidFill>
                <a:sym typeface="Wingdings" pitchFamily="2" charset="2"/>
              </a:rPr>
              <a:t>LHC</a:t>
            </a:r>
            <a:endParaRPr lang="en-US" sz="1000" i="1">
              <a:solidFill>
                <a:srgbClr val="CC0099"/>
              </a:solidFill>
            </a:endParaRPr>
          </a:p>
        </p:txBody>
      </p:sp>
      <p:sp>
        <p:nvSpPr>
          <p:cNvPr id="51238" name="TextBox 20"/>
          <p:cNvSpPr txBox="1">
            <a:spLocks noChangeArrowheads="1"/>
          </p:cNvSpPr>
          <p:nvPr/>
        </p:nvSpPr>
        <p:spPr bwMode="auto">
          <a:xfrm>
            <a:off x="1981200" y="6303963"/>
            <a:ext cx="457200" cy="173037"/>
          </a:xfrm>
          <a:prstGeom prst="rect">
            <a:avLst/>
          </a:prstGeom>
          <a:noFill/>
          <a:ln w="9525">
            <a:noFill/>
            <a:miter lim="800000"/>
            <a:headEnd/>
            <a:tailEnd/>
          </a:ln>
        </p:spPr>
        <p:txBody>
          <a:bodyPr lIns="9144" tIns="9144" rIns="9144" bIns="9144">
            <a:spAutoFit/>
          </a:bodyPr>
          <a:lstStyle/>
          <a:p>
            <a:pPr marL="228600" indent="-228600"/>
            <a:r>
              <a:rPr lang="en-US" sz="1000" i="1">
                <a:solidFill>
                  <a:srgbClr val="CC0099"/>
                </a:solidFill>
                <a:sym typeface="Wingdings" pitchFamily="2" charset="2"/>
              </a:rPr>
              <a:t>CNGS</a:t>
            </a:r>
            <a:endParaRPr lang="en-US" sz="1000" i="1">
              <a:solidFill>
                <a:srgbClr val="CC0099"/>
              </a:solidFill>
            </a:endParaRPr>
          </a:p>
        </p:txBody>
      </p:sp>
      <p:sp>
        <p:nvSpPr>
          <p:cNvPr id="51239" name="TextBox 21"/>
          <p:cNvSpPr txBox="1">
            <a:spLocks noChangeArrowheads="1"/>
          </p:cNvSpPr>
          <p:nvPr/>
        </p:nvSpPr>
        <p:spPr bwMode="auto">
          <a:xfrm>
            <a:off x="2438400" y="6303963"/>
            <a:ext cx="457200" cy="173037"/>
          </a:xfrm>
          <a:prstGeom prst="rect">
            <a:avLst/>
          </a:prstGeom>
          <a:noFill/>
          <a:ln w="9525">
            <a:noFill/>
            <a:miter lim="800000"/>
            <a:headEnd/>
            <a:tailEnd/>
          </a:ln>
        </p:spPr>
        <p:txBody>
          <a:bodyPr lIns="9144" tIns="9144" rIns="9144" bIns="9144">
            <a:spAutoFit/>
          </a:bodyPr>
          <a:lstStyle/>
          <a:p>
            <a:pPr marL="228600" indent="-228600"/>
            <a:r>
              <a:rPr lang="en-US" sz="1000" i="1">
                <a:solidFill>
                  <a:srgbClr val="CC0099"/>
                </a:solidFill>
                <a:sym typeface="Wingdings" pitchFamily="2" charset="2"/>
              </a:rPr>
              <a:t>CNGS</a:t>
            </a:r>
            <a:endParaRPr lang="en-US" sz="1000" i="1">
              <a:solidFill>
                <a:srgbClr val="CC0099"/>
              </a:solidFill>
            </a:endParaRPr>
          </a:p>
        </p:txBody>
      </p:sp>
      <p:sp>
        <p:nvSpPr>
          <p:cNvPr id="51240" name="TextBox 22"/>
          <p:cNvSpPr txBox="1">
            <a:spLocks noChangeArrowheads="1"/>
          </p:cNvSpPr>
          <p:nvPr/>
        </p:nvSpPr>
        <p:spPr bwMode="auto">
          <a:xfrm>
            <a:off x="2862263" y="6303963"/>
            <a:ext cx="457200" cy="173037"/>
          </a:xfrm>
          <a:prstGeom prst="rect">
            <a:avLst/>
          </a:prstGeom>
          <a:noFill/>
          <a:ln w="9525">
            <a:noFill/>
            <a:miter lim="800000"/>
            <a:headEnd/>
            <a:tailEnd/>
          </a:ln>
        </p:spPr>
        <p:txBody>
          <a:bodyPr lIns="9144" tIns="9144" rIns="9144" bIns="9144">
            <a:spAutoFit/>
          </a:bodyPr>
          <a:lstStyle/>
          <a:p>
            <a:pPr marL="228600" indent="-228600"/>
            <a:r>
              <a:rPr lang="en-US" sz="1000" i="1">
                <a:solidFill>
                  <a:srgbClr val="CC0099"/>
                </a:solidFill>
                <a:sym typeface="Wingdings" pitchFamily="2" charset="2"/>
              </a:rPr>
              <a:t>CNGS</a:t>
            </a:r>
            <a:endParaRPr lang="en-US" sz="1000" i="1">
              <a:solidFill>
                <a:srgbClr val="CC0099"/>
              </a:solidFill>
            </a:endParaRPr>
          </a:p>
        </p:txBody>
      </p:sp>
    </p:spTree>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ie-ABMBStatusReport-02Jun08">
  <a:themeElements>
    <a:clrScheme name="1_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1_Layers">
      <a:majorFont>
        <a:latin typeface="Arial Unicode MS"/>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1_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1_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1_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1_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1_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1_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1_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1_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1_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ie-ABMBStatusReport-02Jun08</Template>
  <TotalTime>4093</TotalTime>
  <Words>2508</Words>
  <Application>Microsoft Office PowerPoint</Application>
  <PresentationFormat>On-screen Show (4:3)</PresentationFormat>
  <Paragraphs>459</Paragraphs>
  <Slides>31</Slides>
  <Notes>3</Notes>
  <HiddenSlides>0</HiddenSlides>
  <MMClips>1</MMClips>
  <ScaleCrop>false</ScaleCrop>
  <HeadingPairs>
    <vt:vector size="6" baseType="variant">
      <vt:variant>
        <vt:lpstr>Fonts Used</vt:lpstr>
      </vt:variant>
      <vt:variant>
        <vt:i4>10</vt:i4>
      </vt:variant>
      <vt:variant>
        <vt:lpstr>Design Template</vt:lpstr>
      </vt:variant>
      <vt:variant>
        <vt:i4>17</vt:i4>
      </vt:variant>
      <vt:variant>
        <vt:lpstr>Slide Titles</vt:lpstr>
      </vt:variant>
      <vt:variant>
        <vt:i4>31</vt:i4>
      </vt:variant>
    </vt:vector>
  </HeadingPairs>
  <TitlesOfParts>
    <vt:vector size="58" baseType="lpstr">
      <vt:lpstr>Arial</vt:lpstr>
      <vt:lpstr>Arial Unicode MS</vt:lpstr>
      <vt:lpstr>Calibri</vt:lpstr>
      <vt:lpstr>Wingdings</vt:lpstr>
      <vt:lpstr>Candara</vt:lpstr>
      <vt:lpstr>Wingdings 2</vt:lpstr>
      <vt:lpstr>Tw Cen MT</vt:lpstr>
      <vt:lpstr>Times New Roman</vt:lpstr>
      <vt:lpstr>Symbol</vt:lpstr>
      <vt:lpstr>Helvetica</vt:lpstr>
      <vt:lpstr>ie-ABMBStatusReport-02Jun08</vt:lpstr>
      <vt:lpstr>Custom Design</vt:lpstr>
      <vt:lpstr>Median</vt:lpstr>
      <vt:lpstr>ie-ABMBStatusReport-02Jun08</vt:lpstr>
      <vt:lpstr>ie-ABMBStatusReport-02Jun08</vt:lpstr>
      <vt:lpstr>Median</vt:lpstr>
      <vt:lpstr>Median</vt:lpstr>
      <vt:lpstr>Median</vt:lpstr>
      <vt:lpstr>Median</vt:lpstr>
      <vt:lpstr>Median</vt:lpstr>
      <vt:lpstr>Median</vt:lpstr>
      <vt:lpstr>Median</vt:lpstr>
      <vt:lpstr>Median</vt:lpstr>
      <vt:lpstr>Median</vt:lpstr>
      <vt:lpstr>Median</vt:lpstr>
      <vt:lpstr>Median</vt:lpstr>
      <vt:lpstr>Median</vt:lpstr>
      <vt:lpstr>TARGET STATION INFRASTRUCTURE THE CNGS EXPERIENCE </vt:lpstr>
      <vt:lpstr>CERN Neutrinos to Gran Sasso</vt:lpstr>
      <vt:lpstr>CERN Neutrinos to Gran Sasso</vt:lpstr>
      <vt:lpstr>CERN Neutrinos to Gran Sasso</vt:lpstr>
      <vt:lpstr>Key elements of the secondary beam</vt:lpstr>
      <vt:lpstr>Key elements of the secondary beam</vt:lpstr>
      <vt:lpstr>Key elements of the secondary beam</vt:lpstr>
      <vt:lpstr>CNGS Target Area</vt:lpstr>
      <vt:lpstr>CNGS Operation</vt:lpstr>
      <vt:lpstr>CNGS Operation</vt:lpstr>
      <vt:lpstr>Horn &amp; Reflector issues</vt:lpstr>
      <vt:lpstr>Horn &amp; Reflector issues</vt:lpstr>
      <vt:lpstr>Horn &amp; Reflector issues</vt:lpstr>
      <vt:lpstr>Horn &amp; Reflector issues</vt:lpstr>
      <vt:lpstr>Horn &amp; Reflector issues</vt:lpstr>
      <vt:lpstr>Horn &amp; Reflector issues</vt:lpstr>
      <vt:lpstr>Horn &amp; Reflector issues</vt:lpstr>
      <vt:lpstr>Horn &amp; Reflector issues</vt:lpstr>
      <vt:lpstr>Horn &amp; Reflector issues</vt:lpstr>
      <vt:lpstr>Radiation effects on electronics</vt:lpstr>
      <vt:lpstr>Radiation effects on electronics</vt:lpstr>
      <vt:lpstr>Radiation effects on electronics</vt:lpstr>
      <vt:lpstr>Target motorization failure</vt:lpstr>
      <vt:lpstr>Target motorization failure</vt:lpstr>
      <vt:lpstr>Target motorization failure</vt:lpstr>
      <vt:lpstr>Target motorization failure</vt:lpstr>
      <vt:lpstr>CNGS - water issues</vt:lpstr>
      <vt:lpstr>CNGS – water issues</vt:lpstr>
      <vt:lpstr>CNGS – water issues</vt:lpstr>
      <vt:lpstr>CNGS – water issues</vt:lpstr>
      <vt:lpstr>Summary</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CNGS Shutdown 2008 Activities     Weekly Report  </dc:title>
  <dc:creator>efthymio</dc:creator>
  <cp:lastModifiedBy>Kirk T McDonald</cp:lastModifiedBy>
  <cp:revision>238</cp:revision>
  <dcterms:created xsi:type="dcterms:W3CDTF">2008-10-18T06:38:00Z</dcterms:created>
  <dcterms:modified xsi:type="dcterms:W3CDTF">2009-10-19T22:32:11Z</dcterms:modified>
</cp:coreProperties>
</file>