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73" r:id="rId2"/>
    <p:sldMasterId id="2147483685" r:id="rId3"/>
    <p:sldMasterId id="2147483709" r:id="rId4"/>
  </p:sldMasterIdLst>
  <p:notesMasterIdLst>
    <p:notesMasterId r:id="rId32"/>
  </p:notesMasterIdLst>
  <p:handoutMasterIdLst>
    <p:handoutMasterId r:id="rId33"/>
  </p:handoutMasterIdLst>
  <p:sldIdLst>
    <p:sldId id="256" r:id="rId5"/>
    <p:sldId id="333" r:id="rId6"/>
    <p:sldId id="334" r:id="rId7"/>
    <p:sldId id="297" r:id="rId8"/>
    <p:sldId id="335" r:id="rId9"/>
    <p:sldId id="328" r:id="rId10"/>
    <p:sldId id="257" r:id="rId11"/>
    <p:sldId id="330" r:id="rId12"/>
    <p:sldId id="312" r:id="rId13"/>
    <p:sldId id="324" r:id="rId14"/>
    <p:sldId id="336" r:id="rId15"/>
    <p:sldId id="337" r:id="rId16"/>
    <p:sldId id="353" r:id="rId17"/>
    <p:sldId id="357" r:id="rId18"/>
    <p:sldId id="358" r:id="rId19"/>
    <p:sldId id="347" r:id="rId20"/>
    <p:sldId id="349" r:id="rId21"/>
    <p:sldId id="345" r:id="rId22"/>
    <p:sldId id="356" r:id="rId23"/>
    <p:sldId id="354" r:id="rId24"/>
    <p:sldId id="355" r:id="rId25"/>
    <p:sldId id="325" r:id="rId26"/>
    <p:sldId id="311" r:id="rId27"/>
    <p:sldId id="322" r:id="rId28"/>
    <p:sldId id="327" r:id="rId29"/>
    <p:sldId id="26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9" autoAdjust="0"/>
    <p:restoredTop sz="94709" autoAdjust="0"/>
  </p:normalViewPr>
  <p:slideViewPr>
    <p:cSldViewPr>
      <p:cViewPr>
        <p:scale>
          <a:sx n="101" d="100"/>
          <a:sy n="101" d="100"/>
        </p:scale>
        <p:origin x="-57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yrilkharoua:Desktop:Gran_Targ_file:temp_osci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yrilkharoua:Desktop:%20Temp_3kg_sec_3bar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yrilkharoua:Desktop:Transverse%20Flow%20_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'temp_oscill.csv'!$B$1</c:f>
              <c:strCache>
                <c:ptCount val="1"/>
                <c:pt idx="0">
                  <c:v>Maximum temperature vs. Time </c:v>
                </c:pt>
              </c:strCache>
            </c:strRef>
          </c:tx>
          <c:marker>
            <c:symbol val="none"/>
          </c:marker>
          <c:xVal>
            <c:numRef>
              <c:f>'temp_oscill.csv'!$A$2:$A$192</c:f>
              <c:numCache>
                <c:formatCode>General</c:formatCode>
                <c:ptCount val="19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1.5E-3</c:v>
                </c:pt>
                <c:pt idx="12">
                  <c:v>2E-3</c:v>
                </c:pt>
                <c:pt idx="13">
                  <c:v>2.5000000000000001E-3</c:v>
                </c:pt>
                <c:pt idx="14">
                  <c:v>3.0000000000000001E-3</c:v>
                </c:pt>
                <c:pt idx="15">
                  <c:v>8.0000000000000002E-3</c:v>
                </c:pt>
                <c:pt idx="16">
                  <c:v>1.2999999999999999E-2</c:v>
                </c:pt>
                <c:pt idx="17">
                  <c:v>1.7999999999999999E-2</c:v>
                </c:pt>
                <c:pt idx="18">
                  <c:v>2.3E-2</c:v>
                </c:pt>
                <c:pt idx="19">
                  <c:v>0.123</c:v>
                </c:pt>
                <c:pt idx="20">
                  <c:v>0.223</c:v>
                </c:pt>
                <c:pt idx="21">
                  <c:v>0.32300000000000001</c:v>
                </c:pt>
                <c:pt idx="22">
                  <c:v>0.42299999999999999</c:v>
                </c:pt>
                <c:pt idx="23">
                  <c:v>0.52300000000000002</c:v>
                </c:pt>
                <c:pt idx="24">
                  <c:v>0.623</c:v>
                </c:pt>
                <c:pt idx="25">
                  <c:v>0.72299999999999998</c:v>
                </c:pt>
                <c:pt idx="26">
                  <c:v>0.82299999999999995</c:v>
                </c:pt>
                <c:pt idx="27">
                  <c:v>0.92300000000000004</c:v>
                </c:pt>
                <c:pt idx="28">
                  <c:v>1.0229999999999999</c:v>
                </c:pt>
                <c:pt idx="29">
                  <c:v>1.123</c:v>
                </c:pt>
                <c:pt idx="30">
                  <c:v>1.2230000000000001</c:v>
                </c:pt>
                <c:pt idx="31">
                  <c:v>1.323</c:v>
                </c:pt>
                <c:pt idx="32">
                  <c:v>1.423</c:v>
                </c:pt>
                <c:pt idx="33">
                  <c:v>1.5229999999999999</c:v>
                </c:pt>
                <c:pt idx="34">
                  <c:v>1.623</c:v>
                </c:pt>
                <c:pt idx="35">
                  <c:v>1.7230000000000001</c:v>
                </c:pt>
                <c:pt idx="36">
                  <c:v>1.8230000000000011</c:v>
                </c:pt>
                <c:pt idx="37">
                  <c:v>1.9230000000000009</c:v>
                </c:pt>
                <c:pt idx="38">
                  <c:v>2</c:v>
                </c:pt>
                <c:pt idx="39">
                  <c:v>2.0001000000000002</c:v>
                </c:pt>
                <c:pt idx="40">
                  <c:v>2.0002</c:v>
                </c:pt>
                <c:pt idx="41">
                  <c:v>2.0003000000000002</c:v>
                </c:pt>
                <c:pt idx="42">
                  <c:v>2.0004</c:v>
                </c:pt>
                <c:pt idx="43">
                  <c:v>2.0005000000000002</c:v>
                </c:pt>
                <c:pt idx="44">
                  <c:v>2.0005999999999999</c:v>
                </c:pt>
                <c:pt idx="45">
                  <c:v>2.0007000000000001</c:v>
                </c:pt>
                <c:pt idx="46">
                  <c:v>2.0007999999999999</c:v>
                </c:pt>
                <c:pt idx="47">
                  <c:v>2.0009000000000001</c:v>
                </c:pt>
                <c:pt idx="48">
                  <c:v>2.0009999999999999</c:v>
                </c:pt>
                <c:pt idx="49">
                  <c:v>2.0015000000000001</c:v>
                </c:pt>
                <c:pt idx="50">
                  <c:v>2.0019999999999998</c:v>
                </c:pt>
                <c:pt idx="51">
                  <c:v>2.0024999999999999</c:v>
                </c:pt>
                <c:pt idx="52">
                  <c:v>2.0030000000000001</c:v>
                </c:pt>
                <c:pt idx="53">
                  <c:v>2.008</c:v>
                </c:pt>
                <c:pt idx="54">
                  <c:v>2.0129999999999999</c:v>
                </c:pt>
                <c:pt idx="55">
                  <c:v>2.0179999999999998</c:v>
                </c:pt>
                <c:pt idx="56">
                  <c:v>2.0230000000000001</c:v>
                </c:pt>
                <c:pt idx="57">
                  <c:v>2.1230000000000002</c:v>
                </c:pt>
                <c:pt idx="58">
                  <c:v>2.2229999999999999</c:v>
                </c:pt>
                <c:pt idx="59">
                  <c:v>2.323</c:v>
                </c:pt>
                <c:pt idx="60">
                  <c:v>2.423</c:v>
                </c:pt>
                <c:pt idx="61">
                  <c:v>2.5230000000000001</c:v>
                </c:pt>
                <c:pt idx="62">
                  <c:v>2.6230000000000002</c:v>
                </c:pt>
                <c:pt idx="63">
                  <c:v>2.7229999999999999</c:v>
                </c:pt>
                <c:pt idx="64">
                  <c:v>2.823</c:v>
                </c:pt>
                <c:pt idx="65">
                  <c:v>2.923</c:v>
                </c:pt>
                <c:pt idx="66">
                  <c:v>3.0230000000000001</c:v>
                </c:pt>
                <c:pt idx="67">
                  <c:v>3.1230000000000002</c:v>
                </c:pt>
                <c:pt idx="68">
                  <c:v>3.2229999999999999</c:v>
                </c:pt>
                <c:pt idx="69">
                  <c:v>3.323</c:v>
                </c:pt>
                <c:pt idx="70">
                  <c:v>3.423</c:v>
                </c:pt>
                <c:pt idx="71">
                  <c:v>3.523000000000001</c:v>
                </c:pt>
                <c:pt idx="72">
                  <c:v>3.6230000000000002</c:v>
                </c:pt>
                <c:pt idx="73">
                  <c:v>3.7230000000000012</c:v>
                </c:pt>
                <c:pt idx="74">
                  <c:v>3.823</c:v>
                </c:pt>
                <c:pt idx="75">
                  <c:v>3.9230000000000009</c:v>
                </c:pt>
                <c:pt idx="76">
                  <c:v>4</c:v>
                </c:pt>
                <c:pt idx="77">
                  <c:v>4.0000999999999998</c:v>
                </c:pt>
                <c:pt idx="78">
                  <c:v>4.0002000000000004</c:v>
                </c:pt>
                <c:pt idx="79">
                  <c:v>4.0003000000000002</c:v>
                </c:pt>
                <c:pt idx="80">
                  <c:v>4.0004</c:v>
                </c:pt>
                <c:pt idx="81">
                  <c:v>4.0005000000000006</c:v>
                </c:pt>
                <c:pt idx="82">
                  <c:v>4.0006000000000004</c:v>
                </c:pt>
                <c:pt idx="83">
                  <c:v>4.0007000000000001</c:v>
                </c:pt>
                <c:pt idx="84">
                  <c:v>4.0007999999999999</c:v>
                </c:pt>
                <c:pt idx="85">
                  <c:v>4.0008999999999997</c:v>
                </c:pt>
                <c:pt idx="86">
                  <c:v>4.0009999999999986</c:v>
                </c:pt>
                <c:pt idx="87">
                  <c:v>4.0015000000000001</c:v>
                </c:pt>
                <c:pt idx="88">
                  <c:v>4.0019999999999998</c:v>
                </c:pt>
                <c:pt idx="89">
                  <c:v>4.0025000000000004</c:v>
                </c:pt>
                <c:pt idx="90">
                  <c:v>4.0030000000000001</c:v>
                </c:pt>
                <c:pt idx="91">
                  <c:v>4.008</c:v>
                </c:pt>
                <c:pt idx="92">
                  <c:v>4.0129999999999999</c:v>
                </c:pt>
                <c:pt idx="93">
                  <c:v>4.0179999999999998</c:v>
                </c:pt>
                <c:pt idx="94">
                  <c:v>4.0229999999999997</c:v>
                </c:pt>
                <c:pt idx="95">
                  <c:v>4.1229999999999887</c:v>
                </c:pt>
                <c:pt idx="96">
                  <c:v>4.2229999999999999</c:v>
                </c:pt>
                <c:pt idx="97">
                  <c:v>4.3229999999999889</c:v>
                </c:pt>
                <c:pt idx="98">
                  <c:v>4.423</c:v>
                </c:pt>
                <c:pt idx="99">
                  <c:v>4.5229999999999997</c:v>
                </c:pt>
                <c:pt idx="100">
                  <c:v>4.6229999999999869</c:v>
                </c:pt>
                <c:pt idx="101">
                  <c:v>4.7229999999999999</c:v>
                </c:pt>
                <c:pt idx="102">
                  <c:v>4.8229999999999889</c:v>
                </c:pt>
                <c:pt idx="103">
                  <c:v>4.923</c:v>
                </c:pt>
                <c:pt idx="104">
                  <c:v>5.0229999999999997</c:v>
                </c:pt>
                <c:pt idx="105">
                  <c:v>5.1229999999999887</c:v>
                </c:pt>
                <c:pt idx="106">
                  <c:v>5.2229999999999999</c:v>
                </c:pt>
                <c:pt idx="107">
                  <c:v>5.3229999999999889</c:v>
                </c:pt>
                <c:pt idx="108">
                  <c:v>5.423</c:v>
                </c:pt>
                <c:pt idx="109">
                  <c:v>5.5230000000000006</c:v>
                </c:pt>
                <c:pt idx="110">
                  <c:v>5.6229999999999869</c:v>
                </c:pt>
                <c:pt idx="111">
                  <c:v>5.7230000000000008</c:v>
                </c:pt>
                <c:pt idx="112">
                  <c:v>5.8229999999999889</c:v>
                </c:pt>
                <c:pt idx="113">
                  <c:v>5.9230000000000009</c:v>
                </c:pt>
                <c:pt idx="114">
                  <c:v>6</c:v>
                </c:pt>
                <c:pt idx="115">
                  <c:v>6.0000999999999998</c:v>
                </c:pt>
                <c:pt idx="116">
                  <c:v>6.0002000000000004</c:v>
                </c:pt>
                <c:pt idx="117">
                  <c:v>6.0003000000000002</c:v>
                </c:pt>
                <c:pt idx="118">
                  <c:v>6.0004</c:v>
                </c:pt>
                <c:pt idx="119">
                  <c:v>6.0005000000000006</c:v>
                </c:pt>
                <c:pt idx="120">
                  <c:v>6.0006000000000004</c:v>
                </c:pt>
                <c:pt idx="121">
                  <c:v>6.0007000000000001</c:v>
                </c:pt>
                <c:pt idx="122">
                  <c:v>6.0007999999999999</c:v>
                </c:pt>
                <c:pt idx="123">
                  <c:v>6.0008999999999997</c:v>
                </c:pt>
                <c:pt idx="124">
                  <c:v>6.0009999999999986</c:v>
                </c:pt>
                <c:pt idx="125">
                  <c:v>6.0015000000000001</c:v>
                </c:pt>
                <c:pt idx="126">
                  <c:v>6.0019999999999998</c:v>
                </c:pt>
                <c:pt idx="127">
                  <c:v>6.0025000000000004</c:v>
                </c:pt>
                <c:pt idx="128">
                  <c:v>6.0030000000000001</c:v>
                </c:pt>
                <c:pt idx="129">
                  <c:v>6.008</c:v>
                </c:pt>
                <c:pt idx="130">
                  <c:v>6.0129999999999999</c:v>
                </c:pt>
                <c:pt idx="131">
                  <c:v>6.0179999999999998</c:v>
                </c:pt>
                <c:pt idx="132">
                  <c:v>6.0229999999999997</c:v>
                </c:pt>
                <c:pt idx="133">
                  <c:v>6.1229999999999887</c:v>
                </c:pt>
                <c:pt idx="134">
                  <c:v>6.2229999999999999</c:v>
                </c:pt>
                <c:pt idx="135">
                  <c:v>6.3229999999999889</c:v>
                </c:pt>
                <c:pt idx="136">
                  <c:v>6.423</c:v>
                </c:pt>
                <c:pt idx="137">
                  <c:v>6.5229999999999997</c:v>
                </c:pt>
                <c:pt idx="138">
                  <c:v>6.6229999999999869</c:v>
                </c:pt>
                <c:pt idx="139">
                  <c:v>6.7229999999999999</c:v>
                </c:pt>
                <c:pt idx="140">
                  <c:v>6.8229999999999889</c:v>
                </c:pt>
                <c:pt idx="141">
                  <c:v>6.923</c:v>
                </c:pt>
                <c:pt idx="142">
                  <c:v>7.0229999999999997</c:v>
                </c:pt>
                <c:pt idx="143">
                  <c:v>7.1229999999999887</c:v>
                </c:pt>
                <c:pt idx="144">
                  <c:v>7.2229999999999999</c:v>
                </c:pt>
                <c:pt idx="145">
                  <c:v>7.3229999999999889</c:v>
                </c:pt>
                <c:pt idx="146">
                  <c:v>7.423</c:v>
                </c:pt>
                <c:pt idx="147">
                  <c:v>7.5230000000000006</c:v>
                </c:pt>
                <c:pt idx="148">
                  <c:v>7.6229999999999869</c:v>
                </c:pt>
                <c:pt idx="149">
                  <c:v>7.7230000000000008</c:v>
                </c:pt>
                <c:pt idx="150">
                  <c:v>7.8229999999999889</c:v>
                </c:pt>
                <c:pt idx="151">
                  <c:v>7.9230000000000009</c:v>
                </c:pt>
                <c:pt idx="152">
                  <c:v>8</c:v>
                </c:pt>
                <c:pt idx="153">
                  <c:v>8.0000999999999998</c:v>
                </c:pt>
                <c:pt idx="154">
                  <c:v>8.0001999999999995</c:v>
                </c:pt>
                <c:pt idx="155">
                  <c:v>8.0002999999999993</c:v>
                </c:pt>
                <c:pt idx="156">
                  <c:v>8.0004000000000008</c:v>
                </c:pt>
                <c:pt idx="157">
                  <c:v>8.0005000000000006</c:v>
                </c:pt>
                <c:pt idx="158">
                  <c:v>8.0006000000000004</c:v>
                </c:pt>
                <c:pt idx="159">
                  <c:v>8.0007000000000001</c:v>
                </c:pt>
                <c:pt idx="160">
                  <c:v>8.0007999999999999</c:v>
                </c:pt>
                <c:pt idx="161">
                  <c:v>8.0008999999999997</c:v>
                </c:pt>
                <c:pt idx="162">
                  <c:v>8.0009999999999994</c:v>
                </c:pt>
                <c:pt idx="163">
                  <c:v>8.0015000000000001</c:v>
                </c:pt>
                <c:pt idx="164">
                  <c:v>8.0020000000000007</c:v>
                </c:pt>
                <c:pt idx="165">
                  <c:v>8.0024999999999995</c:v>
                </c:pt>
                <c:pt idx="166">
                  <c:v>8.0030000000000001</c:v>
                </c:pt>
                <c:pt idx="167">
                  <c:v>8.0079999999999991</c:v>
                </c:pt>
                <c:pt idx="168">
                  <c:v>8.0129999999999999</c:v>
                </c:pt>
                <c:pt idx="169">
                  <c:v>8.0180000000000007</c:v>
                </c:pt>
                <c:pt idx="170">
                  <c:v>8.0229999999999997</c:v>
                </c:pt>
                <c:pt idx="171">
                  <c:v>8.1230000000000011</c:v>
                </c:pt>
                <c:pt idx="172">
                  <c:v>8.2230000000000008</c:v>
                </c:pt>
                <c:pt idx="173">
                  <c:v>8.3230000000000004</c:v>
                </c:pt>
                <c:pt idx="174">
                  <c:v>8.423</c:v>
                </c:pt>
                <c:pt idx="175">
                  <c:v>8.5229999999999997</c:v>
                </c:pt>
                <c:pt idx="176">
                  <c:v>8.6230000000000011</c:v>
                </c:pt>
                <c:pt idx="177">
                  <c:v>8.7230000000000008</c:v>
                </c:pt>
                <c:pt idx="178">
                  <c:v>8.8230000000000004</c:v>
                </c:pt>
                <c:pt idx="179">
                  <c:v>8.923</c:v>
                </c:pt>
                <c:pt idx="180">
                  <c:v>9.0229999999999997</c:v>
                </c:pt>
                <c:pt idx="181">
                  <c:v>9.1230000000000011</c:v>
                </c:pt>
                <c:pt idx="182">
                  <c:v>9.2230000000000008</c:v>
                </c:pt>
                <c:pt idx="183">
                  <c:v>9.3230000000000004</c:v>
                </c:pt>
                <c:pt idx="184">
                  <c:v>9.423</c:v>
                </c:pt>
                <c:pt idx="185">
                  <c:v>9.5229999999999997</c:v>
                </c:pt>
                <c:pt idx="186">
                  <c:v>9.6230000000000011</c:v>
                </c:pt>
                <c:pt idx="187">
                  <c:v>9.7230000000000008</c:v>
                </c:pt>
                <c:pt idx="188">
                  <c:v>9.8230000000000004</c:v>
                </c:pt>
                <c:pt idx="189">
                  <c:v>9.9230000000000018</c:v>
                </c:pt>
                <c:pt idx="190">
                  <c:v>10</c:v>
                </c:pt>
              </c:numCache>
            </c:numRef>
          </c:xVal>
          <c:yVal>
            <c:numRef>
              <c:f>'temp_oscill.csv'!$B$2:$B$192</c:f>
              <c:numCache>
                <c:formatCode>General</c:formatCode>
                <c:ptCount val="191"/>
                <c:pt idx="0">
                  <c:v>512.40002399999889</c:v>
                </c:pt>
                <c:pt idx="1">
                  <c:v>518.66406199999938</c:v>
                </c:pt>
                <c:pt idx="2">
                  <c:v>524.92456099999936</c:v>
                </c:pt>
                <c:pt idx="3">
                  <c:v>531.18487500000003</c:v>
                </c:pt>
                <c:pt idx="4">
                  <c:v>537.44500699999935</c:v>
                </c:pt>
                <c:pt idx="5">
                  <c:v>543.70489499999996</c:v>
                </c:pt>
                <c:pt idx="6">
                  <c:v>549.96453899999938</c:v>
                </c:pt>
                <c:pt idx="7">
                  <c:v>556.33764599999802</c:v>
                </c:pt>
                <c:pt idx="8">
                  <c:v>562.71991000000003</c:v>
                </c:pt>
                <c:pt idx="9">
                  <c:v>569.10150099999998</c:v>
                </c:pt>
                <c:pt idx="10">
                  <c:v>575.482483</c:v>
                </c:pt>
                <c:pt idx="11">
                  <c:v>577.60742199999936</c:v>
                </c:pt>
                <c:pt idx="12">
                  <c:v>578.30712899999776</c:v>
                </c:pt>
                <c:pt idx="13">
                  <c:v>578.49377400000003</c:v>
                </c:pt>
                <c:pt idx="14">
                  <c:v>578.50567599999999</c:v>
                </c:pt>
                <c:pt idx="15">
                  <c:v>578.23803699999996</c:v>
                </c:pt>
                <c:pt idx="16">
                  <c:v>577.88934300000005</c:v>
                </c:pt>
                <c:pt idx="17">
                  <c:v>577.51074200000005</c:v>
                </c:pt>
                <c:pt idx="18">
                  <c:v>577.19940199999996</c:v>
                </c:pt>
                <c:pt idx="19">
                  <c:v>574.26739499999996</c:v>
                </c:pt>
                <c:pt idx="20">
                  <c:v>570.89892599999996</c:v>
                </c:pt>
                <c:pt idx="21">
                  <c:v>567.43841599999996</c:v>
                </c:pt>
                <c:pt idx="22">
                  <c:v>564.00824</c:v>
                </c:pt>
                <c:pt idx="23">
                  <c:v>560.56964099999936</c:v>
                </c:pt>
                <c:pt idx="24">
                  <c:v>557.09973100000002</c:v>
                </c:pt>
                <c:pt idx="25">
                  <c:v>553.59521500000005</c:v>
                </c:pt>
                <c:pt idx="26">
                  <c:v>550.05853300000001</c:v>
                </c:pt>
                <c:pt idx="27">
                  <c:v>546.53326399999889</c:v>
                </c:pt>
                <c:pt idx="28">
                  <c:v>543.02545199999997</c:v>
                </c:pt>
                <c:pt idx="29">
                  <c:v>539.52740499999936</c:v>
                </c:pt>
                <c:pt idx="30">
                  <c:v>536.07025099999998</c:v>
                </c:pt>
                <c:pt idx="31">
                  <c:v>532.62817399999994</c:v>
                </c:pt>
                <c:pt idx="32">
                  <c:v>529.23803699999996</c:v>
                </c:pt>
                <c:pt idx="33">
                  <c:v>525.88519299999996</c:v>
                </c:pt>
                <c:pt idx="34">
                  <c:v>522.57110599999999</c:v>
                </c:pt>
                <c:pt idx="35">
                  <c:v>519.27648899999997</c:v>
                </c:pt>
                <c:pt idx="36">
                  <c:v>516.04205299999887</c:v>
                </c:pt>
                <c:pt idx="37">
                  <c:v>513</c:v>
                </c:pt>
                <c:pt idx="38">
                  <c:v>512.40002399999889</c:v>
                </c:pt>
                <c:pt idx="39">
                  <c:v>518.66406199999938</c:v>
                </c:pt>
                <c:pt idx="40">
                  <c:v>524.92456099999936</c:v>
                </c:pt>
                <c:pt idx="41">
                  <c:v>531.18487500000003</c:v>
                </c:pt>
                <c:pt idx="42">
                  <c:v>537.44500699999935</c:v>
                </c:pt>
                <c:pt idx="43">
                  <c:v>543.70489499999996</c:v>
                </c:pt>
                <c:pt idx="44">
                  <c:v>549.96453899999938</c:v>
                </c:pt>
                <c:pt idx="45">
                  <c:v>556.33764599999802</c:v>
                </c:pt>
                <c:pt idx="46">
                  <c:v>562.71991000000003</c:v>
                </c:pt>
                <c:pt idx="47">
                  <c:v>569.10150099999998</c:v>
                </c:pt>
                <c:pt idx="48">
                  <c:v>575.482483</c:v>
                </c:pt>
                <c:pt idx="49">
                  <c:v>577.60742199999936</c:v>
                </c:pt>
                <c:pt idx="50">
                  <c:v>578.30712899999776</c:v>
                </c:pt>
                <c:pt idx="51">
                  <c:v>578.49377400000003</c:v>
                </c:pt>
                <c:pt idx="52">
                  <c:v>578.50567599999999</c:v>
                </c:pt>
                <c:pt idx="53">
                  <c:v>578.23803699999996</c:v>
                </c:pt>
                <c:pt idx="54">
                  <c:v>577.88934300000005</c:v>
                </c:pt>
                <c:pt idx="55">
                  <c:v>577.51074200000005</c:v>
                </c:pt>
                <c:pt idx="56">
                  <c:v>577.19940199999996</c:v>
                </c:pt>
                <c:pt idx="57">
                  <c:v>574.26739499999996</c:v>
                </c:pt>
                <c:pt idx="58">
                  <c:v>570.89892599999996</c:v>
                </c:pt>
                <c:pt idx="59">
                  <c:v>567.43841599999996</c:v>
                </c:pt>
                <c:pt idx="60">
                  <c:v>564.00824</c:v>
                </c:pt>
                <c:pt idx="61">
                  <c:v>560.56964099999936</c:v>
                </c:pt>
                <c:pt idx="62">
                  <c:v>557.09973100000002</c:v>
                </c:pt>
                <c:pt idx="63">
                  <c:v>553.59521500000005</c:v>
                </c:pt>
                <c:pt idx="64">
                  <c:v>550.05853300000001</c:v>
                </c:pt>
                <c:pt idx="65">
                  <c:v>546.53326399999889</c:v>
                </c:pt>
                <c:pt idx="66">
                  <c:v>543.02545199999997</c:v>
                </c:pt>
                <c:pt idx="67">
                  <c:v>539.52740499999936</c:v>
                </c:pt>
                <c:pt idx="68">
                  <c:v>536.07025099999998</c:v>
                </c:pt>
                <c:pt idx="69">
                  <c:v>532.62817399999994</c:v>
                </c:pt>
                <c:pt idx="70">
                  <c:v>529.23803699999996</c:v>
                </c:pt>
                <c:pt idx="71">
                  <c:v>525.88519299999996</c:v>
                </c:pt>
                <c:pt idx="72">
                  <c:v>522.57110599999999</c:v>
                </c:pt>
                <c:pt idx="73">
                  <c:v>519.27648899999997</c:v>
                </c:pt>
                <c:pt idx="74">
                  <c:v>516.04205299999887</c:v>
                </c:pt>
                <c:pt idx="75">
                  <c:v>513</c:v>
                </c:pt>
                <c:pt idx="76">
                  <c:v>512.40002399999889</c:v>
                </c:pt>
                <c:pt idx="77">
                  <c:v>518.66406199999938</c:v>
                </c:pt>
                <c:pt idx="78">
                  <c:v>524.92456099999936</c:v>
                </c:pt>
                <c:pt idx="79">
                  <c:v>531.18487500000003</c:v>
                </c:pt>
                <c:pt idx="80">
                  <c:v>537.44500699999935</c:v>
                </c:pt>
                <c:pt idx="81">
                  <c:v>543.70489499999996</c:v>
                </c:pt>
                <c:pt idx="82">
                  <c:v>549.96453899999938</c:v>
                </c:pt>
                <c:pt idx="83">
                  <c:v>556.33764599999802</c:v>
                </c:pt>
                <c:pt idx="84">
                  <c:v>562.71991000000003</c:v>
                </c:pt>
                <c:pt idx="85">
                  <c:v>569.10150099999998</c:v>
                </c:pt>
                <c:pt idx="86">
                  <c:v>575.482483</c:v>
                </c:pt>
                <c:pt idx="87">
                  <c:v>577.60742199999936</c:v>
                </c:pt>
                <c:pt idx="88">
                  <c:v>578.30712899999776</c:v>
                </c:pt>
                <c:pt idx="89">
                  <c:v>578.49377400000003</c:v>
                </c:pt>
                <c:pt idx="90">
                  <c:v>578.50567599999999</c:v>
                </c:pt>
                <c:pt idx="91">
                  <c:v>578.23803699999996</c:v>
                </c:pt>
                <c:pt idx="92">
                  <c:v>577.88934300000005</c:v>
                </c:pt>
                <c:pt idx="93">
                  <c:v>577.51074200000005</c:v>
                </c:pt>
                <c:pt idx="94">
                  <c:v>577.19940199999996</c:v>
                </c:pt>
                <c:pt idx="95">
                  <c:v>574.26739499999996</c:v>
                </c:pt>
                <c:pt idx="96">
                  <c:v>570.89892599999996</c:v>
                </c:pt>
                <c:pt idx="97">
                  <c:v>567.43841599999996</c:v>
                </c:pt>
                <c:pt idx="98">
                  <c:v>564.00824</c:v>
                </c:pt>
                <c:pt idx="99">
                  <c:v>560.56964099999936</c:v>
                </c:pt>
                <c:pt idx="100">
                  <c:v>557.09973100000002</c:v>
                </c:pt>
                <c:pt idx="101">
                  <c:v>553.59521500000005</c:v>
                </c:pt>
                <c:pt idx="102">
                  <c:v>550.05853300000001</c:v>
                </c:pt>
                <c:pt idx="103">
                  <c:v>546.53326399999889</c:v>
                </c:pt>
                <c:pt idx="104">
                  <c:v>543.02545199999997</c:v>
                </c:pt>
                <c:pt idx="105">
                  <c:v>539.52740499999936</c:v>
                </c:pt>
                <c:pt idx="106">
                  <c:v>536.07025099999998</c:v>
                </c:pt>
                <c:pt idx="107">
                  <c:v>532.62817399999994</c:v>
                </c:pt>
                <c:pt idx="108">
                  <c:v>529.23803699999996</c:v>
                </c:pt>
                <c:pt idx="109">
                  <c:v>525.88519299999996</c:v>
                </c:pt>
                <c:pt idx="110">
                  <c:v>522.57110599999999</c:v>
                </c:pt>
                <c:pt idx="111">
                  <c:v>519.27648899999997</c:v>
                </c:pt>
                <c:pt idx="112">
                  <c:v>516.04205299999887</c:v>
                </c:pt>
                <c:pt idx="113">
                  <c:v>513</c:v>
                </c:pt>
                <c:pt idx="114">
                  <c:v>512.40002399999889</c:v>
                </c:pt>
                <c:pt idx="115">
                  <c:v>518.66406199999938</c:v>
                </c:pt>
                <c:pt idx="116">
                  <c:v>524.92456099999936</c:v>
                </c:pt>
                <c:pt idx="117">
                  <c:v>531.18487500000003</c:v>
                </c:pt>
                <c:pt idx="118">
                  <c:v>537.44500699999935</c:v>
                </c:pt>
                <c:pt idx="119">
                  <c:v>543.70489499999996</c:v>
                </c:pt>
                <c:pt idx="120">
                  <c:v>549.96453899999938</c:v>
                </c:pt>
                <c:pt idx="121">
                  <c:v>556.33764599999802</c:v>
                </c:pt>
                <c:pt idx="122">
                  <c:v>562.71991000000003</c:v>
                </c:pt>
                <c:pt idx="123">
                  <c:v>569.10150099999998</c:v>
                </c:pt>
                <c:pt idx="124">
                  <c:v>575.482483</c:v>
                </c:pt>
                <c:pt idx="125">
                  <c:v>577.60742199999936</c:v>
                </c:pt>
                <c:pt idx="126">
                  <c:v>578.30712899999776</c:v>
                </c:pt>
                <c:pt idx="127">
                  <c:v>578.49377400000003</c:v>
                </c:pt>
                <c:pt idx="128">
                  <c:v>578.50567599999999</c:v>
                </c:pt>
                <c:pt idx="129">
                  <c:v>578.23803699999996</c:v>
                </c:pt>
                <c:pt idx="130">
                  <c:v>577.88934300000005</c:v>
                </c:pt>
                <c:pt idx="131">
                  <c:v>577.51074200000005</c:v>
                </c:pt>
                <c:pt idx="132">
                  <c:v>577.19940199999996</c:v>
                </c:pt>
                <c:pt idx="133">
                  <c:v>574.26739499999996</c:v>
                </c:pt>
                <c:pt idx="134">
                  <c:v>570.89892599999996</c:v>
                </c:pt>
                <c:pt idx="135">
                  <c:v>567.43841599999996</c:v>
                </c:pt>
                <c:pt idx="136">
                  <c:v>564.00824</c:v>
                </c:pt>
                <c:pt idx="137">
                  <c:v>560.56964099999936</c:v>
                </c:pt>
                <c:pt idx="138">
                  <c:v>557.09973100000002</c:v>
                </c:pt>
                <c:pt idx="139">
                  <c:v>553.59521500000005</c:v>
                </c:pt>
                <c:pt idx="140">
                  <c:v>550.05853300000001</c:v>
                </c:pt>
                <c:pt idx="141">
                  <c:v>546.53326399999889</c:v>
                </c:pt>
                <c:pt idx="142">
                  <c:v>543.02545199999997</c:v>
                </c:pt>
                <c:pt idx="143">
                  <c:v>539.52740499999936</c:v>
                </c:pt>
                <c:pt idx="144">
                  <c:v>536.07025099999998</c:v>
                </c:pt>
                <c:pt idx="145">
                  <c:v>532.62817399999994</c:v>
                </c:pt>
                <c:pt idx="146">
                  <c:v>529.23803699999996</c:v>
                </c:pt>
                <c:pt idx="147">
                  <c:v>525.88519299999996</c:v>
                </c:pt>
                <c:pt idx="148">
                  <c:v>522.57110599999999</c:v>
                </c:pt>
                <c:pt idx="149">
                  <c:v>519.27648899999997</c:v>
                </c:pt>
                <c:pt idx="150">
                  <c:v>516.04205299999887</c:v>
                </c:pt>
                <c:pt idx="151">
                  <c:v>513</c:v>
                </c:pt>
                <c:pt idx="152">
                  <c:v>512.40002399999889</c:v>
                </c:pt>
                <c:pt idx="153">
                  <c:v>518.66406199999938</c:v>
                </c:pt>
                <c:pt idx="154">
                  <c:v>524.92456099999936</c:v>
                </c:pt>
                <c:pt idx="155">
                  <c:v>531.18487500000003</c:v>
                </c:pt>
                <c:pt idx="156">
                  <c:v>537.44500699999935</c:v>
                </c:pt>
                <c:pt idx="157">
                  <c:v>543.70489499999996</c:v>
                </c:pt>
                <c:pt idx="158">
                  <c:v>549.96453899999938</c:v>
                </c:pt>
                <c:pt idx="159">
                  <c:v>556.33764599999802</c:v>
                </c:pt>
                <c:pt idx="160">
                  <c:v>562.71991000000003</c:v>
                </c:pt>
                <c:pt idx="161">
                  <c:v>569.10150099999998</c:v>
                </c:pt>
                <c:pt idx="162">
                  <c:v>575.482483</c:v>
                </c:pt>
                <c:pt idx="163">
                  <c:v>577.60742199999936</c:v>
                </c:pt>
                <c:pt idx="164">
                  <c:v>578.30712899999776</c:v>
                </c:pt>
                <c:pt idx="165">
                  <c:v>578.49377400000003</c:v>
                </c:pt>
                <c:pt idx="166">
                  <c:v>578.50567599999999</c:v>
                </c:pt>
                <c:pt idx="167">
                  <c:v>578.23803699999996</c:v>
                </c:pt>
                <c:pt idx="168">
                  <c:v>577.88934300000005</c:v>
                </c:pt>
                <c:pt idx="169">
                  <c:v>577.51074200000005</c:v>
                </c:pt>
                <c:pt idx="170">
                  <c:v>577.19940199999996</c:v>
                </c:pt>
                <c:pt idx="171">
                  <c:v>574.26739499999996</c:v>
                </c:pt>
                <c:pt idx="172">
                  <c:v>570.89892599999996</c:v>
                </c:pt>
                <c:pt idx="173">
                  <c:v>567.43841599999996</c:v>
                </c:pt>
                <c:pt idx="174">
                  <c:v>564.00824</c:v>
                </c:pt>
                <c:pt idx="175">
                  <c:v>560.56964099999936</c:v>
                </c:pt>
                <c:pt idx="176">
                  <c:v>557.09973100000002</c:v>
                </c:pt>
                <c:pt idx="177">
                  <c:v>553.59521500000005</c:v>
                </c:pt>
                <c:pt idx="178">
                  <c:v>550.05853300000001</c:v>
                </c:pt>
                <c:pt idx="179">
                  <c:v>546.53326399999889</c:v>
                </c:pt>
                <c:pt idx="180">
                  <c:v>543.02545199999997</c:v>
                </c:pt>
                <c:pt idx="181">
                  <c:v>539.52740499999936</c:v>
                </c:pt>
                <c:pt idx="182">
                  <c:v>536.07025099999998</c:v>
                </c:pt>
                <c:pt idx="183">
                  <c:v>532.62817399999994</c:v>
                </c:pt>
                <c:pt idx="184">
                  <c:v>529.23803699999996</c:v>
                </c:pt>
                <c:pt idx="185">
                  <c:v>525.88519299999996</c:v>
                </c:pt>
                <c:pt idx="186">
                  <c:v>522.57110599999999</c:v>
                </c:pt>
                <c:pt idx="187">
                  <c:v>519.27648899999997</c:v>
                </c:pt>
                <c:pt idx="188">
                  <c:v>516.04205299999887</c:v>
                </c:pt>
                <c:pt idx="189">
                  <c:v>513</c:v>
                </c:pt>
                <c:pt idx="190">
                  <c:v>512.40002399999889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07392"/>
        <c:axId val="26909312"/>
      </c:scatterChart>
      <c:valAx>
        <c:axId val="2690739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</a:p>
            </c:rich>
          </c:tx>
          <c:layout>
            <c:manualLayout>
              <c:xMode val="edge"/>
              <c:yMode val="edge"/>
              <c:x val="0.43194615875718201"/>
              <c:y val="0.823238188976378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909312"/>
        <c:crosses val="autoZero"/>
        <c:crossBetween val="midCat"/>
      </c:valAx>
      <c:valAx>
        <c:axId val="26909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[°C]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9073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Maximum temperature vs. Time 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821665473633999"/>
          <c:y val="0.17169291338582701"/>
          <c:w val="0.811071184283783"/>
          <c:h val="0.61025689684472895"/>
        </c:manualLayout>
      </c:layout>
      <c:scatterChart>
        <c:scatterStyle val="smoothMarker"/>
        <c:varyColors val="0"/>
        <c:ser>
          <c:idx val="0"/>
          <c:order val="0"/>
          <c:tx>
            <c:v>case (a)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'[temp_oscill_2and 1cmRods.xlsx]temp_oscill.csv (2)'!$A$2:$A$192</c:f>
              <c:numCache>
                <c:formatCode>General</c:formatCode>
                <c:ptCount val="19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1.5E-3</c:v>
                </c:pt>
                <c:pt idx="12">
                  <c:v>2E-3</c:v>
                </c:pt>
                <c:pt idx="13">
                  <c:v>2.5000000000000001E-3</c:v>
                </c:pt>
                <c:pt idx="14">
                  <c:v>3.0000000000000001E-3</c:v>
                </c:pt>
                <c:pt idx="15">
                  <c:v>8.0000000000000002E-3</c:v>
                </c:pt>
                <c:pt idx="16">
                  <c:v>1.2999999999999999E-2</c:v>
                </c:pt>
                <c:pt idx="17">
                  <c:v>1.7999999999999999E-2</c:v>
                </c:pt>
                <c:pt idx="18">
                  <c:v>2.3E-2</c:v>
                </c:pt>
                <c:pt idx="19">
                  <c:v>0.123</c:v>
                </c:pt>
                <c:pt idx="20">
                  <c:v>0.223</c:v>
                </c:pt>
                <c:pt idx="21">
                  <c:v>0.32300000000000001</c:v>
                </c:pt>
                <c:pt idx="22">
                  <c:v>0.42299999999999999</c:v>
                </c:pt>
                <c:pt idx="23">
                  <c:v>0.52300000000000002</c:v>
                </c:pt>
                <c:pt idx="24">
                  <c:v>0.623</c:v>
                </c:pt>
                <c:pt idx="25">
                  <c:v>0.72299999999999998</c:v>
                </c:pt>
                <c:pt idx="26">
                  <c:v>0.82299999999999995</c:v>
                </c:pt>
                <c:pt idx="27">
                  <c:v>0.92300000000000004</c:v>
                </c:pt>
                <c:pt idx="28">
                  <c:v>1.0229999999999999</c:v>
                </c:pt>
                <c:pt idx="29">
                  <c:v>1.123</c:v>
                </c:pt>
                <c:pt idx="30">
                  <c:v>1.2230000000000001</c:v>
                </c:pt>
                <c:pt idx="31">
                  <c:v>1.323</c:v>
                </c:pt>
                <c:pt idx="32">
                  <c:v>1.423</c:v>
                </c:pt>
                <c:pt idx="33">
                  <c:v>1.5229999999999999</c:v>
                </c:pt>
                <c:pt idx="34">
                  <c:v>1.623</c:v>
                </c:pt>
                <c:pt idx="35">
                  <c:v>1.7230000000000001</c:v>
                </c:pt>
                <c:pt idx="36">
                  <c:v>1.8230000000000011</c:v>
                </c:pt>
                <c:pt idx="37">
                  <c:v>1.9230000000000009</c:v>
                </c:pt>
                <c:pt idx="38">
                  <c:v>2</c:v>
                </c:pt>
                <c:pt idx="39">
                  <c:v>2.0001000000000002</c:v>
                </c:pt>
                <c:pt idx="40">
                  <c:v>2.0002</c:v>
                </c:pt>
                <c:pt idx="41">
                  <c:v>2.0003000000000002</c:v>
                </c:pt>
                <c:pt idx="42">
                  <c:v>2.0004</c:v>
                </c:pt>
                <c:pt idx="43">
                  <c:v>2.0005000000000002</c:v>
                </c:pt>
                <c:pt idx="44">
                  <c:v>2.0005999999999999</c:v>
                </c:pt>
                <c:pt idx="45">
                  <c:v>2.0007000000000001</c:v>
                </c:pt>
                <c:pt idx="46">
                  <c:v>2.0007999999999999</c:v>
                </c:pt>
                <c:pt idx="47">
                  <c:v>2.0009000000000001</c:v>
                </c:pt>
                <c:pt idx="48">
                  <c:v>2.0009999999999999</c:v>
                </c:pt>
                <c:pt idx="49">
                  <c:v>2.0015000000000001</c:v>
                </c:pt>
                <c:pt idx="50">
                  <c:v>2.0019999999999998</c:v>
                </c:pt>
                <c:pt idx="51">
                  <c:v>2.0024999999999999</c:v>
                </c:pt>
                <c:pt idx="52">
                  <c:v>2.0030000000000001</c:v>
                </c:pt>
                <c:pt idx="53">
                  <c:v>2.008</c:v>
                </c:pt>
                <c:pt idx="54">
                  <c:v>2.0129999999999999</c:v>
                </c:pt>
                <c:pt idx="55">
                  <c:v>2.0179999999999998</c:v>
                </c:pt>
                <c:pt idx="56">
                  <c:v>2.0230000000000001</c:v>
                </c:pt>
                <c:pt idx="57">
                  <c:v>2.1230000000000002</c:v>
                </c:pt>
                <c:pt idx="58">
                  <c:v>2.2229999999999999</c:v>
                </c:pt>
                <c:pt idx="59">
                  <c:v>2.323</c:v>
                </c:pt>
                <c:pt idx="60">
                  <c:v>2.423</c:v>
                </c:pt>
                <c:pt idx="61">
                  <c:v>2.5230000000000001</c:v>
                </c:pt>
                <c:pt idx="62">
                  <c:v>2.6230000000000002</c:v>
                </c:pt>
                <c:pt idx="63">
                  <c:v>2.7229999999999999</c:v>
                </c:pt>
                <c:pt idx="64">
                  <c:v>2.823</c:v>
                </c:pt>
                <c:pt idx="65">
                  <c:v>2.923</c:v>
                </c:pt>
                <c:pt idx="66">
                  <c:v>3.0230000000000001</c:v>
                </c:pt>
                <c:pt idx="67">
                  <c:v>3.1230000000000002</c:v>
                </c:pt>
                <c:pt idx="68">
                  <c:v>3.2229999999999999</c:v>
                </c:pt>
                <c:pt idx="69">
                  <c:v>3.323</c:v>
                </c:pt>
                <c:pt idx="70">
                  <c:v>3.423</c:v>
                </c:pt>
                <c:pt idx="71">
                  <c:v>3.523000000000001</c:v>
                </c:pt>
                <c:pt idx="72">
                  <c:v>3.6230000000000002</c:v>
                </c:pt>
                <c:pt idx="73">
                  <c:v>3.7230000000000012</c:v>
                </c:pt>
                <c:pt idx="74">
                  <c:v>3.823</c:v>
                </c:pt>
                <c:pt idx="75">
                  <c:v>3.9230000000000009</c:v>
                </c:pt>
                <c:pt idx="76">
                  <c:v>4</c:v>
                </c:pt>
                <c:pt idx="77">
                  <c:v>4.0000999999999998</c:v>
                </c:pt>
                <c:pt idx="78">
                  <c:v>4.0002000000000004</c:v>
                </c:pt>
                <c:pt idx="79">
                  <c:v>4.0003000000000002</c:v>
                </c:pt>
                <c:pt idx="80">
                  <c:v>4.0004</c:v>
                </c:pt>
                <c:pt idx="81">
                  <c:v>4.0005000000000006</c:v>
                </c:pt>
                <c:pt idx="82">
                  <c:v>4.0006000000000004</c:v>
                </c:pt>
                <c:pt idx="83">
                  <c:v>4.0007000000000001</c:v>
                </c:pt>
                <c:pt idx="84">
                  <c:v>4.0007999999999999</c:v>
                </c:pt>
                <c:pt idx="85">
                  <c:v>4.0008999999999997</c:v>
                </c:pt>
                <c:pt idx="86">
                  <c:v>4.0009999999999986</c:v>
                </c:pt>
                <c:pt idx="87">
                  <c:v>4.0015000000000001</c:v>
                </c:pt>
                <c:pt idx="88">
                  <c:v>4.0019999999999998</c:v>
                </c:pt>
                <c:pt idx="89">
                  <c:v>4.0025000000000004</c:v>
                </c:pt>
                <c:pt idx="90">
                  <c:v>4.0030000000000001</c:v>
                </c:pt>
                <c:pt idx="91">
                  <c:v>4.008</c:v>
                </c:pt>
                <c:pt idx="92">
                  <c:v>4.0129999999999999</c:v>
                </c:pt>
                <c:pt idx="93">
                  <c:v>4.0179999999999998</c:v>
                </c:pt>
                <c:pt idx="94">
                  <c:v>4.0229999999999997</c:v>
                </c:pt>
                <c:pt idx="95">
                  <c:v>4.1229999999999967</c:v>
                </c:pt>
                <c:pt idx="96">
                  <c:v>4.2229999999999999</c:v>
                </c:pt>
                <c:pt idx="97">
                  <c:v>4.3229999999999968</c:v>
                </c:pt>
                <c:pt idx="98">
                  <c:v>4.423</c:v>
                </c:pt>
                <c:pt idx="99">
                  <c:v>4.5229999999999997</c:v>
                </c:pt>
                <c:pt idx="100">
                  <c:v>4.6229999999999958</c:v>
                </c:pt>
                <c:pt idx="101">
                  <c:v>4.7229999999999999</c:v>
                </c:pt>
                <c:pt idx="102">
                  <c:v>4.8229999999999968</c:v>
                </c:pt>
                <c:pt idx="103">
                  <c:v>4.923</c:v>
                </c:pt>
                <c:pt idx="104">
                  <c:v>5.0229999999999997</c:v>
                </c:pt>
                <c:pt idx="105">
                  <c:v>5.1229999999999967</c:v>
                </c:pt>
                <c:pt idx="106">
                  <c:v>5.2229999999999999</c:v>
                </c:pt>
                <c:pt idx="107">
                  <c:v>5.3229999999999968</c:v>
                </c:pt>
                <c:pt idx="108">
                  <c:v>5.423</c:v>
                </c:pt>
                <c:pt idx="109">
                  <c:v>5.5230000000000006</c:v>
                </c:pt>
                <c:pt idx="110">
                  <c:v>5.6229999999999958</c:v>
                </c:pt>
                <c:pt idx="111">
                  <c:v>5.7230000000000008</c:v>
                </c:pt>
                <c:pt idx="112">
                  <c:v>5.8229999999999968</c:v>
                </c:pt>
                <c:pt idx="113">
                  <c:v>5.9230000000000009</c:v>
                </c:pt>
                <c:pt idx="114">
                  <c:v>6</c:v>
                </c:pt>
                <c:pt idx="115">
                  <c:v>6.0000999999999998</c:v>
                </c:pt>
                <c:pt idx="116">
                  <c:v>6.0002000000000004</c:v>
                </c:pt>
                <c:pt idx="117">
                  <c:v>6.0003000000000002</c:v>
                </c:pt>
                <c:pt idx="118">
                  <c:v>6.0004</c:v>
                </c:pt>
                <c:pt idx="119">
                  <c:v>6.0005000000000006</c:v>
                </c:pt>
                <c:pt idx="120">
                  <c:v>6.0006000000000004</c:v>
                </c:pt>
                <c:pt idx="121">
                  <c:v>6.0007000000000001</c:v>
                </c:pt>
                <c:pt idx="122">
                  <c:v>6.0007999999999999</c:v>
                </c:pt>
                <c:pt idx="123">
                  <c:v>6.0008999999999997</c:v>
                </c:pt>
                <c:pt idx="124">
                  <c:v>6.0009999999999986</c:v>
                </c:pt>
                <c:pt idx="125">
                  <c:v>6.0015000000000001</c:v>
                </c:pt>
                <c:pt idx="126">
                  <c:v>6.0019999999999998</c:v>
                </c:pt>
                <c:pt idx="127">
                  <c:v>6.0025000000000004</c:v>
                </c:pt>
                <c:pt idx="128">
                  <c:v>6.0030000000000001</c:v>
                </c:pt>
                <c:pt idx="129">
                  <c:v>6.008</c:v>
                </c:pt>
                <c:pt idx="130">
                  <c:v>6.0129999999999999</c:v>
                </c:pt>
                <c:pt idx="131">
                  <c:v>6.0179999999999998</c:v>
                </c:pt>
                <c:pt idx="132">
                  <c:v>6.0229999999999997</c:v>
                </c:pt>
                <c:pt idx="133">
                  <c:v>6.1229999999999967</c:v>
                </c:pt>
                <c:pt idx="134">
                  <c:v>6.2229999999999999</c:v>
                </c:pt>
                <c:pt idx="135">
                  <c:v>6.3229999999999968</c:v>
                </c:pt>
                <c:pt idx="136">
                  <c:v>6.423</c:v>
                </c:pt>
                <c:pt idx="137">
                  <c:v>6.5229999999999997</c:v>
                </c:pt>
                <c:pt idx="138">
                  <c:v>6.6229999999999958</c:v>
                </c:pt>
                <c:pt idx="139">
                  <c:v>6.7229999999999999</c:v>
                </c:pt>
                <c:pt idx="140">
                  <c:v>6.8229999999999968</c:v>
                </c:pt>
                <c:pt idx="141">
                  <c:v>6.923</c:v>
                </c:pt>
                <c:pt idx="142">
                  <c:v>7.0229999999999997</c:v>
                </c:pt>
                <c:pt idx="143">
                  <c:v>7.1229999999999967</c:v>
                </c:pt>
                <c:pt idx="144">
                  <c:v>7.2229999999999999</c:v>
                </c:pt>
                <c:pt idx="145">
                  <c:v>7.3229999999999968</c:v>
                </c:pt>
                <c:pt idx="146">
                  <c:v>7.423</c:v>
                </c:pt>
                <c:pt idx="147">
                  <c:v>7.5230000000000006</c:v>
                </c:pt>
                <c:pt idx="148">
                  <c:v>7.6229999999999958</c:v>
                </c:pt>
                <c:pt idx="149">
                  <c:v>7.7230000000000008</c:v>
                </c:pt>
                <c:pt idx="150">
                  <c:v>7.8229999999999968</c:v>
                </c:pt>
                <c:pt idx="151">
                  <c:v>7.9230000000000009</c:v>
                </c:pt>
                <c:pt idx="152">
                  <c:v>8</c:v>
                </c:pt>
                <c:pt idx="153">
                  <c:v>8.0000999999999998</c:v>
                </c:pt>
                <c:pt idx="154">
                  <c:v>8.0001999999999995</c:v>
                </c:pt>
                <c:pt idx="155">
                  <c:v>8.0002999999999993</c:v>
                </c:pt>
                <c:pt idx="156">
                  <c:v>8.0004000000000008</c:v>
                </c:pt>
                <c:pt idx="157">
                  <c:v>8.0005000000000006</c:v>
                </c:pt>
                <c:pt idx="158">
                  <c:v>8.0006000000000004</c:v>
                </c:pt>
                <c:pt idx="159">
                  <c:v>8.0007000000000001</c:v>
                </c:pt>
                <c:pt idx="160">
                  <c:v>8.0007999999999999</c:v>
                </c:pt>
                <c:pt idx="161">
                  <c:v>8.0008999999999997</c:v>
                </c:pt>
                <c:pt idx="162">
                  <c:v>8.0009999999999994</c:v>
                </c:pt>
                <c:pt idx="163">
                  <c:v>8.0015000000000001</c:v>
                </c:pt>
                <c:pt idx="164">
                  <c:v>8.0020000000000007</c:v>
                </c:pt>
                <c:pt idx="165">
                  <c:v>8.0024999999999995</c:v>
                </c:pt>
                <c:pt idx="166">
                  <c:v>8.0030000000000001</c:v>
                </c:pt>
                <c:pt idx="167">
                  <c:v>8.0079999999999991</c:v>
                </c:pt>
                <c:pt idx="168">
                  <c:v>8.0129999999999999</c:v>
                </c:pt>
                <c:pt idx="169">
                  <c:v>8.0180000000000007</c:v>
                </c:pt>
                <c:pt idx="170">
                  <c:v>8.0229999999999997</c:v>
                </c:pt>
                <c:pt idx="171">
                  <c:v>8.1230000000000011</c:v>
                </c:pt>
                <c:pt idx="172">
                  <c:v>8.2230000000000008</c:v>
                </c:pt>
                <c:pt idx="173">
                  <c:v>8.3230000000000004</c:v>
                </c:pt>
                <c:pt idx="174">
                  <c:v>8.423</c:v>
                </c:pt>
                <c:pt idx="175">
                  <c:v>8.5229999999999997</c:v>
                </c:pt>
                <c:pt idx="176">
                  <c:v>8.6230000000000011</c:v>
                </c:pt>
                <c:pt idx="177">
                  <c:v>8.7230000000000008</c:v>
                </c:pt>
                <c:pt idx="178">
                  <c:v>8.8230000000000004</c:v>
                </c:pt>
                <c:pt idx="179">
                  <c:v>8.923</c:v>
                </c:pt>
                <c:pt idx="180">
                  <c:v>9.0229999999999997</c:v>
                </c:pt>
                <c:pt idx="181">
                  <c:v>9.1230000000000011</c:v>
                </c:pt>
                <c:pt idx="182">
                  <c:v>9.2230000000000008</c:v>
                </c:pt>
                <c:pt idx="183">
                  <c:v>9.3230000000000004</c:v>
                </c:pt>
                <c:pt idx="184">
                  <c:v>9.423</c:v>
                </c:pt>
                <c:pt idx="185">
                  <c:v>9.5229999999999997</c:v>
                </c:pt>
                <c:pt idx="186">
                  <c:v>9.6230000000000011</c:v>
                </c:pt>
                <c:pt idx="187">
                  <c:v>9.7230000000000008</c:v>
                </c:pt>
                <c:pt idx="188">
                  <c:v>9.8230000000000004</c:v>
                </c:pt>
                <c:pt idx="189">
                  <c:v>9.9230000000000018</c:v>
                </c:pt>
                <c:pt idx="190">
                  <c:v>10</c:v>
                </c:pt>
              </c:numCache>
            </c:numRef>
          </c:xVal>
          <c:yVal>
            <c:numRef>
              <c:f>'[temp_oscill_2and 1cmRods.xlsx]temp_oscill.csv (2)'!$B$2:$B$192</c:f>
              <c:numCache>
                <c:formatCode>General</c:formatCode>
                <c:ptCount val="191"/>
                <c:pt idx="0">
                  <c:v>418.20002399999998</c:v>
                </c:pt>
                <c:pt idx="1">
                  <c:v>424.46406200000001</c:v>
                </c:pt>
                <c:pt idx="2">
                  <c:v>430.72456100000011</c:v>
                </c:pt>
                <c:pt idx="3">
                  <c:v>436.98487499999999</c:v>
                </c:pt>
                <c:pt idx="4">
                  <c:v>443.24500699999999</c:v>
                </c:pt>
                <c:pt idx="5">
                  <c:v>449.50489499999998</c:v>
                </c:pt>
                <c:pt idx="6">
                  <c:v>455.76453900000001</c:v>
                </c:pt>
                <c:pt idx="7">
                  <c:v>462.13764600000002</c:v>
                </c:pt>
                <c:pt idx="8">
                  <c:v>468.51990999999998</c:v>
                </c:pt>
                <c:pt idx="9">
                  <c:v>474.90150099999971</c:v>
                </c:pt>
                <c:pt idx="10">
                  <c:v>481.28248300000001</c:v>
                </c:pt>
                <c:pt idx="11">
                  <c:v>483.40742200000011</c:v>
                </c:pt>
                <c:pt idx="12">
                  <c:v>484.10712899999999</c:v>
                </c:pt>
                <c:pt idx="13">
                  <c:v>484.2937739999997</c:v>
                </c:pt>
                <c:pt idx="14">
                  <c:v>484.30567600000001</c:v>
                </c:pt>
                <c:pt idx="15">
                  <c:v>484.03803699999969</c:v>
                </c:pt>
                <c:pt idx="16">
                  <c:v>483.68934300000012</c:v>
                </c:pt>
                <c:pt idx="17">
                  <c:v>483.31074200000012</c:v>
                </c:pt>
                <c:pt idx="18">
                  <c:v>482.99940199999998</c:v>
                </c:pt>
                <c:pt idx="19">
                  <c:v>480.06739499999998</c:v>
                </c:pt>
                <c:pt idx="20">
                  <c:v>476.69892599999997</c:v>
                </c:pt>
                <c:pt idx="21">
                  <c:v>473.23841599999969</c:v>
                </c:pt>
                <c:pt idx="22">
                  <c:v>469.80824000000001</c:v>
                </c:pt>
                <c:pt idx="23">
                  <c:v>466.369641</c:v>
                </c:pt>
                <c:pt idx="24">
                  <c:v>462.89973099999997</c:v>
                </c:pt>
                <c:pt idx="25">
                  <c:v>459.39521500000012</c:v>
                </c:pt>
                <c:pt idx="26">
                  <c:v>455.85853300000002</c:v>
                </c:pt>
                <c:pt idx="27">
                  <c:v>452.33326399999999</c:v>
                </c:pt>
                <c:pt idx="28">
                  <c:v>448.82545199999998</c:v>
                </c:pt>
                <c:pt idx="29">
                  <c:v>445.32740500000011</c:v>
                </c:pt>
                <c:pt idx="30">
                  <c:v>441.870251</c:v>
                </c:pt>
                <c:pt idx="31">
                  <c:v>438.42817399999967</c:v>
                </c:pt>
                <c:pt idx="32">
                  <c:v>435.03803699999969</c:v>
                </c:pt>
                <c:pt idx="33">
                  <c:v>431.68519300000003</c:v>
                </c:pt>
                <c:pt idx="34">
                  <c:v>428.37110599999971</c:v>
                </c:pt>
                <c:pt idx="35">
                  <c:v>425.07648899999998</c:v>
                </c:pt>
                <c:pt idx="36">
                  <c:v>421.84205300000002</c:v>
                </c:pt>
                <c:pt idx="37">
                  <c:v>418.8</c:v>
                </c:pt>
                <c:pt idx="38">
                  <c:v>418.20002399999998</c:v>
                </c:pt>
                <c:pt idx="39">
                  <c:v>424.46406200000001</c:v>
                </c:pt>
                <c:pt idx="40">
                  <c:v>430.72456100000011</c:v>
                </c:pt>
                <c:pt idx="41">
                  <c:v>436.98487499999999</c:v>
                </c:pt>
                <c:pt idx="42">
                  <c:v>443.24500699999999</c:v>
                </c:pt>
                <c:pt idx="43">
                  <c:v>449.50489499999998</c:v>
                </c:pt>
                <c:pt idx="44">
                  <c:v>455.76453900000001</c:v>
                </c:pt>
                <c:pt idx="45">
                  <c:v>462.13764600000002</c:v>
                </c:pt>
                <c:pt idx="46">
                  <c:v>468.51990999999998</c:v>
                </c:pt>
                <c:pt idx="47">
                  <c:v>474.90150099999971</c:v>
                </c:pt>
                <c:pt idx="48">
                  <c:v>481.28248300000001</c:v>
                </c:pt>
                <c:pt idx="49">
                  <c:v>483.40742200000011</c:v>
                </c:pt>
                <c:pt idx="50">
                  <c:v>484.10712899999999</c:v>
                </c:pt>
                <c:pt idx="51">
                  <c:v>484.2937739999997</c:v>
                </c:pt>
                <c:pt idx="52">
                  <c:v>484.30567600000001</c:v>
                </c:pt>
                <c:pt idx="53">
                  <c:v>484.03803699999969</c:v>
                </c:pt>
                <c:pt idx="54">
                  <c:v>483.68934300000012</c:v>
                </c:pt>
                <c:pt idx="55">
                  <c:v>483.31074200000012</c:v>
                </c:pt>
                <c:pt idx="56">
                  <c:v>482.99940199999998</c:v>
                </c:pt>
                <c:pt idx="57">
                  <c:v>480.06739499999998</c:v>
                </c:pt>
                <c:pt idx="58">
                  <c:v>476.69892599999997</c:v>
                </c:pt>
                <c:pt idx="59">
                  <c:v>473.23841599999969</c:v>
                </c:pt>
                <c:pt idx="60">
                  <c:v>469.80824000000001</c:v>
                </c:pt>
                <c:pt idx="61">
                  <c:v>466.369641</c:v>
                </c:pt>
                <c:pt idx="62">
                  <c:v>462.89973099999997</c:v>
                </c:pt>
                <c:pt idx="63">
                  <c:v>459.39521500000012</c:v>
                </c:pt>
                <c:pt idx="64">
                  <c:v>455.85853300000002</c:v>
                </c:pt>
                <c:pt idx="65">
                  <c:v>452.33326399999999</c:v>
                </c:pt>
                <c:pt idx="66">
                  <c:v>448.82545199999998</c:v>
                </c:pt>
                <c:pt idx="67">
                  <c:v>445.32740500000011</c:v>
                </c:pt>
                <c:pt idx="68">
                  <c:v>441.870251</c:v>
                </c:pt>
                <c:pt idx="69">
                  <c:v>438.42817399999967</c:v>
                </c:pt>
                <c:pt idx="70">
                  <c:v>435.03803699999969</c:v>
                </c:pt>
                <c:pt idx="71">
                  <c:v>431.68519300000003</c:v>
                </c:pt>
                <c:pt idx="72">
                  <c:v>428.37110599999971</c:v>
                </c:pt>
                <c:pt idx="73">
                  <c:v>425.07648899999998</c:v>
                </c:pt>
                <c:pt idx="74">
                  <c:v>421.84205300000002</c:v>
                </c:pt>
                <c:pt idx="75">
                  <c:v>418.8</c:v>
                </c:pt>
                <c:pt idx="76">
                  <c:v>418.20002399999998</c:v>
                </c:pt>
                <c:pt idx="77">
                  <c:v>424.46406200000001</c:v>
                </c:pt>
                <c:pt idx="78">
                  <c:v>430.72456100000011</c:v>
                </c:pt>
                <c:pt idx="79">
                  <c:v>436.98487499999999</c:v>
                </c:pt>
                <c:pt idx="80">
                  <c:v>443.24500699999999</c:v>
                </c:pt>
                <c:pt idx="81">
                  <c:v>449.50489499999998</c:v>
                </c:pt>
                <c:pt idx="82">
                  <c:v>455.76453900000001</c:v>
                </c:pt>
                <c:pt idx="83">
                  <c:v>462.13764600000002</c:v>
                </c:pt>
                <c:pt idx="84">
                  <c:v>468.51990999999998</c:v>
                </c:pt>
                <c:pt idx="85">
                  <c:v>474.90150099999971</c:v>
                </c:pt>
                <c:pt idx="86">
                  <c:v>481.28248300000001</c:v>
                </c:pt>
                <c:pt idx="87">
                  <c:v>483.40742200000011</c:v>
                </c:pt>
                <c:pt idx="88">
                  <c:v>484.10712899999999</c:v>
                </c:pt>
                <c:pt idx="89">
                  <c:v>484.2937739999997</c:v>
                </c:pt>
                <c:pt idx="90">
                  <c:v>484.30567600000001</c:v>
                </c:pt>
                <c:pt idx="91">
                  <c:v>484.03803699999969</c:v>
                </c:pt>
                <c:pt idx="92">
                  <c:v>483.68934300000012</c:v>
                </c:pt>
                <c:pt idx="93">
                  <c:v>483.31074200000012</c:v>
                </c:pt>
                <c:pt idx="94">
                  <c:v>482.99940199999998</c:v>
                </c:pt>
                <c:pt idx="95">
                  <c:v>480.06739499999998</c:v>
                </c:pt>
                <c:pt idx="96">
                  <c:v>476.69892599999997</c:v>
                </c:pt>
                <c:pt idx="97">
                  <c:v>473.23841599999969</c:v>
                </c:pt>
                <c:pt idx="98">
                  <c:v>469.80824000000001</c:v>
                </c:pt>
                <c:pt idx="99">
                  <c:v>466.369641</c:v>
                </c:pt>
                <c:pt idx="100">
                  <c:v>462.89973099999997</c:v>
                </c:pt>
                <c:pt idx="101">
                  <c:v>459.39521500000012</c:v>
                </c:pt>
                <c:pt idx="102">
                  <c:v>455.85853300000002</c:v>
                </c:pt>
                <c:pt idx="103">
                  <c:v>452.33326399999999</c:v>
                </c:pt>
                <c:pt idx="104">
                  <c:v>448.82545199999998</c:v>
                </c:pt>
                <c:pt idx="105">
                  <c:v>445.32740500000011</c:v>
                </c:pt>
                <c:pt idx="106">
                  <c:v>441.870251</c:v>
                </c:pt>
                <c:pt idx="107">
                  <c:v>438.42817399999967</c:v>
                </c:pt>
                <c:pt idx="108">
                  <c:v>435.03803699999969</c:v>
                </c:pt>
                <c:pt idx="109">
                  <c:v>431.68519300000003</c:v>
                </c:pt>
                <c:pt idx="110">
                  <c:v>428.37110599999971</c:v>
                </c:pt>
                <c:pt idx="111">
                  <c:v>425.07648899999998</c:v>
                </c:pt>
                <c:pt idx="112">
                  <c:v>421.84205300000002</c:v>
                </c:pt>
                <c:pt idx="113">
                  <c:v>418.8</c:v>
                </c:pt>
                <c:pt idx="114">
                  <c:v>418.20002399999998</c:v>
                </c:pt>
                <c:pt idx="115">
                  <c:v>424.46406200000001</c:v>
                </c:pt>
                <c:pt idx="116">
                  <c:v>430.72456100000011</c:v>
                </c:pt>
                <c:pt idx="117">
                  <c:v>436.98487499999999</c:v>
                </c:pt>
                <c:pt idx="118">
                  <c:v>443.24500699999999</c:v>
                </c:pt>
                <c:pt idx="119">
                  <c:v>449.50489499999998</c:v>
                </c:pt>
                <c:pt idx="120">
                  <c:v>455.76453900000001</c:v>
                </c:pt>
                <c:pt idx="121">
                  <c:v>462.13764600000002</c:v>
                </c:pt>
                <c:pt idx="122">
                  <c:v>468.51990999999998</c:v>
                </c:pt>
                <c:pt idx="123">
                  <c:v>474.90150099999971</c:v>
                </c:pt>
                <c:pt idx="124">
                  <c:v>481.28248300000001</c:v>
                </c:pt>
                <c:pt idx="125">
                  <c:v>483.40742200000011</c:v>
                </c:pt>
                <c:pt idx="126">
                  <c:v>484.10712899999999</c:v>
                </c:pt>
                <c:pt idx="127">
                  <c:v>484.2937739999997</c:v>
                </c:pt>
                <c:pt idx="128">
                  <c:v>484.30567600000001</c:v>
                </c:pt>
                <c:pt idx="129">
                  <c:v>484.03803699999969</c:v>
                </c:pt>
                <c:pt idx="130">
                  <c:v>483.68934300000012</c:v>
                </c:pt>
                <c:pt idx="131">
                  <c:v>483.31074200000012</c:v>
                </c:pt>
                <c:pt idx="132">
                  <c:v>482.99940199999998</c:v>
                </c:pt>
                <c:pt idx="133">
                  <c:v>480.06739499999998</c:v>
                </c:pt>
                <c:pt idx="134">
                  <c:v>476.69892599999997</c:v>
                </c:pt>
                <c:pt idx="135">
                  <c:v>473.23841599999969</c:v>
                </c:pt>
                <c:pt idx="136">
                  <c:v>469.80824000000001</c:v>
                </c:pt>
                <c:pt idx="137">
                  <c:v>466.369641</c:v>
                </c:pt>
                <c:pt idx="138">
                  <c:v>462.89973099999997</c:v>
                </c:pt>
                <c:pt idx="139">
                  <c:v>459.39521500000012</c:v>
                </c:pt>
                <c:pt idx="140">
                  <c:v>455.85853300000002</c:v>
                </c:pt>
                <c:pt idx="141">
                  <c:v>452.33326399999999</c:v>
                </c:pt>
                <c:pt idx="142">
                  <c:v>448.82545199999998</c:v>
                </c:pt>
                <c:pt idx="143">
                  <c:v>445.32740500000011</c:v>
                </c:pt>
                <c:pt idx="144">
                  <c:v>441.870251</c:v>
                </c:pt>
                <c:pt idx="145">
                  <c:v>438.42817399999967</c:v>
                </c:pt>
                <c:pt idx="146">
                  <c:v>435.03803699999969</c:v>
                </c:pt>
                <c:pt idx="147">
                  <c:v>431.68519300000003</c:v>
                </c:pt>
                <c:pt idx="148">
                  <c:v>428.37110599999971</c:v>
                </c:pt>
                <c:pt idx="149">
                  <c:v>425.07648899999998</c:v>
                </c:pt>
                <c:pt idx="150">
                  <c:v>421.84205300000002</c:v>
                </c:pt>
                <c:pt idx="151">
                  <c:v>418.8</c:v>
                </c:pt>
                <c:pt idx="152">
                  <c:v>418.20002399999998</c:v>
                </c:pt>
                <c:pt idx="153">
                  <c:v>424.46406200000001</c:v>
                </c:pt>
                <c:pt idx="154">
                  <c:v>430.72456100000011</c:v>
                </c:pt>
                <c:pt idx="155">
                  <c:v>436.98487499999999</c:v>
                </c:pt>
                <c:pt idx="156">
                  <c:v>443.24500699999999</c:v>
                </c:pt>
                <c:pt idx="157">
                  <c:v>449.50489499999998</c:v>
                </c:pt>
                <c:pt idx="158">
                  <c:v>455.76453900000001</c:v>
                </c:pt>
                <c:pt idx="159">
                  <c:v>462.13764600000002</c:v>
                </c:pt>
                <c:pt idx="160">
                  <c:v>468.51990999999998</c:v>
                </c:pt>
                <c:pt idx="161">
                  <c:v>474.90150099999971</c:v>
                </c:pt>
                <c:pt idx="162">
                  <c:v>481.28248300000001</c:v>
                </c:pt>
                <c:pt idx="163">
                  <c:v>483.40742200000011</c:v>
                </c:pt>
                <c:pt idx="164">
                  <c:v>484.10712899999999</c:v>
                </c:pt>
                <c:pt idx="165">
                  <c:v>484.2937739999997</c:v>
                </c:pt>
                <c:pt idx="166">
                  <c:v>484.30567600000001</c:v>
                </c:pt>
                <c:pt idx="167">
                  <c:v>484.03803699999969</c:v>
                </c:pt>
                <c:pt idx="168">
                  <c:v>483.68934300000012</c:v>
                </c:pt>
                <c:pt idx="169">
                  <c:v>483.31074200000012</c:v>
                </c:pt>
                <c:pt idx="170">
                  <c:v>482.99940199999998</c:v>
                </c:pt>
                <c:pt idx="171">
                  <c:v>480.06739499999998</c:v>
                </c:pt>
                <c:pt idx="172">
                  <c:v>476.69892599999997</c:v>
                </c:pt>
                <c:pt idx="173">
                  <c:v>473.23841599999969</c:v>
                </c:pt>
                <c:pt idx="174">
                  <c:v>469.80824000000001</c:v>
                </c:pt>
                <c:pt idx="175">
                  <c:v>466.369641</c:v>
                </c:pt>
                <c:pt idx="176">
                  <c:v>462.89973099999997</c:v>
                </c:pt>
                <c:pt idx="177">
                  <c:v>459.39521500000012</c:v>
                </c:pt>
                <c:pt idx="178">
                  <c:v>455.85853300000002</c:v>
                </c:pt>
                <c:pt idx="179">
                  <c:v>452.33326399999999</c:v>
                </c:pt>
                <c:pt idx="180">
                  <c:v>448.82545199999998</c:v>
                </c:pt>
                <c:pt idx="181">
                  <c:v>445.32740500000011</c:v>
                </c:pt>
                <c:pt idx="182">
                  <c:v>441.870251</c:v>
                </c:pt>
                <c:pt idx="183">
                  <c:v>438.42817399999967</c:v>
                </c:pt>
                <c:pt idx="184">
                  <c:v>435.03803699999969</c:v>
                </c:pt>
                <c:pt idx="185">
                  <c:v>431.68519300000003</c:v>
                </c:pt>
                <c:pt idx="186">
                  <c:v>428.37110599999971</c:v>
                </c:pt>
                <c:pt idx="187">
                  <c:v>425.07648899999998</c:v>
                </c:pt>
                <c:pt idx="188">
                  <c:v>421.84205300000002</c:v>
                </c:pt>
                <c:pt idx="189">
                  <c:v>418.8</c:v>
                </c:pt>
                <c:pt idx="190">
                  <c:v>418.20002399999998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29408"/>
        <c:axId val="27005312"/>
      </c:scatterChart>
      <c:valAx>
        <c:axId val="2692940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</a:p>
            </c:rich>
          </c:tx>
          <c:layout>
            <c:manualLayout>
              <c:xMode val="edge"/>
              <c:yMode val="edge"/>
              <c:x val="0.49687091386304"/>
              <c:y val="0.90215827338129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005312"/>
        <c:crosses val="autoZero"/>
        <c:crossBetween val="midCat"/>
      </c:valAx>
      <c:valAx>
        <c:axId val="27005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[°C]</a:t>
                </a:r>
              </a:p>
            </c:rich>
          </c:tx>
          <c:layout>
            <c:manualLayout>
              <c:xMode val="edge"/>
              <c:yMode val="edge"/>
              <c:x val="0"/>
              <c:y val="0.26715807200400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929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Volume Fraction of Tungsten vs.</a:t>
            </a:r>
            <a:r>
              <a:rPr lang="en-US" sz="1400" baseline="0"/>
              <a:t> Space between rods for 2cm diameter rods</a:t>
            </a:r>
            <a:endParaRPr lang="en-US" sz="1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9209375143896"/>
          <c:y val="0.19591809952327399"/>
          <c:w val="0.661581249712207"/>
          <c:h val="0.64070357276768997"/>
        </c:manualLayout>
      </c:layout>
      <c:scatterChart>
        <c:scatterStyle val="smoothMarker"/>
        <c:varyColors val="0"/>
        <c:ser>
          <c:idx val="0"/>
          <c:order val="0"/>
          <c:spPr>
            <a:ln w="12700" cmpd="sng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'Volume Fraction'!$B$6:$B$30</c:f>
              <c:numCache>
                <c:formatCode>General</c:formatCode>
                <c:ptCount val="2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</c:numCache>
            </c:numRef>
          </c:xVal>
          <c:yVal>
            <c:numRef>
              <c:f>'Volume Fraction'!$E$6:$E$30</c:f>
              <c:numCache>
                <c:formatCode>General</c:formatCode>
                <c:ptCount val="25"/>
                <c:pt idx="0">
                  <c:v>0.90689968211710903</c:v>
                </c:pt>
                <c:pt idx="1">
                  <c:v>0.82258474568445195</c:v>
                </c:pt>
                <c:pt idx="2">
                  <c:v>0.74950386951827197</c:v>
                </c:pt>
                <c:pt idx="3">
                  <c:v>0.68574645150632096</c:v>
                </c:pt>
                <c:pt idx="4">
                  <c:v>0.62979144591465896</c:v>
                </c:pt>
                <c:pt idx="5">
                  <c:v>0.58041579655495001</c:v>
                </c:pt>
                <c:pt idx="6">
                  <c:v>0.53662703083852603</c:v>
                </c:pt>
                <c:pt idx="7">
                  <c:v>0.49761299430293998</c:v>
                </c:pt>
                <c:pt idx="8">
                  <c:v>0.462703919447505</c:v>
                </c:pt>
                <c:pt idx="9">
                  <c:v>0.43134348733275102</c:v>
                </c:pt>
                <c:pt idx="10">
                  <c:v>0.40306652538538201</c:v>
                </c:pt>
                <c:pt idx="11">
                  <c:v>0.37748165748891099</c:v>
                </c:pt>
                <c:pt idx="12">
                  <c:v>0.354257688326996</c:v>
                </c:pt>
                <c:pt idx="13">
                  <c:v>0.33311283089700999</c:v>
                </c:pt>
                <c:pt idx="14">
                  <c:v>0.31380611837962202</c:v>
                </c:pt>
                <c:pt idx="15">
                  <c:v>0.29613050844640298</c:v>
                </c:pt>
                <c:pt idx="16">
                  <c:v>0.27990730929540403</c:v>
                </c:pt>
                <c:pt idx="17">
                  <c:v>0.26498164561493298</c:v>
                </c:pt>
                <c:pt idx="18">
                  <c:v>0.25121874850889397</c:v>
                </c:pt>
                <c:pt idx="19">
                  <c:v>0.238500902594901</c:v>
                </c:pt>
                <c:pt idx="20">
                  <c:v>0.22672492052927701</c:v>
                </c:pt>
                <c:pt idx="21">
                  <c:v>0.21580004333542199</c:v>
                </c:pt>
                <c:pt idx="22">
                  <c:v>0.20564618642111299</c:v>
                </c:pt>
                <c:pt idx="23">
                  <c:v>0.19619246773761101</c:v>
                </c:pt>
                <c:pt idx="24">
                  <c:v>0.18737596737956799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31296"/>
        <c:axId val="27433216"/>
      </c:scatterChart>
      <c:scatterChart>
        <c:scatterStyle val="smoothMarker"/>
        <c:varyColors val="0"/>
        <c:ser>
          <c:idx val="1"/>
          <c:order val="1"/>
          <c:spPr>
            <a:ln w="19050" cmpd="sng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'Volume Fraction'!$B$6:$B$30</c:f>
              <c:numCache>
                <c:formatCode>General</c:formatCode>
                <c:ptCount val="2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</c:numCache>
            </c:numRef>
          </c:xVal>
          <c:yVal>
            <c:numRef>
              <c:f>'Volume Fraction'!$G$6:$G$30</c:f>
              <c:numCache>
                <c:formatCode>General</c:formatCode>
                <c:ptCount val="25"/>
                <c:pt idx="0">
                  <c:v>17.457818880754349</c:v>
                </c:pt>
                <c:pt idx="1">
                  <c:v>15.834756354425711</c:v>
                </c:pt>
                <c:pt idx="2">
                  <c:v>14.42794948822673</c:v>
                </c:pt>
                <c:pt idx="3">
                  <c:v>13.200619191496671</c:v>
                </c:pt>
                <c:pt idx="4">
                  <c:v>12.1234853338572</c:v>
                </c:pt>
                <c:pt idx="5">
                  <c:v>11.17300408368278</c:v>
                </c:pt>
                <c:pt idx="6">
                  <c:v>10.330070343641619</c:v>
                </c:pt>
                <c:pt idx="7">
                  <c:v>9.5790501403316028</c:v>
                </c:pt>
                <c:pt idx="8">
                  <c:v>8.9070504493644638</c:v>
                </c:pt>
                <c:pt idx="9">
                  <c:v>8.3033621311554526</c:v>
                </c:pt>
                <c:pt idx="10">
                  <c:v>7.7590306136685969</c:v>
                </c:pt>
                <c:pt idx="11">
                  <c:v>7.2665219066615379</c:v>
                </c:pt>
                <c:pt idx="12">
                  <c:v>6.81946050029467</c:v>
                </c:pt>
                <c:pt idx="13">
                  <c:v>6.4124219947674357</c:v>
                </c:pt>
                <c:pt idx="14">
                  <c:v>6.0407677788077327</c:v>
                </c:pt>
                <c:pt idx="15">
                  <c:v>5.7005122875932557</c:v>
                </c:pt>
                <c:pt idx="16">
                  <c:v>5.3882157039365257</c:v>
                </c:pt>
                <c:pt idx="17">
                  <c:v>5.100896678087449</c:v>
                </c:pt>
                <c:pt idx="18">
                  <c:v>4.8359609087962099</c:v>
                </c:pt>
                <c:pt idx="19">
                  <c:v>4.5911423749518381</c:v>
                </c:pt>
                <c:pt idx="20">
                  <c:v>4.3644547201885748</c:v>
                </c:pt>
                <c:pt idx="21">
                  <c:v>4.1541508342068507</c:v>
                </c:pt>
                <c:pt idx="22">
                  <c:v>3.958689088606429</c:v>
                </c:pt>
                <c:pt idx="23">
                  <c:v>3.7767050039490191</c:v>
                </c:pt>
                <c:pt idx="24">
                  <c:v>3.606987372056683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37312"/>
        <c:axId val="27435392"/>
      </c:scatterChart>
      <c:valAx>
        <c:axId val="27431296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Space between rods</a:t>
                </a:r>
                <a:r>
                  <a:rPr lang="en-US" baseline="0"/>
                  <a:t> [cm]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433216"/>
        <c:crosses val="autoZero"/>
        <c:crossBetween val="midCat"/>
      </c:valAx>
      <c:valAx>
        <c:axId val="27433216"/>
        <c:scaling>
          <c:orientation val="minMax"/>
          <c:max val="0.9068996820000000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Volume fraction of Tungsten</a:t>
                </a:r>
              </a:p>
            </c:rich>
          </c:tx>
          <c:layout>
            <c:manualLayout>
              <c:xMode val="edge"/>
              <c:yMode val="edge"/>
              <c:x val="2.9239766081871298E-2"/>
              <c:y val="0.25764368739621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431296"/>
        <c:crosses val="autoZero"/>
        <c:crossBetween val="midCat"/>
      </c:valAx>
      <c:valAx>
        <c:axId val="27435392"/>
        <c:scaling>
          <c:orientation val="minMax"/>
          <c:max val="17.45781888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Equivalent density of the target [g/cm3]</a:t>
                </a:r>
              </a:p>
            </c:rich>
          </c:tx>
          <c:layout>
            <c:manualLayout>
              <c:xMode val="edge"/>
              <c:yMode val="edge"/>
              <c:x val="0.89766081871345005"/>
              <c:y val="0.1891153784348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437312"/>
        <c:crosses val="max"/>
        <c:crossBetween val="midCat"/>
        <c:majorUnit val="1"/>
      </c:valAx>
      <c:valAx>
        <c:axId val="27437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435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454E-BE77-C64C-88D6-19279E61DBC2}" type="datetimeFigureOut">
              <a:rPr lang="en-US" smtClean="0"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F52BC-E6B5-D947-8391-F524D6F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5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5A49D-EE52-4A40-AB21-DB2C185B8B4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4A8A9-B3C0-497D-9D59-E5EDEE11D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72B4-664F-704E-8B77-3FF546088FC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6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8A9-B3C0-497D-9D59-E5EDEE11DD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7A88C96-6299-D244-8FD9-C360D4059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0F15516-C5BF-CF42-A29A-BB6CE38FD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67200" cy="4191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4191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751ACD9-701E-8D4D-98D9-3D9CE56ED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68F8C98-A09E-6C48-BD75-10788FE75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5B3B6B8-439A-764D-9328-A505E6298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75C88FD-3D92-8A4D-A8B5-DA488224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F3866C-7FF2-CC4D-8D25-DA565391F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116CDAF-9F4E-5B45-BF9A-8AC01C0CA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C26BFC6-16DB-8145-A27E-785C54D39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9649" y="392906"/>
            <a:ext cx="1643063" cy="5063133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0462" y="392906"/>
            <a:ext cx="4822031" cy="5063133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14197" y="7072312"/>
            <a:ext cx="433090" cy="38397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D3D5327-7FC9-284A-A26C-A8D00E863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461" y="2089547"/>
            <a:ext cx="2571750" cy="336649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9367" y="2089547"/>
            <a:ext cx="2571750" cy="336649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9649" y="392906"/>
            <a:ext cx="1643063" cy="5063133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0462" y="392906"/>
            <a:ext cx="4822031" cy="5063133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8CB0FD-F2BB-3841-AFD9-B3CC67393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9D8A2B-26FE-0246-857B-05183C37A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0E0DCE-4BC4-E54C-95CB-7F8287EDD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49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981200"/>
            <a:ext cx="38449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9D80A-20C4-BF4B-83BF-2B2A97801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7D72C8-EFC5-CB4C-B0FE-C76B66C20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BD6636-4010-5E44-A918-406F5E88F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9364DE-17DE-744C-9C04-C77664815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C39C9F-A3A8-9748-BF0D-3832FFB66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6EA7D0-3A34-3746-ACD5-48240EF07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60EE9B-7E0B-9649-A561-5E93820D8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04800"/>
            <a:ext cx="2132012" cy="578485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243638" cy="578485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75EF92-A071-9446-8ABF-B48FB5061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fr-FR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0354" y="-8930"/>
            <a:ext cx="6991945" cy="686693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90354" y="-8930"/>
            <a:ext cx="6991945" cy="686693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72" y="-8930"/>
            <a:ext cx="6991945" cy="686693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72" y="-11162"/>
            <a:ext cx="6991945" cy="68658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99597" y="2687836"/>
            <a:ext cx="2768203" cy="14733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1287" y="759023"/>
            <a:ext cx="8132713" cy="6098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7922342" y="6553200"/>
            <a:ext cx="688258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 dirty="0" smtClean="0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 </a:t>
            </a:r>
            <a:fld id="{65D3A2F9-9EDE-1048-8065-73C98CFD0F8F}" type="slidenum">
              <a:rPr lang="en-US" sz="1300" b="1" smtClean="0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/>
              <a:t>‹#›</a:t>
            </a:fld>
            <a:endParaRPr lang="en-US" sz="1300" b="1" dirty="0">
              <a:solidFill>
                <a:srgbClr val="1C405B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391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tilliumText14L Bold" pitchFamily="-64" charset="0"/>
              </a:rPr>
              <a:t>Click to edit Master text styles</a:t>
            </a:r>
          </a:p>
          <a:p>
            <a:pPr lvl="1"/>
            <a:r>
              <a:rPr lang="en-US" dirty="0">
                <a:sym typeface="TitilliumText14L Bold" pitchFamily="-64" charset="0"/>
              </a:rPr>
              <a:t>Second level</a:t>
            </a:r>
          </a:p>
          <a:p>
            <a:pPr lvl="2"/>
            <a:r>
              <a:rPr lang="en-US" dirty="0">
                <a:sym typeface="TitilliumText14L Bold" pitchFamily="-64" charset="0"/>
              </a:rPr>
              <a:t>Third level</a:t>
            </a:r>
          </a:p>
          <a:p>
            <a:pPr lvl="3"/>
            <a:r>
              <a:rPr lang="en-US" dirty="0">
                <a:sym typeface="TitilliumText14L Bold" pitchFamily="-64" charset="0"/>
              </a:rPr>
              <a:t>Fourth level</a:t>
            </a:r>
          </a:p>
          <a:p>
            <a:pPr lvl="4"/>
            <a:r>
              <a:rPr lang="en-US" dirty="0">
                <a:sym typeface="TitilliumText14L Bold" pitchFamily="-64" charset="0"/>
              </a:rPr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81199" y="228600"/>
            <a:ext cx="6096001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tilliumText14L 600 wt" pitchFamily="-64" charset="0"/>
              </a:rPr>
              <a:t>Click to edit Master title style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7891" y="294680"/>
            <a:ext cx="1190997" cy="6340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553200"/>
            <a:ext cx="3423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Cyril Kharoua</a:t>
            </a:r>
            <a:r>
              <a:rPr lang="en-GB" sz="1200" baseline="0" dirty="0" smtClean="0"/>
              <a:t> – </a:t>
            </a:r>
            <a:r>
              <a:rPr lang="en-GB" sz="1200" dirty="0" smtClean="0"/>
              <a:t>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HPTW – Malmö – May </a:t>
            </a:r>
            <a:r>
              <a:rPr lang="en-GB" sz="1200" baseline="0" dirty="0" smtClean="0"/>
              <a:t>2011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1C405B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4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algn="l" rtl="0" fontAlgn="base">
        <a:spcBef>
          <a:spcPts val="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buChar char="&gt;"/>
        <a:defRPr sz="28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1pPr>
      <a:lvl2pPr algn="l" rtl="0" fontAlgn="base">
        <a:spcBef>
          <a:spcPts val="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 sz="28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2pPr>
      <a:lvl3pPr algn="l" rtl="0" fontAlgn="base">
        <a:spcBef>
          <a:spcPts val="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 sz="28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3pPr>
      <a:lvl4pPr algn="l" rtl="0" fontAlgn="base">
        <a:spcBef>
          <a:spcPts val="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 sz="28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4pPr>
      <a:lvl5pPr algn="l" rtl="0" fontAlgn="base">
        <a:spcBef>
          <a:spcPts val="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 sz="28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5pPr>
      <a:lvl6pPr marL="321457" algn="l" rtl="0" fontAlgn="base">
        <a:spcBef>
          <a:spcPts val="2461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6pPr>
      <a:lvl7pPr marL="642915" algn="l" rtl="0" fontAlgn="base">
        <a:spcBef>
          <a:spcPts val="2461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7pPr>
      <a:lvl8pPr marL="964372" algn="l" rtl="0" fontAlgn="base">
        <a:spcBef>
          <a:spcPts val="2461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8pPr>
      <a:lvl9pPr marL="1285829" algn="l" rtl="0" fontAlgn="base">
        <a:spcBef>
          <a:spcPts val="2461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461" y="2089547"/>
            <a:ext cx="5250656" cy="3366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text styles</a:t>
            </a:r>
          </a:p>
          <a:p>
            <a:pPr lvl="1"/>
            <a:r>
              <a:rPr lang="en-US">
                <a:sym typeface="TitilliumText14L 600 wt" pitchFamily="-64" charset="0"/>
              </a:rPr>
              <a:t>Second level</a:t>
            </a:r>
          </a:p>
          <a:p>
            <a:pPr lvl="2"/>
            <a:r>
              <a:rPr lang="en-US">
                <a:sym typeface="TitilliumText14L 600 wt" pitchFamily="-64" charset="0"/>
              </a:rPr>
              <a:t>Third level</a:t>
            </a:r>
          </a:p>
          <a:p>
            <a:pPr lvl="3"/>
            <a:r>
              <a:rPr lang="en-US">
                <a:sym typeface="TitilliumText14L 600 wt" pitchFamily="-64" charset="0"/>
              </a:rPr>
              <a:t>Fourth level</a:t>
            </a:r>
          </a:p>
          <a:p>
            <a:pPr lvl="4"/>
            <a:r>
              <a:rPr lang="en-US">
                <a:sym typeface="TitilliumText14L 600 wt" pitchFamily="-64" charset="0"/>
              </a:rPr>
              <a:t>Fifth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0461" y="392906"/>
            <a:ext cx="6572250" cy="1366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algn="l" rtl="0" fontAlgn="base">
        <a:spcBef>
          <a:spcPts val="703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buChar char="&gt;"/>
        <a:defRPr sz="1700"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1pPr>
      <a:lvl2pPr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2pPr>
      <a:lvl3pPr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3pPr>
      <a:lvl4pPr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4pPr>
      <a:lvl5pPr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5pPr>
      <a:lvl6pPr marL="321457"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6pPr>
      <a:lvl7pPr marL="642915"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7pPr>
      <a:lvl8pPr marL="964372"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8pPr>
      <a:lvl9pPr marL="1285829" algn="l" rtl="0" fontAlgn="base">
        <a:spcBef>
          <a:spcPts val="2461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04800"/>
            <a:ext cx="63944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22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629400"/>
            <a:ext cx="18986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02F36AE7-D0AD-2A40-8243-87760857AC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2pPr>
      <a:lvl3pPr marL="11430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3pPr>
      <a:lvl4pPr marL="16002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4pPr>
      <a:lvl5pPr marL="20574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5pPr>
      <a:lvl6pPr marL="25146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6pPr>
      <a:lvl7pPr marL="29718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7pPr>
      <a:lvl8pPr marL="34290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8pPr>
      <a:lvl9pPr marL="3886200" indent="-228600" algn="l" defTabSz="35877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Myriad Pro Bold C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358775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4800600" cy="3048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2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Ro</a:t>
            </a:r>
            <a:r>
              <a:rPr lang="en-US" sz="4400" b="1" dirty="0" smtClean="0">
                <a:solidFill>
                  <a:srgbClr val="AACBCE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tating </a:t>
            </a:r>
            <a:r>
              <a:rPr lang="en-US" sz="4400" b="1" dirty="0" smtClean="0">
                <a:solidFill>
                  <a:srgbClr val="808080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T</a:t>
            </a:r>
            <a:r>
              <a:rPr lang="en-US" sz="4400" b="1" dirty="0" smtClean="0">
                <a:solidFill>
                  <a:srgbClr val="AACBCE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ungsten </a:t>
            </a:r>
            <a:r>
              <a:rPr lang="en-US" sz="4400" b="1" dirty="0" smtClean="0">
                <a:solidFill>
                  <a:srgbClr val="808080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He</a:t>
            </a:r>
            <a:r>
              <a:rPr lang="en-US" sz="4400" b="1" dirty="0" smtClean="0">
                <a:solidFill>
                  <a:srgbClr val="AACBCE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lium cooled </a:t>
            </a:r>
            <a:r>
              <a:rPr lang="en-US" sz="4400" b="1" dirty="0" smtClean="0">
                <a:solidFill>
                  <a:srgbClr val="808080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Ta</a:t>
            </a:r>
            <a:r>
              <a:rPr lang="en-US" sz="4400" b="1" dirty="0" smtClean="0">
                <a:solidFill>
                  <a:srgbClr val="AACBCE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rget</a:t>
            </a:r>
            <a:br>
              <a:rPr lang="en-US" sz="4400" b="1" dirty="0" smtClean="0">
                <a:solidFill>
                  <a:srgbClr val="AACBCE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</a:br>
            <a:r>
              <a:rPr lang="en-US" sz="4400" b="1" dirty="0" err="1" smtClean="0">
                <a:solidFill>
                  <a:schemeClr val="bg2"/>
                </a:solidFill>
                <a:effectLst>
                  <a:outerShdw blurRad="34925" sx="139000" sy="139000" kx="2700000" rotWithShape="0">
                    <a:srgbClr val="000000">
                      <a:alpha val="28000"/>
                    </a:srgbClr>
                  </a:outerShdw>
                </a:effectLst>
              </a:rPr>
              <a:t>RoTHeTa</a:t>
            </a:r>
            <a:endParaRPr lang="en-US" sz="4400" b="1" dirty="0">
              <a:solidFill>
                <a:schemeClr val="bg2"/>
              </a:solidFill>
              <a:effectLst>
                <a:outerShdw blurRad="34925" sx="139000" sy="139000" kx="2700000" rotWithShape="0">
                  <a:srgbClr val="000000">
                    <a:alpha val="2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191000"/>
            <a:ext cx="3657600" cy="251445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000" u="sng" dirty="0" smtClean="0"/>
              <a:t>Cyril Kharoua</a:t>
            </a:r>
          </a:p>
          <a:p>
            <a:pPr algn="r"/>
            <a:r>
              <a:rPr lang="en-US" sz="2000" dirty="0"/>
              <a:t>Daniela </a:t>
            </a:r>
            <a:r>
              <a:rPr lang="en-US" sz="2000" dirty="0" err="1"/>
              <a:t>Ene</a:t>
            </a:r>
            <a:r>
              <a:rPr lang="en-US" sz="2000" dirty="0"/>
              <a:t>, </a:t>
            </a:r>
            <a:r>
              <a:rPr lang="en-US" sz="2000" dirty="0" err="1"/>
              <a:t>Ferenc</a:t>
            </a:r>
            <a:r>
              <a:rPr lang="en-US" sz="2000" dirty="0"/>
              <a:t> </a:t>
            </a:r>
            <a:r>
              <a:rPr lang="en-US" sz="2000" dirty="0" err="1"/>
              <a:t>Mezei</a:t>
            </a:r>
            <a:r>
              <a:rPr lang="en-US" sz="2000" dirty="0"/>
              <a:t>, </a:t>
            </a:r>
            <a:r>
              <a:rPr lang="en-US" sz="2000" dirty="0" err="1"/>
              <a:t>Etam</a:t>
            </a:r>
            <a:r>
              <a:rPr lang="en-US" sz="2000" dirty="0"/>
              <a:t> Noah</a:t>
            </a:r>
            <a:r>
              <a:rPr lang="en-US" sz="2000" dirty="0" smtClean="0"/>
              <a:t>, </a:t>
            </a:r>
            <a:r>
              <a:rPr lang="en-US" sz="2000" dirty="0"/>
              <a:t>François </a:t>
            </a:r>
            <a:r>
              <a:rPr lang="en-US" sz="2000" dirty="0" smtClean="0"/>
              <a:t>Plewinski, Pascal </a:t>
            </a:r>
            <a:r>
              <a:rPr lang="en-US" sz="2000" dirty="0" err="1" smtClean="0"/>
              <a:t>Sabbagh</a:t>
            </a:r>
            <a:r>
              <a:rPr lang="en-US" sz="2000" dirty="0" smtClean="0"/>
              <a:t>,</a:t>
            </a:r>
          </a:p>
          <a:p>
            <a:pPr algn="r"/>
            <a:r>
              <a:rPr lang="en-US" sz="2000" dirty="0" smtClean="0"/>
              <a:t>Luca </a:t>
            </a:r>
            <a:r>
              <a:rPr lang="en-US" sz="2000" dirty="0" err="1" smtClean="0"/>
              <a:t>Massidda</a:t>
            </a:r>
            <a:r>
              <a:rPr lang="en-US" sz="2000" dirty="0" smtClean="0"/>
              <a:t> (CRS4, </a:t>
            </a:r>
            <a:r>
              <a:rPr lang="en-US" sz="2000" dirty="0"/>
              <a:t>S</a:t>
            </a:r>
            <a:r>
              <a:rPr lang="en-US" sz="2000" dirty="0" smtClean="0"/>
              <a:t>ardinia) </a:t>
            </a:r>
          </a:p>
          <a:p>
            <a:pPr algn="r"/>
            <a:r>
              <a:rPr lang="en-US" sz="2000" dirty="0" smtClean="0"/>
              <a:t>Peter </a:t>
            </a:r>
            <a:r>
              <a:rPr lang="en-US" sz="2000" dirty="0" err="1" smtClean="0"/>
              <a:t>Sievers</a:t>
            </a:r>
            <a:r>
              <a:rPr lang="en-US" sz="2000" dirty="0" smtClean="0"/>
              <a:t> (retired from CERN) </a:t>
            </a:r>
          </a:p>
          <a:p>
            <a:pPr algn="r"/>
            <a:r>
              <a:rPr lang="en-US" sz="2000" dirty="0" smtClean="0"/>
              <a:t>Fernando </a:t>
            </a:r>
            <a:r>
              <a:rPr lang="en-US" sz="2000" dirty="0" err="1" smtClean="0"/>
              <a:t>Sordo</a:t>
            </a:r>
            <a:r>
              <a:rPr lang="en-US" sz="2000" dirty="0" smtClean="0"/>
              <a:t> (ESS-Bilbao)</a:t>
            </a:r>
            <a:r>
              <a:rPr lang="fr-FR" sz="2000" dirty="0" smtClean="0"/>
              <a:t> </a:t>
            </a:r>
            <a:endParaRPr lang="en-US" sz="2000" dirty="0" smtClean="0"/>
          </a:p>
          <a:p>
            <a:pPr algn="r"/>
            <a:endParaRPr lang="en-US" sz="2000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" y="5867400"/>
            <a:ext cx="4800600" cy="990600"/>
          </a:xfrm>
          <a:prstGeom prst="rect">
            <a:avLst/>
          </a:prstGeom>
        </p:spPr>
        <p:txBody>
          <a:bodyPr vert="horz" lIns="64288" tIns="32144" rIns="64288" bIns="32144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4</a:t>
            </a:r>
            <a:r>
              <a:rPr lang="en-US" sz="2000" baseline="30000" dirty="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 High Power </a:t>
            </a:r>
            <a:r>
              <a:rPr lang="en-US" sz="2000" dirty="0" err="1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Targetry</a:t>
            </a:r>
            <a:r>
              <a:rPr lang="en-US" sz="2000" dirty="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 Workshop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Malmö </a:t>
            </a:r>
            <a:r>
              <a:rPr lang="en-US" sz="2000" smtClean="0">
                <a:solidFill>
                  <a:srgbClr val="FFFFFF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2011-05-02</a:t>
            </a:r>
            <a:endParaRPr lang="en-US" sz="2000" dirty="0" smtClean="0">
              <a:solidFill>
                <a:srgbClr val="FFFFFF"/>
              </a:solidFill>
              <a:latin typeface="TitilliumText22L 250 wt" charset="0"/>
              <a:ea typeface="TitilliumText22L 250 wt" charset="0"/>
              <a:cs typeface="TitilliumText22L 250 wt" charset="0"/>
              <a:sym typeface="TitilliumText22L 250 w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276600"/>
            <a:ext cx="6096000" cy="2646878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isometricRightUp"/>
              <a:lightRig rig="threePt" dir="t"/>
            </a:scene3d>
            <a:sp3d extrusionH="57150">
              <a:bevelT w="101600" h="38100"/>
            </a:sp3d>
          </a:bodyPr>
          <a:lstStyle/>
          <a:p>
            <a:r>
              <a:rPr lang="en-US" sz="16600" b="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BFBFBF">
                    <a:alpha val="95000"/>
                  </a:srgbClr>
                </a:solidFill>
                <a:effectLst>
                  <a:outerShdw blurRad="34925" sx="139000" sy="139000" kx="2700000" rotWithShape="0">
                    <a:prstClr val="black">
                      <a:alpha val="64000"/>
                    </a:prstClr>
                  </a:outerShdw>
                </a:effectLst>
                <a:latin typeface="+mj-lt"/>
              </a:rPr>
              <a:t>ρθ</a:t>
            </a:r>
            <a:endParaRPr lang="en-US" sz="166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BFBFBF">
                  <a:alpha val="95000"/>
                </a:srgbClr>
              </a:solidFill>
              <a:effectLst>
                <a:outerShdw blurRad="34925" sx="139000" sy="139000" kx="2700000" rotWithShape="0">
                  <a:prstClr val="black">
                    <a:alpha val="64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Thermo-mechanical study</a:t>
            </a:r>
            <a:br>
              <a:rPr lang="en-US" b="1" dirty="0" smtClean="0"/>
            </a:br>
            <a:r>
              <a:rPr lang="en-US" dirty="0" smtClean="0"/>
              <a:t>2cm Rods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6629400" cy="4190999"/>
          </a:xfrm>
        </p:spPr>
        <p:txBody>
          <a:bodyPr>
            <a:noAutofit/>
          </a:bodyPr>
          <a:lstStyle/>
          <a:p>
            <a:pPr marL="0" lvl="6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With a He-cooling circuit set at: Po = 10 Bar, v(He) 8 m.s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(mass flow of </a:t>
            </a:r>
            <a:r>
              <a:rPr lang="en-US" sz="2000" dirty="0"/>
              <a:t>about 20kg</a:t>
            </a:r>
            <a:r>
              <a:rPr lang="en-US" sz="2000" dirty="0" smtClean="0"/>
              <a:t>/s!!! Which could reduced by tuning it for different zones) </a:t>
            </a:r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The peak temperature in the hottest rods is about 577°C (Inlet Temperature was 200°C)</a:t>
            </a:r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Helium ∆</a:t>
            </a:r>
            <a:r>
              <a:rPr lang="en-US" sz="2000" dirty="0" err="1"/>
              <a:t>T</a:t>
            </a:r>
            <a:r>
              <a:rPr lang="en-US" sz="2000" baseline="-25000" dirty="0" err="1"/>
              <a:t>bulk</a:t>
            </a:r>
            <a:r>
              <a:rPr lang="en-US" sz="2000" dirty="0"/>
              <a:t>=30K</a:t>
            </a:r>
            <a:endParaRPr lang="en-US" sz="2000" dirty="0" smtClean="0"/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Stress in the rods is low even in a fatigue regime (endurance), about 30 to 50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/>
          </a:p>
          <a:p>
            <a:pPr marL="321457" lvl="7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200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rcRect r="29412" b="29538"/>
          <a:stretch>
            <a:fillRect/>
          </a:stretch>
        </p:blipFill>
        <p:spPr>
          <a:xfrm>
            <a:off x="152400" y="3733800"/>
            <a:ext cx="3200400" cy="281940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10639444"/>
              </p:ext>
            </p:extLst>
          </p:nvPr>
        </p:nvGraphicFramePr>
        <p:xfrm>
          <a:off x="3352800" y="3581400"/>
          <a:ext cx="5638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 descr="stress_ro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066800"/>
            <a:ext cx="18531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Thermo-mechanical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458200" cy="2667000"/>
          </a:xfrm>
        </p:spPr>
        <p:txBody>
          <a:bodyPr>
            <a:noAutofit/>
          </a:bodyPr>
          <a:lstStyle/>
          <a:p>
            <a:pPr marL="0" lvl="6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He in inlet is at 200°C and exit at about 230°C</a:t>
            </a:r>
          </a:p>
          <a:p>
            <a:pPr marL="0" lvl="6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Pressure drop is about 0.2bar and Pumping power about 250kW</a:t>
            </a:r>
          </a:p>
          <a:p>
            <a:pPr marL="0" lvl="6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/>
          </a:p>
          <a:p>
            <a:pPr marL="321457" lvl="7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200" dirty="0" smtClean="0"/>
          </a:p>
          <a:p>
            <a:pPr marL="321457" lvl="7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1"/>
            <a:ext cx="4343400" cy="176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00600"/>
            <a:ext cx="4343400" cy="176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343400" cy="176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4343400" cy="176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972810" cy="11944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5257800" y="2209800"/>
            <a:ext cx="1524000" cy="158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58000" y="205740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Helium Inlet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1143000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Helium Outlet</a:t>
            </a:r>
            <a:endParaRPr lang="en-GB" sz="1400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 bwMode="auto">
          <a:xfrm>
            <a:off x="5029200" y="1295400"/>
            <a:ext cx="1295400" cy="1489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3810000" y="1676401"/>
            <a:ext cx="609601" cy="158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7696994" y="1675606"/>
            <a:ext cx="1676400" cy="1588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69292" y="2587823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Rotation axis</a:t>
            </a:r>
            <a:endParaRPr lang="en-GB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Thermo-mechanical study</a:t>
            </a:r>
            <a:br>
              <a:rPr lang="en-US" b="1" dirty="0" smtClean="0"/>
            </a:br>
            <a:r>
              <a:rPr lang="en-US" dirty="0" smtClean="0"/>
              <a:t>1cm Rods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6248400" cy="4190999"/>
          </a:xfrm>
        </p:spPr>
        <p:txBody>
          <a:bodyPr>
            <a:noAutofit/>
          </a:bodyPr>
          <a:lstStyle/>
          <a:p>
            <a:pPr marL="0" lvl="6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With a more moderate He-cooling circuit (Po = 3 Bar, inlet v(He) of 4 m.s-1, mass flow of 3kg/s) </a:t>
            </a:r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The peak temperature in the hottest rods is about 485°C </a:t>
            </a:r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Helium ∆</a:t>
            </a:r>
            <a:r>
              <a:rPr lang="en-US" sz="2000" dirty="0" err="1"/>
              <a:t>T</a:t>
            </a:r>
            <a:r>
              <a:rPr lang="en-US" sz="2000" baseline="-25000" dirty="0" err="1"/>
              <a:t>bulk</a:t>
            </a:r>
            <a:r>
              <a:rPr lang="en-US" sz="2000" dirty="0" smtClean="0"/>
              <a:t>= 200K</a:t>
            </a:r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Stress in the rods is very low even in a fatigue regime (endurance), about 10 to 20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pPr marL="642914" lvl="8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5"/>
          <a:stretch/>
        </p:blipFill>
        <p:spPr>
          <a:xfrm>
            <a:off x="38100" y="3429000"/>
            <a:ext cx="265006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1" b="12973"/>
          <a:stretch/>
        </p:blipFill>
        <p:spPr>
          <a:xfrm>
            <a:off x="6324600" y="914400"/>
            <a:ext cx="2819400" cy="25400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19836"/>
              </p:ext>
            </p:extLst>
          </p:nvPr>
        </p:nvGraphicFramePr>
        <p:xfrm>
          <a:off x="2862758" y="3733800"/>
          <a:ext cx="5900242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45087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600201"/>
            <a:ext cx="4363720" cy="182879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For 3kg/s mass flow rate for 3 bar He</a:t>
            </a:r>
          </a:p>
          <a:p>
            <a:pPr marL="0" indent="0" algn="just">
              <a:buNone/>
            </a:pPr>
            <a:r>
              <a:rPr lang="en-US" sz="2400" dirty="0"/>
              <a:t>Here </a:t>
            </a:r>
            <a:r>
              <a:rPr lang="en-US" sz="2400" dirty="0" smtClean="0"/>
              <a:t>the pressure drop is 0.1bar equivalent to 62kW of pumping power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 descr="press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2"/>
          <a:stretch/>
        </p:blipFill>
        <p:spPr>
          <a:xfrm>
            <a:off x="4754880" y="1166848"/>
            <a:ext cx="4389120" cy="2465161"/>
          </a:xfrm>
          <a:prstGeom prst="rect">
            <a:avLst/>
          </a:prstGeom>
        </p:spPr>
      </p:pic>
      <p:pic>
        <p:nvPicPr>
          <p:cNvPr id="5" name="Picture 4" descr="te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2"/>
          <a:stretch/>
        </p:blipFill>
        <p:spPr>
          <a:xfrm>
            <a:off x="4724400" y="3581401"/>
            <a:ext cx="4389120" cy="2465161"/>
          </a:xfrm>
          <a:prstGeom prst="rect">
            <a:avLst/>
          </a:prstGeom>
        </p:spPr>
      </p:pic>
      <p:pic>
        <p:nvPicPr>
          <p:cNvPr id="6" name="Picture 5" descr="veloci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2"/>
          <a:stretch/>
        </p:blipFill>
        <p:spPr>
          <a:xfrm>
            <a:off x="2" y="3657600"/>
            <a:ext cx="4389120" cy="24651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199" y="228600"/>
            <a:ext cx="6096001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Thermo-mechanical study</a:t>
            </a:r>
            <a:br>
              <a:rPr lang="en-US" b="1" dirty="0" smtClean="0"/>
            </a:br>
            <a:r>
              <a:rPr lang="en-US" dirty="0" smtClean="0"/>
              <a:t>1cm Rods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405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flow </a:t>
            </a:r>
            <a:r>
              <a:rPr lang="en-US" dirty="0"/>
              <a:t>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8C96-6299-D244-8FD9-C360D405994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Csoportba foglalás 203"/>
          <p:cNvGrpSpPr/>
          <p:nvPr/>
        </p:nvGrpSpPr>
        <p:grpSpPr>
          <a:xfrm>
            <a:off x="0" y="1066800"/>
            <a:ext cx="9144000" cy="5486400"/>
            <a:chOff x="0" y="1371600"/>
            <a:chExt cx="9144000" cy="5486400"/>
          </a:xfrm>
        </p:grpSpPr>
        <p:sp>
          <p:nvSpPr>
            <p:cNvPr id="6" name="Szabadkézi sokszög 36"/>
            <p:cNvSpPr/>
            <p:nvPr/>
          </p:nvSpPr>
          <p:spPr>
            <a:xfrm>
              <a:off x="2438400" y="2667000"/>
              <a:ext cx="4426226" cy="762000"/>
            </a:xfrm>
            <a:custGeom>
              <a:avLst/>
              <a:gdLst>
                <a:gd name="connsiteX0" fmla="*/ 4426226 w 4426226"/>
                <a:gd name="connsiteY0" fmla="*/ 0 h 742122"/>
                <a:gd name="connsiteX1" fmla="*/ 0 w 4426226"/>
                <a:gd name="connsiteY1" fmla="*/ 0 h 742122"/>
                <a:gd name="connsiteX2" fmla="*/ 0 w 4426226"/>
                <a:gd name="connsiteY2" fmla="*/ 742122 h 742122"/>
                <a:gd name="connsiteX3" fmla="*/ 4399722 w 4426226"/>
                <a:gd name="connsiteY3" fmla="*/ 742122 h 742122"/>
                <a:gd name="connsiteX4" fmla="*/ 4399722 w 4426226"/>
                <a:gd name="connsiteY4" fmla="*/ 742122 h 742122"/>
                <a:gd name="connsiteX5" fmla="*/ 4412974 w 4426226"/>
                <a:gd name="connsiteY5" fmla="*/ 742122 h 74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226" h="742122">
                  <a:moveTo>
                    <a:pt x="4426226" y="0"/>
                  </a:moveTo>
                  <a:lnTo>
                    <a:pt x="0" y="0"/>
                  </a:lnTo>
                  <a:lnTo>
                    <a:pt x="0" y="742122"/>
                  </a:lnTo>
                  <a:lnTo>
                    <a:pt x="4399722" y="742122"/>
                  </a:lnTo>
                  <a:lnTo>
                    <a:pt x="4399722" y="742122"/>
                  </a:lnTo>
                  <a:lnTo>
                    <a:pt x="4412974" y="742122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gyenes összekötő 38"/>
            <p:cNvCxnSpPr/>
            <p:nvPr/>
          </p:nvCxnSpPr>
          <p:spPr>
            <a:xfrm rot="10800000">
              <a:off x="2514600" y="2743200"/>
              <a:ext cx="464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40"/>
            <p:cNvCxnSpPr/>
            <p:nvPr/>
          </p:nvCxnSpPr>
          <p:spPr>
            <a:xfrm rot="10800000" flipV="1">
              <a:off x="2514600" y="3352799"/>
              <a:ext cx="59436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43"/>
            <p:cNvCxnSpPr/>
            <p:nvPr/>
          </p:nvCxnSpPr>
          <p:spPr>
            <a:xfrm rot="5400000">
              <a:off x="6858000" y="24384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44"/>
            <p:cNvCxnSpPr/>
            <p:nvPr/>
          </p:nvCxnSpPr>
          <p:spPr>
            <a:xfrm rot="5400000">
              <a:off x="7543800" y="24384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47"/>
            <p:cNvCxnSpPr>
              <a:stCxn id="6" idx="0"/>
            </p:cNvCxnSpPr>
            <p:nvPr/>
          </p:nvCxnSpPr>
          <p:spPr>
            <a:xfrm flipH="1" flipV="1">
              <a:off x="6858000" y="2057400"/>
              <a:ext cx="6626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49"/>
            <p:cNvCxnSpPr/>
            <p:nvPr/>
          </p:nvCxnSpPr>
          <p:spPr>
            <a:xfrm rot="5400000" flipH="1" flipV="1">
              <a:off x="6172201" y="4114801"/>
              <a:ext cx="137159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50"/>
            <p:cNvCxnSpPr/>
            <p:nvPr/>
          </p:nvCxnSpPr>
          <p:spPr>
            <a:xfrm rot="16200000" flipV="1">
              <a:off x="7734303" y="2324100"/>
              <a:ext cx="68579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églalap 52"/>
            <p:cNvSpPr/>
            <p:nvPr/>
          </p:nvSpPr>
          <p:spPr>
            <a:xfrm>
              <a:off x="2590800" y="2743200"/>
              <a:ext cx="2362200" cy="6096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gyenes összekötő nyíllal 54"/>
            <p:cNvCxnSpPr/>
            <p:nvPr/>
          </p:nvCxnSpPr>
          <p:spPr>
            <a:xfrm rot="5400000" flipH="1" flipV="1">
              <a:off x="7202091" y="2704703"/>
              <a:ext cx="685006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67"/>
            <p:cNvCxnSpPr/>
            <p:nvPr/>
          </p:nvCxnSpPr>
          <p:spPr>
            <a:xfrm rot="5400000" flipH="1" flipV="1">
              <a:off x="7391400" y="4114800"/>
              <a:ext cx="137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69"/>
            <p:cNvCxnSpPr/>
            <p:nvPr/>
          </p:nvCxnSpPr>
          <p:spPr>
            <a:xfrm rot="10800000">
              <a:off x="7848597" y="2743200"/>
              <a:ext cx="609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76"/>
            <p:cNvCxnSpPr/>
            <p:nvPr/>
          </p:nvCxnSpPr>
          <p:spPr>
            <a:xfrm rot="10800000">
              <a:off x="6858000" y="3427412"/>
              <a:ext cx="3810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79"/>
            <p:cNvCxnSpPr/>
            <p:nvPr/>
          </p:nvCxnSpPr>
          <p:spPr>
            <a:xfrm rot="10800000">
              <a:off x="6858000" y="2665412"/>
              <a:ext cx="1524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nyíllal 80"/>
            <p:cNvCxnSpPr/>
            <p:nvPr/>
          </p:nvCxnSpPr>
          <p:spPr>
            <a:xfrm rot="5400000" flipH="1" flipV="1">
              <a:off x="2439194" y="3199606"/>
              <a:ext cx="1524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82"/>
            <p:cNvCxnSpPr/>
            <p:nvPr/>
          </p:nvCxnSpPr>
          <p:spPr>
            <a:xfrm rot="16200000" flipH="1">
              <a:off x="2437606" y="2894806"/>
              <a:ext cx="1524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84"/>
            <p:cNvCxnSpPr/>
            <p:nvPr/>
          </p:nvCxnSpPr>
          <p:spPr>
            <a:xfrm>
              <a:off x="3429000" y="3046412"/>
              <a:ext cx="10668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Csoportba foglalás 90"/>
            <p:cNvGrpSpPr/>
            <p:nvPr/>
          </p:nvGrpSpPr>
          <p:grpSpPr>
            <a:xfrm>
              <a:off x="2590800" y="1928191"/>
              <a:ext cx="1143000" cy="662609"/>
              <a:chOff x="3124200" y="1524000"/>
              <a:chExt cx="1143000" cy="662609"/>
            </a:xfrm>
          </p:grpSpPr>
          <p:sp>
            <p:nvSpPr>
              <p:cNvPr id="66" name="Szabadkézi sokszög 86"/>
              <p:cNvSpPr/>
              <p:nvPr/>
            </p:nvSpPr>
            <p:spPr>
              <a:xfrm>
                <a:off x="3124200" y="1524000"/>
                <a:ext cx="1143000" cy="662609"/>
              </a:xfrm>
              <a:custGeom>
                <a:avLst/>
                <a:gdLst>
                  <a:gd name="connsiteX0" fmla="*/ 0 w 1099931"/>
                  <a:gd name="connsiteY0" fmla="*/ 0 h 662609"/>
                  <a:gd name="connsiteX1" fmla="*/ 0 w 1099931"/>
                  <a:gd name="connsiteY1" fmla="*/ 662609 h 662609"/>
                  <a:gd name="connsiteX2" fmla="*/ 1099931 w 1099931"/>
                  <a:gd name="connsiteY2" fmla="*/ 662609 h 662609"/>
                  <a:gd name="connsiteX3" fmla="*/ 1099931 w 1099931"/>
                  <a:gd name="connsiteY3" fmla="*/ 53009 h 662609"/>
                  <a:gd name="connsiteX4" fmla="*/ 1099931 w 1099931"/>
                  <a:gd name="connsiteY4" fmla="*/ 53009 h 6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931" h="662609">
                    <a:moveTo>
                      <a:pt x="0" y="0"/>
                    </a:moveTo>
                    <a:lnTo>
                      <a:pt x="0" y="662609"/>
                    </a:lnTo>
                    <a:lnTo>
                      <a:pt x="1099931" y="662609"/>
                    </a:lnTo>
                    <a:lnTo>
                      <a:pt x="1099931" y="53009"/>
                    </a:lnTo>
                    <a:lnTo>
                      <a:pt x="1099931" y="53009"/>
                    </a:lnTo>
                  </a:path>
                </a:pathLst>
              </a:custGeom>
              <a:solidFill>
                <a:srgbClr val="00B0F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67" name="Szabadkézi sokszög 87"/>
              <p:cNvSpPr/>
              <p:nvPr/>
            </p:nvSpPr>
            <p:spPr>
              <a:xfrm>
                <a:off x="3200400" y="1524000"/>
                <a:ext cx="990600" cy="609600"/>
              </a:xfrm>
              <a:custGeom>
                <a:avLst/>
                <a:gdLst>
                  <a:gd name="connsiteX0" fmla="*/ 0 w 1099931"/>
                  <a:gd name="connsiteY0" fmla="*/ 0 h 662609"/>
                  <a:gd name="connsiteX1" fmla="*/ 0 w 1099931"/>
                  <a:gd name="connsiteY1" fmla="*/ 662609 h 662609"/>
                  <a:gd name="connsiteX2" fmla="*/ 1099931 w 1099931"/>
                  <a:gd name="connsiteY2" fmla="*/ 662609 h 662609"/>
                  <a:gd name="connsiteX3" fmla="*/ 1099931 w 1099931"/>
                  <a:gd name="connsiteY3" fmla="*/ 53009 h 662609"/>
                  <a:gd name="connsiteX4" fmla="*/ 1099931 w 1099931"/>
                  <a:gd name="connsiteY4" fmla="*/ 53009 h 6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931" h="662609">
                    <a:moveTo>
                      <a:pt x="0" y="0"/>
                    </a:moveTo>
                    <a:lnTo>
                      <a:pt x="0" y="662609"/>
                    </a:lnTo>
                    <a:lnTo>
                      <a:pt x="1099931" y="662609"/>
                    </a:lnTo>
                    <a:lnTo>
                      <a:pt x="1099931" y="53009"/>
                    </a:lnTo>
                    <a:lnTo>
                      <a:pt x="1099931" y="53009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68" name="Szabadkézi sokszög 88"/>
              <p:cNvSpPr/>
              <p:nvPr/>
            </p:nvSpPr>
            <p:spPr>
              <a:xfrm>
                <a:off x="3276600" y="1600200"/>
                <a:ext cx="838200" cy="457200"/>
              </a:xfrm>
              <a:custGeom>
                <a:avLst/>
                <a:gdLst>
                  <a:gd name="connsiteX0" fmla="*/ 0 w 1099931"/>
                  <a:gd name="connsiteY0" fmla="*/ 0 h 662609"/>
                  <a:gd name="connsiteX1" fmla="*/ 0 w 1099931"/>
                  <a:gd name="connsiteY1" fmla="*/ 662609 h 662609"/>
                  <a:gd name="connsiteX2" fmla="*/ 1099931 w 1099931"/>
                  <a:gd name="connsiteY2" fmla="*/ 662609 h 662609"/>
                  <a:gd name="connsiteX3" fmla="*/ 1099931 w 1099931"/>
                  <a:gd name="connsiteY3" fmla="*/ 53009 h 662609"/>
                  <a:gd name="connsiteX4" fmla="*/ 1099931 w 1099931"/>
                  <a:gd name="connsiteY4" fmla="*/ 53009 h 66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931" h="662609">
                    <a:moveTo>
                      <a:pt x="0" y="0"/>
                    </a:moveTo>
                    <a:lnTo>
                      <a:pt x="0" y="662609"/>
                    </a:lnTo>
                    <a:lnTo>
                      <a:pt x="1099931" y="662609"/>
                    </a:lnTo>
                    <a:lnTo>
                      <a:pt x="1099931" y="53009"/>
                    </a:lnTo>
                    <a:lnTo>
                      <a:pt x="1099931" y="53009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bg1"/>
                    </a:solidFill>
                  </a:ln>
                </a:endParaRPr>
              </a:p>
            </p:txBody>
          </p:sp>
        </p:grpSp>
        <p:cxnSp>
          <p:nvCxnSpPr>
            <p:cNvPr id="24" name="Egyenes összekötő 98"/>
            <p:cNvCxnSpPr/>
            <p:nvPr/>
          </p:nvCxnSpPr>
          <p:spPr>
            <a:xfrm>
              <a:off x="8077200" y="26670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102"/>
            <p:cNvCxnSpPr/>
            <p:nvPr/>
          </p:nvCxnSpPr>
          <p:spPr>
            <a:xfrm>
              <a:off x="8077200" y="34290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övegdoboz 107"/>
            <p:cNvSpPr txBox="1"/>
            <p:nvPr/>
          </p:nvSpPr>
          <p:spPr>
            <a:xfrm>
              <a:off x="2971800" y="20574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6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108"/>
            <p:cNvSpPr txBox="1"/>
            <p:nvPr/>
          </p:nvSpPr>
          <p:spPr>
            <a:xfrm>
              <a:off x="4800600" y="53340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No contact  labyrinth</a:t>
              </a:r>
            </a:p>
            <a:p>
              <a:r>
                <a:rPr lang="en-US" sz="1600" b="1" dirty="0" smtClean="0"/>
                <a:t>(Pump outside)</a:t>
              </a:r>
            </a:p>
          </p:txBody>
        </p:sp>
        <p:sp>
          <p:nvSpPr>
            <p:cNvPr id="28" name="Szövegdoboz 109"/>
            <p:cNvSpPr txBox="1"/>
            <p:nvPr/>
          </p:nvSpPr>
          <p:spPr>
            <a:xfrm>
              <a:off x="5105400" y="28956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He: 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  <a:sym typeface="Symbol"/>
                </a:rPr>
                <a:t> 0.3 m</a:t>
              </a:r>
              <a:r>
                <a:rPr lang="hu-HU" sz="1600" b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3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  <a:sym typeface="Symbol"/>
                </a:rPr>
                <a:t>,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 10 bar</a:t>
              </a:r>
            </a:p>
          </p:txBody>
        </p:sp>
        <p:sp>
          <p:nvSpPr>
            <p:cNvPr id="29" name="Szövegdoboz 110"/>
            <p:cNvSpPr txBox="1"/>
            <p:nvPr/>
          </p:nvSpPr>
          <p:spPr>
            <a:xfrm>
              <a:off x="1524000" y="4583668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He:  </a:t>
              </a:r>
              <a:r>
                <a:rPr lang="hu-HU" b="1" dirty="0" smtClean="0">
                  <a:latin typeface="Arial" pitchFamily="34" charset="0"/>
                  <a:cs typeface="Arial" pitchFamily="34" charset="0"/>
                  <a:sym typeface="Symbol"/>
                </a:rPr>
                <a:t> 5 m</a:t>
              </a:r>
              <a:r>
                <a:rPr lang="hu-HU" b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3</a:t>
              </a:r>
              <a:r>
                <a:rPr lang="hu-HU" b="1" dirty="0" smtClean="0">
                  <a:latin typeface="Arial" pitchFamily="34" charset="0"/>
                  <a:cs typeface="Arial" pitchFamily="34" charset="0"/>
                  <a:sym typeface="Symbol"/>
                </a:rPr>
                <a:t>,</a:t>
              </a: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 &gt; 1 bar </a:t>
              </a:r>
            </a:p>
          </p:txBody>
        </p:sp>
        <p:sp>
          <p:nvSpPr>
            <p:cNvPr id="30" name="Szövegdoboz 111"/>
            <p:cNvSpPr txBox="1"/>
            <p:nvPr/>
          </p:nvSpPr>
          <p:spPr>
            <a:xfrm>
              <a:off x="3733800" y="1676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6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Egyenes összekötő nyíllal 113"/>
            <p:cNvCxnSpPr/>
            <p:nvPr/>
          </p:nvCxnSpPr>
          <p:spPr>
            <a:xfrm rot="5400000">
              <a:off x="3733800" y="19812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119"/>
            <p:cNvCxnSpPr/>
            <p:nvPr/>
          </p:nvCxnSpPr>
          <p:spPr>
            <a:xfrm rot="5400000" flipH="1" flipV="1">
              <a:off x="6591301" y="5143499"/>
              <a:ext cx="53340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21"/>
            <p:cNvCxnSpPr/>
            <p:nvPr/>
          </p:nvCxnSpPr>
          <p:spPr>
            <a:xfrm rot="10800000">
              <a:off x="5715001" y="4800600"/>
              <a:ext cx="1143003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23"/>
            <p:cNvCxnSpPr/>
            <p:nvPr/>
          </p:nvCxnSpPr>
          <p:spPr>
            <a:xfrm rot="10800000">
              <a:off x="6324600" y="48768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26"/>
            <p:cNvCxnSpPr/>
            <p:nvPr/>
          </p:nvCxnSpPr>
          <p:spPr>
            <a:xfrm rot="10800000">
              <a:off x="5715001" y="4876800"/>
              <a:ext cx="457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30"/>
            <p:cNvCxnSpPr/>
            <p:nvPr/>
          </p:nvCxnSpPr>
          <p:spPr>
            <a:xfrm rot="16200000" flipV="1">
              <a:off x="5981700" y="50672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131"/>
            <p:cNvCxnSpPr/>
            <p:nvPr/>
          </p:nvCxnSpPr>
          <p:spPr>
            <a:xfrm rot="16200000" flipV="1">
              <a:off x="6134100" y="5067299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zis 133"/>
            <p:cNvSpPr/>
            <p:nvPr/>
          </p:nvSpPr>
          <p:spPr>
            <a:xfrm>
              <a:off x="6096000" y="5257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zis 132"/>
            <p:cNvSpPr/>
            <p:nvPr/>
          </p:nvSpPr>
          <p:spPr>
            <a:xfrm>
              <a:off x="5943600" y="5257800"/>
              <a:ext cx="609600" cy="609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Egyenes összekötő 135"/>
            <p:cNvCxnSpPr/>
            <p:nvPr/>
          </p:nvCxnSpPr>
          <p:spPr>
            <a:xfrm rot="5400000">
              <a:off x="7772400" y="51816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36"/>
            <p:cNvCxnSpPr/>
            <p:nvPr/>
          </p:nvCxnSpPr>
          <p:spPr>
            <a:xfrm rot="10800000">
              <a:off x="6705600" y="54102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142"/>
            <p:cNvCxnSpPr/>
            <p:nvPr/>
          </p:nvCxnSpPr>
          <p:spPr>
            <a:xfrm rot="10800000">
              <a:off x="6705602" y="5486400"/>
              <a:ext cx="13715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145"/>
            <p:cNvCxnSpPr/>
            <p:nvPr/>
          </p:nvCxnSpPr>
          <p:spPr>
            <a:xfrm rot="5400000">
              <a:off x="6095206" y="5029200"/>
              <a:ext cx="304800" cy="15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148"/>
            <p:cNvCxnSpPr/>
            <p:nvPr/>
          </p:nvCxnSpPr>
          <p:spPr>
            <a:xfrm rot="10800000" flipV="1">
              <a:off x="5943600" y="5029200"/>
              <a:ext cx="533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150"/>
            <p:cNvCxnSpPr/>
            <p:nvPr/>
          </p:nvCxnSpPr>
          <p:spPr>
            <a:xfrm rot="16200000" flipH="1">
              <a:off x="6553200" y="5334000"/>
              <a:ext cx="457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151"/>
            <p:cNvCxnSpPr/>
            <p:nvPr/>
          </p:nvCxnSpPr>
          <p:spPr>
            <a:xfrm rot="10800000" flipV="1">
              <a:off x="4953000" y="3200401"/>
              <a:ext cx="3429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159"/>
            <p:cNvCxnSpPr/>
            <p:nvPr/>
          </p:nvCxnSpPr>
          <p:spPr>
            <a:xfrm>
              <a:off x="7239000" y="30480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160"/>
            <p:cNvCxnSpPr/>
            <p:nvPr/>
          </p:nvCxnSpPr>
          <p:spPr>
            <a:xfrm rot="10800000">
              <a:off x="4953000" y="2895600"/>
              <a:ext cx="228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163"/>
            <p:cNvCxnSpPr/>
            <p:nvPr/>
          </p:nvCxnSpPr>
          <p:spPr>
            <a:xfrm rot="5400000">
              <a:off x="7467600" y="25908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164"/>
            <p:cNvCxnSpPr/>
            <p:nvPr/>
          </p:nvCxnSpPr>
          <p:spPr>
            <a:xfrm rot="5400000">
              <a:off x="6934200" y="25908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167"/>
            <p:cNvCxnSpPr/>
            <p:nvPr/>
          </p:nvCxnSpPr>
          <p:spPr>
            <a:xfrm rot="10800000">
              <a:off x="7772400" y="2895600"/>
              <a:ext cx="609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171"/>
            <p:cNvCxnSpPr/>
            <p:nvPr/>
          </p:nvCxnSpPr>
          <p:spPr>
            <a:xfrm rot="5400000">
              <a:off x="6781800" y="24384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174"/>
            <p:cNvCxnSpPr/>
            <p:nvPr/>
          </p:nvCxnSpPr>
          <p:spPr>
            <a:xfrm rot="16200000" flipV="1">
              <a:off x="6934200" y="3733801"/>
              <a:ext cx="762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178"/>
            <p:cNvCxnSpPr/>
            <p:nvPr/>
          </p:nvCxnSpPr>
          <p:spPr>
            <a:xfrm rot="10800000">
              <a:off x="533400" y="6705600"/>
              <a:ext cx="838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179"/>
            <p:cNvCxnSpPr/>
            <p:nvPr/>
          </p:nvCxnSpPr>
          <p:spPr>
            <a:xfrm rot="5400000">
              <a:off x="-2133600" y="4038600"/>
              <a:ext cx="533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églalap 175"/>
            <p:cNvSpPr/>
            <p:nvPr/>
          </p:nvSpPr>
          <p:spPr>
            <a:xfrm>
              <a:off x="152400" y="2819400"/>
              <a:ext cx="1676400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églalap 176"/>
            <p:cNvSpPr/>
            <p:nvPr/>
          </p:nvSpPr>
          <p:spPr>
            <a:xfrm>
              <a:off x="0" y="2514600"/>
              <a:ext cx="228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Egyenes összekötő 182"/>
            <p:cNvCxnSpPr/>
            <p:nvPr/>
          </p:nvCxnSpPr>
          <p:spPr>
            <a:xfrm rot="5400000">
              <a:off x="723900" y="2933700"/>
              <a:ext cx="914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184"/>
            <p:cNvCxnSpPr/>
            <p:nvPr/>
          </p:nvCxnSpPr>
          <p:spPr>
            <a:xfrm rot="5400000">
              <a:off x="838200" y="6400800"/>
              <a:ext cx="5334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zövegdoboz 185"/>
            <p:cNvSpPr txBox="1"/>
            <p:nvPr/>
          </p:nvSpPr>
          <p:spPr>
            <a:xfrm>
              <a:off x="2819400" y="286184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186"/>
            <p:cNvSpPr txBox="1"/>
            <p:nvPr/>
          </p:nvSpPr>
          <p:spPr>
            <a:xfrm>
              <a:off x="1981200" y="63246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Containment with flange connection of target trolley &amp; utilities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Egyenes összekötő 190"/>
            <p:cNvCxnSpPr/>
            <p:nvPr/>
          </p:nvCxnSpPr>
          <p:spPr>
            <a:xfrm rot="10800000">
              <a:off x="8077200" y="480060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191"/>
            <p:cNvCxnSpPr/>
            <p:nvPr/>
          </p:nvCxnSpPr>
          <p:spPr>
            <a:xfrm rot="10800000">
              <a:off x="8077200" y="48768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198"/>
            <p:cNvSpPr txBox="1"/>
            <p:nvPr/>
          </p:nvSpPr>
          <p:spPr>
            <a:xfrm>
              <a:off x="457200" y="286184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latin typeface="Arial" pitchFamily="34" charset="0"/>
                  <a:cs typeface="Arial" pitchFamily="34" charset="0"/>
                </a:rPr>
                <a:t>p 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Egyenes összekötő nyíllal 200"/>
            <p:cNvCxnSpPr/>
            <p:nvPr/>
          </p:nvCxnSpPr>
          <p:spPr>
            <a:xfrm>
              <a:off x="762000" y="3048000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4214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28600"/>
            <a:ext cx="6553201" cy="914400"/>
          </a:xfrm>
        </p:spPr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study</a:t>
            </a:r>
            <a:br>
              <a:rPr lang="en-US" dirty="0" smtClean="0"/>
            </a:br>
            <a:r>
              <a:rPr lang="en-US" dirty="0" smtClean="0"/>
              <a:t>Cross flow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8C96-6299-D244-8FD9-C360D40599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651587"/>
              </p:ext>
            </p:extLst>
          </p:nvPr>
        </p:nvGraphicFramePr>
        <p:xfrm>
          <a:off x="4876800" y="1447800"/>
          <a:ext cx="4343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1981200" y="44196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425700" y="44577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794000" y="44831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870200" y="48768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895600" y="53340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438400" y="48768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438400" y="53340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905000" y="53340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905000" y="48768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 descr="Temp_3kg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6593" b="26852"/>
          <a:stretch/>
        </p:blipFill>
        <p:spPr>
          <a:xfrm>
            <a:off x="444500" y="4343400"/>
            <a:ext cx="2801073" cy="2286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457200" y="64008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57200" y="59436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81000" y="55626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-38100" y="54864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-38100" y="63500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-38100" y="5943600"/>
            <a:ext cx="533400" cy="228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" name="Picture 28" descr="Temp_3kg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30" b="38148"/>
          <a:stretch/>
        </p:blipFill>
        <p:spPr>
          <a:xfrm>
            <a:off x="3581401" y="4191000"/>
            <a:ext cx="622300" cy="2489200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52400" y="1524000"/>
            <a:ext cx="48006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1pPr>
            <a:lvl2pPr algn="l" rtl="0" fontAlgn="base"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2pPr>
            <a:lvl3pPr algn="l" rtl="0" fontAlgn="base"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3pPr>
            <a:lvl4pPr algn="l" rtl="0" fontAlgn="base"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4pPr>
            <a:lvl5pPr algn="l" rtl="0" fontAlgn="base"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5pPr>
            <a:lvl6pPr marL="321457" algn="l" rtl="0" fontAlgn="base">
              <a:spcBef>
                <a:spcPts val="2461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6pPr>
            <a:lvl7pPr marL="642915" algn="l" rtl="0" fontAlgn="base">
              <a:spcBef>
                <a:spcPts val="2461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7pPr>
            <a:lvl8pPr marL="964372" algn="l" rtl="0" fontAlgn="base">
              <a:spcBef>
                <a:spcPts val="2461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8pPr>
            <a:lvl9pPr marL="1285829" algn="l" rtl="0" fontAlgn="base">
              <a:spcBef>
                <a:spcPts val="2461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TitilliumText14L Bold" pitchFamily="-64" charset="0"/>
              </a:defRPr>
            </a:lvl9pPr>
          </a:lstStyle>
          <a:p>
            <a:pPr algn="just"/>
            <a:r>
              <a:rPr lang="en-US" sz="1800" dirty="0" smtClean="0"/>
              <a:t>Transverse </a:t>
            </a:r>
            <a:r>
              <a:rPr lang="en-US" sz="1800" dirty="0"/>
              <a:t>cross flow is under estimation</a:t>
            </a:r>
          </a:p>
          <a:p>
            <a:pPr algn="just"/>
            <a:r>
              <a:rPr lang="en-US" sz="1800" dirty="0"/>
              <a:t>The objective is to use a lower mass flow rates and increase the bulk ∆</a:t>
            </a:r>
            <a:r>
              <a:rPr lang="en-US" sz="1800" dirty="0" smtClean="0"/>
              <a:t>T in  Helium</a:t>
            </a:r>
            <a:endParaRPr lang="en-US" sz="1800" dirty="0"/>
          </a:p>
          <a:p>
            <a:pPr algn="just"/>
            <a:r>
              <a:rPr lang="en-US" sz="1800" dirty="0"/>
              <a:t>First estimation show the possibility to consider 2cm rods with 1mm gap </a:t>
            </a:r>
            <a:r>
              <a:rPr lang="en-US" sz="1800" dirty="0" smtClean="0"/>
              <a:t>(</a:t>
            </a:r>
            <a:r>
              <a:rPr lang="en-US" sz="1800" dirty="0"/>
              <a:t>82%of the full W density).</a:t>
            </a:r>
          </a:p>
          <a:p>
            <a:pPr lvl="1" algn="just"/>
            <a:r>
              <a:rPr lang="en-US" sz="1800" dirty="0"/>
              <a:t>Mass flow rates is about 3kg/s</a:t>
            </a:r>
          </a:p>
          <a:p>
            <a:pPr lvl="1" algn="just"/>
            <a:r>
              <a:rPr lang="en-US" sz="1800" dirty="0"/>
              <a:t>∆</a:t>
            </a:r>
            <a:r>
              <a:rPr lang="en-US" sz="1800" dirty="0" err="1"/>
              <a:t>T</a:t>
            </a:r>
            <a:r>
              <a:rPr lang="en-US" sz="1800" baseline="-25000" dirty="0" err="1"/>
              <a:t>bulk</a:t>
            </a:r>
            <a:r>
              <a:rPr lang="en-US" sz="1800" dirty="0"/>
              <a:t>=200K</a:t>
            </a:r>
          </a:p>
          <a:p>
            <a:pPr lvl="1" algn="just"/>
            <a:r>
              <a:rPr lang="en-US" sz="1800" dirty="0" err="1"/>
              <a:t>T</a:t>
            </a:r>
            <a:r>
              <a:rPr lang="en-US" sz="1800" baseline="-25000" dirty="0" err="1"/>
              <a:t>max</a:t>
            </a:r>
            <a:r>
              <a:rPr lang="en-US" sz="1800" baseline="-25000" dirty="0"/>
              <a:t> in He</a:t>
            </a:r>
            <a:r>
              <a:rPr lang="en-US" sz="1800" dirty="0" smtClean="0"/>
              <a:t>=310°C</a:t>
            </a:r>
          </a:p>
          <a:p>
            <a:pPr lvl="1" algn="just"/>
            <a:r>
              <a:rPr lang="en-US" sz="1800" dirty="0" smtClean="0"/>
              <a:t>∆P≈1bar (VDI </a:t>
            </a:r>
            <a:r>
              <a:rPr lang="en-US" sz="1800" dirty="0" err="1" smtClean="0"/>
              <a:t>WärmeAtlas</a:t>
            </a:r>
            <a:r>
              <a:rPr lang="en-US" sz="1800" dirty="0" smtClean="0"/>
              <a:t>)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marL="0" lvl="6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/>
          </a:p>
          <a:p>
            <a:pPr marL="0" lvl="6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/>
          </a:p>
          <a:p>
            <a:pPr marL="321457" lvl="7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/>
          </a:p>
          <a:p>
            <a:pPr marL="321457" lvl="7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62686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loop Pressure drop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724400"/>
          </a:xfrm>
        </p:spPr>
        <p:txBody>
          <a:bodyPr/>
          <a:lstStyle/>
          <a:p>
            <a:pPr algn="just"/>
            <a:r>
              <a:rPr lang="en-US" sz="2400" dirty="0" smtClean="0"/>
              <a:t>The main component of the loop to be considered for the overall pressure head required at the pump are:</a:t>
            </a:r>
            <a:endParaRPr lang="en-US" sz="2400" dirty="0"/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target material (see previous slides)</a:t>
            </a:r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target shaft and other straight pipe </a:t>
            </a:r>
            <a:r>
              <a:rPr lang="en-US" dirty="0"/>
              <a:t>(Half of the target</a:t>
            </a:r>
            <a:r>
              <a:rPr lang="en-US" dirty="0" smtClean="0"/>
              <a:t>)</a:t>
            </a:r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Inlet rotating seals and outlet rotating seals</a:t>
            </a:r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filters (Half of the target)</a:t>
            </a:r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heat exchanger </a:t>
            </a:r>
            <a:r>
              <a:rPr lang="en-US" dirty="0"/>
              <a:t>(Half of the target</a:t>
            </a:r>
            <a:r>
              <a:rPr lang="en-US" dirty="0" smtClean="0"/>
              <a:t>)</a:t>
            </a:r>
          </a:p>
          <a:p>
            <a:pPr marL="985815" lvl="6" indent="-342900" algn="just">
              <a:spcBef>
                <a:spcPts val="0"/>
              </a:spcBef>
              <a:buFont typeface="Arial"/>
              <a:buChar char="•"/>
            </a:pPr>
            <a:endParaRPr lang="en-US" dirty="0"/>
          </a:p>
          <a:p>
            <a:pPr algn="just"/>
            <a:r>
              <a:rPr lang="en-US" sz="2400" dirty="0" smtClean="0"/>
              <a:t>The Inlet and Outlet rotating seals could be assumed to have the same pressure drop</a:t>
            </a:r>
          </a:p>
          <a:p>
            <a:pPr algn="just"/>
            <a:r>
              <a:rPr lang="en-US" sz="2400" dirty="0" smtClean="0"/>
              <a:t>The Heat exchanger could be assumed to have half of the pressure drop seen in the target material</a:t>
            </a:r>
          </a:p>
        </p:txBody>
      </p:sp>
    </p:spTree>
    <p:extLst>
      <p:ext uri="{BB962C8B-B14F-4D97-AF65-F5344CB8AC3E}">
        <p14:creationId xmlns:p14="http://schemas.microsoft.com/office/powerpoint/2010/main" val="26966151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loop Pressure drop estimation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69566"/>
              </p:ext>
            </p:extLst>
          </p:nvPr>
        </p:nvGraphicFramePr>
        <p:xfrm>
          <a:off x="457200" y="2286001"/>
          <a:ext cx="7696200" cy="3200399"/>
        </p:xfrm>
        <a:graphic>
          <a:graphicData uri="http://schemas.openxmlformats.org/drawingml/2006/table">
            <a:tbl>
              <a:tblPr/>
              <a:tblGrid>
                <a:gridCol w="5223666"/>
                <a:gridCol w="1340740"/>
                <a:gridCol w="1131794"/>
              </a:tblGrid>
              <a:tr h="52212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 drop [bar]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target material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target shaft and other straight pipe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Inlet rotating seals 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outlet rotating seals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filters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 heat exchanger</a:t>
                      </a:r>
                    </a:p>
                  </a:txBody>
                  <a:tcPr marL="6096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Pumping 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282.7 kW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1400" y="2743200"/>
            <a:ext cx="160730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Preliminary estimation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 preliminary assessment could give indication of the pressure drop in the main component of the loop, for Helium flowing at 3kg/s and 3bar for a global volume of 2m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5563169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Loop and ancillaries loop</a:t>
            </a:r>
            <a:endParaRPr lang="en-US" dirty="0"/>
          </a:p>
        </p:txBody>
      </p:sp>
      <p:pic>
        <p:nvPicPr>
          <p:cNvPr id="9" name="Picture 8" descr="DO-00002_1.0.jp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41971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09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tating Seals 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4" t="24535" r="10602" b="21013"/>
          <a:stretch/>
        </p:blipFill>
        <p:spPr>
          <a:xfrm>
            <a:off x="0" y="990600"/>
            <a:ext cx="3733800" cy="313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in Rotating Seals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419600" cy="3657600"/>
          </a:xfrm>
        </p:spPr>
        <p:txBody>
          <a:bodyPr/>
          <a:lstStyle/>
          <a:p>
            <a:r>
              <a:rPr lang="en-US" sz="2400" dirty="0" smtClean="0"/>
              <a:t>Differential pumping seal with chicanes between 3 bar and atmospheric pressure.</a:t>
            </a:r>
          </a:p>
          <a:p>
            <a:r>
              <a:rPr lang="en-US" sz="2400" dirty="0" smtClean="0"/>
              <a:t>For 0.1mm wide and 50cm long path =&gt; at most 2g/s</a:t>
            </a:r>
          </a:p>
        </p:txBody>
      </p:sp>
      <p:pic>
        <p:nvPicPr>
          <p:cNvPr id="7" name="Picture 6" descr="Rotating Seals 2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24376" r="10684" b="21963"/>
          <a:stretch/>
        </p:blipFill>
        <p:spPr>
          <a:xfrm>
            <a:off x="533400" y="3505200"/>
            <a:ext cx="3546360" cy="24995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524000" y="1219200"/>
            <a:ext cx="533400" cy="381000"/>
          </a:xfrm>
          <a:prstGeom prst="ellipse">
            <a:avLst/>
          </a:prstGeom>
          <a:solidFill>
            <a:schemeClr val="accent6">
              <a:alpha val="53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 bwMode="auto">
          <a:xfrm>
            <a:off x="1790700" y="1600200"/>
            <a:ext cx="723900" cy="19050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124200" y="3657600"/>
            <a:ext cx="38100" cy="8382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743200" y="2514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Pumping of the leak occurs in the last chicane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36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304800"/>
            <a:ext cx="2369939" cy="750094"/>
          </a:xfrm>
        </p:spPr>
        <p:txBody>
          <a:bodyPr/>
          <a:lstStyle/>
          <a:p>
            <a:r>
              <a:rPr lang="en-GB" sz="4000" b="1" dirty="0" smtClean="0"/>
              <a:t>Outline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953000"/>
          </a:xfrm>
        </p:spPr>
        <p:txBody>
          <a:bodyPr/>
          <a:lstStyle/>
          <a:p>
            <a:r>
              <a:rPr lang="en-GB" sz="2000" dirty="0" smtClean="0">
                <a:solidFill>
                  <a:srgbClr val="000000"/>
                </a:solidFill>
              </a:rPr>
              <a:t>Some history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Practical motivation for Helium cooling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Practical motivation for Granular Target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Practical motivation for Rotating Target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Main parameters of the </a:t>
            </a:r>
            <a:r>
              <a:rPr lang="en-GB" sz="2000" dirty="0" err="1" smtClean="0">
                <a:solidFill>
                  <a:srgbClr val="000000"/>
                </a:solidFill>
              </a:rPr>
              <a:t>RoTHeTa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Neutronic performance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Thermo-Mechanical study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Loop characteristics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Rotating seal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Maintenance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Lifetime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Conclusion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Structural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3352800"/>
          </a:xfrm>
        </p:spPr>
        <p:txBody>
          <a:bodyPr/>
          <a:lstStyle/>
          <a:p>
            <a:r>
              <a:rPr lang="en-GB" sz="2400" dirty="0" smtClean="0"/>
              <a:t>Structural analysis</a:t>
            </a:r>
          </a:p>
          <a:p>
            <a:pPr lvl="1"/>
            <a:r>
              <a:rPr lang="en-GB" sz="2400" dirty="0" smtClean="0"/>
              <a:t>Simplified shell model (sector)</a:t>
            </a:r>
          </a:p>
          <a:p>
            <a:pPr lvl="1"/>
            <a:r>
              <a:rPr lang="en-GB" sz="2400" dirty="0" smtClean="0"/>
              <a:t>Parameterized model (number of ribs, thickness)</a:t>
            </a:r>
          </a:p>
          <a:p>
            <a:pPr lvl="1"/>
            <a:r>
              <a:rPr lang="en-GB" sz="2400" dirty="0" smtClean="0"/>
              <a:t>No thermal loads defined, but gravity, pressure (3bar), rotational velocity</a:t>
            </a:r>
          </a:p>
          <a:p>
            <a:pPr lvl="1"/>
            <a:r>
              <a:rPr lang="en-GB" sz="2400" dirty="0" smtClean="0"/>
              <a:t>Simplified post-processing using RCC-MRx criteria</a:t>
            </a:r>
            <a:endParaRPr lang="en-GB" sz="2400" dirty="0"/>
          </a:p>
        </p:txBody>
      </p:sp>
      <p:pic>
        <p:nvPicPr>
          <p:cNvPr id="2" name="Picture 1" descr="r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57600"/>
            <a:ext cx="5879784" cy="23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36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Structural analysis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1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table here summarize the ratio between the acceptable limit (according to RCC-MRx criteria) and the calculated stress.</a:t>
            </a:r>
          </a:p>
          <a:p>
            <a:r>
              <a:rPr lang="en-US" sz="2000" dirty="0" smtClean="0"/>
              <a:t>At 3bar with ribs every 12degree, the minimum thickness of material could be 3mm.</a:t>
            </a:r>
          </a:p>
          <a:p>
            <a:r>
              <a:rPr lang="en-US" sz="2000" dirty="0" smtClean="0"/>
              <a:t>If the pressure can be further reduced, the number of needed ribs (or shell thickness) will be reduced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22602"/>
              </p:ext>
            </p:extLst>
          </p:nvPr>
        </p:nvGraphicFramePr>
        <p:xfrm>
          <a:off x="1447800" y="3429000"/>
          <a:ext cx="6248400" cy="2524760"/>
        </p:xfrm>
        <a:graphic>
          <a:graphicData uri="http://schemas.openxmlformats.org/drawingml/2006/table">
            <a:tbl>
              <a:tblPr/>
              <a:tblGrid>
                <a:gridCol w="344400"/>
                <a:gridCol w="574000"/>
                <a:gridCol w="1066000"/>
                <a:gridCol w="1066000"/>
                <a:gridCol w="1066000"/>
                <a:gridCol w="1066000"/>
                <a:gridCol w="1066000"/>
              </a:tblGrid>
              <a:tr h="31559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 between 2 ribs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9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Thickness (mm)</a:t>
                      </a:r>
                    </a:p>
                  </a:txBody>
                  <a:tcPr marL="12700" marR="12700" marT="1270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5.69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4.51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3.53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5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142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/ Layout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5218" r="5188"/>
          <a:stretch>
            <a:fillRect/>
          </a:stretch>
        </p:blipFill>
        <p:spPr bwMode="auto">
          <a:xfrm>
            <a:off x="4648200" y="990600"/>
            <a:ext cx="3936365" cy="26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9589" r="12906" b="9502"/>
          <a:stretch>
            <a:fillRect/>
          </a:stretch>
        </p:blipFill>
        <p:spPr bwMode="auto">
          <a:xfrm>
            <a:off x="914400" y="9906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85" y="3962401"/>
            <a:ext cx="4319452" cy="2362200"/>
          </a:xfrm>
          <a:prstGeom prst="rect">
            <a:avLst/>
          </a:prstGeom>
        </p:spPr>
      </p:pic>
      <p:pic>
        <p:nvPicPr>
          <p:cNvPr id="9" name="Picture 8" descr="Rotating target rev 3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1400" y="3824288"/>
            <a:ext cx="3987800" cy="21808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/ Layout</a:t>
            </a:r>
            <a:endParaRPr lang="en-US" dirty="0"/>
          </a:p>
        </p:txBody>
      </p:sp>
      <p:pic>
        <p:nvPicPr>
          <p:cNvPr id="6" name="Content Placeholder 5" descr="BD_Rotating_targ_exchang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964" r="-8964"/>
          <a:stretch>
            <a:fillRect/>
          </a:stretch>
        </p:blipFill>
        <p:spPr>
          <a:xfrm>
            <a:off x="-152400" y="1219200"/>
            <a:ext cx="9526693" cy="441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199" y="228600"/>
            <a:ext cx="6096001" cy="914400"/>
          </a:xfrm>
        </p:spPr>
        <p:txBody>
          <a:bodyPr/>
          <a:lstStyle/>
          <a:p>
            <a:r>
              <a:rPr lang="en-US" dirty="0" smtClean="0"/>
              <a:t>Maintenance / Layout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828801"/>
            <a:ext cx="8458200" cy="4343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tilliumText14L Bold" pitchFamily="-64" charset="0"/>
              </a:rPr>
              <a:t>Exchange procedure: a proposal</a:t>
            </a:r>
          </a:p>
          <a:p>
            <a:pPr lvl="1" algn="just" fontAlgn="base"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</a:pPr>
            <a:r>
              <a:rPr lang="en-US" sz="2000" kern="0" dirty="0" smtClean="0">
                <a:sym typeface="TitilliumText14L Bold" pitchFamily="-64" charset="0"/>
              </a:rPr>
              <a:t>Hot cell could be separated from the target station / monolith allowing an operation of it more disconnected from the target operation</a:t>
            </a:r>
          </a:p>
          <a:p>
            <a:pPr lvl="1" algn="just" fontAlgn="base"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tilliumText14L Bold" pitchFamily="-64" charset="0"/>
              </a:rPr>
              <a:t>In order to reduce the weight carried by the overhead crane the flask is moved on rails</a:t>
            </a:r>
            <a:endParaRPr lang="en-US" sz="2400" kern="0" dirty="0" smtClean="0">
              <a:sym typeface="TitilliumText14L Bold" pitchFamily="-64" charset="0"/>
            </a:endParaRPr>
          </a:p>
          <a:p>
            <a:pPr algn="just" fontAlgn="base"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</a:pPr>
            <a:endParaRPr lang="en-GB" sz="2400" dirty="0" smtClean="0"/>
          </a:p>
          <a:p>
            <a:pPr algn="just" fontAlgn="base"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</a:pPr>
            <a:r>
              <a:rPr lang="en-GB" sz="2400" dirty="0" smtClean="0"/>
              <a:t>Basic maintenance is performed on helium circuit (rotating seal, filters, pumps, heat exchanger) by hands on it. The exposure to radiation shall be low.</a:t>
            </a:r>
          </a:p>
          <a:p>
            <a:pPr algn="just" fontAlgn="base"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tilliumText14L Bold" pitchFamily="-6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Char char="&gt;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tilliumText14L Bold" pitchFamily="-6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tilliumText14L Bold" pitchFamily="-6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7ABE7"/>
              </a:buClr>
              <a:buSzPct val="125000"/>
              <a:buFont typeface="TitilliumText14L Bold" pitchFamily="-6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tilliumText14L Bold" pitchFamily="-6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Lifetime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lifetime of such target is supposed to be about 40 times longer than the static target</a:t>
            </a:r>
          </a:p>
          <a:p>
            <a:pPr lvl="6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As radiation damage will be spread over a large surface/volume</a:t>
            </a:r>
          </a:p>
          <a:p>
            <a:pPr lvl="6" algn="just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Fatigue is negligible in the first estimation (non irradiated)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endParaRPr lang="en-US" sz="2400" dirty="0" smtClean="0"/>
          </a:p>
          <a:p>
            <a:pPr lvl="6" algn="just"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6483413" cy="3886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800"/>
          </a:xfrm>
        </p:spPr>
        <p:txBody>
          <a:bodyPr>
            <a:noAutofit/>
          </a:bodyPr>
          <a:lstStyle/>
          <a:p>
            <a:r>
              <a:rPr lang="en-GB" dirty="0" smtClean="0"/>
              <a:t>3bar of pressure seems a viable option with 1cm rods, but further study shall be carried on to confirm and determine the minimum pressure acceptable</a:t>
            </a:r>
          </a:p>
          <a:p>
            <a:r>
              <a:rPr lang="en-GB" dirty="0" smtClean="0"/>
              <a:t>Neutron yield is optimum</a:t>
            </a:r>
          </a:p>
          <a:p>
            <a:r>
              <a:rPr lang="en-GB" dirty="0" smtClean="0"/>
              <a:t>Some of the main challenges lie in the replacement of the target and its associated downtime</a:t>
            </a:r>
          </a:p>
          <a:p>
            <a:r>
              <a:rPr lang="en-GB" dirty="0"/>
              <a:t>Attention has to be paid to local leak and radioactive </a:t>
            </a:r>
            <a:r>
              <a:rPr lang="en-GB" dirty="0" smtClean="0"/>
              <a:t>release</a:t>
            </a:r>
          </a:p>
          <a:p>
            <a:r>
              <a:rPr lang="en-GB" dirty="0" smtClean="0"/>
              <a:t>Special attention has to be paid to the rotating seal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3600" dirty="0" smtClean="0"/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Thank you for your attention</a:t>
            </a:r>
            <a:endParaRPr lang="en-GB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752600"/>
            <a:ext cx="8153400" cy="3810000"/>
          </a:xfrm>
        </p:spPr>
        <p:txBody>
          <a:bodyPr>
            <a:noAutofit/>
          </a:bodyPr>
          <a:lstStyle/>
          <a:p>
            <a:r>
              <a:rPr lang="en-GB" sz="2200" dirty="0" smtClean="0"/>
              <a:t>Granular Tungsten target helium cooled was first proposed by Peter </a:t>
            </a:r>
            <a:r>
              <a:rPr lang="en-GB" sz="2200" dirty="0" err="1" smtClean="0"/>
              <a:t>Sievers</a:t>
            </a:r>
            <a:r>
              <a:rPr lang="en-GB" sz="2200" dirty="0" smtClean="0"/>
              <a:t> for a MW neutrino factory</a:t>
            </a:r>
          </a:p>
          <a:p>
            <a:endParaRPr lang="en-GB" sz="2200" dirty="0" smtClean="0"/>
          </a:p>
          <a:p>
            <a:r>
              <a:rPr lang="en-GB" sz="2200" dirty="0" smtClean="0"/>
              <a:t>First we have considered spheres in a stationary target </a:t>
            </a:r>
          </a:p>
          <a:p>
            <a:pPr>
              <a:buFont typeface="Symbol" charset="2"/>
              <a:buChar char=""/>
            </a:pPr>
            <a:r>
              <a:rPr lang="en-GB" sz="2200" dirty="0" smtClean="0"/>
              <a:t>Optimum configuration for cooling, thermal shock and thermal stress</a:t>
            </a:r>
          </a:p>
          <a:p>
            <a:pPr>
              <a:buFont typeface="Symbol" charset="2"/>
              <a:buChar char=""/>
            </a:pPr>
            <a:r>
              <a:rPr lang="en-GB" sz="2200" dirty="0" smtClean="0"/>
              <a:t>Heavy cooling requirements (High Pressure!)</a:t>
            </a:r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Under the ESS condition a rotating wheel, fitted with tungsten rods and cooled with helium is a viable solution…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Motivation for Helium Cooling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572000"/>
          </a:xfrm>
        </p:spPr>
        <p:txBody>
          <a:bodyPr>
            <a:noAutofit/>
          </a:bodyPr>
          <a:lstStyle/>
          <a:p>
            <a:r>
              <a:rPr lang="en-GB" sz="2000" dirty="0" smtClean="0"/>
              <a:t>Objectives:</a:t>
            </a:r>
          </a:p>
          <a:p>
            <a:pPr lvl="1"/>
            <a:r>
              <a:rPr lang="en-GB" sz="2000" dirty="0" smtClean="0"/>
              <a:t>Avoid Liquid metal technology </a:t>
            </a:r>
          </a:p>
          <a:p>
            <a:pPr lvl="1"/>
            <a:r>
              <a:rPr lang="en-GB" sz="2000" dirty="0" smtClean="0"/>
              <a:t>Avoid Water cooling / corrosion issue related to tungsten target and therefore avoid cladding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Advantages:</a:t>
            </a:r>
          </a:p>
          <a:p>
            <a:pPr lvl="1"/>
            <a:r>
              <a:rPr lang="en-GB" sz="2000" dirty="0" smtClean="0"/>
              <a:t>Known technology</a:t>
            </a:r>
          </a:p>
          <a:p>
            <a:pPr lvl="1"/>
            <a:r>
              <a:rPr lang="en-GB" sz="2000" dirty="0" smtClean="0"/>
              <a:t>Low activity in the cooling fluid</a:t>
            </a:r>
          </a:p>
          <a:p>
            <a:pPr lvl="1"/>
            <a:r>
              <a:rPr lang="en-GB" sz="2000" i="1" dirty="0">
                <a:solidFill>
                  <a:schemeClr val="bg2"/>
                </a:solidFill>
              </a:rPr>
              <a:t>Leak tightness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Drawbacks:</a:t>
            </a:r>
          </a:p>
          <a:p>
            <a:pPr lvl="1"/>
            <a:r>
              <a:rPr lang="en-GB" sz="2000" dirty="0" smtClean="0"/>
              <a:t>Pressurized gas equipment (3-10bar)</a:t>
            </a:r>
          </a:p>
          <a:p>
            <a:pPr lvl="1"/>
            <a:r>
              <a:rPr lang="en-GB" sz="2000" i="1" dirty="0" smtClean="0">
                <a:solidFill>
                  <a:srgbClr val="808080"/>
                </a:solidFill>
              </a:rPr>
              <a:t>Leak tightness</a:t>
            </a:r>
          </a:p>
          <a:p>
            <a:endParaRPr lang="en-GB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Motivation for Granular Target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124200"/>
          </a:xfrm>
        </p:spPr>
        <p:txBody>
          <a:bodyPr>
            <a:noAutofit/>
          </a:bodyPr>
          <a:lstStyle/>
          <a:p>
            <a:r>
              <a:rPr lang="en-GB" sz="2000" dirty="0" smtClean="0"/>
              <a:t>Objectives:</a:t>
            </a:r>
          </a:p>
          <a:p>
            <a:pPr lvl="1"/>
            <a:r>
              <a:rPr lang="en-GB" sz="2000" dirty="0" smtClean="0"/>
              <a:t>Allows cooling fluid to remove heat within the target (directly where it is deposited)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Advantages:</a:t>
            </a:r>
          </a:p>
          <a:p>
            <a:pPr>
              <a:buNone/>
            </a:pPr>
            <a:r>
              <a:rPr lang="en-GB" sz="2000" dirty="0" smtClean="0"/>
              <a:t>High density target (75% to </a:t>
            </a:r>
            <a:r>
              <a:rPr lang="en-GB" sz="2000" b="1" dirty="0" smtClean="0"/>
              <a:t>90% </a:t>
            </a:r>
            <a:r>
              <a:rPr lang="en-GB" sz="2000" dirty="0" smtClean="0"/>
              <a:t>of pure tungsten)</a:t>
            </a:r>
          </a:p>
          <a:p>
            <a:pPr lvl="1"/>
            <a:r>
              <a:rPr lang="en-GB" sz="2000" dirty="0" smtClean="0"/>
              <a:t>No thermal shock and low stress level</a:t>
            </a:r>
          </a:p>
          <a:p>
            <a:pPr lvl="1"/>
            <a:r>
              <a:rPr lang="en-GB" sz="2000" dirty="0" smtClean="0"/>
              <a:t>Flexible target material (choice, arrangement, geometry…)</a:t>
            </a:r>
          </a:p>
          <a:p>
            <a:pPr lvl="1"/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Motivation for a Rotating Target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8153400" cy="4572000"/>
          </a:xfrm>
        </p:spPr>
        <p:txBody>
          <a:bodyPr>
            <a:noAutofit/>
          </a:bodyPr>
          <a:lstStyle/>
          <a:p>
            <a:r>
              <a:rPr lang="en-GB" sz="2000" dirty="0" smtClean="0"/>
              <a:t>Objectives:</a:t>
            </a:r>
          </a:p>
          <a:p>
            <a:pPr lvl="1"/>
            <a:r>
              <a:rPr lang="en-GB" sz="2000" dirty="0" smtClean="0"/>
              <a:t>Increase lifetime (window, tungsten…)</a:t>
            </a:r>
          </a:p>
          <a:p>
            <a:pPr lvl="1"/>
            <a:r>
              <a:rPr lang="en-GB" sz="2000" dirty="0" smtClean="0"/>
              <a:t>Alleviate the heat removal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Advantages:</a:t>
            </a:r>
          </a:p>
          <a:p>
            <a:pPr lvl="1"/>
            <a:r>
              <a:rPr lang="en-GB" sz="2000" dirty="0" smtClean="0"/>
              <a:t>Dilution of specific activity and after heat</a:t>
            </a:r>
          </a:p>
          <a:p>
            <a:pPr lvl="1"/>
            <a:r>
              <a:rPr lang="en-GB" sz="2000" dirty="0" smtClean="0"/>
              <a:t>Less frequent maintenance and handling of radioactive material</a:t>
            </a:r>
          </a:p>
          <a:p>
            <a:pPr lvl="1"/>
            <a:r>
              <a:rPr lang="en-GB" sz="2000" dirty="0" smtClean="0"/>
              <a:t>Solid waste</a:t>
            </a:r>
          </a:p>
          <a:p>
            <a:pPr lvl="1"/>
            <a:r>
              <a:rPr lang="en-GB" sz="2000" dirty="0" smtClean="0"/>
              <a:t>Upgradeable for higher beam power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Drawbacks:</a:t>
            </a:r>
          </a:p>
          <a:p>
            <a:pPr lvl="1"/>
            <a:r>
              <a:rPr lang="en-GB" sz="2000" dirty="0" smtClean="0"/>
              <a:t>Not yet proven concept (but we do not need to re-invent the wheel!)</a:t>
            </a:r>
          </a:p>
          <a:p>
            <a:pPr>
              <a:buNone/>
            </a:pPr>
            <a:r>
              <a:rPr lang="en-GB" sz="2000" dirty="0" smtClean="0"/>
              <a:t>Rotating seals to be adapted from existing solutions</a:t>
            </a:r>
          </a:p>
          <a:p>
            <a:pPr>
              <a:buNone/>
            </a:pPr>
            <a:r>
              <a:rPr lang="en-GB" sz="2000" dirty="0" smtClean="0"/>
              <a:t>Heavy assembly</a:t>
            </a:r>
            <a:endParaRPr lang="en-GB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28600"/>
            <a:ext cx="6096001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Main Parameters of the </a:t>
            </a:r>
            <a:br>
              <a:rPr lang="en-US" sz="3600" b="1" dirty="0" smtClean="0"/>
            </a:br>
            <a:r>
              <a:rPr lang="en-US" sz="3600" b="1" dirty="0" smtClean="0"/>
              <a:t>Helium </a:t>
            </a:r>
            <a:r>
              <a:rPr lang="en-US" sz="3600" dirty="0" smtClean="0"/>
              <a:t>C</a:t>
            </a:r>
            <a:r>
              <a:rPr lang="en-US" sz="3600" b="1" dirty="0" smtClean="0"/>
              <a:t>ooled </a:t>
            </a:r>
            <a:r>
              <a:rPr lang="en-US" sz="3600" dirty="0" smtClean="0"/>
              <a:t>R</a:t>
            </a:r>
            <a:r>
              <a:rPr lang="en-US" sz="3600" b="1" dirty="0" smtClean="0"/>
              <a:t>otating Granular </a:t>
            </a:r>
            <a:r>
              <a:rPr lang="en-US" sz="3600" dirty="0" smtClean="0"/>
              <a:t>T</a:t>
            </a:r>
            <a:r>
              <a:rPr lang="en-US" sz="3600" b="1" dirty="0" smtClean="0"/>
              <a:t>arget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077200" cy="40385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2.5GeV elliptic Gaussian beam with an RMS of </a:t>
            </a:r>
            <a:r>
              <a:rPr lang="en-US" dirty="0" err="1" smtClean="0">
                <a:sym typeface="Symbol"/>
              </a:rPr>
              <a:t>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5 cm and </a:t>
            </a:r>
            <a:r>
              <a:rPr lang="en-US" dirty="0" err="1" smtClean="0">
                <a:sym typeface="Symbol"/>
              </a:rPr>
              <a:t>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1.5 cm (beam footprint at 4 of 20cm </a:t>
            </a:r>
            <a:r>
              <a:rPr lang="en-US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6cm), </a:t>
            </a:r>
            <a:r>
              <a:rPr lang="en-US" dirty="0" smtClean="0"/>
              <a:t>an average power of 5 MW, pulsed at 20 Hz</a:t>
            </a:r>
          </a:p>
          <a:p>
            <a:pPr algn="just"/>
            <a:r>
              <a:rPr lang="en-US" dirty="0" smtClean="0"/>
              <a:t>The wheel is rotating at 30RPM (0.5Hz)</a:t>
            </a:r>
          </a:p>
          <a:p>
            <a:pPr algn="just"/>
            <a:r>
              <a:rPr lang="en-US" dirty="0" smtClean="0"/>
              <a:t>The energy deposition calculated with FLUKA gave a maximum Power density (time average for 1/40 of the wheel) of 75W/cm</a:t>
            </a:r>
            <a:r>
              <a:rPr lang="en-US" baseline="30000" dirty="0" smtClean="0"/>
              <a:t>3 </a:t>
            </a:r>
            <a:r>
              <a:rPr lang="en-US" dirty="0" smtClean="0"/>
              <a:t>(40 times less than in the static target case).</a:t>
            </a:r>
          </a:p>
          <a:p>
            <a:r>
              <a:rPr lang="en-GB" dirty="0" smtClean="0"/>
              <a:t>External wheel diameter is150 cm and internal diameter of 50 cm. The helium is blown over the total surface continuously.  </a:t>
            </a:r>
            <a:endParaRPr lang="en-US" dirty="0" smtClean="0"/>
          </a:p>
          <a:p>
            <a:r>
              <a:rPr lang="en-GB" dirty="0" smtClean="0"/>
              <a:t>Initially </a:t>
            </a:r>
            <a:r>
              <a:rPr lang="en-GB" dirty="0"/>
              <a:t>r</a:t>
            </a:r>
            <a:r>
              <a:rPr lang="en-GB" dirty="0" smtClean="0"/>
              <a:t>ods of 2cm diameter, now 1cm diameter</a:t>
            </a:r>
            <a:endParaRPr lang="fr-FR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257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8C96-6299-D244-8FD9-C360D40599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72531" y="1600200"/>
            <a:ext cx="4871469" cy="376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57200" y="1295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Brightness at 5 </a:t>
            </a:r>
            <a:r>
              <a:rPr lang="en-GB" dirty="0" err="1" smtClean="0"/>
              <a:t>MeV</a:t>
            </a:r>
            <a:r>
              <a:rPr lang="en-GB" dirty="0" smtClean="0"/>
              <a:t> (left) and at 10 </a:t>
            </a:r>
            <a:r>
              <a:rPr lang="en-GB" dirty="0" err="1" smtClean="0"/>
              <a:t>MeV</a:t>
            </a:r>
            <a:r>
              <a:rPr lang="en-GB" dirty="0" smtClean="0"/>
              <a:t> (right) on the moderator surface for a 1ms pulse length. 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Neutronic performance</a:t>
            </a:r>
            <a:endParaRPr lang="en-US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-228600" y="1600200"/>
            <a:ext cx="4871469" cy="376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66800" y="4953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rotating target made of rod cooled by helium will allow a density of 90% of the raw material, which shall give a performance close to the pure tungsten configuration.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152400" y="5257800"/>
            <a:ext cx="685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096000"/>
            <a:ext cx="265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courtesy F. </a:t>
            </a:r>
            <a:r>
              <a:rPr lang="en-GB" dirty="0" err="1" smtClean="0"/>
              <a:t>Sordo</a:t>
            </a:r>
            <a:r>
              <a:rPr lang="en-GB" dirty="0" smtClean="0"/>
              <a:t> et al.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Neutronic 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34339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Franz </a:t>
            </a:r>
            <a:r>
              <a:rPr lang="en-US" sz="2000" dirty="0" err="1" smtClean="0"/>
              <a:t>Gallmeier</a:t>
            </a:r>
            <a:r>
              <a:rPr lang="en-US" sz="2000" dirty="0" smtClean="0"/>
              <a:t> investigation (previous TSCS meeting) extended</a:t>
            </a:r>
          </a:p>
          <a:p>
            <a:pPr lvl="1" algn="just"/>
            <a:r>
              <a:rPr lang="en-US" sz="2000" dirty="0" smtClean="0"/>
              <a:t>	Rotating target configuration (run though optimization loop)</a:t>
            </a:r>
          </a:p>
          <a:p>
            <a:pPr lvl="1" algn="just"/>
            <a:r>
              <a:rPr lang="en-US" sz="2000" dirty="0" smtClean="0"/>
              <a:t>	Extrapolation with density (not so accurate)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Tungsten is the most favourable target material, and its dilution is not affecting significantly the neutron production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52400" y="5181600"/>
            <a:ext cx="685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362200"/>
          <a:ext cx="7620000" cy="2760530"/>
        </p:xfrm>
        <a:graphic>
          <a:graphicData uri="http://schemas.openxmlformats.org/drawingml/2006/table">
            <a:tbl>
              <a:tblPr/>
              <a:tblGrid>
                <a:gridCol w="1850956"/>
                <a:gridCol w="931689"/>
                <a:gridCol w="1093182"/>
                <a:gridCol w="1093182"/>
                <a:gridCol w="1031069"/>
                <a:gridCol w="1619922"/>
              </a:tblGrid>
              <a:tr h="368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Element </a:t>
                      </a:r>
                    </a:p>
                  </a:txBody>
                  <a:tcPr marL="10474" marR="10474" marT="104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Eff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ective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density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Φ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Arial Narrow"/>
                        </a:rPr>
                        <a:t>cold@10m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Φ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Arial Narrow"/>
                        </a:rPr>
                        <a:t>cold@10m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Φ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Arial Narrow"/>
                        </a:rPr>
                        <a:t>cold@10m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Comment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(1/cm</a:t>
                      </a:r>
                      <a:r>
                        <a:rPr lang="en-US" sz="1800" b="0" i="0" u="none" strike="noStrike" baseline="3000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) 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(n/cm</a:t>
                      </a:r>
                      <a:r>
                        <a:rPr lang="en-US" sz="1800" b="0" i="0" u="none" strike="noStrike" baseline="3000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/prot.) 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Perf in % vs. Best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Loss in % vs. Best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 </a:t>
                      </a:r>
                    </a:p>
                  </a:txBody>
                  <a:tcPr marL="10474" marR="10474" marT="104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19.4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6.28E-08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100.00%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0.00%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Calculated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Sphere pure W</a:t>
                      </a:r>
                    </a:p>
                  </a:txBody>
                  <a:tcPr marL="10474" marR="10474" marT="104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5.66E-08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90.07%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9.93%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Calculated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Sphere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Densimet (*)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474" marR="10474" marT="104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13.875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5.61E-08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89.26%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10.74%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Educated guess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6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Rods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Densimet (*)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474" marR="10474" marT="104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16.65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6.06E-08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96.47%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Narrow"/>
                        </a:rPr>
                        <a:t>3.53%</a:t>
                      </a: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Educated guess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474" marR="10474" marT="104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" y="58674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*DENSIMET is a tungsten alloy with appropriate properties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183868"/>
            <a:ext cx="241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courtesy F. Gallmeier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 Intro">
  <a:themeElements>
    <a:clrScheme name="ESS 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 Intro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ESS 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 &amp; bread copy">
  <a:themeElements>
    <a:clrScheme name="Bullets &amp; bread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bread copy">
      <a:majorFont>
        <a:latin typeface="TitilliumText14L 600 wt"/>
        <a:ea typeface="ヒラギノ角ゴ ProN W6"/>
        <a:cs typeface="ヒラギノ角ゴ ProN W6"/>
      </a:majorFont>
      <a:minorFont>
        <a:latin typeface="TitilliumText14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&amp; bread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l graphic backgrou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 graphic background">
      <a:majorFont>
        <a:latin typeface="TitilliumText14L 600 wt"/>
        <a:ea typeface="ヒラギノ角ゴ ProN W6"/>
        <a:cs typeface="ヒラギノ角ゴ ProN W6"/>
      </a:majorFont>
      <a:minorFont>
        <a:latin typeface="TitilliumText14L 600 wt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All graphic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yriad Pro Bold Cond"/>
        <a:ea typeface="ＭＳ Ｐゴシック"/>
        <a:cs typeface="ＭＳ Ｐゴシック"/>
      </a:majorFont>
      <a:minorFont>
        <a:latin typeface="Myriad Pr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ESS.potx</Template>
  <TotalTime>15077</TotalTime>
  <Words>1540</Words>
  <Application>Microsoft Office PowerPoint</Application>
  <PresentationFormat>On-screen Show (4:3)</PresentationFormat>
  <Paragraphs>307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ESS Intro</vt:lpstr>
      <vt:lpstr>Bullets &amp; bread copy</vt:lpstr>
      <vt:lpstr>All graphic background</vt:lpstr>
      <vt:lpstr>Office Theme</vt:lpstr>
      <vt:lpstr>Rotating Tungsten Helium cooled Target RoTHeTa</vt:lpstr>
      <vt:lpstr>Outline</vt:lpstr>
      <vt:lpstr>Some history</vt:lpstr>
      <vt:lpstr>Practical Motivation for Helium Cooling</vt:lpstr>
      <vt:lpstr>Practical Motivation for Granular Target </vt:lpstr>
      <vt:lpstr>Practical Motivation for a Rotating Target</vt:lpstr>
      <vt:lpstr>Main Parameters of the  Helium Cooled Rotating Granular Target</vt:lpstr>
      <vt:lpstr>Neutronic performance</vt:lpstr>
      <vt:lpstr>Neutronic performance</vt:lpstr>
      <vt:lpstr>Thermo-mechanical study 2cm Rods</vt:lpstr>
      <vt:lpstr>Thermo-mechanical study</vt:lpstr>
      <vt:lpstr>Thermo-mechanical study 1cm Rods</vt:lpstr>
      <vt:lpstr>Thermo-mechanical study 1cm Rods</vt:lpstr>
      <vt:lpstr>Cross flow configuration</vt:lpstr>
      <vt:lpstr>Thermo-mechanical study Cross flow configuration</vt:lpstr>
      <vt:lpstr>Helium loop Pressure drop estimation</vt:lpstr>
      <vt:lpstr>Helium loop Pressure drop estimation</vt:lpstr>
      <vt:lpstr>Helium Loop and ancillaries loop</vt:lpstr>
      <vt:lpstr>Leak in Rotating Seals</vt:lpstr>
      <vt:lpstr>Structural analysis</vt:lpstr>
      <vt:lpstr>Structural analysis</vt:lpstr>
      <vt:lpstr>Maintenance / Layout</vt:lpstr>
      <vt:lpstr>Maintenance / Layout</vt:lpstr>
      <vt:lpstr>Maintenance / Layout</vt:lpstr>
      <vt:lpstr>Lifetime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Granular Target –Cooling Parameters April 2010 Peter Sievers (Ex-CERN)</dc:title>
  <dc:creator>SIE</dc:creator>
  <cp:lastModifiedBy>Kirk T McDonald</cp:lastModifiedBy>
  <cp:revision>202</cp:revision>
  <dcterms:created xsi:type="dcterms:W3CDTF">2011-01-12T21:58:17Z</dcterms:created>
  <dcterms:modified xsi:type="dcterms:W3CDTF">2011-05-09T19:57:07Z</dcterms:modified>
</cp:coreProperties>
</file>