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5" r:id="rId2"/>
    <p:sldId id="354" r:id="rId3"/>
    <p:sldId id="356" r:id="rId4"/>
    <p:sldId id="357" r:id="rId5"/>
    <p:sldId id="359" r:id="rId6"/>
    <p:sldId id="364" r:id="rId7"/>
    <p:sldId id="362" r:id="rId8"/>
    <p:sldId id="365" r:id="rId9"/>
    <p:sldId id="367" r:id="rId10"/>
    <p:sldId id="366" r:id="rId11"/>
    <p:sldId id="368" r:id="rId12"/>
    <p:sldId id="370" r:id="rId13"/>
    <p:sldId id="3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959597"/>
    <a:srgbClr val="6D009D"/>
    <a:srgbClr val="5368E0"/>
    <a:srgbClr val="34BE52"/>
    <a:srgbClr val="D22332"/>
    <a:srgbClr val="C400A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85" autoAdjust="0"/>
  </p:normalViewPr>
  <p:slideViewPr>
    <p:cSldViewPr>
      <p:cViewPr varScale="1">
        <p:scale>
          <a:sx n="70" d="100"/>
          <a:sy n="70" d="100"/>
        </p:scale>
        <p:origin x="10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6B9B-C346-E94A-A936-53E10E3E523A}" type="datetimeFigureOut">
              <a:rPr lang="en-US" smtClean="0"/>
              <a:t>11/4/2014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CBDA-26C0-EB48-884A-3A8449F7E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98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2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7CB8495A-88FD-4840-9240-5BC2A555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30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letter possibly particle size (Z</a:t>
            </a:r>
            <a:r>
              <a:rPr lang="en-GB" baseline="0" dirty="0" smtClean="0"/>
              <a:t> = 1 µm, A = 5 µm)</a:t>
            </a:r>
          </a:p>
          <a:p>
            <a:r>
              <a:rPr lang="en-GB" baseline="0" dirty="0" smtClean="0"/>
              <a:t>Third letter possibly amount of porosity (F = 20%, Z = 28%)</a:t>
            </a:r>
          </a:p>
          <a:p>
            <a:r>
              <a:rPr lang="en-GB" dirty="0" smtClean="0"/>
              <a:t>Don’t know what last number relates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8495A-88FD-4840-9240-5BC2A55525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0 in IG-430 means it has been purified.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8495A-88FD-4840-9240-5BC2A55525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8495A-88FD-4840-9240-5BC2A55525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8495A-88FD-4840-9240-5BC2A55525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96" y="645333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4D325EDF-E1A1-804D-9DEA-3650308969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1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5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692150"/>
            <a:ext cx="2003425" cy="54340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92150"/>
            <a:ext cx="5857875" cy="54340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1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75276" y="6525344"/>
            <a:ext cx="283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RaDIATE</a:t>
            </a:r>
            <a:r>
              <a:rPr lang="en-GB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Progress Meeting, May 2013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96" y="645333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4D325EDF-E1A1-804D-9DEA-3650308969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2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930650" cy="4281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844675"/>
            <a:ext cx="3930650" cy="4281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55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96" y="645333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4D325EDF-E1A1-804D-9DEA-3650308969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1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96" y="645333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4D325EDF-E1A1-804D-9DEA-36503089699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51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9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34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92150"/>
            <a:ext cx="80137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80137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28" name="Picture 16" descr="TUOM_4COL_cropped_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69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96" y="645333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fld id="{4D325EDF-E1A1-804D-9DEA-36503089699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275276" y="6525344"/>
            <a:ext cx="283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RaDIATE</a:t>
            </a:r>
            <a:r>
              <a:rPr lang="en-GB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Progress Meeting, May 2013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SzPct val="150000"/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SzPct val="15000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Font typeface="Wingdings" charset="0"/>
        <a:buChar char="w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–"/>
        <a:defRPr sz="1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»"/>
        <a:defRPr sz="12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»"/>
        <a:defRPr sz="12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»"/>
        <a:defRPr sz="12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»"/>
        <a:defRPr sz="12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rgbClr val="6D009D"/>
        </a:buClr>
        <a:buChar char="»"/>
        <a:defRPr sz="12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Graphite progress update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BJ Marsden and G Hall</a:t>
            </a:r>
          </a:p>
          <a:p>
            <a:r>
              <a:rPr lang="en-GB" sz="1600" dirty="0" smtClean="0"/>
              <a:t>Nuclear Graphite Research Group,</a:t>
            </a:r>
            <a:br>
              <a:rPr lang="en-GB" sz="1600" dirty="0" smtClean="0"/>
            </a:br>
            <a:r>
              <a:rPr lang="en-GB" sz="1600" dirty="0" smtClean="0"/>
              <a:t>School of MACE,</a:t>
            </a:r>
            <a:br>
              <a:rPr lang="en-GB" sz="1600" dirty="0" smtClean="0"/>
            </a:br>
            <a:r>
              <a:rPr lang="en-GB" sz="1600" dirty="0" smtClean="0"/>
              <a:t>The University of </a:t>
            </a:r>
            <a:r>
              <a:rPr lang="en-GB" sz="1600" dirty="0" smtClean="0"/>
              <a:t>Manchester</a:t>
            </a:r>
          </a:p>
          <a:p>
            <a:r>
              <a:rPr lang="en-GB" sz="1600" smtClean="0"/>
              <a:t>28 March 2013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616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</a:p>
          <a:p>
            <a:pPr lvl="1"/>
            <a:r>
              <a:rPr lang="en-GB" dirty="0" smtClean="0"/>
              <a:t>keep graphite at higher temperatures (~300ºC)</a:t>
            </a:r>
          </a:p>
          <a:p>
            <a:pPr lvl="1"/>
            <a:r>
              <a:rPr lang="en-GB" dirty="0" smtClean="0"/>
              <a:t>graphitisation at 2500ºC should be ok</a:t>
            </a:r>
          </a:p>
          <a:p>
            <a:pPr lvl="1"/>
            <a:r>
              <a:rPr lang="en-GB" dirty="0" smtClean="0"/>
              <a:t>conduct stress analysis of target</a:t>
            </a:r>
          </a:p>
          <a:p>
            <a:pPr lvl="2"/>
            <a:r>
              <a:rPr lang="en-GB" dirty="0" smtClean="0"/>
              <a:t>realistic fluence and temperature distributions</a:t>
            </a:r>
          </a:p>
          <a:p>
            <a:r>
              <a:rPr lang="en-GB" dirty="0" smtClean="0"/>
              <a:t>Additional recommendation</a:t>
            </a:r>
          </a:p>
          <a:p>
            <a:pPr lvl="1"/>
            <a:r>
              <a:rPr lang="en-GB" dirty="0"/>
              <a:t>conduct experiments on POCO at </a:t>
            </a:r>
            <a:r>
              <a:rPr lang="en-GB" dirty="0" smtClean="0"/>
              <a:t>temperatures </a:t>
            </a:r>
            <a:r>
              <a:rPr lang="en-GB" dirty="0"/>
              <a:t>of </a:t>
            </a:r>
            <a:r>
              <a:rPr lang="en-GB" dirty="0" smtClean="0"/>
              <a:t>interest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not considered in fission</a:t>
            </a:r>
          </a:p>
          <a:p>
            <a:pPr lvl="1"/>
            <a:r>
              <a:rPr lang="en-GB" dirty="0" smtClean="0"/>
              <a:t>negligible helium production</a:t>
            </a:r>
          </a:p>
          <a:p>
            <a:pPr lvl="1"/>
            <a:r>
              <a:rPr lang="en-GB" dirty="0" smtClean="0"/>
              <a:t>exception when graphite was doped with </a:t>
            </a:r>
            <a:r>
              <a:rPr lang="en-GB" baseline="30000" dirty="0" smtClean="0"/>
              <a:t>10</a:t>
            </a:r>
            <a:r>
              <a:rPr lang="en-GB" dirty="0" smtClean="0"/>
              <a:t>B</a:t>
            </a:r>
          </a:p>
          <a:p>
            <a:r>
              <a:rPr lang="en-GB" dirty="0" smtClean="0"/>
              <a:t>When helium production is not negligible</a:t>
            </a:r>
          </a:p>
          <a:p>
            <a:pPr lvl="1"/>
            <a:r>
              <a:rPr lang="en-GB" dirty="0" smtClean="0"/>
              <a:t>highly oriented pyrolytic graphite </a:t>
            </a:r>
            <a:br>
              <a:rPr lang="en-GB" dirty="0" smtClean="0"/>
            </a:br>
            <a:r>
              <a:rPr lang="en-GB" dirty="0" smtClean="0"/>
              <a:t>(HOPG) experiences increased </a:t>
            </a:r>
            <a:br>
              <a:rPr lang="en-GB" dirty="0" smtClean="0"/>
            </a:br>
            <a:r>
              <a:rPr lang="en-GB" dirty="0" smtClean="0"/>
              <a:t>dimensional changes and </a:t>
            </a:r>
            <a:br>
              <a:rPr lang="en-GB" dirty="0" smtClean="0"/>
            </a:br>
            <a:r>
              <a:rPr lang="en-GB" dirty="0" smtClean="0"/>
              <a:t>exfoliation/delamination/flaking </a:t>
            </a:r>
            <a:br>
              <a:rPr lang="en-GB" dirty="0" smtClean="0"/>
            </a:br>
            <a:r>
              <a:rPr lang="en-GB" dirty="0" smtClean="0"/>
              <a:t>of layers</a:t>
            </a:r>
          </a:p>
          <a:p>
            <a:pPr lvl="2"/>
            <a:r>
              <a:rPr lang="en-GB" dirty="0" smtClean="0"/>
              <a:t>helium trapped in cavities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232214"/>
            <a:ext cx="2438400" cy="245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72200" y="5755322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HOPG doped with </a:t>
            </a:r>
            <a:r>
              <a:rPr lang="en-GB" sz="1000" b="1" baseline="30000" dirty="0" smtClean="0"/>
              <a:t>10</a:t>
            </a:r>
            <a:r>
              <a:rPr lang="en-GB" sz="1000" b="1" dirty="0" smtClean="0"/>
              <a:t>B and </a:t>
            </a:r>
            <a:br>
              <a:rPr lang="en-GB" sz="1000" b="1" dirty="0" smtClean="0"/>
            </a:br>
            <a:r>
              <a:rPr lang="en-GB" sz="1000" b="1" dirty="0" smtClean="0"/>
              <a:t>irradiated 650ºC</a:t>
            </a:r>
            <a:br>
              <a:rPr lang="en-GB" sz="1000" b="1" dirty="0" smtClean="0"/>
            </a:br>
            <a:r>
              <a:rPr lang="en-GB" sz="1000" b="1" dirty="0" smtClean="0"/>
              <a:t>(Kelly and Mayer, 1969)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4807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Helium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helium production is not negligible</a:t>
            </a:r>
          </a:p>
          <a:p>
            <a:pPr lvl="1"/>
            <a:r>
              <a:rPr lang="en-GB" dirty="0" smtClean="0"/>
              <a:t>POCO and nuclear grade graphites </a:t>
            </a:r>
            <a:br>
              <a:rPr lang="en-GB" dirty="0" smtClean="0"/>
            </a:br>
            <a:r>
              <a:rPr lang="en-GB" dirty="0" smtClean="0"/>
              <a:t>have significant amounts of open porosity</a:t>
            </a:r>
          </a:p>
          <a:p>
            <a:pPr lvl="2"/>
            <a:r>
              <a:rPr lang="en-GB" dirty="0" smtClean="0"/>
              <a:t>some helium can escape</a:t>
            </a:r>
          </a:p>
          <a:p>
            <a:pPr lvl="2"/>
            <a:r>
              <a:rPr lang="en-GB" dirty="0" smtClean="0"/>
              <a:t>remainder could influence dimensional changes</a:t>
            </a:r>
          </a:p>
          <a:p>
            <a:pPr lvl="3"/>
            <a:r>
              <a:rPr lang="en-GB" dirty="0" smtClean="0"/>
              <a:t>helium effect secondary to </a:t>
            </a:r>
            <a:br>
              <a:rPr lang="en-GB" dirty="0" smtClean="0"/>
            </a:br>
            <a:r>
              <a:rPr lang="en-GB" dirty="0" smtClean="0"/>
              <a:t>effect of boron on nucleation of </a:t>
            </a:r>
            <a:br>
              <a:rPr lang="en-GB" dirty="0" smtClean="0"/>
            </a:br>
            <a:r>
              <a:rPr lang="en-GB" dirty="0" smtClean="0"/>
              <a:t>interstitial loops</a:t>
            </a:r>
          </a:p>
          <a:p>
            <a:r>
              <a:rPr lang="en-GB" dirty="0" smtClean="0"/>
              <a:t>Recommendation</a:t>
            </a:r>
          </a:p>
          <a:p>
            <a:pPr lvl="1"/>
            <a:r>
              <a:rPr lang="en-GB" dirty="0" smtClean="0"/>
              <a:t>conduct further investigations </a:t>
            </a:r>
            <a:br>
              <a:rPr lang="en-GB" dirty="0" smtClean="0"/>
            </a:br>
            <a:r>
              <a:rPr lang="en-GB" dirty="0" smtClean="0"/>
              <a:t>and/or scoping calculations to </a:t>
            </a:r>
            <a:br>
              <a:rPr lang="en-GB" dirty="0" smtClean="0"/>
            </a:br>
            <a:r>
              <a:rPr lang="en-GB" dirty="0" smtClean="0"/>
              <a:t>determine relevance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39098"/>
            <a:ext cx="3391948" cy="21125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5899338"/>
            <a:ext cx="2952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Dimensional changes of </a:t>
            </a:r>
            <a:r>
              <a:rPr lang="en-GB" sz="1000" b="1" dirty="0" err="1" smtClean="0"/>
              <a:t>boronised</a:t>
            </a:r>
            <a:r>
              <a:rPr lang="en-GB" sz="1000" b="1" dirty="0" smtClean="0"/>
              <a:t> graphite irradiated to 0.13 </a:t>
            </a:r>
            <a:r>
              <a:rPr lang="en-GB" sz="1000" b="1" dirty="0" err="1" smtClean="0"/>
              <a:t>dpa</a:t>
            </a:r>
            <a:r>
              <a:rPr lang="en-GB" sz="1000" b="1" dirty="0" smtClean="0"/>
              <a:t> at 300ºC</a:t>
            </a:r>
            <a:br>
              <a:rPr lang="en-GB" sz="1000" b="1" dirty="0" smtClean="0"/>
            </a:br>
            <a:r>
              <a:rPr lang="en-GB" sz="1000" b="1" dirty="0" smtClean="0"/>
              <a:t>(Maruyama and </a:t>
            </a:r>
            <a:r>
              <a:rPr lang="en-GB" sz="1000" b="1" dirty="0" err="1" smtClean="0"/>
              <a:t>Harayama</a:t>
            </a:r>
            <a:r>
              <a:rPr lang="en-GB" sz="1000" b="1" dirty="0" smtClean="0"/>
              <a:t>, 1992)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1987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conductivity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Rapid reduction in thermal </a:t>
            </a:r>
            <a:br>
              <a:rPr lang="en-GB" dirty="0" smtClean="0"/>
            </a:br>
            <a:r>
              <a:rPr lang="en-GB" dirty="0" smtClean="0"/>
              <a:t>conductivity with fluence</a:t>
            </a:r>
          </a:p>
          <a:p>
            <a:pPr lvl="1"/>
            <a:r>
              <a:rPr lang="en-GB" dirty="0" smtClean="0"/>
              <a:t>rate of decrease increases </a:t>
            </a:r>
            <a:br>
              <a:rPr lang="en-GB" dirty="0" smtClean="0"/>
            </a:br>
            <a:r>
              <a:rPr lang="en-GB" dirty="0" smtClean="0"/>
              <a:t>with decreasing temperature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181" y="146829"/>
            <a:ext cx="3919307" cy="347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363515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Thermal conductivity of various irradiated graphites </a:t>
            </a:r>
            <a:br>
              <a:rPr lang="en-GB" sz="1000" b="1" dirty="0" smtClean="0"/>
            </a:br>
            <a:r>
              <a:rPr lang="en-GB" sz="1000" b="1" dirty="0" smtClean="0"/>
              <a:t>(Moore </a:t>
            </a:r>
            <a:r>
              <a:rPr lang="en-GB" sz="1000" b="1" i="1" dirty="0" smtClean="0"/>
              <a:t>et al</a:t>
            </a:r>
            <a:r>
              <a:rPr lang="en-GB" sz="1000" b="1" dirty="0" smtClean="0"/>
              <a:t>., 1973)</a:t>
            </a:r>
            <a:endParaRPr lang="en-GB" sz="10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5796136" y="362853"/>
            <a:ext cx="0" cy="280831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508104" y="116632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56177" y="578878"/>
            <a:ext cx="468062" cy="108030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95993"/>
            <a:ext cx="4176464" cy="259730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1763688" y="3645024"/>
            <a:ext cx="0" cy="208823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75656" y="3356992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609329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Thermal conductivity of PGA irradiated at various temperatures</a:t>
            </a:r>
            <a:br>
              <a:rPr lang="en-GB" sz="1000" b="1" dirty="0" smtClean="0"/>
            </a:br>
            <a:r>
              <a:rPr lang="en-GB" sz="1000" b="1" dirty="0" smtClean="0"/>
              <a:t>(Birch and </a:t>
            </a:r>
            <a:r>
              <a:rPr lang="en-GB" sz="1000" b="1" dirty="0" err="1" smtClean="0"/>
              <a:t>Brocklehurst</a:t>
            </a:r>
            <a:r>
              <a:rPr lang="en-GB" sz="1000" b="1" dirty="0" smtClean="0"/>
              <a:t>, 1987)</a:t>
            </a:r>
            <a:endParaRPr lang="en-GB" sz="1000" b="1" dirty="0"/>
          </a:p>
        </p:txBody>
      </p:sp>
      <p:sp>
        <p:nvSpPr>
          <p:cNvPr id="16" name="Circular Arrow 15"/>
          <p:cNvSpPr/>
          <p:nvPr/>
        </p:nvSpPr>
        <p:spPr bwMode="auto">
          <a:xfrm rot="4954055" flipH="1">
            <a:off x="1867935" y="3677212"/>
            <a:ext cx="1800619" cy="1646004"/>
          </a:xfrm>
          <a:prstGeom prst="circularArrow">
            <a:avLst>
              <a:gd name="adj1" fmla="val 12500"/>
              <a:gd name="adj2" fmla="val 1095041"/>
              <a:gd name="adj3" fmla="val 20457681"/>
              <a:gd name="adj4" fmla="val 15230634"/>
              <a:gd name="adj5" fmla="val 12404"/>
            </a:avLst>
          </a:prstGeom>
          <a:solidFill>
            <a:srgbClr val="FF0000">
              <a:alpha val="5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3" y="371703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decreasing temperature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POCO vs. “nuclear grade” graphite</a:t>
            </a:r>
          </a:p>
          <a:p>
            <a:pPr lvl="1"/>
            <a:r>
              <a:rPr lang="en-GB" dirty="0" smtClean="0"/>
              <a:t>HOPG as an example</a:t>
            </a:r>
          </a:p>
          <a:p>
            <a:r>
              <a:rPr lang="en-GB" dirty="0" smtClean="0"/>
              <a:t>Environment = LBNE</a:t>
            </a:r>
          </a:p>
          <a:p>
            <a:pPr lvl="1"/>
            <a:r>
              <a:rPr lang="en-GB" dirty="0" smtClean="0"/>
              <a:t>1 </a:t>
            </a:r>
            <a:r>
              <a:rPr lang="en-GB" dirty="0" err="1" smtClean="0"/>
              <a:t>dpa</a:t>
            </a:r>
            <a:endParaRPr lang="en-GB" dirty="0" smtClean="0"/>
          </a:p>
          <a:p>
            <a:pPr lvl="1"/>
            <a:r>
              <a:rPr lang="en-GB" dirty="0" smtClean="0"/>
              <a:t>≤300ºC</a:t>
            </a:r>
          </a:p>
          <a:p>
            <a:pPr lvl="1"/>
            <a:r>
              <a:rPr lang="en-GB" dirty="0" smtClean="0"/>
              <a:t>non-oxidising environment</a:t>
            </a:r>
          </a:p>
          <a:p>
            <a:r>
              <a:rPr lang="en-GB" dirty="0" smtClean="0"/>
              <a:t>Neutron </a:t>
            </a:r>
            <a:r>
              <a:rPr lang="en-GB" i="1" dirty="0" smtClean="0"/>
              <a:t>c.f.</a:t>
            </a:r>
            <a:r>
              <a:rPr lang="en-GB" dirty="0" smtClean="0"/>
              <a:t> proton irradiation</a:t>
            </a:r>
          </a:p>
          <a:p>
            <a:r>
              <a:rPr lang="en-GB" dirty="0" smtClean="0"/>
              <a:t>Continuous </a:t>
            </a:r>
            <a:r>
              <a:rPr lang="en-GB" i="1" dirty="0" smtClean="0"/>
              <a:t>c.f.</a:t>
            </a:r>
            <a:r>
              <a:rPr lang="en-GB" dirty="0" smtClean="0"/>
              <a:t> pulsed irradiation</a:t>
            </a:r>
          </a:p>
          <a:p>
            <a:r>
              <a:rPr lang="en-GB" dirty="0" smtClean="0"/>
              <a:t>Some recommendations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POCO vs. “nuclear grade” graphite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POCO chosen based upon</a:t>
            </a:r>
          </a:p>
          <a:p>
            <a:pPr lvl="1"/>
            <a:r>
              <a:rPr lang="en-GB" dirty="0" smtClean="0"/>
              <a:t>past experience (irradiation stability)</a:t>
            </a:r>
          </a:p>
          <a:p>
            <a:pPr lvl="1"/>
            <a:r>
              <a:rPr lang="en-GB" dirty="0" smtClean="0"/>
              <a:t>grain structure (isotropy)</a:t>
            </a:r>
          </a:p>
          <a:p>
            <a:pPr lvl="1"/>
            <a:r>
              <a:rPr lang="en-GB" dirty="0" smtClean="0"/>
              <a:t>high strength</a:t>
            </a:r>
          </a:p>
          <a:p>
            <a:r>
              <a:rPr lang="en-GB" dirty="0" smtClean="0"/>
              <a:t>Similar (historical) conclusions in fission area</a:t>
            </a:r>
          </a:p>
          <a:p>
            <a:pPr lvl="1"/>
            <a:r>
              <a:rPr lang="en-GB" dirty="0" smtClean="0"/>
              <a:t>used as specimen holders, restraints etc.</a:t>
            </a:r>
          </a:p>
          <a:p>
            <a:pPr lvl="1"/>
            <a:r>
              <a:rPr lang="en-GB" dirty="0" smtClean="0"/>
              <a:t>manufacturing limits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restricted usage</a:t>
            </a:r>
          </a:p>
          <a:p>
            <a:r>
              <a:rPr lang="en-GB" dirty="0" smtClean="0"/>
              <a:t>POCO different than nuclear grades</a:t>
            </a:r>
          </a:p>
          <a:p>
            <a:pPr lvl="1"/>
            <a:r>
              <a:rPr lang="en-GB" dirty="0" smtClean="0"/>
              <a:t>ultrafine grain size (1-5 µm </a:t>
            </a:r>
            <a:r>
              <a:rPr lang="en-GB" i="1" dirty="0" smtClean="0"/>
              <a:t>c.f.</a:t>
            </a:r>
            <a:r>
              <a:rPr lang="en-GB" dirty="0" smtClean="0"/>
              <a:t> ≥10 µm)</a:t>
            </a:r>
          </a:p>
          <a:p>
            <a:pPr lvl="1"/>
            <a:r>
              <a:rPr lang="en-GB" dirty="0" smtClean="0"/>
              <a:t>fine pore structure (0.3-0.8 µm </a:t>
            </a:r>
            <a:r>
              <a:rPr lang="en-GB" i="1" dirty="0" smtClean="0"/>
              <a:t>c.f.</a:t>
            </a:r>
            <a:r>
              <a:rPr lang="en-GB" dirty="0" smtClean="0"/>
              <a:t> ≥</a:t>
            </a:r>
            <a:r>
              <a:rPr lang="en-GB" dirty="0"/>
              <a:t>8</a:t>
            </a:r>
            <a:r>
              <a:rPr lang="en-GB" dirty="0" smtClean="0"/>
              <a:t> µm)</a:t>
            </a:r>
          </a:p>
          <a:p>
            <a:pPr lvl="1"/>
            <a:r>
              <a:rPr lang="en-GB" dirty="0" smtClean="0"/>
              <a:t>CTE near perfect (~8 × 10</a:t>
            </a:r>
            <a:r>
              <a:rPr lang="en-GB" baseline="30000" dirty="0" smtClean="0"/>
              <a:t>-6</a:t>
            </a:r>
            <a:r>
              <a:rPr lang="en-GB" dirty="0" smtClean="0"/>
              <a:t> K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r>
              <a:rPr lang="en-GB" i="1" dirty="0" smtClean="0"/>
              <a:t>c.f</a:t>
            </a:r>
            <a:r>
              <a:rPr lang="en-GB" i="1" dirty="0"/>
              <a:t>.</a:t>
            </a:r>
            <a:r>
              <a:rPr lang="en-GB" dirty="0"/>
              <a:t> </a:t>
            </a:r>
            <a:r>
              <a:rPr lang="en-GB" dirty="0" smtClean="0"/>
              <a:t>~4</a:t>
            </a:r>
            <a:r>
              <a:rPr lang="en-GB" dirty="0"/>
              <a:t> × 10</a:t>
            </a:r>
            <a:r>
              <a:rPr lang="en-GB" baseline="30000" dirty="0"/>
              <a:t>-6</a:t>
            </a:r>
            <a:r>
              <a:rPr lang="en-GB" dirty="0"/>
              <a:t> K</a:t>
            </a:r>
            <a:r>
              <a:rPr lang="en-GB" baseline="30000" dirty="0"/>
              <a:t>-1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6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POCO vs. “nuclear grade” graphite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POCO is probably a sintered material</a:t>
            </a:r>
          </a:p>
          <a:p>
            <a:pPr lvl="1"/>
            <a:r>
              <a:rPr lang="en-GB" dirty="0" smtClean="0"/>
              <a:t>previous differences</a:t>
            </a:r>
          </a:p>
          <a:p>
            <a:pPr lvl="1"/>
            <a:r>
              <a:rPr lang="en-GB" dirty="0" smtClean="0"/>
              <a:t>no </a:t>
            </a:r>
            <a:r>
              <a:rPr lang="en-GB" dirty="0"/>
              <a:t>visible “binder</a:t>
            </a:r>
            <a:r>
              <a:rPr lang="en-GB" dirty="0" smtClean="0"/>
              <a:t>” phase</a:t>
            </a:r>
          </a:p>
          <a:p>
            <a:pPr lvl="1"/>
            <a:r>
              <a:rPr lang="en-GB" dirty="0" smtClean="0"/>
              <a:t>often no impregnation</a:t>
            </a:r>
            <a:endParaRPr lang="en-GB" dirty="0"/>
          </a:p>
          <a:p>
            <a:r>
              <a:rPr lang="en-GB" dirty="0" smtClean="0"/>
              <a:t>POCO can have a lower graphitisation </a:t>
            </a:r>
            <a:br>
              <a:rPr lang="en-GB" dirty="0" smtClean="0"/>
            </a:br>
            <a:r>
              <a:rPr lang="en-GB" dirty="0" smtClean="0"/>
              <a:t>temperature than standard (2800ºC) e.g.</a:t>
            </a:r>
          </a:p>
          <a:p>
            <a:pPr lvl="1"/>
            <a:r>
              <a:rPr lang="en-GB" dirty="0" smtClean="0"/>
              <a:t>AXF-Q1 = 2300ºC</a:t>
            </a:r>
          </a:p>
          <a:p>
            <a:pPr lvl="1"/>
            <a:r>
              <a:rPr lang="en-GB" dirty="0" smtClean="0"/>
              <a:t>ZXF-</a:t>
            </a:r>
            <a:r>
              <a:rPr lang="en-GB" u="sng" dirty="0" smtClean="0"/>
              <a:t>5</a:t>
            </a:r>
            <a:r>
              <a:rPr lang="en-GB" dirty="0" smtClean="0"/>
              <a:t>Q = 2500ºC</a:t>
            </a:r>
          </a:p>
          <a:p>
            <a:pPr lvl="1"/>
            <a:r>
              <a:rPr lang="en-GB" dirty="0" smtClean="0"/>
              <a:t>AXF-</a:t>
            </a:r>
            <a:r>
              <a:rPr lang="en-GB" u="sng" dirty="0" smtClean="0"/>
              <a:t>8</a:t>
            </a:r>
            <a:r>
              <a:rPr lang="en-GB" dirty="0" smtClean="0"/>
              <a:t>Q1 = 2800ºC</a:t>
            </a:r>
          </a:p>
          <a:p>
            <a:pPr lvl="1"/>
            <a:r>
              <a:rPr lang="en-GB" dirty="0" smtClean="0"/>
              <a:t>affects properties and irradiation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16632"/>
            <a:ext cx="1799998" cy="259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068960"/>
            <a:ext cx="1799998" cy="2572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473" y="2397712"/>
            <a:ext cx="827999" cy="23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473" y="5301208"/>
            <a:ext cx="827999" cy="23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270892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POCO AXF-8Q1</a:t>
            </a:r>
            <a:endParaRPr lang="en-GB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566124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EGCR (nuclear grade)</a:t>
            </a:r>
            <a:endParaRPr lang="en-GB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60212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Replica electron micrographs (</a:t>
            </a:r>
            <a:r>
              <a:rPr lang="en-GB" sz="1000" b="1" dirty="0" err="1" smtClean="0"/>
              <a:t>Pitner</a:t>
            </a:r>
            <a:r>
              <a:rPr lang="en-GB" sz="1000" b="1" dirty="0" smtClean="0"/>
              <a:t>, 1971)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4349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34525"/>
              </p:ext>
            </p:extLst>
          </p:nvPr>
        </p:nvGraphicFramePr>
        <p:xfrm>
          <a:off x="827088" y="1655673"/>
          <a:ext cx="7848602" cy="4149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688"/>
                <a:gridCol w="792088"/>
                <a:gridCol w="1008112"/>
                <a:gridCol w="1080120"/>
                <a:gridCol w="1080120"/>
                <a:gridCol w="1259719"/>
                <a:gridCol w="899755"/>
              </a:tblGrid>
              <a:tr h="47523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Grade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ZXF-5Q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AXF-8Q1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AXZ-5Q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Gilsocarbon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IG-430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IG-110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82293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Comment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candidate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historical experience (fission)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historical experience (fission)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historical experience (fission)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historical experience (fission) &amp; similar to IG-43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 smtClean="0"/>
                        <a:t>historical experience (fission)</a:t>
                      </a:r>
                      <a:endParaRPr lang="en-GB" sz="1000" dirty="0" smtClean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Particle size (µm)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500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Pore size (µm)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0.3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(0.3)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0.7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42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16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Density (g/cm</a:t>
                      </a:r>
                      <a:r>
                        <a:rPr lang="en-GB" sz="1000" baseline="30000" dirty="0" smtClean="0"/>
                        <a:t>3</a:t>
                      </a:r>
                      <a:r>
                        <a:rPr lang="en-GB" sz="1000" dirty="0" smtClean="0"/>
                        <a:t>)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1.78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1.80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1.66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1.81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1.82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1.77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Total porosity (% volume)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(20)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28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19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21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Open</a:t>
                      </a:r>
                      <a:r>
                        <a:rPr lang="en-GB" sz="1000" baseline="0" dirty="0" smtClean="0"/>
                        <a:t> porosity (% of total)</a:t>
                      </a:r>
                      <a:endParaRPr lang="en-GB" sz="1000" dirty="0" smtClean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80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(80)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90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55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65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58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</a:tr>
              <a:tr h="47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Graphitisation temperature (ºC)</a:t>
                      </a: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2500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2800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2500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≥2800</a:t>
                      </a:r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≥2800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≥2800</a:t>
                      </a:r>
                    </a:p>
                    <a:p>
                      <a:pPr algn="ctr"/>
                      <a:endParaRPr lang="en-GB" sz="10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400 to 700ºC</a:t>
            </a:r>
          </a:p>
          <a:p>
            <a:pPr lvl="1"/>
            <a:r>
              <a:rPr lang="en-GB" dirty="0" smtClean="0"/>
              <a:t>data on POCO grades</a:t>
            </a:r>
          </a:p>
          <a:p>
            <a:pPr lvl="1"/>
            <a:r>
              <a:rPr lang="en-GB" dirty="0" smtClean="0"/>
              <a:t>negligible dimensional changes</a:t>
            </a:r>
          </a:p>
          <a:p>
            <a:pPr lvl="1"/>
            <a:r>
              <a:rPr lang="en-GB" dirty="0" smtClean="0"/>
              <a:t>little data</a:t>
            </a:r>
          </a:p>
          <a:p>
            <a:pPr lvl="1"/>
            <a:r>
              <a:rPr lang="en-GB" dirty="0" smtClean="0"/>
              <a:t>nuclear grades shrink within</a:t>
            </a:r>
            <a:br>
              <a:rPr lang="en-GB" dirty="0" smtClean="0"/>
            </a:br>
            <a:r>
              <a:rPr lang="en-GB" dirty="0" smtClean="0"/>
              <a:t>this range</a:t>
            </a:r>
          </a:p>
          <a:p>
            <a:r>
              <a:rPr lang="en-GB" dirty="0" smtClean="0"/>
              <a:t>≤300ºC</a:t>
            </a:r>
          </a:p>
          <a:p>
            <a:pPr lvl="1"/>
            <a:r>
              <a:rPr lang="en-GB" dirty="0" smtClean="0"/>
              <a:t>no data on POCO grades</a:t>
            </a:r>
          </a:p>
          <a:p>
            <a:pPr lvl="1"/>
            <a:r>
              <a:rPr lang="en-GB" dirty="0" smtClean="0"/>
              <a:t>expect dimensional changes </a:t>
            </a:r>
            <a:br>
              <a:rPr lang="en-GB" dirty="0" smtClean="0"/>
            </a:br>
            <a:r>
              <a:rPr lang="en-GB" dirty="0" smtClean="0"/>
              <a:t>to be greater</a:t>
            </a:r>
          </a:p>
          <a:p>
            <a:pPr lvl="2"/>
            <a:r>
              <a:rPr lang="en-GB" dirty="0" smtClean="0"/>
              <a:t>possibly significant</a:t>
            </a:r>
          </a:p>
          <a:p>
            <a:pPr lvl="1"/>
            <a:r>
              <a:rPr lang="en-GB" dirty="0" smtClean="0"/>
              <a:t>lower temperature = greater the</a:t>
            </a:r>
            <a:br>
              <a:rPr lang="en-GB" dirty="0" smtClean="0"/>
            </a:br>
            <a:r>
              <a:rPr lang="en-GB" dirty="0" smtClean="0"/>
              <a:t>rate of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5404" b="5404"/>
          <a:stretch>
            <a:fillRect/>
          </a:stretch>
        </p:blipFill>
        <p:spPr bwMode="auto">
          <a:xfrm>
            <a:off x="5263966" y="188640"/>
            <a:ext cx="3700522" cy="197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200840" y="692696"/>
            <a:ext cx="576064" cy="288032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048712" y="260648"/>
            <a:ext cx="0" cy="187220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8185458" y="1772816"/>
            <a:ext cx="719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AXF-8Q1</a:t>
            </a:r>
            <a:endParaRPr lang="en-GB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492896"/>
            <a:ext cx="3528392" cy="2226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5458" y="2606715"/>
            <a:ext cx="719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/>
              <a:t>AXZ-</a:t>
            </a:r>
            <a:r>
              <a:rPr lang="en-GB" sz="1000" dirty="0"/>
              <a:t>5</a:t>
            </a:r>
            <a:r>
              <a:rPr lang="en-GB" sz="1000" dirty="0" smtClean="0"/>
              <a:t>Q1</a:t>
            </a:r>
            <a:endParaRPr lang="en-GB" sz="1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940152" y="2636912"/>
            <a:ext cx="576064" cy="288032"/>
          </a:xfrm>
          <a:prstGeom prst="rect">
            <a:avLst/>
          </a:prstGeom>
          <a:solidFill>
            <a:srgbClr val="FF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6084168" y="2996952"/>
            <a:ext cx="0" cy="165618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68144" y="501317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Dimensional changes</a:t>
            </a:r>
            <a:br>
              <a:rPr lang="en-GB" sz="1000" b="1" dirty="0" smtClean="0"/>
            </a:br>
            <a:r>
              <a:rPr lang="en-GB" sz="1000" b="1" dirty="0" smtClean="0"/>
              <a:t>(</a:t>
            </a:r>
            <a:r>
              <a:rPr lang="en-GB" sz="1000" b="1" dirty="0" err="1" smtClean="0"/>
              <a:t>Pitner</a:t>
            </a:r>
            <a:r>
              <a:rPr lang="en-GB" sz="1000" b="1" dirty="0" smtClean="0"/>
              <a:t>, 1971)</a:t>
            </a:r>
            <a:endParaRPr lang="en-GB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07754" y="4622939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7754" y="2060848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48881"/>
            <a:ext cx="4319999" cy="2651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126995"/>
            <a:ext cx="44644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against grain (AG)</a:t>
            </a:r>
            <a:endParaRPr lang="en-GB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733256"/>
            <a:ext cx="8280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Dimensional changes of Pile Grade A (PGA) graphite</a:t>
            </a:r>
            <a:endParaRPr lang="en-GB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00" y="2362926"/>
            <a:ext cx="4317696" cy="265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5126995"/>
            <a:ext cx="43204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with grain (WG)</a:t>
            </a:r>
            <a:endParaRPr lang="en-GB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580112" y="2420888"/>
            <a:ext cx="0" cy="22322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292080" y="2102659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899592" y="2420888"/>
            <a:ext cx="0" cy="22322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1560" y="2102659"/>
            <a:ext cx="580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~1 </a:t>
            </a:r>
            <a:r>
              <a:rPr lang="en-GB" sz="1000" dirty="0" err="1" smtClean="0">
                <a:solidFill>
                  <a:srgbClr val="FF0000"/>
                </a:solidFill>
              </a:rPr>
              <a:t>dpa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4954055" flipH="1">
            <a:off x="1075848" y="2741107"/>
            <a:ext cx="1800619" cy="1646004"/>
          </a:xfrm>
          <a:prstGeom prst="circularArrow">
            <a:avLst>
              <a:gd name="adj1" fmla="val 12500"/>
              <a:gd name="adj2" fmla="val 1095041"/>
              <a:gd name="adj3" fmla="val 20457681"/>
              <a:gd name="adj4" fmla="val 15230634"/>
              <a:gd name="adj5" fmla="val 12404"/>
            </a:avLst>
          </a:prstGeom>
          <a:solidFill>
            <a:srgbClr val="FF0000">
              <a:alpha val="5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55776" y="27809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decreasing temperature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20" name="Circular Arrow 19"/>
          <p:cNvSpPr/>
          <p:nvPr/>
        </p:nvSpPr>
        <p:spPr bwMode="auto">
          <a:xfrm rot="16645945" flipH="1" flipV="1">
            <a:off x="5396327" y="2669100"/>
            <a:ext cx="1800619" cy="1646004"/>
          </a:xfrm>
          <a:prstGeom prst="circularArrow">
            <a:avLst>
              <a:gd name="adj1" fmla="val 12500"/>
              <a:gd name="adj2" fmla="val 1095041"/>
              <a:gd name="adj3" fmla="val 20457681"/>
              <a:gd name="adj4" fmla="val 15230634"/>
              <a:gd name="adj5" fmla="val 12404"/>
            </a:avLst>
          </a:prstGeom>
          <a:solidFill>
            <a:srgbClr val="FF0000">
              <a:alpha val="51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6256" y="386104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decreasing temperature</a:t>
            </a:r>
            <a:endParaRPr lang="en-GB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Decrease in graphitisation </a:t>
            </a:r>
            <a:br>
              <a:rPr lang="en-GB" dirty="0" smtClean="0"/>
            </a:br>
            <a:r>
              <a:rPr lang="en-GB" dirty="0" smtClean="0"/>
              <a:t>temperature = increase in </a:t>
            </a:r>
            <a:br>
              <a:rPr lang="en-GB" dirty="0" smtClean="0"/>
            </a:br>
            <a:r>
              <a:rPr lang="en-GB" dirty="0" smtClean="0"/>
              <a:t>dimensional change rate</a:t>
            </a:r>
          </a:p>
          <a:p>
            <a:pPr lvl="1"/>
            <a:r>
              <a:rPr lang="en-GB" dirty="0" smtClean="0"/>
              <a:t>at 1 </a:t>
            </a:r>
            <a:r>
              <a:rPr lang="en-GB" dirty="0" err="1" smtClean="0"/>
              <a:t>dpa</a:t>
            </a:r>
            <a:r>
              <a:rPr lang="en-GB" dirty="0" smtClean="0"/>
              <a:t> difference between </a:t>
            </a:r>
            <a:br>
              <a:rPr lang="en-GB" dirty="0" smtClean="0"/>
            </a:br>
            <a:r>
              <a:rPr lang="en-GB" dirty="0" smtClean="0"/>
              <a:t>2500ºC and 2800ºC is likely </a:t>
            </a:r>
            <a:br>
              <a:rPr lang="en-GB" dirty="0" smtClean="0"/>
            </a:br>
            <a:r>
              <a:rPr lang="en-GB" dirty="0" smtClean="0"/>
              <a:t>to be negligible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0" y="836712"/>
            <a:ext cx="36004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30" y="3320132"/>
            <a:ext cx="36004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2080" y="5683314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PGA graphitised to various temperatures </a:t>
            </a:r>
            <a:br>
              <a:rPr lang="en-GB" sz="1000" b="1" dirty="0" smtClean="0"/>
            </a:br>
            <a:r>
              <a:rPr lang="en-GB" sz="1000" b="1" dirty="0" smtClean="0"/>
              <a:t>and irradiated at 600ºC</a:t>
            </a:r>
            <a:br>
              <a:rPr lang="en-GB" sz="1000" b="1" dirty="0" smtClean="0"/>
            </a:br>
            <a:r>
              <a:rPr lang="en-GB" sz="1000" b="1" dirty="0" smtClean="0"/>
              <a:t>(</a:t>
            </a:r>
            <a:r>
              <a:rPr lang="en-GB" sz="1000" b="1" dirty="0" err="1" smtClean="0"/>
              <a:t>Brocklehurst</a:t>
            </a:r>
            <a:r>
              <a:rPr lang="en-GB" sz="1000" b="1" dirty="0" smtClean="0"/>
              <a:t> and Kelly, 1993)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198929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Dimensional change under load</a:t>
            </a:r>
          </a:p>
          <a:p>
            <a:pPr lvl="1"/>
            <a:r>
              <a:rPr lang="en-GB" dirty="0" smtClean="0"/>
              <a:t>dimensional changes different due to irradiation creep</a:t>
            </a:r>
          </a:p>
          <a:p>
            <a:pPr lvl="2"/>
            <a:r>
              <a:rPr lang="en-GB" dirty="0" smtClean="0"/>
              <a:t>reduces stresses in graphite components</a:t>
            </a:r>
          </a:p>
          <a:p>
            <a:pPr lvl="1"/>
            <a:r>
              <a:rPr lang="en-GB" dirty="0" smtClean="0"/>
              <a:t>target under initial compressive load</a:t>
            </a:r>
          </a:p>
          <a:p>
            <a:pPr lvl="2"/>
            <a:r>
              <a:rPr lang="en-GB" dirty="0" smtClean="0"/>
              <a:t>shrinkage increases </a:t>
            </a:r>
            <a:br>
              <a:rPr lang="en-GB" dirty="0" smtClean="0"/>
            </a:br>
            <a:r>
              <a:rPr lang="en-GB" dirty="0" smtClean="0"/>
              <a:t>when already shrinking </a:t>
            </a:r>
            <a:br>
              <a:rPr lang="en-GB" dirty="0" smtClean="0"/>
            </a:br>
            <a:r>
              <a:rPr lang="en-GB" dirty="0" smtClean="0"/>
              <a:t>(≥300ºC)</a:t>
            </a:r>
          </a:p>
          <a:p>
            <a:pPr lvl="2"/>
            <a:r>
              <a:rPr lang="en-GB" dirty="0" smtClean="0"/>
              <a:t>assume expansion </a:t>
            </a:r>
            <a:br>
              <a:rPr lang="en-GB" dirty="0" smtClean="0"/>
            </a:br>
            <a:r>
              <a:rPr lang="en-GB" dirty="0" smtClean="0"/>
              <a:t>decreases when already </a:t>
            </a:r>
            <a:br>
              <a:rPr lang="en-GB" dirty="0" smtClean="0"/>
            </a:br>
            <a:r>
              <a:rPr lang="en-GB" dirty="0" smtClean="0"/>
              <a:t>expanding (&lt;300ºC)</a:t>
            </a:r>
          </a:p>
          <a:p>
            <a:pPr lvl="1"/>
            <a:r>
              <a:rPr lang="en-GB" dirty="0" smtClean="0"/>
              <a:t>complex interaction in target</a:t>
            </a:r>
          </a:p>
          <a:p>
            <a:pPr lvl="2"/>
            <a:r>
              <a:rPr lang="en-GB" dirty="0" smtClean="0"/>
              <a:t>fluence distribution</a:t>
            </a:r>
          </a:p>
          <a:p>
            <a:pPr lvl="2"/>
            <a:r>
              <a:rPr lang="en-GB" dirty="0" smtClean="0"/>
              <a:t>temperature distribution</a:t>
            </a:r>
          </a:p>
          <a:p>
            <a:pPr lvl="2"/>
            <a:r>
              <a:rPr lang="en-GB" dirty="0" smtClean="0"/>
              <a:t>boundary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325EDF-E1A1-804D-9DEA-36503089699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22"/>
          <a:stretch/>
        </p:blipFill>
        <p:spPr>
          <a:xfrm>
            <a:off x="4765824" y="3501008"/>
            <a:ext cx="4256484" cy="2447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592259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Target for LBNE 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33149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m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uom.potx</Template>
  <TotalTime>17335</TotalTime>
  <Words>581</Words>
  <Application>Microsoft Office PowerPoint</Application>
  <PresentationFormat>On-screen Show (4:3)</PresentationFormat>
  <Paragraphs>188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MS PGothic</vt:lpstr>
      <vt:lpstr>Arial</vt:lpstr>
      <vt:lpstr>Wingdings</vt:lpstr>
      <vt:lpstr>uom</vt:lpstr>
      <vt:lpstr>Graphite progress update</vt:lpstr>
      <vt:lpstr>Introduction</vt:lpstr>
      <vt:lpstr>POCO vs. “nuclear grade” graphite</vt:lpstr>
      <vt:lpstr>POCO vs. “nuclear grade” graphite</vt:lpstr>
      <vt:lpstr>PowerPoint Presentation</vt:lpstr>
      <vt:lpstr>Dimensional change</vt:lpstr>
      <vt:lpstr>Dimensional change</vt:lpstr>
      <vt:lpstr>Dimensional change</vt:lpstr>
      <vt:lpstr>Dimensional change</vt:lpstr>
      <vt:lpstr>Dimensional change</vt:lpstr>
      <vt:lpstr>Helium production</vt:lpstr>
      <vt:lpstr>Helium production</vt:lpstr>
      <vt:lpstr>Thermal conductivity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Materials MACE 30731</dc:title>
  <dc:subject/>
  <dc:creator>Kirk</dc:creator>
  <cp:keywords/>
  <dc:description/>
  <cp:lastModifiedBy>Kirk</cp:lastModifiedBy>
  <cp:revision>1159</cp:revision>
  <cp:lastPrinted>2012-04-30T15:02:44Z</cp:lastPrinted>
  <dcterms:created xsi:type="dcterms:W3CDTF">2010-11-09T20:12:42Z</dcterms:created>
  <dcterms:modified xsi:type="dcterms:W3CDTF">2014-11-04T20:29:17Z</dcterms:modified>
  <cp:category/>
</cp:coreProperties>
</file>