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5" r:id="rId2"/>
    <p:sldId id="354" r:id="rId3"/>
    <p:sldId id="372" r:id="rId4"/>
    <p:sldId id="37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959597"/>
    <a:srgbClr val="6D009D"/>
    <a:srgbClr val="5368E0"/>
    <a:srgbClr val="34BE52"/>
    <a:srgbClr val="D22332"/>
    <a:srgbClr val="C400AE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85" autoAdjust="0"/>
  </p:normalViewPr>
  <p:slideViewPr>
    <p:cSldViewPr>
      <p:cViewPr varScale="1">
        <p:scale>
          <a:sx n="70" d="100"/>
          <a:sy n="70" d="100"/>
        </p:scale>
        <p:origin x="109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356B9B-C346-E94A-A936-53E10E3E523A}" type="datetimeFigureOut">
              <a:rPr lang="en-US" smtClean="0"/>
              <a:t>11/4/2014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BBCBDA-26C0-EB48-884A-3A8449F7ED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298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Arial" pitchFamily="-10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>
                <a:latin typeface="Arial" pitchFamily="-10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12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2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latin typeface="Arial" pitchFamily="-10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12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/>
            </a:lvl1pPr>
          </a:lstStyle>
          <a:p>
            <a:pPr>
              <a:defRPr/>
            </a:pPr>
            <a:fld id="{7CB8495A-88FD-4840-9240-5BC2A5552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308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ZXF-5Q average due to low thermal conductivity, high Young’s modulus, and high CTE.  None of POCO grades examined have an above average resistance.</a:t>
            </a:r>
          </a:p>
          <a:p>
            <a:r>
              <a:rPr lang="en-GB" dirty="0" smtClean="0"/>
              <a:t>IG-430 good due to high</a:t>
            </a:r>
            <a:r>
              <a:rPr lang="en-GB" baseline="0" dirty="0" smtClean="0"/>
              <a:t> thermal conductivity, lower CTE, and lower Young’s modulus.</a:t>
            </a:r>
          </a:p>
          <a:p>
            <a:r>
              <a:rPr lang="en-GB" baseline="0" dirty="0" smtClean="0"/>
              <a:t>Limited experimental data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8495A-88FD-4840-9240-5BC2A555257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642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POCO good choice for LBNE as reduced dimensional changes useful</a:t>
            </a:r>
            <a:r>
              <a:rPr lang="en-GB" baseline="0" dirty="0" smtClean="0"/>
              <a:t> as running at lower temperatures.</a:t>
            </a:r>
          </a:p>
          <a:p>
            <a:r>
              <a:rPr lang="en-GB" baseline="0" dirty="0" smtClean="0"/>
              <a:t>However, thermal shock resistance not particularly high</a:t>
            </a:r>
          </a:p>
          <a:p>
            <a:endParaRPr lang="en-GB" baseline="0" dirty="0" smtClean="0"/>
          </a:p>
          <a:p>
            <a:r>
              <a:rPr lang="en-GB" baseline="0" dirty="0" smtClean="0"/>
              <a:t>IG-430 good choice for T2K as should have a higher thermal shock resistance and POCO experience DCs at these temperatures.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B8495A-88FD-4840-9240-5BC2A55525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25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96" y="6453336"/>
            <a:ext cx="504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7F7F7F"/>
                </a:solidFill>
              </a:defRPr>
            </a:lvl1pPr>
          </a:lstStyle>
          <a:p>
            <a:fld id="{4D325EDF-E1A1-804D-9DEA-3650308969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9100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654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4488" y="692150"/>
            <a:ext cx="2003425" cy="5434013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213" y="692150"/>
            <a:ext cx="5857875" cy="5434013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1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96" y="6453336"/>
            <a:ext cx="504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7F7F7F"/>
                </a:solidFill>
              </a:defRPr>
            </a:lvl1pPr>
          </a:lstStyle>
          <a:p>
            <a:fld id="{4D325EDF-E1A1-804D-9DEA-3650308969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62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1246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844675"/>
            <a:ext cx="3930650" cy="4281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7263" y="1844675"/>
            <a:ext cx="3930650" cy="42814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055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96" y="6453336"/>
            <a:ext cx="504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7F7F7F"/>
                </a:solidFill>
              </a:defRPr>
            </a:lvl1pPr>
          </a:lstStyle>
          <a:p>
            <a:fld id="{4D325EDF-E1A1-804D-9DEA-3650308969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412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96" y="6453336"/>
            <a:ext cx="504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7F7F7F"/>
                </a:solidFill>
              </a:defRPr>
            </a:lvl1pPr>
          </a:lstStyle>
          <a:p>
            <a:fld id="{4D325EDF-E1A1-804D-9DEA-36503089699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517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3999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834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692150"/>
            <a:ext cx="801370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844675"/>
            <a:ext cx="8013700" cy="428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pic>
        <p:nvPicPr>
          <p:cNvPr id="1028" name="Picture 16" descr="TUOM_4COL_cropped_30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266950" cy="19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496" y="6453336"/>
            <a:ext cx="5040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7F7F7F"/>
                </a:solidFill>
              </a:defRPr>
            </a:lvl1pPr>
          </a:lstStyle>
          <a:p>
            <a:fld id="{4D325EDF-E1A1-804D-9DEA-36503089699A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292333" y="6525344"/>
            <a:ext cx="2816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RaDIATE</a:t>
            </a:r>
            <a:r>
              <a:rPr lang="en-GB" sz="1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Progress Meeting, July 2013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65" charset="0"/>
          <a:ea typeface="ＭＳ Ｐゴシック" pitchFamily="-112" charset="-128"/>
          <a:cs typeface="ＭＳ Ｐゴシック" pitchFamily="-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65" charset="0"/>
          <a:ea typeface="ＭＳ Ｐゴシック" pitchFamily="-112" charset="-128"/>
          <a:cs typeface="ＭＳ Ｐゴシック" pitchFamily="-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65" charset="0"/>
          <a:ea typeface="ＭＳ Ｐゴシック" pitchFamily="-112" charset="-128"/>
          <a:cs typeface="ＭＳ Ｐゴシック" pitchFamily="-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65" charset="0"/>
          <a:ea typeface="ＭＳ Ｐゴシック" pitchFamily="-112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65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65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65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pitchFamily="-65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6D009D"/>
        </a:buClr>
        <a:buSzPct val="150000"/>
        <a:buFont typeface="Wingdings" charset="0"/>
        <a:buChar char="§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20000"/>
        </a:spcAft>
        <a:buClr>
          <a:srgbClr val="6D009D"/>
        </a:buClr>
        <a:buSzPct val="150000"/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20000"/>
        </a:spcAft>
        <a:buClr>
          <a:srgbClr val="6D009D"/>
        </a:buClr>
        <a:buFont typeface="Wingdings" charset="0"/>
        <a:buChar char="w"/>
        <a:defRPr sz="16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20000"/>
        </a:spcAft>
        <a:buClr>
          <a:srgbClr val="6D009D"/>
        </a:buClr>
        <a:buChar char="–"/>
        <a:defRPr sz="14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20000"/>
        </a:spcAft>
        <a:buClr>
          <a:srgbClr val="6D009D"/>
        </a:buClr>
        <a:buChar char="»"/>
        <a:defRPr sz="12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20000"/>
        </a:spcAft>
        <a:buClr>
          <a:srgbClr val="6D009D"/>
        </a:buClr>
        <a:buChar char="»"/>
        <a:defRPr sz="12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20000"/>
        </a:spcAft>
        <a:buClr>
          <a:srgbClr val="6D009D"/>
        </a:buClr>
        <a:buChar char="»"/>
        <a:defRPr sz="12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20000"/>
        </a:spcAft>
        <a:buClr>
          <a:srgbClr val="6D009D"/>
        </a:buClr>
        <a:buChar char="»"/>
        <a:defRPr sz="12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20000"/>
        </a:spcAft>
        <a:buClr>
          <a:srgbClr val="6D009D"/>
        </a:buClr>
        <a:buChar char="»"/>
        <a:defRPr sz="12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sz="4000" dirty="0" smtClean="0"/>
              <a:t>Graphite progress update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BJ Marsden and G Hall</a:t>
            </a:r>
          </a:p>
          <a:p>
            <a:r>
              <a:rPr lang="en-GB" sz="1600" dirty="0" smtClean="0"/>
              <a:t>Nuclear Graphite Research Group,</a:t>
            </a:r>
            <a:br>
              <a:rPr lang="en-GB" sz="1600" dirty="0" smtClean="0"/>
            </a:br>
            <a:r>
              <a:rPr lang="en-GB" sz="1600" dirty="0" smtClean="0"/>
              <a:t>School of MACE,</a:t>
            </a:r>
            <a:br>
              <a:rPr lang="en-GB" sz="1600" dirty="0" smtClean="0"/>
            </a:br>
            <a:r>
              <a:rPr lang="en-GB" sz="1600" dirty="0" smtClean="0"/>
              <a:t>The University of </a:t>
            </a:r>
            <a:r>
              <a:rPr lang="en-GB" sz="1600" dirty="0" smtClean="0"/>
              <a:t>Manchester</a:t>
            </a:r>
          </a:p>
          <a:p>
            <a:r>
              <a:rPr lang="en-GB" sz="1600" smtClean="0"/>
              <a:t>22 July 2013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6168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Thermal shock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Graphite has good thermal shock resistance (</a:t>
            </a:r>
            <a:r>
              <a:rPr lang="en-GB" i="1" dirty="0" smtClean="0"/>
              <a:t>R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use as crucibles, moulds, dies, </a:t>
            </a:r>
            <a:r>
              <a:rPr lang="en-GB" smtClean="0"/>
              <a:t>and electrodes</a:t>
            </a:r>
            <a:endParaRPr lang="en-GB" dirty="0" smtClean="0"/>
          </a:p>
          <a:p>
            <a:r>
              <a:rPr lang="en-GB" dirty="0" smtClean="0"/>
              <a:t>Unirradiated (calculated)</a:t>
            </a:r>
          </a:p>
          <a:p>
            <a:pPr lvl="1"/>
            <a:r>
              <a:rPr lang="en-GB" dirty="0" smtClean="0"/>
              <a:t>POCO ZXF-5Q ≈ 47 kW/m</a:t>
            </a:r>
          </a:p>
          <a:p>
            <a:pPr lvl="1"/>
            <a:r>
              <a:rPr lang="en-GB" dirty="0" smtClean="0"/>
              <a:t>Toyo </a:t>
            </a:r>
            <a:r>
              <a:rPr lang="en-GB" dirty="0" err="1" smtClean="0"/>
              <a:t>Tanso</a:t>
            </a:r>
            <a:r>
              <a:rPr lang="en-GB" dirty="0" smtClean="0"/>
              <a:t> IG-430 ≈ 112 kW/m </a:t>
            </a:r>
          </a:p>
          <a:p>
            <a:r>
              <a:rPr lang="en-GB" dirty="0"/>
              <a:t>R</a:t>
            </a:r>
            <a:r>
              <a:rPr lang="en-GB" dirty="0" smtClean="0"/>
              <a:t>educes with irradiation</a:t>
            </a:r>
          </a:p>
          <a:p>
            <a:r>
              <a:rPr lang="en-GB" dirty="0" smtClean="0"/>
              <a:t>Reduces with oxidation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D325EDF-E1A1-804D-9DEA-36503089699A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312496"/>
              </p:ext>
            </p:extLst>
          </p:nvPr>
        </p:nvGraphicFramePr>
        <p:xfrm>
          <a:off x="6948264" y="2977313"/>
          <a:ext cx="1152128" cy="811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4" imgW="558800" imgH="393700" progId="Equation.3">
                  <p:embed/>
                </p:oleObj>
              </mc:Choice>
              <mc:Fallback>
                <p:oleObj name="Equation" r:id="rId4" imgW="558800" imgH="393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48264" y="2977313"/>
                        <a:ext cx="1152128" cy="8117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803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Thermal shock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D325EDF-E1A1-804D-9DEA-36503089699A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514962"/>
            <a:ext cx="4165600" cy="1612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4243155"/>
            <a:ext cx="3600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i="1" dirty="0" smtClean="0"/>
              <a:t>R</a:t>
            </a:r>
            <a:r>
              <a:rPr lang="en-GB" sz="1000" dirty="0" smtClean="0"/>
              <a:t> (kW/m)</a:t>
            </a:r>
            <a:endParaRPr lang="en-GB" sz="10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4531186"/>
            <a:ext cx="3600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/>
              <a:t>Thermal shock resistance of graphites before and after irradiation to 11-15 × 10</a:t>
            </a:r>
            <a:r>
              <a:rPr lang="en-GB" sz="1000" b="1" baseline="30000" dirty="0" smtClean="0"/>
              <a:t>20</a:t>
            </a:r>
            <a:r>
              <a:rPr lang="en-GB" sz="1000" b="1" dirty="0" smtClean="0"/>
              <a:t> n/cm</a:t>
            </a:r>
            <a:r>
              <a:rPr lang="en-GB" sz="1000" b="1" baseline="30000" dirty="0" smtClean="0"/>
              <a:t>2</a:t>
            </a:r>
            <a:r>
              <a:rPr lang="en-GB" sz="1000" b="1" dirty="0" smtClean="0"/>
              <a:t> (&gt;0.18 MeV) at 750-1000ºC (Sato </a:t>
            </a:r>
            <a:r>
              <a:rPr lang="en-GB" sz="1000" b="1" i="1" dirty="0" smtClean="0"/>
              <a:t>et al.</a:t>
            </a:r>
            <a:r>
              <a:rPr lang="en-GB" sz="1000" b="1" dirty="0" smtClean="0"/>
              <a:t>, 1989)</a:t>
            </a:r>
            <a:endParaRPr lang="en-GB" sz="10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2080" y="116632"/>
            <a:ext cx="3672408" cy="22100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52120" y="2420888"/>
            <a:ext cx="32403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/>
              <a:t>Thermal shock resistance of graphites before and after irradiation to 16-17 × 10</a:t>
            </a:r>
            <a:r>
              <a:rPr lang="en-GB" sz="1000" b="1" baseline="30000" dirty="0" smtClean="0"/>
              <a:t>20</a:t>
            </a:r>
            <a:r>
              <a:rPr lang="en-GB" sz="1000" b="1" dirty="0" smtClean="0"/>
              <a:t> n/cm</a:t>
            </a:r>
            <a:r>
              <a:rPr lang="en-GB" sz="1000" b="1" baseline="30000" dirty="0" smtClean="0"/>
              <a:t>2</a:t>
            </a:r>
            <a:r>
              <a:rPr lang="en-GB" sz="1000" b="1" dirty="0" smtClean="0"/>
              <a:t> (&gt;0.18 MeV) at 600-850ºC (Sato </a:t>
            </a:r>
            <a:r>
              <a:rPr lang="en-GB" sz="1000" b="1" i="1" dirty="0" smtClean="0"/>
              <a:t>et al.</a:t>
            </a:r>
            <a:r>
              <a:rPr lang="en-GB" sz="1000" b="1" dirty="0" smtClean="0"/>
              <a:t>, 1980)</a:t>
            </a:r>
            <a:endParaRPr lang="en-GB" sz="1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9648" y="3140968"/>
            <a:ext cx="3332832" cy="266626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868144" y="5805264"/>
            <a:ext cx="3024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 smtClean="0"/>
              <a:t>Weight loss (%)</a:t>
            </a:r>
            <a:endParaRPr lang="en-GB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5220072" y="3284984"/>
            <a:ext cx="338554" cy="237626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GB" sz="1000" dirty="0" err="1" smtClean="0"/>
              <a:t>ln</a:t>
            </a:r>
            <a:r>
              <a:rPr lang="en-GB" sz="1000" dirty="0" smtClean="0"/>
              <a:t>(</a:t>
            </a:r>
            <a:r>
              <a:rPr lang="en-GB" sz="1000" i="1" dirty="0" smtClean="0"/>
              <a:t>R</a:t>
            </a:r>
            <a:r>
              <a:rPr lang="en-GB" sz="1000" dirty="0" smtClean="0"/>
              <a:t>/</a:t>
            </a:r>
            <a:r>
              <a:rPr lang="en-GB" sz="1000" i="1" dirty="0" smtClean="0"/>
              <a:t>R</a:t>
            </a:r>
            <a:r>
              <a:rPr lang="en-GB" sz="1000" baseline="-25000" dirty="0" smtClean="0"/>
              <a:t>0</a:t>
            </a:r>
            <a:r>
              <a:rPr lang="en-GB" sz="1000" dirty="0" smtClean="0"/>
              <a:t>)</a:t>
            </a:r>
            <a:endParaRPr lang="en-GB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5436096" y="6053226"/>
            <a:ext cx="36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/>
              <a:t>Thermal shock resistance of oxidised IG-430 graphite (</a:t>
            </a:r>
            <a:r>
              <a:rPr lang="en-GB" sz="1000" b="1" dirty="0" err="1" smtClean="0"/>
              <a:t>Kurumada</a:t>
            </a:r>
            <a:r>
              <a:rPr lang="en-GB" sz="1000" b="1" dirty="0" smtClean="0"/>
              <a:t> </a:t>
            </a:r>
            <a:r>
              <a:rPr lang="en-GB" sz="1000" b="1" i="1" dirty="0" smtClean="0"/>
              <a:t>et al.</a:t>
            </a:r>
            <a:r>
              <a:rPr lang="en-GB" sz="1000" b="1" dirty="0" smtClean="0"/>
              <a:t>, 1997)</a:t>
            </a:r>
            <a:endParaRPr lang="en-GB" sz="1000" b="1" dirty="0"/>
          </a:p>
        </p:txBody>
      </p:sp>
    </p:spTree>
    <p:extLst>
      <p:ext uri="{BB962C8B-B14F-4D97-AF65-F5344CB8AC3E}">
        <p14:creationId xmlns:p14="http://schemas.microsoft.com/office/powerpoint/2010/main" val="3977611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LBNE</a:t>
            </a:r>
          </a:p>
          <a:p>
            <a:pPr lvl="1"/>
            <a:r>
              <a:rPr lang="en-GB" dirty="0" smtClean="0"/>
              <a:t>POCO ZXF-5Q, 1 </a:t>
            </a:r>
            <a:r>
              <a:rPr lang="en-GB" dirty="0" err="1" smtClean="0"/>
              <a:t>dpa</a:t>
            </a:r>
            <a:r>
              <a:rPr lang="en-GB" dirty="0" smtClean="0"/>
              <a:t>, ≤300ºC, no oxidation</a:t>
            </a:r>
          </a:p>
          <a:p>
            <a:r>
              <a:rPr lang="en-GB" dirty="0" smtClean="0"/>
              <a:t>T2K</a:t>
            </a:r>
          </a:p>
          <a:p>
            <a:pPr lvl="1"/>
            <a:r>
              <a:rPr lang="en-GB" dirty="0" smtClean="0"/>
              <a:t>Toyo </a:t>
            </a:r>
            <a:r>
              <a:rPr lang="en-GB" dirty="0" err="1" smtClean="0"/>
              <a:t>Tanso</a:t>
            </a:r>
            <a:r>
              <a:rPr lang="en-GB" dirty="0"/>
              <a:t> IG-430, </a:t>
            </a:r>
            <a:r>
              <a:rPr lang="en-GB" dirty="0" smtClean="0"/>
              <a:t>1 </a:t>
            </a:r>
            <a:r>
              <a:rPr lang="en-GB" dirty="0" err="1" smtClean="0"/>
              <a:t>dpa</a:t>
            </a:r>
            <a:r>
              <a:rPr lang="en-GB" dirty="0" smtClean="0"/>
              <a:t>, 700 to 800ºC, ~8% oxidation</a:t>
            </a:r>
          </a:p>
          <a:p>
            <a:r>
              <a:rPr lang="en-GB" dirty="0" smtClean="0"/>
              <a:t>No ‘show stoppers’ found</a:t>
            </a:r>
          </a:p>
          <a:p>
            <a:pPr lvl="1"/>
            <a:r>
              <a:rPr lang="en-GB" dirty="0" smtClean="0"/>
              <a:t>no obvious better choice of grade</a:t>
            </a:r>
          </a:p>
          <a:p>
            <a:pPr lvl="1"/>
            <a:r>
              <a:rPr lang="en-GB" dirty="0" smtClean="0"/>
              <a:t>recommend (scoping) thermo-mechanical analyses</a:t>
            </a:r>
          </a:p>
          <a:p>
            <a:pPr lvl="2"/>
            <a:r>
              <a:rPr lang="en-GB" dirty="0" smtClean="0"/>
              <a:t>irradiation-induced dimensional and materials properties changes</a:t>
            </a:r>
          </a:p>
          <a:p>
            <a:pPr lvl="2"/>
            <a:r>
              <a:rPr lang="en-GB" dirty="0" smtClean="0"/>
              <a:t>oxidation</a:t>
            </a:r>
          </a:p>
          <a:p>
            <a:pPr lvl="1"/>
            <a:r>
              <a:rPr lang="en-GB" dirty="0" smtClean="0"/>
              <a:t>recommend further calculations (or experiments) on thermal shock resistance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D325EDF-E1A1-804D-9DEA-36503089699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717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m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uom.potx</Template>
  <TotalTime>17594</TotalTime>
  <Words>295</Words>
  <Application>Microsoft Office PowerPoint</Application>
  <PresentationFormat>On-screen Show (4:3)</PresentationFormat>
  <Paragraphs>42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MS PGothic</vt:lpstr>
      <vt:lpstr>Arial</vt:lpstr>
      <vt:lpstr>Wingdings</vt:lpstr>
      <vt:lpstr>uom</vt:lpstr>
      <vt:lpstr>Equation</vt:lpstr>
      <vt:lpstr>Graphite progress update</vt:lpstr>
      <vt:lpstr>Thermal shock</vt:lpstr>
      <vt:lpstr>Thermal shock</vt:lpstr>
      <vt:lpstr>Summary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Materials MACE 30731</dc:title>
  <dc:subject/>
  <dc:creator>Kirk</dc:creator>
  <cp:keywords/>
  <dc:description/>
  <cp:lastModifiedBy>Kirk</cp:lastModifiedBy>
  <cp:revision>1179</cp:revision>
  <cp:lastPrinted>2012-04-30T15:02:44Z</cp:lastPrinted>
  <dcterms:created xsi:type="dcterms:W3CDTF">2010-11-09T20:12:42Z</dcterms:created>
  <dcterms:modified xsi:type="dcterms:W3CDTF">2014-11-04T20:50:20Z</dcterms:modified>
  <cp:category/>
</cp:coreProperties>
</file>