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93" r:id="rId2"/>
    <p:sldId id="305" r:id="rId3"/>
    <p:sldId id="323" r:id="rId4"/>
    <p:sldId id="306" r:id="rId5"/>
    <p:sldId id="308" r:id="rId6"/>
    <p:sldId id="312" r:id="rId7"/>
    <p:sldId id="299" r:id="rId8"/>
    <p:sldId id="313" r:id="rId9"/>
    <p:sldId id="314" r:id="rId10"/>
    <p:sldId id="294" r:id="rId11"/>
    <p:sldId id="295" r:id="rId12"/>
    <p:sldId id="319" r:id="rId13"/>
    <p:sldId id="320" r:id="rId14"/>
    <p:sldId id="321" r:id="rId15"/>
    <p:sldId id="326" r:id="rId16"/>
    <p:sldId id="296" r:id="rId17"/>
    <p:sldId id="272" r:id="rId18"/>
    <p:sldId id="276" r:id="rId19"/>
    <p:sldId id="279" r:id="rId20"/>
    <p:sldId id="280" r:id="rId21"/>
    <p:sldId id="336" r:id="rId22"/>
    <p:sldId id="332" r:id="rId23"/>
    <p:sldId id="334" r:id="rId24"/>
    <p:sldId id="338" r:id="rId25"/>
    <p:sldId id="289" r:id="rId26"/>
    <p:sldId id="318" r:id="rId27"/>
    <p:sldId id="339" r:id="rId28"/>
    <p:sldId id="340" r:id="rId29"/>
    <p:sldId id="337" r:id="rId30"/>
    <p:sldId id="341" r:id="rId31"/>
    <p:sldId id="335" r:id="rId32"/>
    <p:sldId id="329" r:id="rId3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0913231F-5C0D-6C48-991F-0814E758C71D}">
          <p14:sldIdLst>
            <p14:sldId id="293"/>
            <p14:sldId id="305"/>
            <p14:sldId id="323"/>
            <p14:sldId id="306"/>
            <p14:sldId id="308"/>
            <p14:sldId id="312"/>
            <p14:sldId id="299"/>
            <p14:sldId id="313"/>
            <p14:sldId id="314"/>
            <p14:sldId id="294"/>
            <p14:sldId id="295"/>
            <p14:sldId id="319"/>
            <p14:sldId id="320"/>
            <p14:sldId id="321"/>
            <p14:sldId id="326"/>
            <p14:sldId id="296"/>
            <p14:sldId id="272"/>
            <p14:sldId id="276"/>
            <p14:sldId id="279"/>
            <p14:sldId id="280"/>
            <p14:sldId id="336"/>
            <p14:sldId id="332"/>
            <p14:sldId id="334"/>
            <p14:sldId id="338"/>
            <p14:sldId id="289"/>
            <p14:sldId id="318"/>
            <p14:sldId id="339"/>
            <p14:sldId id="340"/>
            <p14:sldId id="337"/>
            <p14:sldId id="341"/>
            <p14:sldId id="335"/>
            <p14:sldId id="3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00F9"/>
    <a:srgbClr val="32E9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88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image" Target="../media/image8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3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image" Target="../media/image6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ECAB3-C07F-4D44-B29D-8A6F08971DBD}" type="datetime1">
              <a:rPr lang="en-US" smtClean="0"/>
              <a:t>8/18/2015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2255D-3E22-9F4D-86C7-6109B4051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152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34054-4EE1-104E-A227-8280608E41D0}" type="datetime1">
              <a:rPr lang="en-US" smtClean="0"/>
              <a:t>8/18/2015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58BEB-34B8-CC40-BBA8-762ACFCEE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41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58BEB-34B8-CC40-BBA8-762ACFCEEE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10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58BEB-34B8-CC40-BBA8-762ACFCEEE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6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58BEB-34B8-CC40-BBA8-762ACFCEEE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71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question is what do</a:t>
            </a:r>
            <a:r>
              <a:rPr lang="en-US" baseline="0" dirty="0" smtClean="0"/>
              <a:t> we prefer </a:t>
            </a:r>
            <a:r>
              <a:rPr lang="en-US" dirty="0" smtClean="0"/>
              <a:t>muons or pions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58BEB-34B8-CC40-BBA8-762ACFCEEE1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73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451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21071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08042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4027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03923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3973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02221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7401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50122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08230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3884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6529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36.emf"/><Relationship Id="rId3" Type="http://schemas.openxmlformats.org/officeDocument/2006/relationships/image" Target="../media/image37.png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9.png"/><Relationship Id="rId11" Type="http://schemas.openxmlformats.org/officeDocument/2006/relationships/image" Target="../media/image35.emf"/><Relationship Id="rId5" Type="http://schemas.openxmlformats.org/officeDocument/2006/relationships/image" Target="../media/image38.png"/><Relationship Id="rId10" Type="http://schemas.openxmlformats.org/officeDocument/2006/relationships/oleObject" Target="../embeddings/oleObject8.bin"/><Relationship Id="rId4" Type="http://schemas.openxmlformats.org/officeDocument/2006/relationships/image" Target="../media/image29.png"/><Relationship Id="rId9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51.emf"/><Relationship Id="rId3" Type="http://schemas.openxmlformats.org/officeDocument/2006/relationships/image" Target="../media/image52.png"/><Relationship Id="rId7" Type="http://schemas.openxmlformats.org/officeDocument/2006/relationships/image" Target="../media/image48.e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50.emf"/><Relationship Id="rId5" Type="http://schemas.openxmlformats.org/officeDocument/2006/relationships/image" Target="../media/image47.e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49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54.png"/><Relationship Id="rId4" Type="http://schemas.openxmlformats.org/officeDocument/2006/relationships/image" Target="../media/image5.png"/><Relationship Id="rId9" Type="http://schemas.openxmlformats.org/officeDocument/2006/relationships/image" Target="../media/image5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57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9.png"/><Relationship Id="rId11" Type="http://schemas.openxmlformats.org/officeDocument/2006/relationships/image" Target="../media/image64.emf"/><Relationship Id="rId5" Type="http://schemas.openxmlformats.org/officeDocument/2006/relationships/image" Target="../media/image67.png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66.png"/><Relationship Id="rId9" Type="http://schemas.openxmlformats.org/officeDocument/2006/relationships/image" Target="../media/image63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71.png"/><Relationship Id="rId7" Type="http://schemas.openxmlformats.org/officeDocument/2006/relationships/image" Target="../media/image6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38.png"/><Relationship Id="rId4" Type="http://schemas.openxmlformats.org/officeDocument/2006/relationships/image" Target="../media/image72.png"/><Relationship Id="rId9" Type="http://schemas.openxmlformats.org/officeDocument/2006/relationships/image" Target="../media/image7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oleObject" Target="../embeddings/oleObject22.bin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4.e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68.png"/><Relationship Id="rId4" Type="http://schemas.openxmlformats.org/officeDocument/2006/relationships/image" Target="../media/image83.emf"/><Relationship Id="rId9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20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13.emf"/><Relationship Id="rId4" Type="http://schemas.openxmlformats.org/officeDocument/2006/relationships/image" Target="../media/image21.png"/><Relationship Id="rId9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6311" y="2154428"/>
            <a:ext cx="7724194" cy="1287272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Studies on pion/muon capture at MOMENT</a:t>
            </a:r>
          </a:p>
          <a:p>
            <a:pPr marL="0" indent="0" algn="ctr">
              <a:buNone/>
            </a:pPr>
            <a:r>
              <a:rPr lang="en-US" dirty="0" smtClean="0"/>
              <a:t>Nikos Vassilopoulos</a:t>
            </a:r>
          </a:p>
          <a:p>
            <a:pPr marL="0" indent="0" algn="ctr">
              <a:buNone/>
            </a:pPr>
            <a:r>
              <a:rPr lang="en-US" dirty="0" smtClean="0"/>
              <a:t>IHEP, </a:t>
            </a:r>
            <a:r>
              <a:rPr lang="en-US" dirty="0" smtClean="0"/>
              <a:t>CAS</a:t>
            </a:r>
          </a:p>
          <a:p>
            <a:pPr marL="0" indent="0" algn="ctr">
              <a:buNone/>
            </a:pPr>
            <a:r>
              <a:rPr lang="en-US" smtClean="0"/>
              <a:t>August 11, 2015</a:t>
            </a:r>
            <a:endParaRPr lang="en-US" dirty="0" smtClean="0"/>
          </a:p>
        </p:txBody>
      </p:sp>
      <p:pic>
        <p:nvPicPr>
          <p:cNvPr id="7" name="Image 6" descr="Screen Shot 2015-07-07 at 4.42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06" y="215900"/>
            <a:ext cx="4789611" cy="86995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 descr="CARTAZ_A3_NUFACT15_small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15900"/>
            <a:ext cx="1371600" cy="1938528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 12" descr="Screen Shot 2015-07-07 at 4.49.0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512" y="4286250"/>
            <a:ext cx="3293148" cy="219710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 14" descr="Screen Shot 2015-05-26 at 11.32.31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205" y="4284936"/>
            <a:ext cx="2724395" cy="2198414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 8" descr="Screen Shot 2015-08-05 at 3.55.27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1" y="4284937"/>
            <a:ext cx="2516443" cy="2198414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711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creen Shot 2015-07-08 at 5.48.5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3"/>
          <a:stretch/>
        </p:blipFill>
        <p:spPr>
          <a:xfrm>
            <a:off x="123651" y="2952898"/>
            <a:ext cx="4448350" cy="3613001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 5" descr="Screen Shot 2015-07-08 at 5.49.35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6"/>
          <a:stretch/>
        </p:blipFill>
        <p:spPr>
          <a:xfrm>
            <a:off x="4760891" y="2952898"/>
            <a:ext cx="4319609" cy="3605353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 3" descr="Screen Shot 2015-07-08 at 5.43.2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62" y="1206500"/>
            <a:ext cx="2705673" cy="165735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 descr="Screen Shot 2015-06-10 at 2.25.4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168" y="1206500"/>
            <a:ext cx="2667753" cy="165735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 8" descr="Screen Shot 2015-06-10 at 2.26.4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" y="1206500"/>
            <a:ext cx="2703322" cy="165735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8800" y="477838"/>
            <a:ext cx="8229600" cy="614362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solidFill>
                  <a:srgbClr val="F79646"/>
                </a:solidFill>
              </a:rPr>
              <a:t>particle yields at the edge of MCS</a:t>
            </a:r>
            <a:br>
              <a:rPr lang="en-US" sz="3100" dirty="0">
                <a:solidFill>
                  <a:srgbClr val="F79646"/>
                </a:solidFill>
              </a:rPr>
            </a:br>
            <a:r>
              <a:rPr lang="en-US" sz="3100" dirty="0">
                <a:solidFill>
                  <a:srgbClr val="F79646"/>
                </a:solidFill>
              </a:rPr>
              <a:t>for </a:t>
            </a:r>
            <a:r>
              <a:rPr lang="en-US" sz="3100" dirty="0" smtClean="0">
                <a:solidFill>
                  <a:srgbClr val="F79646"/>
                </a:solidFill>
              </a:rPr>
              <a:t>different target lengths</a:t>
            </a:r>
            <a:br>
              <a:rPr lang="en-US" sz="3100" dirty="0" smtClean="0">
                <a:solidFill>
                  <a:srgbClr val="F79646"/>
                </a:solidFill>
              </a:rPr>
            </a:br>
            <a:r>
              <a:rPr lang="en-US" sz="2000" dirty="0" smtClean="0">
                <a:solidFill>
                  <a:srgbClr val="F79646"/>
                </a:solidFill>
              </a:rPr>
              <a:t>tilt=100 mrad, r</a:t>
            </a:r>
            <a:r>
              <a:rPr lang="en-US" sz="2000" baseline="-25000" dirty="0" smtClean="0">
                <a:solidFill>
                  <a:srgbClr val="F79646"/>
                </a:solidFill>
              </a:rPr>
              <a:t>trg</a:t>
            </a:r>
            <a:r>
              <a:rPr lang="en-US" sz="2000" dirty="0">
                <a:solidFill>
                  <a:srgbClr val="F79646"/>
                </a:solidFill>
              </a:rPr>
              <a:t>= </a:t>
            </a:r>
            <a:r>
              <a:rPr lang="en-US" sz="2000" dirty="0" smtClean="0">
                <a:solidFill>
                  <a:srgbClr val="F79646"/>
                </a:solidFill>
              </a:rPr>
              <a:t>5 mm</a:t>
            </a:r>
            <a:r>
              <a:rPr lang="en-US" sz="2000" dirty="0">
                <a:solidFill>
                  <a:srgbClr val="F79646"/>
                </a:solidFill>
              </a:rPr>
              <a:t>, </a:t>
            </a:r>
            <a:r>
              <a:rPr lang="el-GR" sz="2000" spc="-150" dirty="0">
                <a:solidFill>
                  <a:srgbClr val="F79646"/>
                </a:solidFill>
              </a:rPr>
              <a:t>σ</a:t>
            </a:r>
            <a:r>
              <a:rPr lang="en-US" sz="2000" spc="-150" baseline="-25000" dirty="0">
                <a:solidFill>
                  <a:srgbClr val="F79646"/>
                </a:solidFill>
              </a:rPr>
              <a:t>b</a:t>
            </a:r>
            <a:r>
              <a:rPr lang="en-US" sz="2000" spc="-150" dirty="0">
                <a:solidFill>
                  <a:srgbClr val="F79646"/>
                </a:solidFill>
              </a:rPr>
              <a:t>= 1 mm</a:t>
            </a:r>
            <a:r>
              <a:rPr lang="en-US" sz="2000" dirty="0">
                <a:solidFill>
                  <a:srgbClr val="F79646"/>
                </a:solidFill>
              </a:rPr>
              <a:t/>
            </a:r>
            <a:br>
              <a:rPr lang="en-US" sz="2000" dirty="0">
                <a:solidFill>
                  <a:srgbClr val="F79646"/>
                </a:solidFill>
              </a:rPr>
            </a:br>
            <a:r>
              <a:rPr lang="en-US" sz="2000" dirty="0" smtClean="0">
                <a:solidFill>
                  <a:srgbClr val="F79646"/>
                </a:solidFill>
              </a:rPr>
              <a:t/>
            </a:r>
            <a:br>
              <a:rPr lang="en-US" sz="2000" dirty="0" smtClean="0">
                <a:solidFill>
                  <a:srgbClr val="F79646"/>
                </a:solidFill>
              </a:rPr>
            </a:br>
            <a:endParaRPr lang="en-US" sz="2000" dirty="0">
              <a:solidFill>
                <a:srgbClr val="F79646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09740" y="2163730"/>
            <a:ext cx="9545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</a:t>
            </a:r>
            <a:r>
              <a:rPr lang="en-US" sz="1600" baseline="-25000" dirty="0" smtClean="0"/>
              <a:t>z</a:t>
            </a:r>
            <a:r>
              <a:rPr lang="en-US" sz="1600" dirty="0" smtClean="0"/>
              <a:t>= 14 T</a:t>
            </a:r>
          </a:p>
          <a:p>
            <a:r>
              <a:rPr lang="en-US" sz="1600" dirty="0"/>
              <a:t>-</a:t>
            </a:r>
            <a:r>
              <a:rPr lang="en-US" sz="1600" dirty="0" smtClean="0"/>
              <a:t>&gt;-&gt;-&gt;-&gt;</a:t>
            </a:r>
            <a:endParaRPr lang="en-US" sz="1600" dirty="0"/>
          </a:p>
        </p:txBody>
      </p:sp>
      <p:sp>
        <p:nvSpPr>
          <p:cNvPr id="13" name="Flèche vers la droite 12"/>
          <p:cNvSpPr/>
          <p:nvPr/>
        </p:nvSpPr>
        <p:spPr>
          <a:xfrm>
            <a:off x="5954435" y="1976330"/>
            <a:ext cx="347618" cy="196999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ZoneTexte 13"/>
          <p:cNvSpPr txBox="1"/>
          <p:nvPr/>
        </p:nvSpPr>
        <p:spPr>
          <a:xfrm>
            <a:off x="2909966" y="1342358"/>
            <a:ext cx="3392087" cy="369332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for L=15, 20, 25, 30, 35, 40 cm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273255" y="4061767"/>
            <a:ext cx="984915" cy="461665"/>
          </a:xfrm>
          <a:prstGeom prst="rect">
            <a:avLst/>
          </a:prstGeom>
          <a:noFill/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accent6"/>
                </a:solidFill>
              </a:rPr>
              <a:t>π+μ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911335" y="3162300"/>
            <a:ext cx="0" cy="3124200"/>
          </a:xfrm>
          <a:prstGeom prst="line">
            <a:avLst/>
          </a:prstGeom>
          <a:ln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 flipH="1">
            <a:off x="909740" y="5734972"/>
            <a:ext cx="498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pc="-150" dirty="0" smtClean="0"/>
              <a:t>λ</a:t>
            </a:r>
            <a:r>
              <a:rPr lang="en-US" spc="-150" baseline="-25000" dirty="0" smtClean="0"/>
              <a:t>I</a:t>
            </a:r>
            <a:endParaRPr lang="en-US" spc="-150" dirty="0"/>
          </a:p>
        </p:txBody>
      </p:sp>
      <p:cxnSp>
        <p:nvCxnSpPr>
          <p:cNvPr id="23" name="Connecteur droit 22"/>
          <p:cNvCxnSpPr/>
          <p:nvPr/>
        </p:nvCxnSpPr>
        <p:spPr>
          <a:xfrm>
            <a:off x="2846790" y="3162300"/>
            <a:ext cx="0" cy="3124200"/>
          </a:xfrm>
          <a:prstGeom prst="line">
            <a:avLst/>
          </a:prstGeom>
          <a:ln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2956003" y="573497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 smtClean="0"/>
              <a:t>2</a:t>
            </a:r>
            <a:r>
              <a:rPr lang="el-GR" spc="-150" dirty="0" smtClean="0"/>
              <a:t>λ</a:t>
            </a:r>
            <a:r>
              <a:rPr lang="en-US" spc="-150" baseline="-25000" dirty="0" smtClean="0"/>
              <a:t>I</a:t>
            </a:r>
            <a:endParaRPr lang="en-US" spc="-150" dirty="0"/>
          </a:p>
        </p:txBody>
      </p:sp>
      <p:sp>
        <p:nvSpPr>
          <p:cNvPr id="25" name="ZoneTexte 24"/>
          <p:cNvSpPr txBox="1"/>
          <p:nvPr/>
        </p:nvSpPr>
        <p:spPr>
          <a:xfrm>
            <a:off x="693840" y="1374168"/>
            <a:ext cx="1395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79646"/>
                </a:solidFill>
              </a:rPr>
              <a:t>tilt 100 mrad</a:t>
            </a:r>
            <a:endParaRPr lang="en-US" sz="1600" dirty="0">
              <a:solidFill>
                <a:srgbClr val="F79646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052641" y="2149949"/>
            <a:ext cx="9545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</a:t>
            </a:r>
            <a:r>
              <a:rPr lang="en-US" sz="1600" baseline="-25000" dirty="0" smtClean="0"/>
              <a:t>z</a:t>
            </a:r>
            <a:r>
              <a:rPr lang="en-US" sz="1600" dirty="0" smtClean="0"/>
              <a:t>= 14 T</a:t>
            </a:r>
          </a:p>
          <a:p>
            <a:r>
              <a:rPr lang="en-US" sz="1600" dirty="0"/>
              <a:t>-</a:t>
            </a:r>
            <a:r>
              <a:rPr lang="en-US" sz="1600" dirty="0" smtClean="0"/>
              <a:t>&gt;-&gt;-&gt;-&gt;</a:t>
            </a:r>
            <a:endParaRPr lang="en-US" sz="1600" dirty="0"/>
          </a:p>
        </p:txBody>
      </p:sp>
      <p:sp>
        <p:nvSpPr>
          <p:cNvPr id="31" name="ZoneTexte 30"/>
          <p:cNvSpPr txBox="1"/>
          <p:nvPr/>
        </p:nvSpPr>
        <p:spPr>
          <a:xfrm>
            <a:off x="7080234" y="2149949"/>
            <a:ext cx="9545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</a:t>
            </a:r>
            <a:r>
              <a:rPr lang="en-US" sz="1600" baseline="-25000" dirty="0" smtClean="0"/>
              <a:t>z</a:t>
            </a:r>
            <a:r>
              <a:rPr lang="en-US" sz="1600" dirty="0" smtClean="0"/>
              <a:t>= 14 T</a:t>
            </a:r>
          </a:p>
          <a:p>
            <a:r>
              <a:rPr lang="en-US" sz="1600" dirty="0"/>
              <a:t>-</a:t>
            </a:r>
            <a:r>
              <a:rPr lang="en-US" sz="1600" dirty="0" smtClean="0"/>
              <a:t>&gt;-&gt;-&gt;-&gt;</a:t>
            </a:r>
            <a:endParaRPr lang="en-US" sz="1600" dirty="0"/>
          </a:p>
        </p:txBody>
      </p:sp>
      <p:sp>
        <p:nvSpPr>
          <p:cNvPr id="34" name="Flèche vers la droite 33"/>
          <p:cNvSpPr/>
          <p:nvPr/>
        </p:nvSpPr>
        <p:spPr>
          <a:xfrm>
            <a:off x="2814272" y="1889450"/>
            <a:ext cx="347618" cy="196999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ZoneTexte 34"/>
          <p:cNvSpPr txBox="1"/>
          <p:nvPr/>
        </p:nvSpPr>
        <p:spPr>
          <a:xfrm>
            <a:off x="6818379" y="4062259"/>
            <a:ext cx="387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p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486918" y="4113743"/>
            <a:ext cx="2324100" cy="646331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could do less or more if needed</a:t>
            </a:r>
            <a:endParaRPr lang="en-US" dirty="0"/>
          </a:p>
        </p:txBody>
      </p:sp>
      <p:sp>
        <p:nvSpPr>
          <p:cNvPr id="36" name="ZoneTexte 35"/>
          <p:cNvSpPr txBox="1"/>
          <p:nvPr/>
        </p:nvSpPr>
        <p:spPr>
          <a:xfrm>
            <a:off x="1243495" y="5313651"/>
            <a:ext cx="1954467" cy="307777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statistical </a:t>
            </a:r>
            <a:r>
              <a:rPr lang="en-US" sz="1400" dirty="0">
                <a:solidFill>
                  <a:srgbClr val="000000"/>
                </a:solidFill>
              </a:rPr>
              <a:t>error &lt; 1 </a:t>
            </a:r>
            <a:r>
              <a:rPr lang="en-US" sz="1400" dirty="0" smtClean="0">
                <a:solidFill>
                  <a:srgbClr val="000000"/>
                </a:solidFill>
              </a:rPr>
              <a:t>%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8934450" y="992985"/>
            <a:ext cx="95250" cy="1997865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Connecteur droit 37"/>
          <p:cNvCxnSpPr/>
          <p:nvPr/>
        </p:nvCxnSpPr>
        <p:spPr>
          <a:xfrm>
            <a:off x="7377091" y="3177724"/>
            <a:ext cx="0" cy="3124200"/>
          </a:xfrm>
          <a:prstGeom prst="line">
            <a:avLst/>
          </a:prstGeom>
          <a:ln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Espace réservé de la date 44"/>
          <p:cNvSpPr>
            <a:spLocks noGrp="1"/>
          </p:cNvSpPr>
          <p:nvPr>
            <p:ph type="dt" sz="half" idx="10"/>
          </p:nvPr>
        </p:nvSpPr>
        <p:spPr>
          <a:xfrm>
            <a:off x="457200" y="650875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46" name="Espace réservé du pied de page 45"/>
          <p:cNvSpPr>
            <a:spLocks noGrp="1"/>
          </p:cNvSpPr>
          <p:nvPr>
            <p:ph type="ftr" sz="quarter" idx="11"/>
          </p:nvPr>
        </p:nvSpPr>
        <p:spPr>
          <a:xfrm>
            <a:off x="3124200" y="6508750"/>
            <a:ext cx="2895600" cy="365125"/>
          </a:xfrm>
        </p:spPr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47" name="Espace réservé du numéro de diapositive 46"/>
          <p:cNvSpPr>
            <a:spLocks noGrp="1"/>
          </p:cNvSpPr>
          <p:nvPr>
            <p:ph type="sldNum" sz="quarter" idx="12"/>
          </p:nvPr>
        </p:nvSpPr>
        <p:spPr>
          <a:xfrm>
            <a:off x="6553200" y="6508750"/>
            <a:ext cx="21336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10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7806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Screen Shot 2015-07-08 at 6.25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167" y="1618255"/>
            <a:ext cx="4650533" cy="3613151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 4" descr="Screen Shot 2015-07-08 at 6.12.5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" b="3401"/>
          <a:stretch/>
        </p:blipFill>
        <p:spPr>
          <a:xfrm>
            <a:off x="0" y="1618255"/>
            <a:ext cx="4431512" cy="3613151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3009900" y="3421308"/>
            <a:ext cx="984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accent6"/>
                </a:solidFill>
              </a:rPr>
              <a:t>π+μ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1540650" y="1790700"/>
            <a:ext cx="0" cy="3200400"/>
          </a:xfrm>
          <a:prstGeom prst="line">
            <a:avLst/>
          </a:prstGeom>
          <a:ln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558800" y="292100"/>
            <a:ext cx="8229600" cy="1257300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solidFill>
                  <a:srgbClr val="F79646"/>
                </a:solidFill>
              </a:rPr>
              <a:t>particle yields at the edge of MCS</a:t>
            </a:r>
            <a:br>
              <a:rPr lang="en-US" sz="3100" dirty="0">
                <a:solidFill>
                  <a:srgbClr val="F79646"/>
                </a:solidFill>
              </a:rPr>
            </a:br>
            <a:r>
              <a:rPr lang="en-US" sz="3100" dirty="0">
                <a:solidFill>
                  <a:srgbClr val="F79646"/>
                </a:solidFill>
              </a:rPr>
              <a:t>for different </a:t>
            </a:r>
            <a:r>
              <a:rPr lang="en-US" sz="3100" dirty="0" smtClean="0">
                <a:solidFill>
                  <a:srgbClr val="F79646"/>
                </a:solidFill>
              </a:rPr>
              <a:t>radii</a:t>
            </a:r>
            <a:br>
              <a:rPr lang="en-US" sz="3100" dirty="0" smtClean="0">
                <a:solidFill>
                  <a:srgbClr val="F79646"/>
                </a:solidFill>
              </a:rPr>
            </a:br>
            <a:r>
              <a:rPr lang="en-US" sz="2000" dirty="0" smtClean="0">
                <a:solidFill>
                  <a:srgbClr val="F79646"/>
                </a:solidFill>
              </a:rPr>
              <a:t>tilt=100 mrad, </a:t>
            </a:r>
            <a:r>
              <a:rPr lang="en-US" sz="2000" dirty="0">
                <a:solidFill>
                  <a:srgbClr val="F79646"/>
                </a:solidFill>
              </a:rPr>
              <a:t>L</a:t>
            </a:r>
            <a:r>
              <a:rPr lang="en-US" sz="2000" baseline="-25000" dirty="0" smtClean="0">
                <a:solidFill>
                  <a:srgbClr val="F79646"/>
                </a:solidFill>
              </a:rPr>
              <a:t>trg</a:t>
            </a:r>
            <a:r>
              <a:rPr lang="en-US" sz="2000" dirty="0" smtClean="0">
                <a:solidFill>
                  <a:srgbClr val="F79646"/>
                </a:solidFill>
              </a:rPr>
              <a:t>=30 cm</a:t>
            </a:r>
            <a:r>
              <a:rPr lang="en-US" sz="2000" dirty="0">
                <a:solidFill>
                  <a:srgbClr val="F79646"/>
                </a:solidFill>
              </a:rPr>
              <a:t>, </a:t>
            </a:r>
            <a:r>
              <a:rPr lang="el-GR" sz="2000" spc="-150" dirty="0">
                <a:solidFill>
                  <a:srgbClr val="F79646"/>
                </a:solidFill>
              </a:rPr>
              <a:t>σ</a:t>
            </a:r>
            <a:r>
              <a:rPr lang="en-US" sz="2000" spc="-150" baseline="-25000" dirty="0">
                <a:solidFill>
                  <a:srgbClr val="F79646"/>
                </a:solidFill>
              </a:rPr>
              <a:t>b</a:t>
            </a:r>
            <a:r>
              <a:rPr lang="en-US" sz="2000" spc="-150" dirty="0">
                <a:solidFill>
                  <a:srgbClr val="F79646"/>
                </a:solidFill>
              </a:rPr>
              <a:t>= 1 mm</a:t>
            </a:r>
            <a:r>
              <a:rPr lang="en-US" sz="2000" dirty="0">
                <a:solidFill>
                  <a:srgbClr val="F79646"/>
                </a:solidFill>
              </a:rPr>
              <a:t/>
            </a:r>
            <a:br>
              <a:rPr lang="en-US" sz="2000" dirty="0">
                <a:solidFill>
                  <a:srgbClr val="F79646"/>
                </a:solidFill>
              </a:rPr>
            </a:br>
            <a:r>
              <a:rPr lang="en-US" sz="2000" dirty="0" smtClean="0">
                <a:solidFill>
                  <a:srgbClr val="F79646"/>
                </a:solidFill>
              </a:rPr>
              <a:t/>
            </a:r>
            <a:br>
              <a:rPr lang="en-US" sz="2000" dirty="0" smtClean="0">
                <a:solidFill>
                  <a:srgbClr val="F79646"/>
                </a:solidFill>
              </a:rPr>
            </a:br>
            <a:endParaRPr lang="en-US" sz="2000" dirty="0">
              <a:solidFill>
                <a:srgbClr val="F79646"/>
              </a:solidFill>
            </a:endParaRPr>
          </a:p>
        </p:txBody>
      </p:sp>
      <p:cxnSp>
        <p:nvCxnSpPr>
          <p:cNvPr id="20" name="Connecteur droit 19"/>
          <p:cNvCxnSpPr/>
          <p:nvPr/>
        </p:nvCxnSpPr>
        <p:spPr>
          <a:xfrm>
            <a:off x="6042135" y="1790700"/>
            <a:ext cx="0" cy="3136900"/>
          </a:xfrm>
          <a:prstGeom prst="line">
            <a:avLst/>
          </a:prstGeom>
          <a:ln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8062979" y="3421308"/>
            <a:ext cx="387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p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831312" y="5600700"/>
            <a:ext cx="4318788" cy="369332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could do more in radius if needed</a:t>
            </a:r>
            <a:endParaRPr lang="en-US" dirty="0"/>
          </a:p>
        </p:txBody>
      </p:sp>
      <p:sp>
        <p:nvSpPr>
          <p:cNvPr id="25" name="ZoneTexte 24"/>
          <p:cNvSpPr txBox="1"/>
          <p:nvPr/>
        </p:nvSpPr>
        <p:spPr>
          <a:xfrm>
            <a:off x="2220728" y="4272251"/>
            <a:ext cx="1954467" cy="307777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statistical </a:t>
            </a:r>
            <a:r>
              <a:rPr lang="en-US" sz="1400" dirty="0">
                <a:solidFill>
                  <a:srgbClr val="000000"/>
                </a:solidFill>
              </a:rPr>
              <a:t>error &lt; 1 </a:t>
            </a:r>
            <a:r>
              <a:rPr lang="en-US" sz="1400" dirty="0" smtClean="0">
                <a:solidFill>
                  <a:srgbClr val="000000"/>
                </a:solidFill>
              </a:rPr>
              <a:t>%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7" name="Flèche vers la droite 26"/>
          <p:cNvSpPr/>
          <p:nvPr/>
        </p:nvSpPr>
        <p:spPr>
          <a:xfrm>
            <a:off x="8494014" y="5970032"/>
            <a:ext cx="588772" cy="241038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space réservé de la date 33"/>
          <p:cNvSpPr>
            <a:spLocks noGrp="1"/>
          </p:cNvSpPr>
          <p:nvPr>
            <p:ph type="dt" sz="half" idx="10"/>
          </p:nvPr>
        </p:nvSpPr>
        <p:spPr>
          <a:xfrm>
            <a:off x="457200" y="650875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35" name="Espace réservé du pied de page 34"/>
          <p:cNvSpPr>
            <a:spLocks noGrp="1"/>
          </p:cNvSpPr>
          <p:nvPr>
            <p:ph type="ftr" sz="quarter" idx="11"/>
          </p:nvPr>
        </p:nvSpPr>
        <p:spPr>
          <a:xfrm>
            <a:off x="3124200" y="6508750"/>
            <a:ext cx="2895600" cy="365125"/>
          </a:xfrm>
        </p:spPr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36" name="Espace réservé du numéro de diapositive 35"/>
          <p:cNvSpPr>
            <a:spLocks noGrp="1"/>
          </p:cNvSpPr>
          <p:nvPr>
            <p:ph type="sldNum" sz="quarter" idx="12"/>
          </p:nvPr>
        </p:nvSpPr>
        <p:spPr>
          <a:xfrm>
            <a:off x="6553200" y="6508750"/>
            <a:ext cx="21336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11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7392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Screen Shot 2015-08-04 at 4.33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3" y="619110"/>
            <a:ext cx="5500093" cy="451169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37827" y="208578"/>
            <a:ext cx="6487827" cy="21052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</a:rPr>
              <a:t>from ideal to </a:t>
            </a:r>
            <a:r>
              <a:rPr lang="en-US" sz="2800" dirty="0">
                <a:solidFill>
                  <a:schemeClr val="accent6"/>
                </a:solidFill>
              </a:rPr>
              <a:t>G</a:t>
            </a:r>
            <a:r>
              <a:rPr lang="en-US" sz="2800" dirty="0" smtClean="0">
                <a:solidFill>
                  <a:schemeClr val="accent6"/>
                </a:solidFill>
              </a:rPr>
              <a:t>aussian field for MCS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496050"/>
            <a:ext cx="2895600" cy="365125"/>
          </a:xfrm>
        </p:spPr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96050"/>
            <a:ext cx="21336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12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pic>
        <p:nvPicPr>
          <p:cNvPr id="16" name="Image 15" descr="Screen Shot 2015-07-08 at 5.43.20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8" t="37323" r="9599" b="36217"/>
          <a:stretch/>
        </p:blipFill>
        <p:spPr>
          <a:xfrm>
            <a:off x="596899" y="3504122"/>
            <a:ext cx="3644901" cy="43180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ZoneTexte 16"/>
          <p:cNvSpPr txBox="1"/>
          <p:nvPr/>
        </p:nvSpPr>
        <p:spPr>
          <a:xfrm flipH="1">
            <a:off x="2802655" y="4106181"/>
            <a:ext cx="643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-150" dirty="0" smtClean="0"/>
              <a:t>+</a:t>
            </a:r>
            <a:r>
              <a:rPr lang="el-GR" spc="-150" dirty="0" smtClean="0"/>
              <a:t>λ</a:t>
            </a:r>
            <a:r>
              <a:rPr lang="en-US" spc="-150" baseline="-25000" dirty="0" smtClean="0"/>
              <a:t>I</a:t>
            </a:r>
            <a:endParaRPr lang="en-US" spc="-150" dirty="0"/>
          </a:p>
        </p:txBody>
      </p:sp>
      <p:cxnSp>
        <p:nvCxnSpPr>
          <p:cNvPr id="20" name="Connecteur droit 19"/>
          <p:cNvCxnSpPr/>
          <p:nvPr/>
        </p:nvCxnSpPr>
        <p:spPr>
          <a:xfrm>
            <a:off x="4130978" y="2595342"/>
            <a:ext cx="0" cy="215126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5626099" y="2624996"/>
            <a:ext cx="3149601" cy="584776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gaussian -0.3</a:t>
            </a:r>
            <a:r>
              <a:rPr lang="el-GR" sz="1600" dirty="0"/>
              <a:t> </a:t>
            </a:r>
            <a:r>
              <a:rPr lang="en-US" sz="1600" dirty="0" smtClean="0"/>
              <a:t>m</a:t>
            </a:r>
            <a:r>
              <a:rPr lang="el-GR" sz="1600" dirty="0" smtClean="0"/>
              <a:t> </a:t>
            </a:r>
            <a:r>
              <a:rPr lang="en-US" sz="1600" dirty="0" smtClean="0"/>
              <a:t>&lt; z &lt; 0.3 m </a:t>
            </a:r>
          </a:p>
          <a:p>
            <a:r>
              <a:rPr lang="en-US" sz="1600" spc="-150" dirty="0"/>
              <a:t>7</a:t>
            </a:r>
            <a:r>
              <a:rPr lang="en-US" sz="1600" spc="-150" dirty="0" smtClean="0"/>
              <a:t>% </a:t>
            </a:r>
            <a:r>
              <a:rPr lang="en-US" sz="1600" dirty="0" smtClean="0"/>
              <a:t>reduction </a:t>
            </a:r>
            <a:r>
              <a:rPr lang="en-US" sz="1600" spc="-150" dirty="0" smtClean="0"/>
              <a:t>reduction </a:t>
            </a:r>
            <a:r>
              <a:rPr lang="en-US" sz="1600" spc="-150" dirty="0"/>
              <a:t>within ±</a:t>
            </a:r>
            <a:r>
              <a:rPr lang="el-GR" sz="1600" spc="-150" dirty="0"/>
              <a:t>λ</a:t>
            </a:r>
            <a:r>
              <a:rPr lang="en-US" sz="1600" spc="-150" baseline="-25000" dirty="0"/>
              <a:t>I</a:t>
            </a:r>
            <a:endParaRPr lang="en-US" sz="1600" spc="-150" dirty="0"/>
          </a:p>
        </p:txBody>
      </p:sp>
      <p:sp>
        <p:nvSpPr>
          <p:cNvPr id="24" name="ZoneTexte 23"/>
          <p:cNvSpPr txBox="1"/>
          <p:nvPr/>
        </p:nvSpPr>
        <p:spPr>
          <a:xfrm>
            <a:off x="6276086" y="221278"/>
            <a:ext cx="2755900" cy="584776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spc="-150" dirty="0" smtClean="0"/>
              <a:t>field as used in MOMENT studies, 0.8 %  reduction within ±</a:t>
            </a:r>
            <a:r>
              <a:rPr lang="el-GR" sz="1600" spc="-150" dirty="0" smtClean="0"/>
              <a:t>λ</a:t>
            </a:r>
            <a:r>
              <a:rPr lang="en-US" sz="1600" spc="-150" baseline="-25000" dirty="0" smtClean="0"/>
              <a:t>I</a:t>
            </a:r>
            <a:endParaRPr lang="en-US" sz="1600" spc="-150" dirty="0"/>
          </a:p>
        </p:txBody>
      </p:sp>
      <p:cxnSp>
        <p:nvCxnSpPr>
          <p:cNvPr id="26" name="Connecteur droit avec flèche 25"/>
          <p:cNvCxnSpPr>
            <a:stCxn id="24" idx="1"/>
          </p:cNvCxnSpPr>
          <p:nvPr/>
        </p:nvCxnSpPr>
        <p:spPr>
          <a:xfrm flipH="1">
            <a:off x="4130979" y="513666"/>
            <a:ext cx="2145107" cy="8960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23" idx="1"/>
          </p:cNvCxnSpPr>
          <p:nvPr/>
        </p:nvCxnSpPr>
        <p:spPr>
          <a:xfrm flipH="1">
            <a:off x="4546600" y="2917384"/>
            <a:ext cx="1079499" cy="1941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2362200" y="1409700"/>
            <a:ext cx="0" cy="329880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Flèche vers la droite 32"/>
          <p:cNvSpPr/>
          <p:nvPr/>
        </p:nvSpPr>
        <p:spPr>
          <a:xfrm>
            <a:off x="8494014" y="5970032"/>
            <a:ext cx="588772" cy="241038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760939" y="5585499"/>
            <a:ext cx="4517722" cy="830997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  <a:effectLst/>
        </p:spPr>
        <p:txBody>
          <a:bodyPr wrap="square">
            <a:spAutoFit/>
          </a:bodyPr>
          <a:lstStyle/>
          <a:p>
            <a:r>
              <a:rPr lang="en-US" dirty="0"/>
              <a:t>particle yields at the edge of MCS</a:t>
            </a:r>
            <a:br>
              <a:rPr lang="en-US" dirty="0"/>
            </a:br>
            <a:r>
              <a:rPr lang="en-US" dirty="0"/>
              <a:t>for different target parameters</a:t>
            </a:r>
            <a:br>
              <a:rPr lang="en-US" dirty="0"/>
            </a:br>
            <a:r>
              <a:rPr lang="en-US" sz="1200" dirty="0"/>
              <a:t>fixed parameters : tilt=100 mrad or L</a:t>
            </a:r>
            <a:r>
              <a:rPr lang="en-US" sz="1200" baseline="-25000" dirty="0"/>
              <a:t>trg</a:t>
            </a:r>
            <a:r>
              <a:rPr lang="en-US" sz="1200" dirty="0"/>
              <a:t>=30 cm or </a:t>
            </a:r>
            <a:r>
              <a:rPr lang="en-US" sz="1200" spc="-150" dirty="0"/>
              <a:t>r</a:t>
            </a:r>
            <a:r>
              <a:rPr lang="en-US" sz="1200" spc="-150" baseline="-25000" dirty="0"/>
              <a:t>trg</a:t>
            </a:r>
            <a:r>
              <a:rPr lang="en-US" sz="1200" spc="-150" dirty="0"/>
              <a:t>= 5 </a:t>
            </a:r>
            <a:r>
              <a:rPr lang="en-US" sz="1200" spc="-150" dirty="0" smtClean="0"/>
              <a:t>mm</a:t>
            </a:r>
            <a:endParaRPr lang="en-US" sz="1200" dirty="0"/>
          </a:p>
        </p:txBody>
      </p:sp>
      <p:sp>
        <p:nvSpPr>
          <p:cNvPr id="38" name="ZoneTexte 37"/>
          <p:cNvSpPr txBox="1"/>
          <p:nvPr/>
        </p:nvSpPr>
        <p:spPr>
          <a:xfrm flipH="1">
            <a:off x="1011955" y="4097562"/>
            <a:ext cx="643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-150" dirty="0"/>
              <a:t>-</a:t>
            </a:r>
            <a:r>
              <a:rPr lang="el-GR" spc="-150" dirty="0" smtClean="0"/>
              <a:t>λ</a:t>
            </a:r>
            <a:r>
              <a:rPr lang="en-US" spc="-150" baseline="-25000" dirty="0" smtClean="0"/>
              <a:t>I</a:t>
            </a:r>
            <a:endParaRPr lang="en-US" spc="-150" dirty="0"/>
          </a:p>
        </p:txBody>
      </p:sp>
      <p:pic>
        <p:nvPicPr>
          <p:cNvPr id="18" name="Image 17" descr="Screen Shot 2015-08-04 at 4.37.3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332462"/>
            <a:ext cx="2536155" cy="208327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age 18" descr="Screen Shot 2015-08-04 at 4.38.29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856854"/>
            <a:ext cx="2032463" cy="1692051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397887"/>
              </p:ext>
            </p:extLst>
          </p:nvPr>
        </p:nvGraphicFramePr>
        <p:xfrm>
          <a:off x="4648200" y="33401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6"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48200" y="33401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272461"/>
              </p:ext>
            </p:extLst>
          </p:nvPr>
        </p:nvGraphicFramePr>
        <p:xfrm>
          <a:off x="4648200" y="33401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7"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48200" y="33401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065069"/>
              </p:ext>
            </p:extLst>
          </p:nvPr>
        </p:nvGraphicFramePr>
        <p:xfrm>
          <a:off x="228599" y="5127032"/>
          <a:ext cx="1993901" cy="713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8" name="Equation" r:id="rId10" imgW="1384300" imgH="495300" progId="Equation.DSMT4">
                  <p:embed/>
                </p:oleObj>
              </mc:Choice>
              <mc:Fallback>
                <p:oleObj name="Equation" r:id="rId10" imgW="13843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28599" y="5127032"/>
                        <a:ext cx="1993901" cy="7137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7214147" y="1231900"/>
            <a:ext cx="106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 = 5 m</a:t>
            </a:r>
            <a:endParaRPr lang="en-US" dirty="0"/>
          </a:p>
        </p:txBody>
      </p:sp>
      <p:sp>
        <p:nvSpPr>
          <p:cNvPr id="25" name="ZoneTexte 24"/>
          <p:cNvSpPr txBox="1"/>
          <p:nvPr/>
        </p:nvSpPr>
        <p:spPr>
          <a:xfrm>
            <a:off x="7072708" y="4134630"/>
            <a:ext cx="1205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 = 50 m</a:t>
            </a:r>
            <a:endParaRPr lang="en-US" dirty="0"/>
          </a:p>
        </p:txBody>
      </p:sp>
      <p:graphicFrame>
        <p:nvGraphicFramePr>
          <p:cNvPr id="28" name="Espace réservé du contenu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837770"/>
              </p:ext>
            </p:extLst>
          </p:nvPr>
        </p:nvGraphicFramePr>
        <p:xfrm>
          <a:off x="228599" y="5949066"/>
          <a:ext cx="2029515" cy="854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9" name="Equation" r:id="rId12" imgW="1447800" imgH="609600" progId="Equation.DSMT4">
                  <p:embed/>
                </p:oleObj>
              </mc:Choice>
              <mc:Fallback>
                <p:oleObj name="Equation" r:id="rId12" imgW="1447800" imgH="60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28599" y="5949066"/>
                        <a:ext cx="2029515" cy="8549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718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38912"/>
            <a:ext cx="21336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13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58800" y="-76200"/>
            <a:ext cx="8229600" cy="1257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500" dirty="0">
              <a:solidFill>
                <a:srgbClr val="F79646"/>
              </a:solidFill>
            </a:endParaRPr>
          </a:p>
        </p:txBody>
      </p:sp>
      <p:pic>
        <p:nvPicPr>
          <p:cNvPr id="8" name="Image 7" descr="Screen Shot 2015-07-29 at 6.07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203200"/>
            <a:ext cx="3744159" cy="326390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9" name="Connecteur droit 8"/>
          <p:cNvCxnSpPr/>
          <p:nvPr/>
        </p:nvCxnSpPr>
        <p:spPr>
          <a:xfrm>
            <a:off x="1905000" y="356632"/>
            <a:ext cx="0" cy="27559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2806700" y="2617232"/>
            <a:ext cx="66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tilt</a:t>
            </a:r>
            <a:endParaRPr lang="en-US" dirty="0"/>
          </a:p>
        </p:txBody>
      </p:sp>
      <p:pic>
        <p:nvPicPr>
          <p:cNvPr id="12" name="Image 11" descr="Screen Shot 2015-07-29 at 6.09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850" y="203200"/>
            <a:ext cx="4006850" cy="3217396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 12" descr="Screen Shot 2015-07-29 at 6.12.01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"/>
          <a:stretch/>
        </p:blipFill>
        <p:spPr>
          <a:xfrm>
            <a:off x="139700" y="3707588"/>
            <a:ext cx="3744159" cy="3061511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4" name="Connecteur droit 13"/>
          <p:cNvCxnSpPr/>
          <p:nvPr/>
        </p:nvCxnSpPr>
        <p:spPr>
          <a:xfrm>
            <a:off x="2470150" y="3795486"/>
            <a:ext cx="0" cy="265928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6102350" y="356632"/>
            <a:ext cx="0" cy="27559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7861300" y="2584966"/>
            <a:ext cx="66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radii</a:t>
            </a:r>
            <a:endParaRPr lang="en-US" dirty="0"/>
          </a:p>
        </p:txBody>
      </p:sp>
      <p:sp>
        <p:nvSpPr>
          <p:cNvPr id="28" name="ZoneTexte 27"/>
          <p:cNvSpPr txBox="1"/>
          <p:nvPr/>
        </p:nvSpPr>
        <p:spPr>
          <a:xfrm>
            <a:off x="2743865" y="5923518"/>
            <a:ext cx="103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length</a:t>
            </a:r>
            <a:endParaRPr lang="en-US" dirty="0"/>
          </a:p>
        </p:txBody>
      </p:sp>
      <p:sp>
        <p:nvSpPr>
          <p:cNvPr id="29" name="ZoneTexte 28"/>
          <p:cNvSpPr txBox="1"/>
          <p:nvPr/>
        </p:nvSpPr>
        <p:spPr>
          <a:xfrm>
            <a:off x="4229100" y="5757123"/>
            <a:ext cx="4813300" cy="369332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imilar results to the ideal field B</a:t>
            </a:r>
            <a:r>
              <a:rPr lang="en-US" baseline="-25000" dirty="0" smtClean="0"/>
              <a:t>0</a:t>
            </a:r>
            <a:r>
              <a:rPr lang="en-US" dirty="0" smtClean="0"/>
              <a:t> = 14 T</a:t>
            </a:r>
            <a:endParaRPr lang="en-US" dirty="0"/>
          </a:p>
        </p:txBody>
      </p:sp>
      <p:sp>
        <p:nvSpPr>
          <p:cNvPr id="31" name="ZoneTexte 30"/>
          <p:cNvSpPr txBox="1"/>
          <p:nvPr/>
        </p:nvSpPr>
        <p:spPr>
          <a:xfrm>
            <a:off x="4521200" y="4015851"/>
            <a:ext cx="4000500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all momenta in black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selection in red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pions    0.222 &lt; P (GeV/c) &lt; 0.776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muons  0.111  &lt;  P (GeV/c) &lt; 0.438</a:t>
            </a:r>
            <a:endParaRPr lang="en-US" sz="1600" dirty="0" smtClean="0">
              <a:solidFill>
                <a:srgbClr val="000000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</a:rPr>
              <a:t>statistical error &lt; 1 %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2806700" y="364415"/>
            <a:ext cx="984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accent6"/>
                </a:solidFill>
              </a:rPr>
              <a:t>π+μ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7701885" y="359407"/>
            <a:ext cx="984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accent6"/>
                </a:solidFill>
              </a:rPr>
              <a:t>π+μ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2794000" y="3795486"/>
            <a:ext cx="984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accent6"/>
                </a:solidFill>
              </a:rPr>
              <a:t>π+μ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36" name="Flèche vers la droite 35"/>
          <p:cNvSpPr/>
          <p:nvPr/>
        </p:nvSpPr>
        <p:spPr>
          <a:xfrm>
            <a:off x="8481314" y="6356350"/>
            <a:ext cx="588772" cy="241038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5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911" y="7938"/>
            <a:ext cx="8904771" cy="74136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</a:rPr>
              <a:t>target displacement at MCS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9605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496050"/>
            <a:ext cx="2895600" cy="365125"/>
          </a:xfrm>
        </p:spPr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96050"/>
            <a:ext cx="21336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14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1755" y="778312"/>
            <a:ext cx="4094889" cy="92333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target-center displaced by </a:t>
            </a:r>
            <a:r>
              <a:rPr lang="el-GR" spc="-150" dirty="0"/>
              <a:t>λ</a:t>
            </a:r>
            <a:r>
              <a:rPr lang="en-US" spc="-150" baseline="-25000" dirty="0"/>
              <a:t>I </a:t>
            </a:r>
            <a:r>
              <a:rPr lang="en-US" baseline="-25000" dirty="0"/>
              <a:t> </a:t>
            </a:r>
            <a:r>
              <a:rPr lang="en-US" dirty="0"/>
              <a:t>/</a:t>
            </a:r>
            <a:r>
              <a:rPr lang="en-US" dirty="0" smtClean="0"/>
              <a:t>2,</a:t>
            </a:r>
            <a:r>
              <a:rPr lang="el-GR" spc="-150" dirty="0" smtClean="0"/>
              <a:t>λ</a:t>
            </a:r>
            <a:r>
              <a:rPr lang="en-US" spc="-150" baseline="-25000" dirty="0" smtClean="0"/>
              <a:t>I</a:t>
            </a:r>
            <a:r>
              <a:rPr lang="en-US" spc="-150" dirty="0" smtClean="0"/>
              <a:t> </a:t>
            </a:r>
            <a:endParaRPr lang="en-US" dirty="0" smtClean="0"/>
          </a:p>
          <a:p>
            <a:r>
              <a:rPr lang="en-US" dirty="0" smtClean="0"/>
              <a:t>with respect to B</a:t>
            </a:r>
            <a:r>
              <a:rPr lang="en-US" baseline="-25000" dirty="0" smtClean="0"/>
              <a:t>0</a:t>
            </a:r>
            <a:endParaRPr lang="en-US" dirty="0"/>
          </a:p>
          <a:p>
            <a:r>
              <a:rPr lang="en-US" spc="-150" dirty="0" smtClean="0"/>
              <a:t>r</a:t>
            </a:r>
            <a:r>
              <a:rPr lang="en-US" spc="-150" baseline="-25000" dirty="0" smtClean="0"/>
              <a:t>MCS</a:t>
            </a:r>
            <a:r>
              <a:rPr lang="el-GR" spc="-150" dirty="0" smtClean="0"/>
              <a:t> </a:t>
            </a:r>
            <a:r>
              <a:rPr lang="en-US" spc="-150" dirty="0" smtClean="0"/>
              <a:t>:  20 cm</a:t>
            </a:r>
            <a:endParaRPr lang="en-US" spc="-150" dirty="0"/>
          </a:p>
        </p:txBody>
      </p:sp>
      <p:pic>
        <p:nvPicPr>
          <p:cNvPr id="9" name="Image 8" descr="Screen Shot 2015-07-29 at 7.12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8" y="1841500"/>
            <a:ext cx="4903923" cy="421640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ZoneTexte 27"/>
          <p:cNvSpPr txBox="1"/>
          <p:nvPr/>
        </p:nvSpPr>
        <p:spPr>
          <a:xfrm>
            <a:off x="2489200" y="2589431"/>
            <a:ext cx="2349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target-center at B</a:t>
            </a:r>
            <a:r>
              <a:rPr lang="en-US" sz="1200" baseline="-25000" dirty="0" smtClean="0"/>
              <a:t>0</a:t>
            </a:r>
            <a:endParaRPr lang="en-US" sz="1200" dirty="0"/>
          </a:p>
        </p:txBody>
      </p:sp>
      <p:sp>
        <p:nvSpPr>
          <p:cNvPr id="29" name="ZoneTexte 28"/>
          <p:cNvSpPr txBox="1"/>
          <p:nvPr/>
        </p:nvSpPr>
        <p:spPr>
          <a:xfrm>
            <a:off x="2375761" y="2325132"/>
            <a:ext cx="2755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t</a:t>
            </a:r>
            <a:r>
              <a:rPr lang="en-US" sz="1200" dirty="0" smtClean="0">
                <a:solidFill>
                  <a:srgbClr val="FF0000"/>
                </a:solidFill>
              </a:rPr>
              <a:t>arget-center displaced by </a:t>
            </a:r>
            <a:r>
              <a:rPr lang="el-GR" sz="1200" spc="-150" dirty="0">
                <a:solidFill>
                  <a:srgbClr val="FF0000"/>
                </a:solidFill>
              </a:rPr>
              <a:t>λ</a:t>
            </a:r>
            <a:r>
              <a:rPr lang="en-US" sz="1200" spc="-150" baseline="-25000" dirty="0">
                <a:solidFill>
                  <a:srgbClr val="FF0000"/>
                </a:solidFill>
              </a:rPr>
              <a:t>I</a:t>
            </a:r>
            <a:r>
              <a:rPr lang="en-US" sz="1200" dirty="0">
                <a:solidFill>
                  <a:srgbClr val="FF0000"/>
                </a:solidFill>
              </a:rPr>
              <a:t>/4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endParaRPr lang="en-US" sz="1200" spc="-150" dirty="0">
              <a:solidFill>
                <a:srgbClr val="FF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2286861" y="2079030"/>
            <a:ext cx="2578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32E90B"/>
                </a:solidFill>
              </a:rPr>
              <a:t>target center displaced by </a:t>
            </a:r>
            <a:r>
              <a:rPr lang="el-GR" sz="1200" spc="-150" dirty="0" smtClean="0">
                <a:solidFill>
                  <a:srgbClr val="32E90B"/>
                </a:solidFill>
              </a:rPr>
              <a:t>λ/2</a:t>
            </a:r>
            <a:r>
              <a:rPr lang="en-US" sz="1200" spc="-150" dirty="0" smtClean="0">
                <a:solidFill>
                  <a:srgbClr val="32E90B"/>
                </a:solidFill>
              </a:rPr>
              <a:t> 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6019800" y="4811236"/>
            <a:ext cx="1726338" cy="369332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imilar yields</a:t>
            </a:r>
            <a:endParaRPr lang="en-US" dirty="0"/>
          </a:p>
        </p:txBody>
      </p:sp>
      <p:sp>
        <p:nvSpPr>
          <p:cNvPr id="32" name="Flèche vers la droite 31"/>
          <p:cNvSpPr/>
          <p:nvPr/>
        </p:nvSpPr>
        <p:spPr>
          <a:xfrm>
            <a:off x="8303514" y="5937381"/>
            <a:ext cx="588772" cy="241038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Screen Shot 2015-08-04 at 4.07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61" y="1057712"/>
            <a:ext cx="3805722" cy="3009899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43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Screen Shot 2015-08-03 at 7.04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9" y="1631950"/>
            <a:ext cx="6725165" cy="503555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53816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</a:rPr>
              <a:t>MCS </a:t>
            </a:r>
            <a:r>
              <a:rPr lang="en-US" sz="2800" dirty="0">
                <a:solidFill>
                  <a:schemeClr val="accent6"/>
                </a:solidFill>
              </a:rPr>
              <a:t>radius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698501"/>
            <a:ext cx="7289800" cy="774699"/>
          </a:xfr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r>
              <a:rPr lang="en-US" sz="1800" dirty="0" smtClean="0"/>
              <a:t>L</a:t>
            </a:r>
            <a:r>
              <a:rPr lang="en-US" sz="1800" baseline="-25000" dirty="0" smtClean="0"/>
              <a:t>hg</a:t>
            </a:r>
            <a:r>
              <a:rPr lang="en-US" sz="1800" dirty="0" smtClean="0"/>
              <a:t>=</a:t>
            </a:r>
            <a:r>
              <a:rPr lang="en-US" sz="1800" dirty="0"/>
              <a:t>30 cm, </a:t>
            </a:r>
            <a:r>
              <a:rPr lang="en-US" sz="1800" dirty="0" smtClean="0"/>
              <a:t>r</a:t>
            </a:r>
            <a:r>
              <a:rPr lang="en-US" sz="1800" baseline="-25000" dirty="0" smtClean="0"/>
              <a:t>hg</a:t>
            </a:r>
            <a:r>
              <a:rPr lang="en-US" sz="1800" dirty="0" smtClean="0"/>
              <a:t>= </a:t>
            </a:r>
            <a:r>
              <a:rPr lang="en-US" sz="1800" dirty="0"/>
              <a:t>0.5 cm, </a:t>
            </a:r>
            <a:r>
              <a:rPr lang="en-US" sz="1800" dirty="0" smtClean="0"/>
              <a:t>tilt</a:t>
            </a:r>
            <a:r>
              <a:rPr lang="en-US" sz="1800" baseline="-25000" dirty="0" smtClean="0"/>
              <a:t>hg</a:t>
            </a:r>
            <a:r>
              <a:rPr lang="en-US" sz="1800" dirty="0" smtClean="0"/>
              <a:t>= 100 mrad</a:t>
            </a:r>
          </a:p>
          <a:p>
            <a:r>
              <a:rPr lang="en-US" sz="1800" dirty="0" smtClean="0"/>
              <a:t>L</a:t>
            </a:r>
            <a:r>
              <a:rPr lang="en-US" sz="1800" baseline="-25000" dirty="0" smtClean="0"/>
              <a:t>MCS</a:t>
            </a:r>
            <a:r>
              <a:rPr lang="en-US" sz="1800" dirty="0" smtClean="0"/>
              <a:t>=32 cm, r</a:t>
            </a:r>
            <a:r>
              <a:rPr lang="en-US" sz="1800" baseline="-25000" dirty="0" smtClean="0"/>
              <a:t>MCS</a:t>
            </a:r>
            <a:r>
              <a:rPr lang="en-US" sz="1800" dirty="0" smtClean="0"/>
              <a:t> = 7, 14, 30 cm, B</a:t>
            </a:r>
            <a:r>
              <a:rPr lang="en-US" sz="1800" baseline="-25000" dirty="0" smtClean="0"/>
              <a:t>0</a:t>
            </a:r>
            <a:r>
              <a:rPr lang="en-US" sz="1800" dirty="0" smtClean="0"/>
              <a:t>=14 T, gaussian </a:t>
            </a:r>
            <a:r>
              <a:rPr lang="el-GR" sz="1800" dirty="0" smtClean="0"/>
              <a:t>σ</a:t>
            </a:r>
            <a:r>
              <a:rPr lang="en-US" sz="1800" dirty="0" smtClean="0"/>
              <a:t>= 45 cm</a:t>
            </a:r>
            <a:endParaRPr lang="en-US" sz="1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57225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72250"/>
            <a:ext cx="2895600" cy="365125"/>
          </a:xfrm>
        </p:spPr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72250"/>
            <a:ext cx="21336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15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340100" y="2586646"/>
            <a:ext cx="255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MCS</a:t>
            </a:r>
            <a:r>
              <a:rPr lang="en-US" dirty="0" smtClean="0"/>
              <a:t>= </a:t>
            </a:r>
            <a:r>
              <a:rPr lang="en-US" dirty="0" smtClean="0">
                <a:solidFill>
                  <a:srgbClr val="0000FF"/>
                </a:solidFill>
              </a:rPr>
              <a:t>7, </a:t>
            </a:r>
            <a:r>
              <a:rPr lang="en-US" dirty="0" smtClean="0">
                <a:solidFill>
                  <a:srgbClr val="32E90B"/>
                </a:solidFill>
              </a:rPr>
              <a:t>14,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17,</a:t>
            </a:r>
            <a:r>
              <a:rPr lang="en-US" dirty="0" smtClean="0"/>
              <a:t> 20 cm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5638800" y="5387032"/>
            <a:ext cx="2422283" cy="369332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dirty="0" smtClean="0"/>
              <a:t>best r</a:t>
            </a:r>
            <a:r>
              <a:rPr lang="en-US" baseline="-25000" dirty="0" smtClean="0"/>
              <a:t>MCS</a:t>
            </a:r>
            <a:r>
              <a:rPr lang="en-US" dirty="0" smtClean="0"/>
              <a:t> = 17-20 cm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375664" y="4143970"/>
            <a:ext cx="4724400" cy="92333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P</a:t>
            </a:r>
            <a:r>
              <a:rPr lang="en-US" baseline="-25000" dirty="0" smtClean="0"/>
              <a:t>T </a:t>
            </a:r>
            <a:r>
              <a:rPr lang="en-US" dirty="0" smtClean="0"/>
              <a:t> acceptance shapes the momenta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low radii</a:t>
            </a:r>
            <a:r>
              <a:rPr lang="fr-FR" dirty="0"/>
              <a:t> </a:t>
            </a:r>
            <a:r>
              <a:rPr lang="fr-FR" dirty="0" smtClean="0"/>
              <a:t>not useful for MOMENT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no downstream </a:t>
            </a:r>
            <a:r>
              <a:rPr lang="en-US" dirty="0" smtClean="0"/>
              <a:t>acceleration</a:t>
            </a:r>
            <a:endParaRPr lang="en-US" dirty="0"/>
          </a:p>
        </p:txBody>
      </p:sp>
      <p:pic>
        <p:nvPicPr>
          <p:cNvPr id="13" name="Image 12" descr="Screen Shot 2015-08-03 at 5.34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0" y="1386982"/>
            <a:ext cx="3207264" cy="2361713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900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0700" y="774322"/>
            <a:ext cx="3352799" cy="673477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79646"/>
                </a:solidFill>
              </a:rPr>
              <a:t>conclusions for the MCS </a:t>
            </a:r>
            <a:endParaRPr lang="en-US" sz="3200" dirty="0">
              <a:solidFill>
                <a:srgbClr val="F7964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3340100"/>
            <a:ext cx="9144000" cy="2603500"/>
          </a:xfr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at </a:t>
            </a:r>
            <a:r>
              <a:rPr lang="en-US" sz="1800" dirty="0" smtClean="0"/>
              <a:t>MCS edge:</a:t>
            </a:r>
          </a:p>
          <a:p>
            <a:r>
              <a:rPr lang="en-US" sz="1800" dirty="0" smtClean="0"/>
              <a:t>target-tilt could be more than100 mrad</a:t>
            </a:r>
          </a:p>
          <a:p>
            <a:r>
              <a:rPr lang="en-US" sz="1800" dirty="0" smtClean="0"/>
              <a:t>target-length, yield is maximal at 2 interaction lengths or slightly less</a:t>
            </a:r>
          </a:p>
          <a:p>
            <a:r>
              <a:rPr lang="en-US" sz="1800" dirty="0" smtClean="0"/>
              <a:t>target-radius </a:t>
            </a:r>
            <a:r>
              <a:rPr lang="en-US" sz="1800" dirty="0"/>
              <a:t>could be increased </a:t>
            </a:r>
            <a:r>
              <a:rPr lang="en-US" sz="1800" dirty="0" smtClean="0"/>
              <a:t>more than </a:t>
            </a:r>
            <a:r>
              <a:rPr lang="en-US" sz="1800" dirty="0"/>
              <a:t>5</a:t>
            </a:r>
            <a:r>
              <a:rPr lang="en-US" sz="1800" dirty="0" smtClean="0"/>
              <a:t> </a:t>
            </a:r>
            <a:r>
              <a:rPr lang="en-US" sz="1800" dirty="0"/>
              <a:t>mm for </a:t>
            </a:r>
            <a:r>
              <a:rPr lang="el-GR" sz="1800" spc="-300" dirty="0"/>
              <a:t>σ</a:t>
            </a:r>
            <a:r>
              <a:rPr lang="en-US" sz="1800" spc="-300" baseline="-25000" dirty="0"/>
              <a:t>b</a:t>
            </a:r>
            <a:r>
              <a:rPr lang="en-US" sz="1800" dirty="0"/>
              <a:t>=0.1cm</a:t>
            </a:r>
          </a:p>
          <a:p>
            <a:r>
              <a:rPr lang="en-US" sz="1800" dirty="0" smtClean="0"/>
              <a:t>yield remains similar when proton beam-axis tilted with respect to the target-axis -&gt; to be studied with higher angles between the two</a:t>
            </a:r>
          </a:p>
          <a:p>
            <a:r>
              <a:rPr lang="en-US" sz="1800" dirty="0" smtClean="0"/>
              <a:t>high energy protons could be separated (see Cai’s talk)</a:t>
            </a:r>
          </a:p>
          <a:p>
            <a:r>
              <a:rPr lang="en-US" sz="1800" dirty="0" smtClean="0"/>
              <a:t>MCS radii should be ~ 17-20 cm</a:t>
            </a:r>
          </a:p>
        </p:txBody>
      </p:sp>
      <p:pic>
        <p:nvPicPr>
          <p:cNvPr id="8" name="Image 7" descr="Screen Shot 2015-06-10 at 9.08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200" y="254000"/>
            <a:ext cx="3124200" cy="2439444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Ellipse 9"/>
          <p:cNvSpPr/>
          <p:nvPr/>
        </p:nvSpPr>
        <p:spPr>
          <a:xfrm flipH="1">
            <a:off x="8657591" y="254000"/>
            <a:ext cx="261618" cy="2553744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5689600" y="435769"/>
            <a:ext cx="1395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79646"/>
                </a:solidFill>
              </a:rPr>
              <a:t>tilt 100 mrad</a:t>
            </a:r>
            <a:endParaRPr lang="en-US" sz="1600" dirty="0">
              <a:solidFill>
                <a:srgbClr val="F79646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774144" y="2067351"/>
            <a:ext cx="9310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</a:t>
            </a:r>
            <a:r>
              <a:rPr lang="en-US" sz="1600" baseline="-25000" dirty="0"/>
              <a:t>0</a:t>
            </a:r>
            <a:r>
              <a:rPr lang="en-US" sz="1600" dirty="0" smtClean="0"/>
              <a:t>= 14 T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457200" y="650875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>
          <a:xfrm>
            <a:off x="3124200" y="6508750"/>
            <a:ext cx="2895600" cy="365125"/>
          </a:xfrm>
        </p:spPr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6553200" y="6508750"/>
            <a:ext cx="21336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16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8108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creen Shot 2015-06-24 at 2.17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81" y="964323"/>
            <a:ext cx="7049081" cy="5733489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81" y="82928"/>
            <a:ext cx="8229600" cy="4492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adiabatic transport solenoids</a:t>
            </a:r>
            <a:endParaRPr lang="en-US" sz="3200" dirty="0">
              <a:solidFill>
                <a:schemeClr val="accent6"/>
              </a:solidFill>
            </a:endParaRPr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213466"/>
              </p:ext>
            </p:extLst>
          </p:nvPr>
        </p:nvGraphicFramePr>
        <p:xfrm>
          <a:off x="1858963" y="1423986"/>
          <a:ext cx="5224732" cy="531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38" name="Equation" r:id="rId4" imgW="3365500" imgH="342900" progId="Equation.DSMT4">
                  <p:embed/>
                </p:oleObj>
              </mc:Choice>
              <mc:Fallback>
                <p:oleObj name="Equation" r:id="rId4" imgW="33655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58963" y="1423986"/>
                        <a:ext cx="5224732" cy="5318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243474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39"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589571"/>
              </p:ext>
            </p:extLst>
          </p:nvPr>
        </p:nvGraphicFramePr>
        <p:xfrm>
          <a:off x="5074981" y="4395937"/>
          <a:ext cx="4001382" cy="64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40" name="Equation" r:id="rId8" imgW="2832100" imgH="457200" progId="Equation.DSMT4">
                  <p:embed/>
                </p:oleObj>
              </mc:Choice>
              <mc:Fallback>
                <p:oleObj name="Equation" r:id="rId8" imgW="28321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74981" y="4395937"/>
                        <a:ext cx="4001382" cy="64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082416"/>
              </p:ext>
            </p:extLst>
          </p:nvPr>
        </p:nvGraphicFramePr>
        <p:xfrm>
          <a:off x="3022600" y="3108325"/>
          <a:ext cx="4482359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41" name="Equation" r:id="rId10" imgW="3035300" imgH="546100" progId="Equation.DSMT4">
                  <p:embed/>
                </p:oleObj>
              </mc:Choice>
              <mc:Fallback>
                <p:oleObj name="Equation" r:id="rId10" imgW="30353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022600" y="3108325"/>
                        <a:ext cx="4482359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1575435" y="4850944"/>
            <a:ext cx="1891665" cy="369332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L = 5 m</a:t>
            </a:r>
            <a:endParaRPr lang="en-US" dirty="0"/>
          </a:p>
        </p:txBody>
      </p:sp>
      <p:sp>
        <p:nvSpPr>
          <p:cNvPr id="18" name="Ellipse 17"/>
          <p:cNvSpPr/>
          <p:nvPr/>
        </p:nvSpPr>
        <p:spPr>
          <a:xfrm>
            <a:off x="4318000" y="4244747"/>
            <a:ext cx="4826000" cy="1339394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steepest decrease of the Bz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212442"/>
              </p:ext>
            </p:extLst>
          </p:nvPr>
        </p:nvGraphicFramePr>
        <p:xfrm>
          <a:off x="2914252" y="2526324"/>
          <a:ext cx="3429795" cy="406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42" name="Equation" r:id="rId12" imgW="2247900" imgH="266700" progId="Equation.DSMT4">
                  <p:embed/>
                </p:oleObj>
              </mc:Choice>
              <mc:Fallback>
                <p:oleObj name="Equation" r:id="rId12" imgW="22479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914252" y="2526324"/>
                        <a:ext cx="3429795" cy="406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Ellipse 20"/>
          <p:cNvSpPr/>
          <p:nvPr/>
        </p:nvSpPr>
        <p:spPr>
          <a:xfrm>
            <a:off x="1638300" y="989267"/>
            <a:ext cx="5653262" cy="1339394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slower decrease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>
          <a:xfrm>
            <a:off x="457200" y="658495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>
          <a:xfrm>
            <a:off x="3124200" y="6584950"/>
            <a:ext cx="2895600" cy="365125"/>
          </a:xfrm>
        </p:spPr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>
          <a:xfrm>
            <a:off x="6553200" y="6584950"/>
            <a:ext cx="21336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17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20" name="Flèche vers la droite 19"/>
          <p:cNvSpPr/>
          <p:nvPr/>
        </p:nvSpPr>
        <p:spPr>
          <a:xfrm>
            <a:off x="8059077" y="5901436"/>
            <a:ext cx="826008" cy="338582"/>
          </a:xfrm>
          <a:prstGeom prst="rightArrow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7291562" y="307559"/>
            <a:ext cx="1784801" cy="2631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i="1" dirty="0" smtClean="0"/>
          </a:p>
          <a:p>
            <a:r>
              <a:rPr lang="en-US" sz="1100" i="1" dirty="0" smtClean="0"/>
              <a:t>1) K</a:t>
            </a:r>
            <a:r>
              <a:rPr lang="en-US" sz="1100" i="1" dirty="0"/>
              <a:t>. Paul and C. Johnstone, Optimizing the Pion Capture and Decay Channel, MUC0289 (9 Feb. 2004) </a:t>
            </a:r>
          </a:p>
          <a:p>
            <a:endParaRPr lang="en-US" sz="1100" i="1" dirty="0"/>
          </a:p>
          <a:p>
            <a:r>
              <a:rPr lang="en-US" sz="1100" i="1" dirty="0" smtClean="0"/>
              <a:t>2) Analytic Forms for an Adiabatic Tapered Solenoid </a:t>
            </a:r>
          </a:p>
          <a:p>
            <a:r>
              <a:rPr lang="en-US" sz="1100" i="1" dirty="0" smtClean="0"/>
              <a:t>Kirk T. McDonald </a:t>
            </a:r>
          </a:p>
          <a:p>
            <a:r>
              <a:rPr lang="en-US" sz="1100" i="1" dirty="0" smtClean="0"/>
              <a:t>Joseph Henry Laboratories, Princeton University, Princeton (January 25, 2010)</a:t>
            </a:r>
            <a:endParaRPr lang="fr-FR" sz="1100" i="1" dirty="0" smtClean="0"/>
          </a:p>
        </p:txBody>
      </p:sp>
    </p:spTree>
    <p:extLst>
      <p:ext uri="{BB962C8B-B14F-4D97-AF65-F5344CB8AC3E}">
        <p14:creationId xmlns:p14="http://schemas.microsoft.com/office/powerpoint/2010/main" val="164440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creen Shot 2015-08-05 at 3.55.2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1" y="1821180"/>
            <a:ext cx="5189787" cy="453390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 2" descr="Screen Shot 2015-06-17 at 4.39.0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404" y="4023043"/>
            <a:ext cx="2758258" cy="186690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0" y="50800"/>
            <a:ext cx="8229600" cy="673100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solidFill>
                  <a:schemeClr val="accent6"/>
                </a:solidFill>
              </a:rPr>
              <a:t>a</a:t>
            </a:r>
            <a:r>
              <a:rPr lang="en-US" sz="3100" dirty="0" smtClean="0">
                <a:solidFill>
                  <a:schemeClr val="accent6"/>
                </a:solidFill>
              </a:rPr>
              <a:t>diabatic inverse taper – 1</a:t>
            </a:r>
            <a:r>
              <a:rPr lang="en-US" sz="3100" baseline="30000" dirty="0" smtClean="0">
                <a:solidFill>
                  <a:schemeClr val="accent6"/>
                </a:solidFill>
              </a:rPr>
              <a:t>st</a:t>
            </a:r>
            <a:r>
              <a:rPr lang="en-US" sz="3100" dirty="0" smtClean="0">
                <a:solidFill>
                  <a:schemeClr val="accent6"/>
                </a:solidFill>
              </a:rPr>
              <a:t> degree</a:t>
            </a:r>
            <a:br>
              <a:rPr lang="en-US" sz="3100" dirty="0" smtClean="0">
                <a:solidFill>
                  <a:schemeClr val="accent6"/>
                </a:solidFill>
              </a:rPr>
            </a:br>
            <a:r>
              <a:rPr lang="en-US" sz="2200" dirty="0" smtClean="0">
                <a:solidFill>
                  <a:schemeClr val="accent6"/>
                </a:solidFill>
              </a:rPr>
              <a:t>(ideal field, steeper field-decrease response)</a:t>
            </a:r>
            <a:endParaRPr lang="en-US" sz="2200" dirty="0">
              <a:solidFill>
                <a:schemeClr val="accent6"/>
              </a:solidFill>
            </a:endParaRPr>
          </a:p>
        </p:txBody>
      </p:sp>
      <p:graphicFrame>
        <p:nvGraphicFramePr>
          <p:cNvPr id="7" name="Espace réservé du contenu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778429"/>
              </p:ext>
            </p:extLst>
          </p:nvPr>
        </p:nvGraphicFramePr>
        <p:xfrm>
          <a:off x="5967104" y="2801938"/>
          <a:ext cx="2389188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2" name="Equation" r:id="rId6" imgW="1447800" imgH="609600" progId="Equation.DSMT4">
                  <p:embed/>
                </p:oleObj>
              </mc:Choice>
              <mc:Fallback>
                <p:oleObj name="Equation" r:id="rId6" imgW="1447800" imgH="60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67104" y="2801938"/>
                        <a:ext cx="2389188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07481"/>
              </p:ext>
            </p:extLst>
          </p:nvPr>
        </p:nvGraphicFramePr>
        <p:xfrm>
          <a:off x="2185035" y="876300"/>
          <a:ext cx="4672965" cy="75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3" name="Equation" r:id="rId8" imgW="2832100" imgH="457200" progId="Equation.DSMT4">
                  <p:embed/>
                </p:oleObj>
              </mc:Choice>
              <mc:Fallback>
                <p:oleObj name="Equation" r:id="rId8" imgW="28321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85035" y="876300"/>
                        <a:ext cx="4672965" cy="754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5918057" y="1942068"/>
            <a:ext cx="2858105" cy="584776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field approximation implemented in FLUKA: </a:t>
            </a:r>
            <a:endParaRPr lang="en-US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248400" y="5278854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5 m</a:t>
            </a:r>
            <a:endParaRPr lang="en-US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185035" y="2818944"/>
            <a:ext cx="2666365" cy="369332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L = 5, 10, 15, 20, 50 m</a:t>
            </a:r>
            <a:endParaRPr lang="en-US" dirty="0"/>
          </a:p>
        </p:txBody>
      </p:sp>
      <p:sp>
        <p:nvSpPr>
          <p:cNvPr id="14" name="Flèche vers la droite 13"/>
          <p:cNvSpPr/>
          <p:nvPr/>
        </p:nvSpPr>
        <p:spPr>
          <a:xfrm>
            <a:off x="7734300" y="6240018"/>
            <a:ext cx="826008" cy="338582"/>
          </a:xfrm>
          <a:prstGeom prst="rightArrow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>
          <a:xfrm>
            <a:off x="457200" y="653415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>
          <a:xfrm>
            <a:off x="3124200" y="6534150"/>
            <a:ext cx="2895600" cy="365125"/>
          </a:xfrm>
        </p:spPr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>
          <a:xfrm>
            <a:off x="6553200" y="6534150"/>
            <a:ext cx="21336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18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7030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Screen Shot 2015-06-25 at 1.30.16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1"/>
          <a:stretch/>
        </p:blipFill>
        <p:spPr>
          <a:xfrm>
            <a:off x="800099" y="1088212"/>
            <a:ext cx="7733413" cy="2609145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 10" descr="Screen Shot 2015-06-17 at 4.39.0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3889414"/>
            <a:ext cx="3429000" cy="2320885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ZoneTexte 11"/>
          <p:cNvSpPr txBox="1"/>
          <p:nvPr/>
        </p:nvSpPr>
        <p:spPr>
          <a:xfrm>
            <a:off x="3543808" y="4437846"/>
            <a:ext cx="2184400" cy="954107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@ z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= 0 m</a:t>
            </a:r>
          </a:p>
          <a:p>
            <a:r>
              <a:rPr lang="en-US" sz="1400" dirty="0" smtClean="0"/>
              <a:t> r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= 20 cm, </a:t>
            </a:r>
            <a:r>
              <a:rPr lang="en-US" sz="1400" dirty="0"/>
              <a:t>B</a:t>
            </a:r>
            <a:r>
              <a:rPr lang="en-US" sz="1400" baseline="-25000" dirty="0"/>
              <a:t>1</a:t>
            </a:r>
            <a:r>
              <a:rPr lang="en-US" sz="1400" dirty="0"/>
              <a:t>=14 T</a:t>
            </a:r>
            <a:endParaRPr lang="en-US" sz="1400" dirty="0" smtClean="0"/>
          </a:p>
          <a:p>
            <a:r>
              <a:rPr lang="en-US" sz="1400" dirty="0" smtClean="0"/>
              <a:t>@ z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= 5 -&gt; 50 m</a:t>
            </a:r>
          </a:p>
          <a:p>
            <a:r>
              <a:rPr lang="en-US" sz="1400" dirty="0" smtClean="0"/>
              <a:t>r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= 43.2 cm, B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= 3 T</a:t>
            </a:r>
            <a:endParaRPr lang="en-US" sz="1400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2997200" y="1817241"/>
            <a:ext cx="12700" cy="147955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3073400" y="2988606"/>
            <a:ext cx="850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z</a:t>
            </a:r>
            <a:r>
              <a:rPr lang="en-US" sz="1400" baseline="-25000" dirty="0" smtClean="0"/>
              <a:t>1</a:t>
            </a:r>
            <a:r>
              <a:rPr lang="en-US" sz="1400" dirty="0"/>
              <a:t> </a:t>
            </a:r>
            <a:r>
              <a:rPr lang="en-US" sz="1400" dirty="0" smtClean="0"/>
              <a:t>= 0 m</a:t>
            </a:r>
            <a:endParaRPr lang="en-US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1829224" y="2187257"/>
            <a:ext cx="1244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79646"/>
                </a:solidFill>
              </a:rPr>
              <a:t>tilt 100 mrad</a:t>
            </a:r>
            <a:endParaRPr lang="en-US" sz="1400" dirty="0">
              <a:solidFill>
                <a:srgbClr val="F79646"/>
              </a:solidFill>
            </a:endParaRPr>
          </a:p>
        </p:txBody>
      </p:sp>
      <p:sp>
        <p:nvSpPr>
          <p:cNvPr id="13" name="Flèche vers la droite 12"/>
          <p:cNvSpPr/>
          <p:nvPr/>
        </p:nvSpPr>
        <p:spPr>
          <a:xfrm>
            <a:off x="4114800" y="5579618"/>
            <a:ext cx="826008" cy="338582"/>
          </a:xfrm>
          <a:prstGeom prst="rightArrow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Screen Shot 2015-07-06 at 8.59.2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195" y="3829128"/>
            <a:ext cx="3514005" cy="2391565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Espace réservé de la date 17"/>
          <p:cNvSpPr>
            <a:spLocks noGrp="1"/>
          </p:cNvSpPr>
          <p:nvPr>
            <p:ph type="dt" sz="half" idx="10"/>
          </p:nvPr>
        </p:nvSpPr>
        <p:spPr>
          <a:xfrm>
            <a:off x="457200" y="649605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124200" y="6496050"/>
            <a:ext cx="2895600" cy="365125"/>
          </a:xfrm>
        </p:spPr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>
          <a:xfrm>
            <a:off x="6553200" y="6496050"/>
            <a:ext cx="21336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19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905424" y="2769681"/>
            <a:ext cx="9545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</a:t>
            </a:r>
            <a:r>
              <a:rPr lang="en-US" sz="1600" baseline="-25000" dirty="0" smtClean="0"/>
              <a:t>z</a:t>
            </a:r>
            <a:r>
              <a:rPr lang="en-US" sz="1600" dirty="0" smtClean="0"/>
              <a:t>= 14 T</a:t>
            </a:r>
          </a:p>
          <a:p>
            <a:r>
              <a:rPr lang="en-US" sz="1600" dirty="0"/>
              <a:t>-</a:t>
            </a:r>
            <a:r>
              <a:rPr lang="en-US" sz="1600" dirty="0" smtClean="0"/>
              <a:t>&gt;-&gt;-&gt;-&gt;</a:t>
            </a:r>
            <a:endParaRPr lang="en-US" sz="1600" dirty="0"/>
          </a:p>
        </p:txBody>
      </p:sp>
      <p:sp>
        <p:nvSpPr>
          <p:cNvPr id="5" name="ZoneTexte 4"/>
          <p:cNvSpPr txBox="1"/>
          <p:nvPr/>
        </p:nvSpPr>
        <p:spPr>
          <a:xfrm>
            <a:off x="267124" y="254000"/>
            <a:ext cx="6286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79646"/>
                </a:solidFill>
              </a:rPr>
              <a:t>ideal MCS  </a:t>
            </a:r>
            <a:r>
              <a:rPr lang="en-US" sz="2400" dirty="0" smtClean="0">
                <a:solidFill>
                  <a:srgbClr val="F79646"/>
                </a:solidFill>
              </a:rPr>
              <a:t>+ </a:t>
            </a:r>
            <a:endParaRPr lang="en-US" sz="2400" dirty="0">
              <a:solidFill>
                <a:srgbClr val="F79646"/>
              </a:solidFill>
            </a:endParaRPr>
          </a:p>
        </p:txBody>
      </p:sp>
      <p:graphicFrame>
        <p:nvGraphicFramePr>
          <p:cNvPr id="21" name="Obje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510973"/>
              </p:ext>
            </p:extLst>
          </p:nvPr>
        </p:nvGraphicFramePr>
        <p:xfrm>
          <a:off x="2667635" y="88900"/>
          <a:ext cx="6032844" cy="97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1" name="Equation" r:id="rId6" imgW="2832100" imgH="457200" progId="Equation.DSMT4">
                  <p:embed/>
                </p:oleObj>
              </mc:Choice>
              <mc:Fallback>
                <p:oleObj name="Equation" r:id="rId6" imgW="28321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67635" y="88900"/>
                        <a:ext cx="6032844" cy="973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456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700" y="330200"/>
            <a:ext cx="5486400" cy="365596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chemeClr val="accent6"/>
                </a:solidFill>
              </a:rPr>
              <a:t>p</a:t>
            </a:r>
            <a:r>
              <a:rPr lang="en-GB" sz="3200" dirty="0" smtClean="0">
                <a:solidFill>
                  <a:schemeClr val="accent6"/>
                </a:solidFill>
              </a:rPr>
              <a:t>article production for Hg </a:t>
            </a:r>
            <a:endParaRPr lang="en-GB" sz="3200" dirty="0">
              <a:solidFill>
                <a:schemeClr val="accent6"/>
              </a:solidFill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49588"/>
              </p:ext>
            </p:extLst>
          </p:nvPr>
        </p:nvGraphicFramePr>
        <p:xfrm>
          <a:off x="990601" y="3721100"/>
          <a:ext cx="7014456" cy="1216215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1449614"/>
                <a:gridCol w="837331"/>
                <a:gridCol w="870426"/>
                <a:gridCol w="1119994"/>
                <a:gridCol w="1087478"/>
                <a:gridCol w="691128"/>
                <a:gridCol w="958485"/>
              </a:tblGrid>
              <a:tr h="375440">
                <a:tc gridSpan="7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MOMENT –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 Hg</a:t>
                      </a:r>
                      <a:r>
                        <a:rPr lang="el-GR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L =30 cm, R = 0.5 cm: current parameters </a:t>
                      </a:r>
                      <a:endParaRPr lang="en-GB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dirty="0" smtClean="0">
                        <a:solidFill>
                          <a:srgbClr val="F79646"/>
                        </a:solidFill>
                      </a:endParaRPr>
                    </a:p>
                  </a:txBody>
                  <a:tcPr anchor="ctr"/>
                </a:tc>
              </a:tr>
              <a:tr h="373406">
                <a:tc>
                  <a:txBody>
                    <a:bodyPr/>
                    <a:lstStyle/>
                    <a:p>
                      <a:pPr algn="ctr"/>
                      <a:r>
                        <a:rPr lang="el-GR" spc="-300" baseline="0" dirty="0" smtClean="0">
                          <a:solidFill>
                            <a:schemeClr val="tx1"/>
                          </a:solidFill>
                        </a:rPr>
                        <a:t>σ</a:t>
                      </a:r>
                      <a:r>
                        <a:rPr lang="en-US" spc="-300" baseline="-25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(mm)</a:t>
                      </a:r>
                      <a:endParaRPr lang="en-GB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pc="-300" baseline="0" dirty="0" smtClean="0">
                          <a:solidFill>
                            <a:schemeClr val="tx1"/>
                          </a:solidFill>
                        </a:rPr>
                        <a:t>π</a:t>
                      </a:r>
                      <a:r>
                        <a:rPr lang="el-GR" spc="-300" baseline="300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GB" spc="-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pc="-300" baseline="0" dirty="0" smtClean="0">
                          <a:solidFill>
                            <a:schemeClr val="tx1"/>
                          </a:solidFill>
                        </a:rPr>
                        <a:t>π</a:t>
                      </a:r>
                      <a:r>
                        <a:rPr lang="el-GR" spc="-300" baseline="30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GB" spc="-3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pc="-300" dirty="0" smtClean="0">
                          <a:solidFill>
                            <a:schemeClr val="tx1"/>
                          </a:solidFill>
                        </a:rPr>
                        <a:t>μ</a:t>
                      </a:r>
                      <a:r>
                        <a:rPr lang="el-GR" spc="-300" baseline="300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GB" spc="-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pc="-150" dirty="0" smtClean="0">
                          <a:solidFill>
                            <a:schemeClr val="tx1"/>
                          </a:solidFill>
                        </a:rPr>
                        <a:t>μ</a:t>
                      </a:r>
                      <a:r>
                        <a:rPr lang="el-GR" spc="-150" baseline="30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GB" spc="-1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pc="-150" dirty="0" smtClean="0">
                          <a:solidFill>
                            <a:schemeClr val="tx1"/>
                          </a:solidFill>
                        </a:rPr>
                        <a:t>n 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pc="-15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GB" spc="-150" baseline="300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GB" spc="-15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467369">
                <a:tc>
                  <a:txBody>
                    <a:bodyPr/>
                    <a:lstStyle/>
                    <a:p>
                      <a:pPr algn="ctr"/>
                      <a:r>
                        <a:rPr lang="en-GB" spc="-3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0.124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0.075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1.8x10</a:t>
                      </a:r>
                      <a:r>
                        <a:rPr lang="en-GB" baseline="30000" dirty="0" smtClean="0">
                          <a:solidFill>
                            <a:schemeClr val="tx1"/>
                          </a:solidFill>
                        </a:rPr>
                        <a:t>-4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5.3x10</a:t>
                      </a:r>
                      <a:r>
                        <a:rPr lang="en-GB" baseline="30000" dirty="0" smtClean="0">
                          <a:solidFill>
                            <a:schemeClr val="tx1"/>
                          </a:solidFill>
                        </a:rPr>
                        <a:t>-5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12.4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1.38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524000" y="5166484"/>
            <a:ext cx="7378591" cy="1200329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E</a:t>
            </a:r>
            <a:r>
              <a:rPr lang="en-US" baseline="-25000" dirty="0" smtClean="0"/>
              <a:t>k</a:t>
            </a:r>
            <a:r>
              <a:rPr lang="en-US" dirty="0" smtClean="0"/>
              <a:t> = 1.5 GeV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 field, tilt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10</a:t>
            </a:r>
            <a:r>
              <a:rPr lang="en-US" baseline="30000" dirty="0" smtClean="0"/>
              <a:t>6</a:t>
            </a:r>
            <a:r>
              <a:rPr lang="en-US" dirty="0" smtClean="0"/>
              <a:t> p.o.t</a:t>
            </a:r>
            <a:r>
              <a:rPr lang="el-GR" dirty="0" smtClean="0"/>
              <a:t>.</a:t>
            </a:r>
            <a:r>
              <a:rPr lang="en-US" dirty="0" smtClean="0"/>
              <a:t> -&gt;</a:t>
            </a:r>
            <a:r>
              <a:rPr lang="el-GR" dirty="0" smtClean="0"/>
              <a:t> </a:t>
            </a:r>
            <a:r>
              <a:rPr lang="en-GB" dirty="0" smtClean="0">
                <a:solidFill>
                  <a:prstClr val="black"/>
                </a:solidFill>
              </a:rPr>
              <a:t>stat. error  &lt;1% for </a:t>
            </a:r>
            <a:r>
              <a:rPr lang="el-GR" spc="-150" dirty="0" smtClean="0">
                <a:solidFill>
                  <a:prstClr val="black"/>
                </a:solidFill>
              </a:rPr>
              <a:t>π</a:t>
            </a:r>
            <a:r>
              <a:rPr lang="en-US" spc="-150" dirty="0" smtClean="0">
                <a:solidFill>
                  <a:prstClr val="black"/>
                </a:solidFill>
              </a:rPr>
              <a:t>, n, p </a:t>
            </a:r>
            <a:r>
              <a:rPr lang="el-GR" spc="-150" dirty="0" smtClean="0">
                <a:solidFill>
                  <a:prstClr val="black"/>
                </a:solidFill>
              </a:rPr>
              <a:t> </a:t>
            </a:r>
            <a:r>
              <a:rPr lang="en-US" spc="-150" dirty="0" smtClean="0">
                <a:solidFill>
                  <a:prstClr val="black"/>
                </a:solidFill>
              </a:rPr>
              <a:t>and 6</a:t>
            </a:r>
            <a:r>
              <a:rPr lang="el-GR" spc="-150" dirty="0" smtClean="0">
                <a:solidFill>
                  <a:prstClr val="black"/>
                </a:solidFill>
              </a:rPr>
              <a:t>, </a:t>
            </a:r>
            <a:r>
              <a:rPr lang="en-US" spc="-150" dirty="0" smtClean="0">
                <a:solidFill>
                  <a:prstClr val="black"/>
                </a:solidFill>
              </a:rPr>
              <a:t>15 % </a:t>
            </a:r>
            <a:r>
              <a:rPr lang="el-GR" spc="-150" dirty="0" smtClean="0">
                <a:solidFill>
                  <a:prstClr val="black"/>
                </a:solidFill>
              </a:rPr>
              <a:t> </a:t>
            </a:r>
            <a:r>
              <a:rPr lang="en-US" spc="-150" dirty="0" smtClean="0">
                <a:solidFill>
                  <a:prstClr val="black"/>
                </a:solidFill>
              </a:rPr>
              <a:t>for </a:t>
            </a:r>
            <a:r>
              <a:rPr lang="el-GR" spc="-150" dirty="0" smtClean="0">
                <a:solidFill>
                  <a:prstClr val="black"/>
                </a:solidFill>
              </a:rPr>
              <a:t>μ</a:t>
            </a:r>
            <a:r>
              <a:rPr lang="en-US" spc="-150" baseline="30000" dirty="0" smtClean="0">
                <a:solidFill>
                  <a:prstClr val="black"/>
                </a:solidFill>
              </a:rPr>
              <a:t>+</a:t>
            </a:r>
            <a:r>
              <a:rPr lang="en-US" spc="-150" dirty="0" smtClean="0">
                <a:solidFill>
                  <a:prstClr val="black"/>
                </a:solidFill>
              </a:rPr>
              <a:t>, </a:t>
            </a:r>
            <a:r>
              <a:rPr lang="el-GR" spc="-150" dirty="0" smtClean="0">
                <a:solidFill>
                  <a:prstClr val="black"/>
                </a:solidFill>
              </a:rPr>
              <a:t>μ</a:t>
            </a:r>
            <a:r>
              <a:rPr lang="el-GR" spc="-150" baseline="30000" dirty="0" smtClean="0">
                <a:solidFill>
                  <a:prstClr val="black"/>
                </a:solidFill>
              </a:rPr>
              <a:t>-</a:t>
            </a:r>
            <a:r>
              <a:rPr lang="en-US" spc="-150" dirty="0" smtClean="0">
                <a:solidFill>
                  <a:prstClr val="black"/>
                </a:solidFill>
              </a:rPr>
              <a:t> </a:t>
            </a:r>
            <a:endParaRPr lang="en-GB" spc="-150" dirty="0" smtClean="0">
              <a:solidFill>
                <a:prstClr val="black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FLUKA 2015</a:t>
            </a:r>
          </a:p>
        </p:txBody>
      </p:sp>
      <p:pic>
        <p:nvPicPr>
          <p:cNvPr id="6" name="Image 5" descr="Screen Shot 2015-04-15 at 4.27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06" y="1308795"/>
            <a:ext cx="5168900" cy="2068597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 9" descr="Screen Shot 2015-04-29 at 4.02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100" y="594196"/>
            <a:ext cx="3403491" cy="238163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>
          <a:xfrm>
            <a:off x="457200" y="648335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3124200" y="6483350"/>
            <a:ext cx="2895600" cy="365125"/>
          </a:xfrm>
        </p:spPr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6553200" y="6483350"/>
            <a:ext cx="21336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2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3640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Screen Shot 2015-08-05 at 5.33.3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"/>
          <a:stretch/>
        </p:blipFill>
        <p:spPr>
          <a:xfrm>
            <a:off x="63501" y="3378200"/>
            <a:ext cx="3774784" cy="340360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 descr="Screen Shot 2015-08-05 at 5.31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999" y="3378200"/>
            <a:ext cx="3724810" cy="340360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 3" descr="Screen Shot 2015-08-05 at 5.27.0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" y="63500"/>
            <a:ext cx="3774784" cy="314960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55950" y="635000"/>
            <a:ext cx="6642100" cy="101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79646"/>
                </a:solidFill>
              </a:rPr>
              <a:t>yields at the end </a:t>
            </a:r>
            <a:br>
              <a:rPr lang="en-US" sz="2800" dirty="0" smtClean="0">
                <a:solidFill>
                  <a:srgbClr val="F79646"/>
                </a:solidFill>
              </a:rPr>
            </a:br>
            <a:r>
              <a:rPr lang="en-US" sz="2800" dirty="0" smtClean="0">
                <a:solidFill>
                  <a:srgbClr val="F79646"/>
                </a:solidFill>
              </a:rPr>
              <a:t>of the adiabatic section</a:t>
            </a:r>
            <a:br>
              <a:rPr lang="en-US" sz="2800" dirty="0" smtClean="0">
                <a:solidFill>
                  <a:srgbClr val="F79646"/>
                </a:solidFill>
              </a:rPr>
            </a:br>
            <a:r>
              <a:rPr lang="en-US" sz="2800" dirty="0" smtClean="0">
                <a:solidFill>
                  <a:srgbClr val="F79646"/>
                </a:solidFill>
              </a:rPr>
              <a:t>vs length</a:t>
            </a:r>
            <a:endParaRPr lang="en-US" sz="2800" dirty="0">
              <a:solidFill>
                <a:srgbClr val="F79646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574592" y="2311090"/>
            <a:ext cx="984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accent6"/>
                </a:solidFill>
              </a:rPr>
              <a:t>π+μ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19" name="Flèche vers la droite 18"/>
          <p:cNvSpPr/>
          <p:nvPr/>
        </p:nvSpPr>
        <p:spPr>
          <a:xfrm>
            <a:off x="8331200" y="6063564"/>
            <a:ext cx="717804" cy="338582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ZoneTexte 13"/>
          <p:cNvSpPr txBox="1"/>
          <p:nvPr/>
        </p:nvSpPr>
        <p:spPr>
          <a:xfrm>
            <a:off x="4724400" y="1536812"/>
            <a:ext cx="4321493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all momenta in black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selection in red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pions    0.222 &lt; P (GeV/c) &lt; 0.776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muons  0.111  &lt;  P (GeV/c) &lt; 0.438</a:t>
            </a:r>
            <a:endParaRPr lang="en-US" sz="1600" dirty="0" smtClean="0">
              <a:solidFill>
                <a:srgbClr val="000000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</a:rPr>
              <a:t>statistical error &lt; 1 %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geometry approximation systematic error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>
          <a:xfrm>
            <a:off x="6553200" y="6508750"/>
            <a:ext cx="21336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20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574592" y="590203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accent6"/>
                </a:solidFill>
              </a:rPr>
              <a:t>μ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511800" y="590203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accent6"/>
                </a:solidFill>
              </a:rPr>
              <a:t>π</a:t>
            </a:r>
            <a:endParaRPr lang="en-US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26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Screen Shot 2015-07-07 at 12.06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853" y="1600200"/>
            <a:ext cx="4526347" cy="388620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6035" y="261938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</a:rPr>
              <a:t>muon yields for inverse taper L = 50 m </a:t>
            </a:r>
            <a:br>
              <a:rPr lang="en-US" sz="2800" dirty="0" smtClean="0">
                <a:solidFill>
                  <a:schemeClr val="accent6"/>
                </a:solidFill>
              </a:rPr>
            </a:br>
            <a:r>
              <a:rPr lang="en-US" sz="2800" dirty="0" smtClean="0">
                <a:solidFill>
                  <a:schemeClr val="accent6"/>
                </a:solidFill>
              </a:rPr>
              <a:t> vs different target-tilts, radii</a:t>
            </a:r>
            <a:r>
              <a:rPr lang="en-US" sz="1800" b="1" dirty="0">
                <a:solidFill>
                  <a:schemeClr val="accent6"/>
                </a:solidFill>
              </a:rPr>
              <a:t/>
            </a:r>
            <a:br>
              <a:rPr lang="en-US" sz="1800" b="1" dirty="0">
                <a:solidFill>
                  <a:schemeClr val="accent6"/>
                </a:solidFill>
              </a:rPr>
            </a:br>
            <a:endParaRPr lang="en-US" sz="1800" dirty="0">
              <a:solidFill>
                <a:schemeClr val="accent6"/>
              </a:solidFill>
            </a:endParaRPr>
          </a:p>
        </p:txBody>
      </p:sp>
      <p:pic>
        <p:nvPicPr>
          <p:cNvPr id="8" name="Image 7" descr="Screen Shot 2015-07-07 at 12.07.5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028"/>
          <a:stretch/>
        </p:blipFill>
        <p:spPr>
          <a:xfrm>
            <a:off x="87652" y="1600200"/>
            <a:ext cx="4408148" cy="391160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9" name="Connecteur droit 8"/>
          <p:cNvCxnSpPr/>
          <p:nvPr/>
        </p:nvCxnSpPr>
        <p:spPr>
          <a:xfrm>
            <a:off x="2232135" y="1898799"/>
            <a:ext cx="0" cy="3206601"/>
          </a:xfrm>
          <a:prstGeom prst="line">
            <a:avLst/>
          </a:prstGeom>
          <a:ln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6270735" y="1898799"/>
            <a:ext cx="0" cy="3206601"/>
          </a:xfrm>
          <a:prstGeom prst="line">
            <a:avLst/>
          </a:prstGeom>
          <a:ln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lèche vers la droite 11"/>
          <p:cNvSpPr/>
          <p:nvPr/>
        </p:nvSpPr>
        <p:spPr>
          <a:xfrm>
            <a:off x="8134096" y="6261686"/>
            <a:ext cx="826008" cy="338582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ZoneTexte 13"/>
          <p:cNvSpPr txBox="1"/>
          <p:nvPr/>
        </p:nvSpPr>
        <p:spPr>
          <a:xfrm>
            <a:off x="7715097" y="435125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accent6"/>
                </a:solidFill>
              </a:rPr>
              <a:t>μ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124200" y="438906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accent6"/>
                </a:solidFill>
              </a:rPr>
              <a:t>μ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780907" y="1931763"/>
            <a:ext cx="1537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target-tilt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074972" y="1936899"/>
            <a:ext cx="1842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target-radii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743200" y="5823466"/>
            <a:ext cx="3505200" cy="646331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tilt: plateau after 100 mrad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radii: could do more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87652" y="6238220"/>
            <a:ext cx="1954467" cy="307777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statistical </a:t>
            </a:r>
            <a:r>
              <a:rPr lang="en-US" sz="1400" dirty="0">
                <a:solidFill>
                  <a:srgbClr val="000000"/>
                </a:solidFill>
              </a:rPr>
              <a:t>error &lt; 1 </a:t>
            </a:r>
            <a:r>
              <a:rPr lang="en-US" sz="1400" dirty="0" smtClean="0">
                <a:solidFill>
                  <a:srgbClr val="000000"/>
                </a:solidFill>
              </a:rPr>
              <a:t>%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>
          <a:xfrm>
            <a:off x="457200" y="649605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>
          <a:xfrm>
            <a:off x="3124200" y="6496050"/>
            <a:ext cx="2895600" cy="365125"/>
          </a:xfrm>
        </p:spPr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>
          <a:xfrm>
            <a:off x="6553200" y="6496050"/>
            <a:ext cx="21336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21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0179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8300" y="-64849"/>
            <a:ext cx="8775700" cy="58896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</a:rPr>
              <a:t>particle yields for </a:t>
            </a:r>
            <a:r>
              <a:rPr lang="en-US" sz="2800" dirty="0">
                <a:solidFill>
                  <a:schemeClr val="accent6"/>
                </a:solidFill>
              </a:rPr>
              <a:t>L</a:t>
            </a:r>
            <a:r>
              <a:rPr lang="en-US" sz="2800" baseline="-25000" dirty="0">
                <a:solidFill>
                  <a:schemeClr val="accent6"/>
                </a:solidFill>
              </a:rPr>
              <a:t>taper</a:t>
            </a:r>
            <a:r>
              <a:rPr lang="en-US" sz="2800" dirty="0">
                <a:solidFill>
                  <a:schemeClr val="accent6"/>
                </a:solidFill>
              </a:rPr>
              <a:t>=5 </a:t>
            </a:r>
            <a:r>
              <a:rPr lang="en-US" sz="2800" dirty="0" smtClean="0">
                <a:solidFill>
                  <a:schemeClr val="accent6"/>
                </a:solidFill>
              </a:rPr>
              <a:t>m, E</a:t>
            </a:r>
            <a:r>
              <a:rPr lang="en-US" sz="2800" baseline="-25000" dirty="0" smtClean="0">
                <a:solidFill>
                  <a:schemeClr val="accent6"/>
                </a:solidFill>
              </a:rPr>
              <a:t>k</a:t>
            </a:r>
            <a:r>
              <a:rPr lang="en-US" sz="2800" dirty="0" smtClean="0">
                <a:solidFill>
                  <a:schemeClr val="accent6"/>
                </a:solidFill>
              </a:rPr>
              <a:t> </a:t>
            </a:r>
            <a:r>
              <a:rPr lang="en-US" sz="2800" dirty="0">
                <a:solidFill>
                  <a:schemeClr val="accent6"/>
                </a:solidFill>
              </a:rPr>
              <a:t>= </a:t>
            </a:r>
            <a:r>
              <a:rPr lang="en-US" sz="2800" dirty="0" smtClean="0">
                <a:solidFill>
                  <a:schemeClr val="accent6"/>
                </a:solidFill>
              </a:rPr>
              <a:t>1.5, 2.5 GeV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96050"/>
            <a:ext cx="21336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22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pic>
        <p:nvPicPr>
          <p:cNvPr id="8" name="Image 7" descr="Screen Shot 2015-08-06 at 7.03.3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7" b="2267"/>
          <a:stretch/>
        </p:blipFill>
        <p:spPr>
          <a:xfrm>
            <a:off x="86332" y="3801652"/>
            <a:ext cx="3418868" cy="2967602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 8" descr="Screen Shot 2015-08-06 at 7.17.13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" r="2597" b="3429"/>
          <a:stretch/>
        </p:blipFill>
        <p:spPr>
          <a:xfrm>
            <a:off x="4775200" y="3801652"/>
            <a:ext cx="3467100" cy="2865848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 9" descr="Screen Shot 2015-08-06 at 7.17.02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2350" r="3364"/>
          <a:stretch/>
        </p:blipFill>
        <p:spPr>
          <a:xfrm>
            <a:off x="86332" y="524113"/>
            <a:ext cx="3418868" cy="3165908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Connecteur droit 10"/>
          <p:cNvCxnSpPr/>
          <p:nvPr/>
        </p:nvCxnSpPr>
        <p:spPr>
          <a:xfrm>
            <a:off x="1676400" y="605122"/>
            <a:ext cx="0" cy="27559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5957164" y="4015435"/>
            <a:ext cx="0" cy="246791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2190966" y="3875735"/>
            <a:ext cx="0" cy="260761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2358692" y="4624722"/>
            <a:ext cx="984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accent6"/>
                </a:solidFill>
              </a:rPr>
              <a:t>π+μ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190966" y="1274155"/>
            <a:ext cx="984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accent6"/>
                </a:solidFill>
              </a:rPr>
              <a:t>π+μ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131049" y="4714104"/>
            <a:ext cx="984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accent6"/>
                </a:solidFill>
              </a:rPr>
              <a:t>π+μ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441459" y="2590800"/>
            <a:ext cx="517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tilt</a:t>
            </a:r>
            <a:endParaRPr lang="en-US" dirty="0"/>
          </a:p>
        </p:txBody>
      </p:sp>
      <p:sp>
        <p:nvSpPr>
          <p:cNvPr id="25" name="ZoneTexte 24"/>
          <p:cNvSpPr txBox="1"/>
          <p:nvPr/>
        </p:nvSpPr>
        <p:spPr>
          <a:xfrm>
            <a:off x="2323651" y="5969000"/>
            <a:ext cx="895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length</a:t>
            </a:r>
            <a:endParaRPr lang="en-US" dirty="0"/>
          </a:p>
        </p:txBody>
      </p:sp>
      <p:sp>
        <p:nvSpPr>
          <p:cNvPr id="26" name="ZoneTexte 25"/>
          <p:cNvSpPr txBox="1"/>
          <p:nvPr/>
        </p:nvSpPr>
        <p:spPr>
          <a:xfrm>
            <a:off x="7292339" y="5969000"/>
            <a:ext cx="662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radii</a:t>
            </a:r>
            <a:endParaRPr lang="en-US" dirty="0"/>
          </a:p>
        </p:txBody>
      </p:sp>
      <p:pic>
        <p:nvPicPr>
          <p:cNvPr id="27" name="Image 26" descr="Screen Shot 2015-08-04 at 4.38.29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112" y="1484499"/>
            <a:ext cx="2234488" cy="1860239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Image 27" descr="Screen Shot 2015-07-27 at 7.55.34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00" y="1484499"/>
            <a:ext cx="2700478" cy="1876523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9" name="Obje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557488"/>
              </p:ext>
            </p:extLst>
          </p:nvPr>
        </p:nvGraphicFramePr>
        <p:xfrm>
          <a:off x="3754164" y="652284"/>
          <a:ext cx="1737271" cy="621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2" name="Equation" r:id="rId8" imgW="1384300" imgH="495300" progId="Equation.DSMT4">
                  <p:embed/>
                </p:oleObj>
              </mc:Choice>
              <mc:Fallback>
                <p:oleObj name="Equation" r:id="rId8" imgW="13843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54164" y="652284"/>
                        <a:ext cx="1737271" cy="6218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ZoneTexte 29"/>
          <p:cNvSpPr txBox="1"/>
          <p:nvPr/>
        </p:nvSpPr>
        <p:spPr>
          <a:xfrm>
            <a:off x="5321005" y="719721"/>
            <a:ext cx="318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79646"/>
                </a:solidFill>
              </a:rPr>
              <a:t>+</a:t>
            </a:r>
          </a:p>
        </p:txBody>
      </p:sp>
      <p:graphicFrame>
        <p:nvGraphicFramePr>
          <p:cNvPr id="31" name="Obje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558218"/>
              </p:ext>
            </p:extLst>
          </p:nvPr>
        </p:nvGraphicFramePr>
        <p:xfrm>
          <a:off x="5638359" y="686205"/>
          <a:ext cx="3511160" cy="566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3" name="Equation" r:id="rId10" imgW="2832100" imgH="457200" progId="Equation.DSMT4">
                  <p:embed/>
                </p:oleObj>
              </mc:Choice>
              <mc:Fallback>
                <p:oleObj name="Equation" r:id="rId10" imgW="28321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638359" y="686205"/>
                        <a:ext cx="3511160" cy="5668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ZoneTexte 31"/>
          <p:cNvSpPr txBox="1"/>
          <p:nvPr/>
        </p:nvSpPr>
        <p:spPr>
          <a:xfrm>
            <a:off x="479425" y="732826"/>
            <a:ext cx="1082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2.5 GeV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479425" y="2048950"/>
            <a:ext cx="1082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1</a:t>
            </a:r>
            <a:r>
              <a:rPr lang="en-US" sz="1200" dirty="0" smtClean="0">
                <a:solidFill>
                  <a:srgbClr val="FF0000"/>
                </a:solidFill>
              </a:rPr>
              <a:t>.5 GeV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555625" y="4019685"/>
            <a:ext cx="1082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2.5 GeV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606425" y="5221509"/>
            <a:ext cx="1082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1</a:t>
            </a:r>
            <a:r>
              <a:rPr lang="en-US" sz="1200" dirty="0" smtClean="0">
                <a:solidFill>
                  <a:srgbClr val="FF0000"/>
                </a:solidFill>
              </a:rPr>
              <a:t>.5 GeV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5209585" y="4069284"/>
            <a:ext cx="1082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2.5 GeV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5171485" y="5205379"/>
            <a:ext cx="1082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1</a:t>
            </a:r>
            <a:r>
              <a:rPr lang="en-US" sz="1200" dirty="0" smtClean="0">
                <a:solidFill>
                  <a:srgbClr val="FF0000"/>
                </a:solidFill>
              </a:rPr>
              <a:t>.5 GeV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8" name="Flèche vers la droite 37"/>
          <p:cNvSpPr/>
          <p:nvPr/>
        </p:nvSpPr>
        <p:spPr>
          <a:xfrm>
            <a:off x="8327898" y="6081268"/>
            <a:ext cx="717804" cy="338582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Espace réservé de la date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9387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creen Shot 2015-08-06 at 7.50.5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0" b="3156"/>
          <a:stretch/>
        </p:blipFill>
        <p:spPr>
          <a:xfrm>
            <a:off x="4553028" y="3759201"/>
            <a:ext cx="3701456" cy="295910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 descr="Screen Shot 2015-08-06 at 7.52.49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8" b="-4124"/>
          <a:stretch/>
        </p:blipFill>
        <p:spPr>
          <a:xfrm>
            <a:off x="145309" y="3759200"/>
            <a:ext cx="3588491" cy="3058695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 2" descr="Screen Shot 2015-08-06 at 7.51.15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0" b="1175"/>
          <a:stretch/>
        </p:blipFill>
        <p:spPr>
          <a:xfrm>
            <a:off x="152400" y="524113"/>
            <a:ext cx="3543300" cy="3137571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8300" y="-64849"/>
            <a:ext cx="8775700" cy="58896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</a:rPr>
              <a:t>particle yields for </a:t>
            </a:r>
            <a:r>
              <a:rPr lang="en-US" sz="2800" dirty="0">
                <a:solidFill>
                  <a:schemeClr val="accent6"/>
                </a:solidFill>
              </a:rPr>
              <a:t>L</a:t>
            </a:r>
            <a:r>
              <a:rPr lang="en-US" sz="2800" baseline="-25000" dirty="0">
                <a:solidFill>
                  <a:schemeClr val="accent6"/>
                </a:solidFill>
              </a:rPr>
              <a:t>taper</a:t>
            </a:r>
            <a:r>
              <a:rPr lang="en-US" sz="2800" dirty="0" smtClean="0">
                <a:solidFill>
                  <a:schemeClr val="accent6"/>
                </a:solidFill>
              </a:rPr>
              <a:t>= 50 m, E</a:t>
            </a:r>
            <a:r>
              <a:rPr lang="en-US" sz="2800" baseline="-25000" dirty="0" smtClean="0">
                <a:solidFill>
                  <a:schemeClr val="accent6"/>
                </a:solidFill>
              </a:rPr>
              <a:t>k</a:t>
            </a:r>
            <a:r>
              <a:rPr lang="en-US" sz="2800" dirty="0" smtClean="0">
                <a:solidFill>
                  <a:schemeClr val="accent6"/>
                </a:solidFill>
              </a:rPr>
              <a:t> </a:t>
            </a:r>
            <a:r>
              <a:rPr lang="en-US" sz="2800" dirty="0">
                <a:solidFill>
                  <a:schemeClr val="accent6"/>
                </a:solidFill>
              </a:rPr>
              <a:t>= </a:t>
            </a:r>
            <a:r>
              <a:rPr lang="en-US" sz="2800" dirty="0" smtClean="0">
                <a:solidFill>
                  <a:schemeClr val="accent6"/>
                </a:solidFill>
              </a:rPr>
              <a:t>1.5, 2.5 GeV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34200" y="6496050"/>
            <a:ext cx="21336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23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1866900" y="605122"/>
            <a:ext cx="0" cy="27559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5831028" y="3891709"/>
            <a:ext cx="0" cy="260761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2330666" y="3875735"/>
            <a:ext cx="0" cy="260761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2428760" y="462520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accent6"/>
                </a:solidFill>
              </a:rPr>
              <a:t>μ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415610" y="127415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accent6"/>
                </a:solidFill>
              </a:rPr>
              <a:t>μ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051039" y="462520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accent6"/>
                </a:solidFill>
              </a:rPr>
              <a:t>μ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441459" y="2590800"/>
            <a:ext cx="517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tilt</a:t>
            </a:r>
            <a:endParaRPr lang="en-US" dirty="0"/>
          </a:p>
        </p:txBody>
      </p:sp>
      <p:sp>
        <p:nvSpPr>
          <p:cNvPr id="25" name="ZoneTexte 24"/>
          <p:cNvSpPr txBox="1"/>
          <p:nvPr/>
        </p:nvSpPr>
        <p:spPr>
          <a:xfrm>
            <a:off x="2323651" y="5969000"/>
            <a:ext cx="895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length</a:t>
            </a:r>
            <a:endParaRPr lang="en-US" dirty="0"/>
          </a:p>
        </p:txBody>
      </p:sp>
      <p:sp>
        <p:nvSpPr>
          <p:cNvPr id="26" name="ZoneTexte 25"/>
          <p:cNvSpPr txBox="1"/>
          <p:nvPr/>
        </p:nvSpPr>
        <p:spPr>
          <a:xfrm>
            <a:off x="7051039" y="5969000"/>
            <a:ext cx="662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radii</a:t>
            </a:r>
            <a:endParaRPr lang="en-US" dirty="0"/>
          </a:p>
        </p:txBody>
      </p:sp>
      <p:graphicFrame>
        <p:nvGraphicFramePr>
          <p:cNvPr id="29" name="Obje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355148"/>
              </p:ext>
            </p:extLst>
          </p:nvPr>
        </p:nvGraphicFramePr>
        <p:xfrm>
          <a:off x="3754164" y="652284"/>
          <a:ext cx="1737271" cy="621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84" name="Equation" r:id="rId6" imgW="1384300" imgH="495300" progId="Equation.DSMT4">
                  <p:embed/>
                </p:oleObj>
              </mc:Choice>
              <mc:Fallback>
                <p:oleObj name="Equation" r:id="rId6" imgW="13843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54164" y="652284"/>
                        <a:ext cx="1737271" cy="6218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ZoneTexte 29"/>
          <p:cNvSpPr txBox="1"/>
          <p:nvPr/>
        </p:nvSpPr>
        <p:spPr>
          <a:xfrm>
            <a:off x="5321005" y="719721"/>
            <a:ext cx="318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79646"/>
                </a:solidFill>
              </a:rPr>
              <a:t>+</a:t>
            </a:r>
          </a:p>
        </p:txBody>
      </p:sp>
      <p:graphicFrame>
        <p:nvGraphicFramePr>
          <p:cNvPr id="31" name="Obje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501676"/>
              </p:ext>
            </p:extLst>
          </p:nvPr>
        </p:nvGraphicFramePr>
        <p:xfrm>
          <a:off x="5638359" y="686205"/>
          <a:ext cx="3511160" cy="566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85" name="Equation" r:id="rId8" imgW="2832100" imgH="457200" progId="Equation.DSMT4">
                  <p:embed/>
                </p:oleObj>
              </mc:Choice>
              <mc:Fallback>
                <p:oleObj name="Equation" r:id="rId8" imgW="28321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38359" y="686205"/>
                        <a:ext cx="3511160" cy="5668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ZoneTexte 31"/>
          <p:cNvSpPr txBox="1"/>
          <p:nvPr/>
        </p:nvSpPr>
        <p:spPr>
          <a:xfrm>
            <a:off x="784225" y="824704"/>
            <a:ext cx="841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2.5 GeV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784225" y="1910450"/>
            <a:ext cx="1082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1</a:t>
            </a:r>
            <a:r>
              <a:rPr lang="en-US" sz="1200" dirty="0" smtClean="0">
                <a:solidFill>
                  <a:srgbClr val="FF0000"/>
                </a:solidFill>
              </a:rPr>
              <a:t>.5 GeV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695325" y="4074567"/>
            <a:ext cx="1082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2.5 GeV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695325" y="5066879"/>
            <a:ext cx="1082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1</a:t>
            </a:r>
            <a:r>
              <a:rPr lang="en-US" sz="1200" dirty="0" smtClean="0">
                <a:solidFill>
                  <a:srgbClr val="FF0000"/>
                </a:solidFill>
              </a:rPr>
              <a:t>.5 GeV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5090241" y="4067376"/>
            <a:ext cx="1082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2.5 GeV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5065557" y="5086869"/>
            <a:ext cx="1082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1</a:t>
            </a:r>
            <a:r>
              <a:rPr lang="en-US" sz="1200" dirty="0" smtClean="0">
                <a:solidFill>
                  <a:srgbClr val="FF0000"/>
                </a:solidFill>
              </a:rPr>
              <a:t>.5 GeV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38" name="Image 37" descr="Screen Shot 2015-08-04 at 4.37.37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557" y="1460023"/>
            <a:ext cx="2319969" cy="1905689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" name="Image 38" descr="Screen Shot 2015-07-24 at 10.28.18 P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898" y="1472723"/>
            <a:ext cx="2680918" cy="1888299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0" name="Flèche vers la droite 39"/>
          <p:cNvSpPr/>
          <p:nvPr/>
        </p:nvSpPr>
        <p:spPr>
          <a:xfrm>
            <a:off x="8375396" y="5894273"/>
            <a:ext cx="717804" cy="338582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8335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483350"/>
            <a:ext cx="2895600" cy="365125"/>
          </a:xfrm>
        </p:spPr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83350"/>
            <a:ext cx="21336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24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pic>
        <p:nvPicPr>
          <p:cNvPr id="7" name="Image 6" descr="Screen Shot 2015-08-06 at 8.35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864" y="1125538"/>
            <a:ext cx="3868492" cy="342900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 descr="Screen Shot 2015-08-06 at 8.36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10" y="1125538"/>
            <a:ext cx="3825180" cy="342900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ZoneTexte 10"/>
          <p:cNvSpPr txBox="1"/>
          <p:nvPr/>
        </p:nvSpPr>
        <p:spPr>
          <a:xfrm>
            <a:off x="3292780" y="3635372"/>
            <a:ext cx="55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p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547280" y="3635372"/>
            <a:ext cx="55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p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416034" y="84138"/>
            <a:ext cx="8397765" cy="86836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</a:rPr>
              <a:t>proton yields  for different target-tilts and tapers</a:t>
            </a:r>
            <a:r>
              <a:rPr lang="en-US" sz="1800" b="1" dirty="0">
                <a:solidFill>
                  <a:schemeClr val="accent6"/>
                </a:solidFill>
              </a:rPr>
              <a:t/>
            </a:r>
            <a:br>
              <a:rPr lang="en-US" sz="1800" b="1" dirty="0">
                <a:solidFill>
                  <a:schemeClr val="accent6"/>
                </a:solidFill>
              </a:rPr>
            </a:br>
            <a:endParaRPr lang="en-US" sz="1800" dirty="0">
              <a:solidFill>
                <a:schemeClr val="accent6"/>
              </a:solidFill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2227610" y="1284287"/>
            <a:ext cx="0" cy="304352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6329710" y="1284287"/>
            <a:ext cx="0" cy="288131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416035" y="4790551"/>
            <a:ext cx="3665190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all momenta in black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selection in red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proton 0.222 &lt; P (GeV/c) &lt; 0.776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statistical error &lt; 1 %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145533" y="5931269"/>
            <a:ext cx="6935500" cy="369332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  <a:effectLst/>
        </p:spPr>
        <p:txBody>
          <a:bodyPr wrap="none" rtlCol="0">
            <a:spAutoFit/>
          </a:bodyPr>
          <a:lstStyle/>
          <a:p>
            <a:r>
              <a:rPr lang="en-US" dirty="0" smtClean="0"/>
              <a:t>there is a reduction of higher momentum protons with the tilt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914400" y="3727705"/>
            <a:ext cx="1243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</a:t>
            </a:r>
            <a:r>
              <a:rPr lang="en-US" sz="1600" baseline="-25000" dirty="0" smtClean="0"/>
              <a:t>taper</a:t>
            </a:r>
            <a:r>
              <a:rPr lang="en-US" sz="1600" dirty="0" smtClean="0"/>
              <a:t> = 5 m</a:t>
            </a:r>
            <a:endParaRPr lang="en-US" sz="1600" dirty="0"/>
          </a:p>
        </p:txBody>
      </p:sp>
      <p:sp>
        <p:nvSpPr>
          <p:cNvPr id="3" name="ZoneTexte 2"/>
          <p:cNvSpPr txBox="1"/>
          <p:nvPr/>
        </p:nvSpPr>
        <p:spPr>
          <a:xfrm>
            <a:off x="4960500" y="3747010"/>
            <a:ext cx="13572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</a:t>
            </a:r>
            <a:r>
              <a:rPr lang="en-US" sz="1600" baseline="-25000" dirty="0" smtClean="0"/>
              <a:t>taper</a:t>
            </a:r>
            <a:r>
              <a:rPr lang="en-US" sz="1600" dirty="0" smtClean="0"/>
              <a:t> = 50 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5189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7315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79646"/>
                </a:solidFill>
              </a:rPr>
              <a:t>conclusion/further studies </a:t>
            </a:r>
            <a:endParaRPr lang="en-US" sz="4000" dirty="0">
              <a:solidFill>
                <a:srgbClr val="F7964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09677"/>
            <a:ext cx="8991600" cy="4403724"/>
          </a:xfrm>
        </p:spPr>
        <p:txBody>
          <a:bodyPr>
            <a:normAutofit fontScale="85000" lnSpcReduction="10000"/>
          </a:bodyPr>
          <a:lstStyle/>
          <a:p>
            <a:pPr marL="514350" lvl="1" indent="0">
              <a:buNone/>
            </a:pPr>
            <a:endParaRPr lang="en-US" sz="2300" dirty="0" smtClean="0"/>
          </a:p>
          <a:p>
            <a:pPr marL="0" indent="0">
              <a:buNone/>
            </a:pPr>
            <a:r>
              <a:rPr lang="en-US" sz="2600" dirty="0" smtClean="0"/>
              <a:t>for 5, 50 m gaussian + 1</a:t>
            </a:r>
            <a:r>
              <a:rPr lang="en-US" sz="2600" baseline="30000" dirty="0" smtClean="0"/>
              <a:t>st</a:t>
            </a:r>
            <a:r>
              <a:rPr lang="en-US" sz="2600" dirty="0" smtClean="0"/>
              <a:t> degree inverse adiabatic solenoid:</a:t>
            </a:r>
          </a:p>
          <a:p>
            <a:pPr lvl="1">
              <a:buFont typeface="Arial"/>
              <a:buChar char="•"/>
            </a:pPr>
            <a:r>
              <a:rPr lang="en-US" sz="2300" dirty="0" smtClean="0">
                <a:solidFill>
                  <a:schemeClr val="accent3"/>
                </a:solidFill>
              </a:rPr>
              <a:t>target-tilt 100 mrad or more </a:t>
            </a:r>
          </a:p>
          <a:p>
            <a:pPr lvl="1">
              <a:buFont typeface="Arial"/>
              <a:buChar char="•"/>
            </a:pPr>
            <a:r>
              <a:rPr lang="en-US" sz="2300" dirty="0" smtClean="0">
                <a:solidFill>
                  <a:schemeClr val="accent3"/>
                </a:solidFill>
              </a:rPr>
              <a:t>target-length 25 cm or more </a:t>
            </a:r>
          </a:p>
          <a:p>
            <a:pPr lvl="1">
              <a:buFont typeface="Arial"/>
              <a:buChar char="•"/>
            </a:pPr>
            <a:r>
              <a:rPr lang="en-US" sz="2300" dirty="0" smtClean="0">
                <a:solidFill>
                  <a:schemeClr val="accent3"/>
                </a:solidFill>
              </a:rPr>
              <a:t>target-radius 5 mm or more</a:t>
            </a:r>
            <a:endParaRPr lang="en-US" sz="2300" dirty="0" smtClean="0"/>
          </a:p>
          <a:p>
            <a:pPr lvl="1">
              <a:buFont typeface="Arial"/>
              <a:buChar char="•"/>
            </a:pPr>
            <a:r>
              <a:rPr lang="en-US" sz="2300" dirty="0" smtClean="0">
                <a:solidFill>
                  <a:srgbClr val="9BBB59"/>
                </a:solidFill>
              </a:rPr>
              <a:t>higher momentum protons yields decreases with larger target-tilts</a:t>
            </a:r>
          </a:p>
          <a:p>
            <a:pPr lvl="1">
              <a:buFont typeface="Arial"/>
              <a:buChar char="•"/>
            </a:pPr>
            <a:r>
              <a:rPr lang="en-US" sz="2300" dirty="0" smtClean="0">
                <a:solidFill>
                  <a:srgbClr val="9BBB59"/>
                </a:solidFill>
              </a:rPr>
              <a:t>proton E</a:t>
            </a:r>
            <a:r>
              <a:rPr lang="en-US" sz="2300" baseline="-25000" dirty="0" smtClean="0">
                <a:solidFill>
                  <a:srgbClr val="9BBB59"/>
                </a:solidFill>
              </a:rPr>
              <a:t>k</a:t>
            </a:r>
            <a:r>
              <a:rPr lang="en-US" sz="2300" dirty="0" smtClean="0">
                <a:solidFill>
                  <a:srgbClr val="9BBB59"/>
                </a:solidFill>
              </a:rPr>
              <a:t>= 2.5 GeV doubles the yields</a:t>
            </a:r>
          </a:p>
          <a:p>
            <a:pPr lvl="1">
              <a:buFont typeface="Arial"/>
              <a:buChar char="•"/>
            </a:pPr>
            <a:endParaRPr lang="en-US" sz="2300" dirty="0">
              <a:solidFill>
                <a:srgbClr val="9BBB59"/>
              </a:solidFill>
            </a:endParaRPr>
          </a:p>
          <a:p>
            <a:pPr marL="57150" indent="0">
              <a:buNone/>
            </a:pPr>
            <a:r>
              <a:rPr lang="en-US" sz="2600" dirty="0" smtClean="0"/>
              <a:t>next</a:t>
            </a:r>
            <a:r>
              <a:rPr lang="en-US" sz="3000" dirty="0" smtClean="0"/>
              <a:t>:</a:t>
            </a:r>
            <a:endParaRPr lang="en-US" sz="2300" dirty="0" smtClean="0"/>
          </a:p>
          <a:p>
            <a:pPr lvl="1">
              <a:buFont typeface="Arial"/>
              <a:buChar char="•"/>
            </a:pPr>
            <a:r>
              <a:rPr lang="en-US" sz="2300" dirty="0" smtClean="0"/>
              <a:t>test the cubic field “slower decrease of the field” (similar results expected)</a:t>
            </a:r>
          </a:p>
          <a:p>
            <a:pPr lvl="1">
              <a:buFont typeface="Arial"/>
              <a:buChar char="•"/>
            </a:pPr>
            <a:r>
              <a:rPr lang="en-US" sz="2300" dirty="0" smtClean="0"/>
              <a:t>test with a different MC (geant4, MARS) to compare the yield patterns and their absolute values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6819900" y="5981700"/>
            <a:ext cx="1010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Thanks</a:t>
            </a:r>
            <a:endParaRPr lang="en-US" sz="2000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457200" y="65087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>
          <a:xfrm>
            <a:off x="3124200" y="6508750"/>
            <a:ext cx="2895600" cy="365125"/>
          </a:xfrm>
        </p:spPr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6553200" y="6508750"/>
            <a:ext cx="21336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25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842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07976"/>
            <a:ext cx="6921500" cy="563733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79646"/>
                </a:solidFill>
              </a:rPr>
              <a:t>Power on target</a:t>
            </a:r>
            <a:endParaRPr lang="en-US" sz="3600" dirty="0">
              <a:solidFill>
                <a:srgbClr val="F79646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788128" y="5832149"/>
            <a:ext cx="1608471" cy="369332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trg</a:t>
            </a:r>
            <a:r>
              <a:rPr lang="en-US" dirty="0" smtClean="0"/>
              <a:t> = 2.5 MW</a:t>
            </a:r>
            <a:endParaRPr lang="en-US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26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pic>
        <p:nvPicPr>
          <p:cNvPr id="10" name="Image 9" descr="Screen Shot 2015-07-08 at 2.04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73038"/>
            <a:ext cx="2408339" cy="183359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 2" descr="Screen Shot 2015-07-09 at 9.02.3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4" y="1612928"/>
            <a:ext cx="5837915" cy="3956022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3035300" y="2374900"/>
            <a:ext cx="176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 mrad  tilt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81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creen Shot 2015-07-08 at 8.10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83" y="1542507"/>
            <a:ext cx="4074912" cy="3701252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 2" descr="Screen Shot 2015-07-08 at 8.11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858" y="1598858"/>
            <a:ext cx="4222098" cy="364490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901700" y="2588116"/>
            <a:ext cx="984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accent6"/>
                </a:solidFill>
              </a:rPr>
              <a:t>π+μ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2340750" y="1701800"/>
            <a:ext cx="0" cy="3200400"/>
          </a:xfrm>
          <a:prstGeom prst="line">
            <a:avLst/>
          </a:prstGeom>
          <a:ln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558800" y="292100"/>
            <a:ext cx="8229600" cy="1257300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solidFill>
                  <a:srgbClr val="F79646"/>
                </a:solidFill>
              </a:rPr>
              <a:t>particle yields at the edge of MCS</a:t>
            </a:r>
            <a:br>
              <a:rPr lang="en-US" sz="3100" dirty="0">
                <a:solidFill>
                  <a:srgbClr val="F79646"/>
                </a:solidFill>
              </a:rPr>
            </a:br>
            <a:r>
              <a:rPr lang="en-US" sz="3100" dirty="0">
                <a:solidFill>
                  <a:srgbClr val="F79646"/>
                </a:solidFill>
              </a:rPr>
              <a:t>for different </a:t>
            </a:r>
            <a:r>
              <a:rPr lang="en-US" sz="3100" dirty="0" smtClean="0">
                <a:solidFill>
                  <a:srgbClr val="F79646"/>
                </a:solidFill>
              </a:rPr>
              <a:t>beam sizes</a:t>
            </a:r>
            <a:br>
              <a:rPr lang="en-US" sz="3100" dirty="0" smtClean="0">
                <a:solidFill>
                  <a:srgbClr val="F79646"/>
                </a:solidFill>
              </a:rPr>
            </a:br>
            <a:r>
              <a:rPr lang="en-US" sz="2000" dirty="0" smtClean="0">
                <a:solidFill>
                  <a:srgbClr val="F79646"/>
                </a:solidFill>
              </a:rPr>
              <a:t>tilt=100 mrad, </a:t>
            </a:r>
            <a:r>
              <a:rPr lang="en-US" sz="2000" dirty="0">
                <a:solidFill>
                  <a:srgbClr val="F79646"/>
                </a:solidFill>
              </a:rPr>
              <a:t>L</a:t>
            </a:r>
            <a:r>
              <a:rPr lang="en-US" sz="2000" baseline="-25000" dirty="0" smtClean="0">
                <a:solidFill>
                  <a:srgbClr val="F79646"/>
                </a:solidFill>
              </a:rPr>
              <a:t>trg</a:t>
            </a:r>
            <a:r>
              <a:rPr lang="en-US" sz="2000" dirty="0" smtClean="0">
                <a:solidFill>
                  <a:srgbClr val="F79646"/>
                </a:solidFill>
              </a:rPr>
              <a:t>=30 cm</a:t>
            </a:r>
            <a:r>
              <a:rPr lang="en-US" sz="2000" dirty="0">
                <a:solidFill>
                  <a:srgbClr val="F79646"/>
                </a:solidFill>
              </a:rPr>
              <a:t>, </a:t>
            </a:r>
            <a:r>
              <a:rPr lang="en-US" sz="2000" spc="-150" dirty="0" smtClean="0">
                <a:solidFill>
                  <a:srgbClr val="F79646"/>
                </a:solidFill>
              </a:rPr>
              <a:t>r</a:t>
            </a:r>
            <a:r>
              <a:rPr lang="en-US" sz="2000" spc="-150" baseline="-25000" dirty="0" smtClean="0">
                <a:solidFill>
                  <a:srgbClr val="F79646"/>
                </a:solidFill>
              </a:rPr>
              <a:t>trg</a:t>
            </a:r>
            <a:r>
              <a:rPr lang="en-US" sz="2000" spc="-150" dirty="0" smtClean="0">
                <a:solidFill>
                  <a:srgbClr val="F79646"/>
                </a:solidFill>
              </a:rPr>
              <a:t>= 5 </a:t>
            </a:r>
            <a:r>
              <a:rPr lang="en-US" sz="2000" spc="-150" dirty="0">
                <a:solidFill>
                  <a:srgbClr val="F79646"/>
                </a:solidFill>
              </a:rPr>
              <a:t>mm</a:t>
            </a:r>
            <a:r>
              <a:rPr lang="en-US" sz="2000" dirty="0">
                <a:solidFill>
                  <a:srgbClr val="F79646"/>
                </a:solidFill>
              </a:rPr>
              <a:t/>
            </a:r>
            <a:br>
              <a:rPr lang="en-US" sz="2000" dirty="0">
                <a:solidFill>
                  <a:srgbClr val="F79646"/>
                </a:solidFill>
              </a:rPr>
            </a:br>
            <a:r>
              <a:rPr lang="en-US" sz="2000" dirty="0" smtClean="0">
                <a:solidFill>
                  <a:srgbClr val="F79646"/>
                </a:solidFill>
              </a:rPr>
              <a:t/>
            </a:r>
            <a:br>
              <a:rPr lang="en-US" sz="2000" dirty="0" smtClean="0">
                <a:solidFill>
                  <a:srgbClr val="F79646"/>
                </a:solidFill>
              </a:rPr>
            </a:br>
            <a:endParaRPr lang="en-US" sz="2000" dirty="0">
              <a:solidFill>
                <a:srgbClr val="F79646"/>
              </a:solidFill>
            </a:endParaRPr>
          </a:p>
        </p:txBody>
      </p:sp>
      <p:cxnSp>
        <p:nvCxnSpPr>
          <p:cNvPr id="20" name="Connecteur droit 19"/>
          <p:cNvCxnSpPr/>
          <p:nvPr/>
        </p:nvCxnSpPr>
        <p:spPr>
          <a:xfrm>
            <a:off x="6727935" y="1765300"/>
            <a:ext cx="0" cy="3136900"/>
          </a:xfrm>
          <a:prstGeom prst="line">
            <a:avLst/>
          </a:prstGeom>
          <a:ln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5486367" y="2588116"/>
            <a:ext cx="387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p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90783" y="5394522"/>
            <a:ext cx="1954467" cy="307777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statistical </a:t>
            </a:r>
            <a:r>
              <a:rPr lang="en-US" sz="1400" dirty="0">
                <a:solidFill>
                  <a:srgbClr val="000000"/>
                </a:solidFill>
              </a:rPr>
              <a:t>error &lt; 1 </a:t>
            </a:r>
            <a:r>
              <a:rPr lang="en-US" sz="1400" dirty="0" smtClean="0">
                <a:solidFill>
                  <a:srgbClr val="000000"/>
                </a:solidFill>
              </a:rPr>
              <a:t>%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831312" y="5600700"/>
            <a:ext cx="3874288" cy="369332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similar, could do less in beam size </a:t>
            </a:r>
            <a:endParaRPr lang="en-US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24" name="Espace réservé du numéro de diapositiv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27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7378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Screen Shot 2015-07-07 at 11.47.35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3"/>
          <a:stretch/>
        </p:blipFill>
        <p:spPr>
          <a:xfrm>
            <a:off x="228600" y="3632199"/>
            <a:ext cx="3728033" cy="313690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 4" descr="Screen Shot 2015-07-07 at 11.48.08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1" b="-1"/>
          <a:stretch/>
        </p:blipFill>
        <p:spPr>
          <a:xfrm>
            <a:off x="4762501" y="3632199"/>
            <a:ext cx="3901208" cy="3162427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 2" descr="Screen Shot 2015-07-07 at 11.47.59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3"/>
          <a:stretch/>
        </p:blipFill>
        <p:spPr>
          <a:xfrm>
            <a:off x="4758332" y="127000"/>
            <a:ext cx="3905377" cy="3330687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ZoneTexte 19"/>
          <p:cNvSpPr txBox="1"/>
          <p:nvPr/>
        </p:nvSpPr>
        <p:spPr>
          <a:xfrm>
            <a:off x="6622291" y="2150233"/>
            <a:ext cx="55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p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61123" y="4770937"/>
            <a:ext cx="620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chemeClr val="accent6"/>
                </a:solidFill>
              </a:rPr>
              <a:t>μ</a:t>
            </a:r>
            <a:r>
              <a:rPr lang="el-GR" sz="2400" b="1" baseline="30000" dirty="0" smtClean="0">
                <a:solidFill>
                  <a:schemeClr val="accent6"/>
                </a:solidFill>
              </a:rPr>
              <a:t>+</a:t>
            </a:r>
            <a:endParaRPr lang="en-US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2475131" y="3976587"/>
            <a:ext cx="1244600" cy="307777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momenta</a:t>
            </a:r>
            <a:endParaRPr lang="en-US" sz="1400" dirty="0"/>
          </a:p>
        </p:txBody>
      </p:sp>
      <p:sp>
        <p:nvSpPr>
          <p:cNvPr id="21" name="ZoneTexte 20"/>
          <p:cNvSpPr txBox="1"/>
          <p:nvPr/>
        </p:nvSpPr>
        <p:spPr>
          <a:xfrm>
            <a:off x="228600" y="1965567"/>
            <a:ext cx="3176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 = </a:t>
            </a:r>
            <a:r>
              <a:rPr lang="en-US" sz="2000" dirty="0" smtClean="0">
                <a:solidFill>
                  <a:srgbClr val="FF0000"/>
                </a:solidFill>
              </a:rPr>
              <a:t>5, </a:t>
            </a:r>
            <a:r>
              <a:rPr lang="en-US" sz="2000" dirty="0" smtClean="0">
                <a:solidFill>
                  <a:srgbClr val="32E90B"/>
                </a:solidFill>
              </a:rPr>
              <a:t>10,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400F9"/>
                </a:solidFill>
              </a:rPr>
              <a:t>15,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20,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50 m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421400" y="3976588"/>
            <a:ext cx="1978891" cy="307777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transverse momenta</a:t>
            </a:r>
            <a:endParaRPr lang="en-US" sz="1400" dirty="0"/>
          </a:p>
        </p:txBody>
      </p:sp>
      <p:sp>
        <p:nvSpPr>
          <p:cNvPr id="25" name="ZoneTexte 24"/>
          <p:cNvSpPr txBox="1"/>
          <p:nvPr/>
        </p:nvSpPr>
        <p:spPr>
          <a:xfrm>
            <a:off x="7178179" y="477093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accent6"/>
                </a:solidFill>
              </a:rPr>
              <a:t>μ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28600" y="788318"/>
            <a:ext cx="4174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79646"/>
                </a:solidFill>
              </a:rPr>
              <a:t>momenta distributions</a:t>
            </a:r>
          </a:p>
          <a:p>
            <a:r>
              <a:rPr lang="en-US" sz="2800" smtClean="0">
                <a:solidFill>
                  <a:srgbClr val="F79646"/>
                </a:solidFill>
              </a:rPr>
              <a:t>(to be updated)</a:t>
            </a:r>
            <a:endParaRPr lang="en-US" sz="2800" dirty="0">
              <a:solidFill>
                <a:srgbClr val="F79646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377691" y="368300"/>
            <a:ext cx="1244600" cy="307777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momenta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5321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50875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08750"/>
            <a:ext cx="2895600" cy="365125"/>
          </a:xfrm>
        </p:spPr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08750"/>
            <a:ext cx="21336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29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496094"/>
              </p:ext>
            </p:extLst>
          </p:nvPr>
        </p:nvGraphicFramePr>
        <p:xfrm>
          <a:off x="112713" y="109392"/>
          <a:ext cx="2895843" cy="1036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0" name="Equation" r:id="rId3" imgW="1384300" imgH="495300" progId="Equation.DSMT4">
                  <p:embed/>
                </p:oleObj>
              </mc:Choice>
              <mc:Fallback>
                <p:oleObj name="Equation" r:id="rId3" imgW="13843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713" y="109392"/>
                        <a:ext cx="2895843" cy="1036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3008546" y="389930"/>
            <a:ext cx="36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</a:t>
            </a:r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319480"/>
              </p:ext>
            </p:extLst>
          </p:nvPr>
        </p:nvGraphicFramePr>
        <p:xfrm>
          <a:off x="3340100" y="201150"/>
          <a:ext cx="5852722" cy="944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1" name="Equation" r:id="rId5" imgW="2832100" imgH="457200" progId="Equation.DSMT4">
                  <p:embed/>
                </p:oleObj>
              </mc:Choice>
              <mc:Fallback>
                <p:oleObj name="Equation" r:id="rId5" imgW="28321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40100" y="201150"/>
                        <a:ext cx="5852722" cy="944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Image 12" descr="Screen Shot 2015-08-04 at 4.37.37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673" y="1269088"/>
            <a:ext cx="2685368" cy="2205838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 13" descr="Screen Shot 2015-08-04 at 4.38.29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92" y="1269088"/>
            <a:ext cx="2649615" cy="2205838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ZoneTexte 14"/>
          <p:cNvSpPr txBox="1"/>
          <p:nvPr/>
        </p:nvSpPr>
        <p:spPr>
          <a:xfrm>
            <a:off x="2349500" y="21902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 = 5 m</a:t>
            </a:r>
            <a:endParaRPr lang="en-US" dirty="0"/>
          </a:p>
        </p:txBody>
      </p:sp>
      <p:sp>
        <p:nvSpPr>
          <p:cNvPr id="16" name="ZoneTexte 15"/>
          <p:cNvSpPr txBox="1"/>
          <p:nvPr/>
        </p:nvSpPr>
        <p:spPr>
          <a:xfrm>
            <a:off x="6680200" y="2157968"/>
            <a:ext cx="115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 = 50 m</a:t>
            </a:r>
            <a:endParaRPr lang="en-US" dirty="0"/>
          </a:p>
        </p:txBody>
      </p:sp>
      <p:pic>
        <p:nvPicPr>
          <p:cNvPr id="17" name="Image 16" descr="Screen Shot 2015-07-24 at 10.28.18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600" y="3766312"/>
            <a:ext cx="3821462" cy="2691638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 17" descr="Screen Shot 2015-07-27 at 7.55.34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" y="3766312"/>
            <a:ext cx="3873500" cy="2691638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Flèche vers la droite 18"/>
          <p:cNvSpPr/>
          <p:nvPr/>
        </p:nvSpPr>
        <p:spPr>
          <a:xfrm>
            <a:off x="8686800" y="6521450"/>
            <a:ext cx="426212" cy="244808"/>
          </a:xfrm>
          <a:prstGeom prst="rightArrow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7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Screen Shot 2015-08-03 at 5.34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00" y="2233122"/>
            <a:ext cx="5435599" cy="4002577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00038"/>
            <a:ext cx="8229600" cy="284162"/>
          </a:xfrm>
        </p:spPr>
        <p:txBody>
          <a:bodyPr>
            <a:noAutofit/>
          </a:bodyPr>
          <a:lstStyle/>
          <a:p>
            <a:r>
              <a:rPr lang="el-GR" sz="3200" spc="-300" dirty="0" smtClean="0">
                <a:solidFill>
                  <a:schemeClr val="accent6"/>
                </a:solidFill>
              </a:rPr>
              <a:t>π</a:t>
            </a:r>
            <a:r>
              <a:rPr lang="el-GR" sz="3200" spc="-300" baseline="30000" dirty="0" smtClean="0">
                <a:solidFill>
                  <a:schemeClr val="accent6"/>
                </a:solidFill>
              </a:rPr>
              <a:t>+</a:t>
            </a:r>
            <a:r>
              <a:rPr lang="el-GR" sz="3200" dirty="0" smtClean="0">
                <a:solidFill>
                  <a:schemeClr val="accent6"/>
                </a:solidFill>
              </a:rPr>
              <a:t> </a:t>
            </a:r>
            <a:r>
              <a:rPr lang="en-US" sz="3200" dirty="0" smtClean="0">
                <a:solidFill>
                  <a:schemeClr val="accent6"/>
                </a:solidFill>
              </a:rPr>
              <a:t>production and P</a:t>
            </a:r>
            <a:r>
              <a:rPr lang="en-US" sz="3200" baseline="-25000" dirty="0" smtClean="0">
                <a:solidFill>
                  <a:schemeClr val="accent6"/>
                </a:solidFill>
              </a:rPr>
              <a:t>T</a:t>
            </a:r>
            <a:r>
              <a:rPr lang="en-US" sz="3200" dirty="0" smtClean="0">
                <a:solidFill>
                  <a:schemeClr val="accent6"/>
                </a:solidFill>
              </a:rPr>
              <a:t> acceptance for adiabatic solenoids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7" name="Espace réservé du contenu 6"/>
          <p:cNvSpPr txBox="1">
            <a:spLocks noGrp="1"/>
          </p:cNvSpPr>
          <p:nvPr>
            <p:ph idx="1"/>
          </p:nvPr>
        </p:nvSpPr>
        <p:spPr>
          <a:xfrm>
            <a:off x="234950" y="927100"/>
            <a:ext cx="3536950" cy="877163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prstClr val="white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1800" dirty="0"/>
              <a:t>f</a:t>
            </a:r>
            <a:r>
              <a:rPr lang="en-US" sz="1800" dirty="0" smtClean="0"/>
              <a:t>or adiabatic taper solenoid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B</a:t>
            </a:r>
            <a:r>
              <a:rPr lang="en-US" sz="1800" baseline="-25000" dirty="0"/>
              <a:t>1</a:t>
            </a:r>
            <a:r>
              <a:rPr lang="en-US" sz="1800" dirty="0"/>
              <a:t>=14 T, r</a:t>
            </a:r>
            <a:r>
              <a:rPr lang="en-US" sz="1800" baseline="-25000" dirty="0"/>
              <a:t>1 </a:t>
            </a:r>
            <a:r>
              <a:rPr lang="en-US" sz="1800" dirty="0"/>
              <a:t>= 20 cm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P</a:t>
            </a:r>
            <a:r>
              <a:rPr lang="en-US" sz="1800" baseline="-25000" dirty="0" smtClean="0"/>
              <a:t>T1</a:t>
            </a:r>
            <a:r>
              <a:rPr lang="en-US" sz="1800" dirty="0" smtClean="0"/>
              <a:t> </a:t>
            </a:r>
            <a:r>
              <a:rPr lang="en-US" sz="1800" dirty="0"/>
              <a:t>= 420 MeV/</a:t>
            </a:r>
            <a:r>
              <a:rPr lang="en-US" sz="1800" dirty="0" smtClean="0"/>
              <a:t>c</a:t>
            </a: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3937000" y="2781300"/>
            <a:ext cx="1739900" cy="3088620"/>
          </a:xfrm>
          <a:prstGeom prst="rect">
            <a:avLst/>
          </a:prstGeom>
          <a:noFill/>
          <a:ln w="25400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3771900" y="2669884"/>
            <a:ext cx="2146300" cy="738664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400" spc="-150" dirty="0" smtClean="0">
                <a:solidFill>
                  <a:srgbClr val="FF0000"/>
                </a:solidFill>
              </a:rPr>
              <a:t>	</a:t>
            </a:r>
            <a:r>
              <a:rPr lang="el-GR" sz="1400" spc="-150" dirty="0" smtClean="0">
                <a:solidFill>
                  <a:srgbClr val="FF0000"/>
                </a:solidFill>
              </a:rPr>
              <a:t>π</a:t>
            </a:r>
            <a:r>
              <a:rPr lang="el-GR" sz="1400" spc="-150" baseline="30000" dirty="0" smtClean="0">
                <a:solidFill>
                  <a:srgbClr val="FF0000"/>
                </a:solidFill>
              </a:rPr>
              <a:t>+</a:t>
            </a:r>
            <a:r>
              <a:rPr lang="en-US" sz="1400" spc="-150" baseline="30000" dirty="0" smtClean="0">
                <a:solidFill>
                  <a:srgbClr val="FF0000"/>
                </a:solidFill>
              </a:rPr>
              <a:t>    </a:t>
            </a:r>
            <a:r>
              <a:rPr lang="en-US" sz="1400" dirty="0" smtClean="0"/>
              <a:t>for </a:t>
            </a:r>
          </a:p>
          <a:p>
            <a:r>
              <a:rPr lang="en-US" sz="1400" dirty="0" smtClean="0"/>
              <a:t>&lt;</a:t>
            </a:r>
            <a:r>
              <a:rPr lang="en-US" sz="1400" spc="-300" dirty="0"/>
              <a:t>E</a:t>
            </a:r>
            <a:r>
              <a:rPr lang="el-GR" sz="1400" spc="-300" baseline="-25000" dirty="0" smtClean="0"/>
              <a:t>μ</a:t>
            </a:r>
            <a:r>
              <a:rPr lang="en-US" sz="1400" dirty="0" smtClean="0"/>
              <a:t>&gt; ~ 300 ± 50%  MeV</a:t>
            </a:r>
          </a:p>
          <a:p>
            <a:r>
              <a:rPr lang="en-US" sz="1400" dirty="0" smtClean="0"/>
              <a:t>(</a:t>
            </a:r>
            <a:r>
              <a:rPr lang="el-GR" sz="1400" dirty="0" smtClean="0"/>
              <a:t>&lt;</a:t>
            </a:r>
            <a:r>
              <a:rPr lang="en-US" sz="1400" spc="-300" dirty="0" smtClean="0"/>
              <a:t>E</a:t>
            </a:r>
            <a:r>
              <a:rPr lang="el-GR" sz="1400" spc="-300" baseline="-25000" dirty="0" smtClean="0"/>
              <a:t>μ</a:t>
            </a:r>
            <a:r>
              <a:rPr lang="el-GR" sz="1400" dirty="0" smtClean="0"/>
              <a:t>&gt; ~</a:t>
            </a:r>
            <a:r>
              <a:rPr lang="en-US" sz="1400" dirty="0" smtClean="0"/>
              <a:t> 57 % </a:t>
            </a:r>
            <a:r>
              <a:rPr lang="el-GR" sz="1400" dirty="0" smtClean="0"/>
              <a:t> </a:t>
            </a:r>
            <a:r>
              <a:rPr lang="en-US" sz="1400" dirty="0" smtClean="0"/>
              <a:t>&lt;</a:t>
            </a:r>
            <a:r>
              <a:rPr lang="en-US" sz="1400" spc="-300" dirty="0" smtClean="0"/>
              <a:t>E</a:t>
            </a:r>
            <a:r>
              <a:rPr lang="el-GR" sz="1400" spc="-300" baseline="-25000" dirty="0" smtClean="0"/>
              <a:t>π</a:t>
            </a:r>
            <a:r>
              <a:rPr lang="el-GR" sz="1400" dirty="0" smtClean="0"/>
              <a:t>&gt; </a:t>
            </a:r>
            <a:r>
              <a:rPr lang="en-US" sz="1400" dirty="0" smtClean="0"/>
              <a:t>)</a:t>
            </a:r>
            <a:endParaRPr lang="el-GR" sz="1400" spc="-300" dirty="0"/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3035300" y="5346700"/>
            <a:ext cx="4152900" cy="25400"/>
          </a:xfrm>
          <a:prstGeom prst="line">
            <a:avLst/>
          </a:prstGeom>
          <a:ln w="28575" cmpd="sng">
            <a:gradFill flip="none" rotWithShape="1">
              <a:gsLst>
                <a:gs pos="0">
                  <a:schemeClr val="tx1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6731000" y="5397500"/>
            <a:ext cx="0" cy="472420"/>
          </a:xfrm>
          <a:prstGeom prst="straightConnector1">
            <a:avLst/>
          </a:prstGeom>
          <a:ln>
            <a:gradFill flip="none" rotWithShape="1">
              <a:gsLst>
                <a:gs pos="0">
                  <a:schemeClr val="tx1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3505200" y="4140777"/>
            <a:ext cx="0" cy="1729143"/>
          </a:xfrm>
          <a:prstGeom prst="straightConnector1">
            <a:avLst/>
          </a:prstGeom>
          <a:ln>
            <a:gradFill flip="none" rotWithShape="1">
              <a:gsLst>
                <a:gs pos="0">
                  <a:schemeClr val="tx1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0" y="5245101"/>
            <a:ext cx="2324100" cy="584776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37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</a:t>
            </a:r>
            <a:r>
              <a:rPr lang="en-US" sz="1600" baseline="-25000" dirty="0"/>
              <a:t>T</a:t>
            </a:r>
            <a:r>
              <a:rPr lang="en-US" sz="1600" dirty="0" smtClean="0"/>
              <a:t> accepted</a:t>
            </a:r>
            <a:endParaRPr lang="el-GR" sz="1600" dirty="0" smtClean="0"/>
          </a:p>
          <a:p>
            <a:r>
              <a:rPr lang="en-US" sz="1600" dirty="0" smtClean="0"/>
              <a:t>r</a:t>
            </a:r>
            <a:r>
              <a:rPr lang="en-US" sz="1600" baseline="-25000" dirty="0"/>
              <a:t>1</a:t>
            </a:r>
            <a:r>
              <a:rPr lang="en-US" sz="1600" baseline="-25000" dirty="0" smtClean="0"/>
              <a:t> </a:t>
            </a:r>
            <a:r>
              <a:rPr lang="en-US" sz="1600" dirty="0"/>
              <a:t>= 7 cm, </a:t>
            </a:r>
            <a:r>
              <a:rPr lang="en-US" sz="1600" dirty="0" smtClean="0"/>
              <a:t>r</a:t>
            </a:r>
            <a:r>
              <a:rPr lang="en-US" sz="1600" baseline="-25000" dirty="0"/>
              <a:t>2</a:t>
            </a:r>
            <a:r>
              <a:rPr lang="en-US" sz="1600" dirty="0" smtClean="0"/>
              <a:t> </a:t>
            </a:r>
            <a:r>
              <a:rPr lang="en-US" sz="1600" dirty="0"/>
              <a:t>= 15 cm </a:t>
            </a:r>
            <a:endParaRPr lang="el-GR" sz="1600" dirty="0" smtClean="0"/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2019300" y="5397500"/>
            <a:ext cx="889000" cy="0"/>
          </a:xfrm>
          <a:prstGeom prst="straightConnector1">
            <a:avLst/>
          </a:prstGeom>
          <a:ln>
            <a:gradFill flip="none" rotWithShape="1">
              <a:gsLst>
                <a:gs pos="0">
                  <a:schemeClr val="tx1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0" y="4508501"/>
            <a:ext cx="2324100" cy="584776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37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</a:t>
            </a:r>
            <a:r>
              <a:rPr lang="en-US" sz="1600" baseline="-25000" dirty="0"/>
              <a:t>T</a:t>
            </a:r>
            <a:r>
              <a:rPr lang="en-US" sz="1600" dirty="0" smtClean="0"/>
              <a:t> accepted</a:t>
            </a:r>
            <a:endParaRPr lang="el-GR" sz="1600" dirty="0" smtClean="0"/>
          </a:p>
          <a:p>
            <a:r>
              <a:rPr lang="en-US" sz="1600" dirty="0" smtClean="0"/>
              <a:t>r</a:t>
            </a:r>
            <a:r>
              <a:rPr lang="en-US" sz="1600" baseline="-25000" dirty="0"/>
              <a:t>1</a:t>
            </a:r>
            <a:r>
              <a:rPr lang="en-US" sz="1600" baseline="-25000" dirty="0" smtClean="0"/>
              <a:t> </a:t>
            </a:r>
            <a:r>
              <a:rPr lang="en-US" sz="1600" dirty="0"/>
              <a:t>= </a:t>
            </a:r>
            <a:r>
              <a:rPr lang="en-US" sz="1600" dirty="0" smtClean="0"/>
              <a:t>14 </a:t>
            </a:r>
            <a:r>
              <a:rPr lang="en-US" sz="1600" dirty="0"/>
              <a:t>cm, </a:t>
            </a:r>
            <a:r>
              <a:rPr lang="en-US" sz="1600" dirty="0" smtClean="0"/>
              <a:t>r</a:t>
            </a:r>
            <a:r>
              <a:rPr lang="en-US" sz="1600" baseline="-25000" dirty="0"/>
              <a:t>2</a:t>
            </a:r>
            <a:r>
              <a:rPr lang="en-US" sz="1600" dirty="0" smtClean="0"/>
              <a:t> </a:t>
            </a:r>
            <a:r>
              <a:rPr lang="en-US" sz="1600" dirty="0"/>
              <a:t>= </a:t>
            </a:r>
            <a:r>
              <a:rPr lang="en-US" sz="1600" dirty="0" smtClean="0"/>
              <a:t>30 </a:t>
            </a:r>
            <a:r>
              <a:rPr lang="en-US" sz="1600" dirty="0"/>
              <a:t>cm </a:t>
            </a:r>
            <a:endParaRPr lang="el-GR" sz="1600" dirty="0" smtClean="0"/>
          </a:p>
        </p:txBody>
      </p:sp>
      <p:cxnSp>
        <p:nvCxnSpPr>
          <p:cNvPr id="22" name="Connecteur droit 21"/>
          <p:cNvCxnSpPr/>
          <p:nvPr/>
        </p:nvCxnSpPr>
        <p:spPr>
          <a:xfrm flipV="1">
            <a:off x="3073400" y="4610677"/>
            <a:ext cx="4114800" cy="25400"/>
          </a:xfrm>
          <a:prstGeom prst="line">
            <a:avLst/>
          </a:prstGeom>
          <a:ln w="28575" cmpd="sng">
            <a:gradFill flip="none" rotWithShape="1">
              <a:gsLst>
                <a:gs pos="0">
                  <a:schemeClr val="tx1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2019300" y="4660900"/>
            <a:ext cx="889000" cy="0"/>
          </a:xfrm>
          <a:prstGeom prst="straightConnector1">
            <a:avLst/>
          </a:prstGeom>
          <a:ln>
            <a:gradFill flip="none" rotWithShape="1">
              <a:gsLst>
                <a:gs pos="0">
                  <a:schemeClr val="tx1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5441950" y="1079500"/>
            <a:ext cx="2635250" cy="646331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B</a:t>
            </a:r>
            <a:r>
              <a:rPr lang="en-US" baseline="-25000" dirty="0"/>
              <a:t>2 </a:t>
            </a:r>
            <a:r>
              <a:rPr lang="en-US" dirty="0"/>
              <a:t>= 3 T, r</a:t>
            </a:r>
            <a:r>
              <a:rPr lang="en-US" baseline="-25000" dirty="0"/>
              <a:t>2</a:t>
            </a:r>
            <a:r>
              <a:rPr lang="en-US" dirty="0"/>
              <a:t> = 43 cm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</a:t>
            </a:r>
            <a:r>
              <a:rPr lang="en-US" baseline="-25000" dirty="0" smtClean="0"/>
              <a:t>T2</a:t>
            </a:r>
            <a:r>
              <a:rPr lang="en-US" dirty="0" smtClean="0"/>
              <a:t> = 193 MeV/c </a:t>
            </a:r>
          </a:p>
        </p:txBody>
      </p:sp>
      <p:sp>
        <p:nvSpPr>
          <p:cNvPr id="31" name="Flèche vers la droite 30"/>
          <p:cNvSpPr/>
          <p:nvPr/>
        </p:nvSpPr>
        <p:spPr>
          <a:xfrm>
            <a:off x="4171442" y="1244599"/>
            <a:ext cx="978408" cy="303431"/>
          </a:xfrm>
          <a:prstGeom prst="rightArrow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-25000" dirty="0" smtClean="0"/>
              <a:t>_</a:t>
            </a: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-25399" y="6082040"/>
            <a:ext cx="193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FLUKA 2015</a:t>
            </a:r>
            <a:r>
              <a:rPr lang="el-GR" sz="1200" dirty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(</a:t>
            </a:r>
            <a:r>
              <a:rPr lang="en-US" sz="1200" dirty="0" smtClean="0">
                <a:solidFill>
                  <a:srgbClr val="000000"/>
                </a:solidFill>
              </a:rPr>
              <a:t>1e6 </a:t>
            </a:r>
            <a:r>
              <a:rPr lang="en-US" sz="1200" dirty="0">
                <a:solidFill>
                  <a:srgbClr val="000000"/>
                </a:solidFill>
              </a:rPr>
              <a:t>p.o.t.) 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0" y="3810001"/>
            <a:ext cx="2324100" cy="584776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37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</a:t>
            </a:r>
            <a:r>
              <a:rPr lang="en-US" sz="1600" baseline="-25000" dirty="0"/>
              <a:t>T</a:t>
            </a:r>
            <a:r>
              <a:rPr lang="en-US" sz="1600" dirty="0" smtClean="0"/>
              <a:t> accepted</a:t>
            </a:r>
            <a:endParaRPr lang="el-GR" sz="1600" dirty="0" smtClean="0"/>
          </a:p>
          <a:p>
            <a:r>
              <a:rPr lang="en-US" sz="1600" dirty="0" smtClean="0"/>
              <a:t>r</a:t>
            </a:r>
            <a:r>
              <a:rPr lang="en-US" sz="1600" baseline="-25000" dirty="0"/>
              <a:t>1</a:t>
            </a:r>
            <a:r>
              <a:rPr lang="en-US" sz="1600" baseline="-25000" dirty="0" smtClean="0"/>
              <a:t> </a:t>
            </a:r>
            <a:r>
              <a:rPr lang="en-US" sz="1600" dirty="0"/>
              <a:t>= </a:t>
            </a:r>
            <a:r>
              <a:rPr lang="en-US" sz="1600" dirty="0" smtClean="0"/>
              <a:t>20 </a:t>
            </a:r>
            <a:r>
              <a:rPr lang="en-US" sz="1600" dirty="0"/>
              <a:t>cm, </a:t>
            </a:r>
            <a:r>
              <a:rPr lang="en-US" sz="1600" dirty="0" smtClean="0"/>
              <a:t>r</a:t>
            </a:r>
            <a:r>
              <a:rPr lang="en-US" sz="1600" baseline="-25000" dirty="0"/>
              <a:t>2</a:t>
            </a:r>
            <a:r>
              <a:rPr lang="en-US" sz="1600" dirty="0" smtClean="0"/>
              <a:t> </a:t>
            </a:r>
            <a:r>
              <a:rPr lang="en-US" sz="1600" dirty="0"/>
              <a:t>= </a:t>
            </a:r>
            <a:r>
              <a:rPr lang="en-US" sz="1600" dirty="0" smtClean="0"/>
              <a:t>43 </a:t>
            </a:r>
            <a:r>
              <a:rPr lang="en-US" sz="1600" dirty="0"/>
              <a:t>cm </a:t>
            </a:r>
            <a:endParaRPr lang="el-GR" sz="1600" dirty="0" smtClean="0"/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2019300" y="4152900"/>
            <a:ext cx="889000" cy="0"/>
          </a:xfrm>
          <a:prstGeom prst="straightConnector1">
            <a:avLst/>
          </a:prstGeom>
          <a:ln>
            <a:gradFill flip="none" rotWithShape="1">
              <a:gsLst>
                <a:gs pos="0">
                  <a:schemeClr val="tx1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3060700" y="4102677"/>
            <a:ext cx="4127500" cy="25400"/>
          </a:xfrm>
          <a:prstGeom prst="line">
            <a:avLst/>
          </a:prstGeom>
          <a:ln w="28575" cmpd="sng">
            <a:gradFill flip="none" rotWithShape="1">
              <a:gsLst>
                <a:gs pos="0">
                  <a:schemeClr val="tx1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4826000" y="4636077"/>
            <a:ext cx="0" cy="1183620"/>
          </a:xfrm>
          <a:prstGeom prst="straightConnector1">
            <a:avLst/>
          </a:prstGeom>
          <a:ln>
            <a:gradFill flip="none" rotWithShape="1">
              <a:gsLst>
                <a:gs pos="0">
                  <a:schemeClr val="tx1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>
          <a:xfrm>
            <a:off x="457200" y="649605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>
          <a:xfrm>
            <a:off x="3124200" y="6496050"/>
            <a:ext cx="2895600" cy="365125"/>
          </a:xfrm>
        </p:spPr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32" name="Espace réservé du numéro de diapositive 31"/>
          <p:cNvSpPr>
            <a:spLocks noGrp="1"/>
          </p:cNvSpPr>
          <p:nvPr>
            <p:ph type="sldNum" sz="quarter" idx="12"/>
          </p:nvPr>
        </p:nvSpPr>
        <p:spPr>
          <a:xfrm>
            <a:off x="6553200" y="6496050"/>
            <a:ext cx="21336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3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34" name="Flèche vers la droite 33"/>
          <p:cNvSpPr/>
          <p:nvPr/>
        </p:nvSpPr>
        <p:spPr>
          <a:xfrm>
            <a:off x="8369300" y="5969000"/>
            <a:ext cx="686308" cy="362237"/>
          </a:xfrm>
          <a:prstGeom prst="rightArrow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-25000" dirty="0" smtClean="0"/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92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9" grpId="0" animBg="1"/>
      <p:bldP spid="10" grpId="0" animBg="1"/>
      <p:bldP spid="19" grpId="0" animBg="1"/>
      <p:bldP spid="21" grpId="0" animBg="1"/>
      <p:bldP spid="30" grpId="0" animBg="1"/>
      <p:bldP spid="31" grpId="0" animBg="1"/>
      <p:bldP spid="24" grpId="0" animBg="1"/>
      <p:bldP spid="3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30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pic>
        <p:nvPicPr>
          <p:cNvPr id="7" name="Image 6" descr="Screen Shot 2015-08-06 at 9.13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" y="1993900"/>
            <a:ext cx="4422201" cy="350006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 descr="Screen Shot 2015-08-06 at 9.13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950660"/>
            <a:ext cx="4315210" cy="3472239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14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338"/>
            <a:ext cx="8229600" cy="258762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spatial distribution and transverse emittance </a:t>
            </a:r>
            <a:endParaRPr lang="en-US" sz="3200" dirty="0">
              <a:solidFill>
                <a:schemeClr val="accent6"/>
              </a:solidFill>
            </a:endParaRPr>
          </a:p>
        </p:txBody>
      </p:sp>
      <p:pic>
        <p:nvPicPr>
          <p:cNvPr id="7" name="Image 6" descr="Screen Shot 2015-08-06 at 7.44.4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2"/>
          <a:stretch/>
        </p:blipFill>
        <p:spPr>
          <a:xfrm>
            <a:off x="5213570" y="505332"/>
            <a:ext cx="3583844" cy="3025268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 descr="Screen Shot 2015-08-06 at 7.44.2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1" b="3807"/>
          <a:stretch/>
        </p:blipFill>
        <p:spPr>
          <a:xfrm>
            <a:off x="342900" y="518032"/>
            <a:ext cx="3581399" cy="2925849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 8" descr="Screen Shot 2015-08-06 at 7.46.21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8"/>
          <a:stretch/>
        </p:blipFill>
        <p:spPr>
          <a:xfrm>
            <a:off x="345592" y="3581400"/>
            <a:ext cx="3578707" cy="316230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 9" descr="Screen Shot 2015-08-06 at 7.46.08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9942" y="3670300"/>
            <a:ext cx="3651957" cy="303395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ZoneTexte 10"/>
          <p:cNvSpPr txBox="1"/>
          <p:nvPr/>
        </p:nvSpPr>
        <p:spPr>
          <a:xfrm>
            <a:off x="4051299" y="1612900"/>
            <a:ext cx="965201" cy="381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L = 5 m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4013199" y="4800600"/>
            <a:ext cx="1092201" cy="369332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L = 50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58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Screen Shot 2015-07-07 at 12.14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33" y="1770465"/>
            <a:ext cx="3915556" cy="3840015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ZoneTexte 7"/>
          <p:cNvSpPr txBox="1"/>
          <p:nvPr/>
        </p:nvSpPr>
        <p:spPr>
          <a:xfrm>
            <a:off x="7607300" y="4491036"/>
            <a:ext cx="55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p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659716" y="2099068"/>
            <a:ext cx="1842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target-radii</a:t>
            </a:r>
            <a:endParaRPr lang="en-US" sz="2400" dirty="0">
              <a:solidFill>
                <a:schemeClr val="accent6"/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6319923" y="2024976"/>
            <a:ext cx="0" cy="3206601"/>
          </a:xfrm>
          <a:prstGeom prst="line">
            <a:avLst/>
          </a:prstGeom>
          <a:ln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 11" descr="Screen Shot 2015-07-07 at 2.11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13" y="1770465"/>
            <a:ext cx="4101473" cy="3841475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3" name="Connecteur droit 12"/>
          <p:cNvCxnSpPr/>
          <p:nvPr/>
        </p:nvCxnSpPr>
        <p:spPr>
          <a:xfrm>
            <a:off x="2179723" y="2029740"/>
            <a:ext cx="0" cy="3206601"/>
          </a:xfrm>
          <a:prstGeom prst="line">
            <a:avLst/>
          </a:prstGeom>
          <a:ln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2481736" y="2099068"/>
            <a:ext cx="1537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target-tilt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975280" y="4524372"/>
            <a:ext cx="55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p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15" name="Flèche vers la droite 14"/>
          <p:cNvSpPr/>
          <p:nvPr/>
        </p:nvSpPr>
        <p:spPr>
          <a:xfrm>
            <a:off x="8134096" y="6261686"/>
            <a:ext cx="826008" cy="338582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re 1"/>
          <p:cNvSpPr>
            <a:spLocks noGrp="1"/>
          </p:cNvSpPr>
          <p:nvPr>
            <p:ph type="title"/>
          </p:nvPr>
        </p:nvSpPr>
        <p:spPr>
          <a:xfrm>
            <a:off x="416035" y="261938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</a:rPr>
              <a:t>proton yields for inverse taper L = 50 m </a:t>
            </a:r>
            <a:br>
              <a:rPr lang="en-US" sz="2800" dirty="0" smtClean="0">
                <a:solidFill>
                  <a:schemeClr val="accent6"/>
                </a:solidFill>
              </a:rPr>
            </a:br>
            <a:r>
              <a:rPr lang="en-US" sz="2800" dirty="0" smtClean="0">
                <a:solidFill>
                  <a:schemeClr val="accent6"/>
                </a:solidFill>
              </a:rPr>
              <a:t> vs different target-tilts, radii</a:t>
            </a:r>
            <a:r>
              <a:rPr lang="en-US" sz="1800" b="1" dirty="0">
                <a:solidFill>
                  <a:schemeClr val="accent6"/>
                </a:solidFill>
              </a:rPr>
              <a:t/>
            </a:r>
            <a:br>
              <a:rPr lang="en-US" sz="1800" b="1" dirty="0">
                <a:solidFill>
                  <a:schemeClr val="accent6"/>
                </a:solidFill>
              </a:rPr>
            </a:br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30113" y="5976331"/>
            <a:ext cx="1954467" cy="307777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statistical </a:t>
            </a:r>
            <a:r>
              <a:rPr lang="en-US" sz="1400" dirty="0">
                <a:solidFill>
                  <a:srgbClr val="000000"/>
                </a:solidFill>
              </a:rPr>
              <a:t>error &lt; 1 </a:t>
            </a:r>
            <a:r>
              <a:rPr lang="en-US" sz="1400" dirty="0" smtClean="0">
                <a:solidFill>
                  <a:srgbClr val="000000"/>
                </a:solidFill>
              </a:rPr>
              <a:t>%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3" name="Espace réservé de la date 22"/>
          <p:cNvSpPr>
            <a:spLocks noGrp="1"/>
          </p:cNvSpPr>
          <p:nvPr>
            <p:ph type="dt" sz="half" idx="10"/>
          </p:nvPr>
        </p:nvSpPr>
        <p:spPr>
          <a:xfrm>
            <a:off x="457200" y="645795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>
          <a:xfrm>
            <a:off x="3124200" y="6457950"/>
            <a:ext cx="2895600" cy="365125"/>
          </a:xfrm>
        </p:spPr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>
          <a:xfrm>
            <a:off x="6553200" y="6457950"/>
            <a:ext cx="21336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32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2143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Screen Shot 2015-04-15 at 6.30.4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512"/>
          <a:stretch/>
        </p:blipFill>
        <p:spPr>
          <a:xfrm>
            <a:off x="760518" y="714167"/>
            <a:ext cx="7761182" cy="52324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733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79646"/>
                </a:solidFill>
              </a:rPr>
              <a:t>Power on target</a:t>
            </a:r>
            <a:endParaRPr lang="en-US" sz="3600" dirty="0">
              <a:solidFill>
                <a:srgbClr val="F79646"/>
              </a:solidFill>
            </a:endParaRPr>
          </a:p>
        </p:txBody>
      </p:sp>
      <p:pic>
        <p:nvPicPr>
          <p:cNvPr id="8" name="Image 7" descr="Screen Shot 2015-04-15 at 4.27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03" y="228722"/>
            <a:ext cx="2323997" cy="930065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3788128" y="5832149"/>
            <a:ext cx="1608471" cy="369332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trg</a:t>
            </a:r>
            <a:r>
              <a:rPr lang="en-US" dirty="0" smtClean="0"/>
              <a:t> = 2.5 MW</a:t>
            </a:r>
            <a:endParaRPr lang="en-US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457200" y="649605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>
          <a:xfrm>
            <a:off x="3124200" y="6496050"/>
            <a:ext cx="2895600" cy="365125"/>
          </a:xfrm>
        </p:spPr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6553200" y="6496050"/>
            <a:ext cx="21336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4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7702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0176"/>
            <a:ext cx="8229600" cy="8556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optimization studies </a:t>
            </a:r>
            <a:br>
              <a:rPr lang="en-US" sz="3200" dirty="0" smtClean="0">
                <a:solidFill>
                  <a:schemeClr val="accent6"/>
                </a:solidFill>
              </a:rPr>
            </a:b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52145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21450"/>
            <a:ext cx="2895600" cy="365125"/>
          </a:xfrm>
        </p:spPr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21450"/>
            <a:ext cx="21336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5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170650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"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1651000" y="3238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70366" y="903370"/>
            <a:ext cx="4950206" cy="1200329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dirty="0" smtClean="0"/>
              <a:t>figure of merit:</a:t>
            </a:r>
          </a:p>
          <a:p>
            <a:r>
              <a:rPr lang="el-GR" spc="-150" dirty="0" smtClean="0"/>
              <a:t>π</a:t>
            </a:r>
            <a:r>
              <a:rPr lang="en-US" spc="-150" dirty="0" smtClean="0"/>
              <a:t>, </a:t>
            </a:r>
            <a:r>
              <a:rPr lang="el-GR" spc="-150" dirty="0" smtClean="0"/>
              <a:t>μ</a:t>
            </a:r>
            <a:r>
              <a:rPr lang="en-US" spc="-150" dirty="0"/>
              <a:t>,</a:t>
            </a:r>
            <a:r>
              <a:rPr lang="en-US" baseline="30000" dirty="0" smtClean="0"/>
              <a:t> </a:t>
            </a:r>
            <a:r>
              <a:rPr lang="en-US" i="1" dirty="0" smtClean="0"/>
              <a:t>p</a:t>
            </a:r>
            <a:r>
              <a:rPr lang="en-US" dirty="0" smtClean="0"/>
              <a:t> yields, distributions downstream of: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the Main Capture Solenoid (MSC)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Adiabatic Transport Solenoid</a:t>
            </a:r>
          </a:p>
        </p:txBody>
      </p:sp>
      <p:sp>
        <p:nvSpPr>
          <p:cNvPr id="16" name="Flèche vers la droite 15"/>
          <p:cNvSpPr/>
          <p:nvPr/>
        </p:nvSpPr>
        <p:spPr>
          <a:xfrm rot="5400000">
            <a:off x="6519033" y="2611403"/>
            <a:ext cx="588772" cy="241038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Screen Shot 2015-07-07 at 6.07.1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47" y="2806700"/>
            <a:ext cx="4326903" cy="349250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5" name="Connecteur droit 14"/>
          <p:cNvCxnSpPr/>
          <p:nvPr/>
        </p:nvCxnSpPr>
        <p:spPr>
          <a:xfrm>
            <a:off x="807175" y="5280959"/>
            <a:ext cx="0" cy="417107"/>
          </a:xfrm>
          <a:prstGeom prst="line">
            <a:avLst/>
          </a:prstGeom>
          <a:ln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815684" y="4982688"/>
            <a:ext cx="0" cy="1121833"/>
          </a:xfrm>
          <a:prstGeom prst="line">
            <a:avLst/>
          </a:prstGeom>
          <a:ln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921218" y="5312657"/>
            <a:ext cx="1154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</a:t>
            </a:r>
            <a:r>
              <a:rPr lang="en-US" sz="1200" baseline="-25000" dirty="0" smtClean="0"/>
              <a:t>z</a:t>
            </a:r>
            <a:r>
              <a:rPr lang="en-US" sz="1200" dirty="0" smtClean="0"/>
              <a:t>= 14 T -&gt; 3 T</a:t>
            </a:r>
          </a:p>
          <a:p>
            <a:r>
              <a:rPr lang="en-US" sz="1200" dirty="0" smtClean="0"/>
              <a:t>-----&gt;---&gt;--&gt;-&gt;</a:t>
            </a:r>
            <a:endParaRPr lang="en-US" sz="1200" dirty="0"/>
          </a:p>
        </p:txBody>
      </p:sp>
      <p:sp>
        <p:nvSpPr>
          <p:cNvPr id="24" name="ZoneTexte 23"/>
          <p:cNvSpPr txBox="1"/>
          <p:nvPr/>
        </p:nvSpPr>
        <p:spPr>
          <a:xfrm>
            <a:off x="4911934" y="1438006"/>
            <a:ext cx="3876219" cy="92333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Main Capture Solenoid </a:t>
            </a:r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/>
              <a:t>idealized” f</a:t>
            </a:r>
            <a:r>
              <a:rPr lang="en-US" dirty="0" smtClean="0"/>
              <a:t>ield</a:t>
            </a:r>
          </a:p>
          <a:p>
            <a:r>
              <a:rPr lang="en-US" dirty="0" smtClean="0"/>
              <a:t>B </a:t>
            </a:r>
            <a:r>
              <a:rPr lang="en-US" dirty="0"/>
              <a:t>= 14 </a:t>
            </a:r>
            <a:r>
              <a:rPr lang="en-US" dirty="0" smtClean="0"/>
              <a:t>T, L</a:t>
            </a:r>
            <a:r>
              <a:rPr lang="en-US" baseline="-25000" dirty="0" smtClean="0"/>
              <a:t>MCS</a:t>
            </a:r>
            <a:r>
              <a:rPr lang="en-US" dirty="0" smtClean="0"/>
              <a:t>= 32 cm, r</a:t>
            </a:r>
            <a:r>
              <a:rPr lang="en-US" baseline="-25000" dirty="0" smtClean="0"/>
              <a:t>MCS</a:t>
            </a:r>
            <a:r>
              <a:rPr lang="en-US" dirty="0" smtClean="0"/>
              <a:t>= 20 cm</a:t>
            </a:r>
            <a:endParaRPr lang="en-US" dirty="0"/>
          </a:p>
        </p:txBody>
      </p:sp>
      <p:sp>
        <p:nvSpPr>
          <p:cNvPr id="25" name="ZoneTexte 24"/>
          <p:cNvSpPr txBox="1"/>
          <p:nvPr/>
        </p:nvSpPr>
        <p:spPr>
          <a:xfrm>
            <a:off x="5068908" y="5319007"/>
            <a:ext cx="3527383" cy="1200329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Adiabatic </a:t>
            </a:r>
            <a:r>
              <a:rPr lang="en-US" dirty="0">
                <a:solidFill>
                  <a:srgbClr val="000000"/>
                </a:solidFill>
              </a:rPr>
              <a:t>T</a:t>
            </a:r>
            <a:r>
              <a:rPr lang="en-US" dirty="0" smtClean="0">
                <a:solidFill>
                  <a:srgbClr val="000000"/>
                </a:solidFill>
              </a:rPr>
              <a:t>ransport </a:t>
            </a:r>
            <a:r>
              <a:rPr lang="en-US" dirty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olenoid</a:t>
            </a:r>
          </a:p>
          <a:p>
            <a:r>
              <a:rPr lang="en-US" dirty="0"/>
              <a:t>L</a:t>
            </a:r>
            <a:r>
              <a:rPr lang="en-US" baseline="-25000" dirty="0"/>
              <a:t> </a:t>
            </a:r>
            <a:r>
              <a:rPr lang="en-US" dirty="0"/>
              <a:t>= </a:t>
            </a:r>
            <a:r>
              <a:rPr lang="en-US" u="sng" dirty="0"/>
              <a:t>5</a:t>
            </a:r>
            <a:r>
              <a:rPr lang="en-US" dirty="0"/>
              <a:t>, 10, 15, 20, </a:t>
            </a:r>
            <a:r>
              <a:rPr lang="en-US" dirty="0" smtClean="0"/>
              <a:t>35, </a:t>
            </a:r>
            <a:r>
              <a:rPr lang="en-US" u="sng" dirty="0" smtClean="0"/>
              <a:t>50</a:t>
            </a:r>
            <a:r>
              <a:rPr lang="en-US" dirty="0" smtClean="0"/>
              <a:t> </a:t>
            </a:r>
            <a:r>
              <a:rPr lang="en-US" dirty="0"/>
              <a:t>m</a:t>
            </a:r>
            <a:endParaRPr lang="en-US" baseline="-25000" dirty="0"/>
          </a:p>
          <a:p>
            <a:r>
              <a:rPr lang="en-US" dirty="0">
                <a:solidFill>
                  <a:srgbClr val="000000"/>
                </a:solidFill>
              </a:rPr>
              <a:t>r</a:t>
            </a:r>
            <a:r>
              <a:rPr lang="en-US" baseline="-25000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= 20 cm - &gt; 43.2 </a:t>
            </a:r>
            <a:r>
              <a:rPr lang="en-US" dirty="0" smtClean="0">
                <a:solidFill>
                  <a:srgbClr val="000000"/>
                </a:solidFill>
              </a:rPr>
              <a:t>cm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</a:t>
            </a:r>
            <a:r>
              <a:rPr lang="en-US" baseline="-25000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= 14 T -&gt; 3 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124200" y="5192488"/>
            <a:ext cx="6180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MSC</a:t>
            </a:r>
            <a:endParaRPr lang="en-US" sz="1100" dirty="0"/>
          </a:p>
        </p:txBody>
      </p:sp>
      <p:sp>
        <p:nvSpPr>
          <p:cNvPr id="20" name="ZoneTexte 19"/>
          <p:cNvSpPr txBox="1"/>
          <p:nvPr/>
        </p:nvSpPr>
        <p:spPr>
          <a:xfrm>
            <a:off x="4895850" y="3097252"/>
            <a:ext cx="4070946" cy="369332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study tilts, lengths, radii, beam-sizes</a:t>
            </a:r>
            <a:endParaRPr lang="en-US" dirty="0"/>
          </a:p>
        </p:txBody>
      </p:sp>
      <p:sp>
        <p:nvSpPr>
          <p:cNvPr id="13" name="Double flèche verticale 12"/>
          <p:cNvSpPr/>
          <p:nvPr/>
        </p:nvSpPr>
        <p:spPr>
          <a:xfrm>
            <a:off x="6692900" y="3511550"/>
            <a:ext cx="241038" cy="588433"/>
          </a:xfrm>
          <a:prstGeom prst="up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lipse 18"/>
          <p:cNvSpPr/>
          <p:nvPr/>
        </p:nvSpPr>
        <p:spPr>
          <a:xfrm>
            <a:off x="3793459" y="4895850"/>
            <a:ext cx="47625" cy="1284816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lipse 21"/>
          <p:cNvSpPr/>
          <p:nvPr/>
        </p:nvSpPr>
        <p:spPr>
          <a:xfrm>
            <a:off x="4043618" y="3498850"/>
            <a:ext cx="45719" cy="53655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ZoneTexte 26"/>
          <p:cNvSpPr txBox="1"/>
          <p:nvPr/>
        </p:nvSpPr>
        <p:spPr>
          <a:xfrm>
            <a:off x="2916808" y="5731757"/>
            <a:ext cx="924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</a:t>
            </a:r>
            <a:r>
              <a:rPr lang="en-US" sz="1200" baseline="-25000" dirty="0" smtClean="0"/>
              <a:t>z</a:t>
            </a:r>
            <a:r>
              <a:rPr lang="en-US" sz="1200" dirty="0" smtClean="0"/>
              <a:t>= 14 T </a:t>
            </a:r>
          </a:p>
          <a:p>
            <a:r>
              <a:rPr lang="en-US" sz="1200" dirty="0" smtClean="0"/>
              <a:t>---&gt;---&gt;---&gt;</a:t>
            </a:r>
            <a:endParaRPr lang="en-US" sz="1200" dirty="0"/>
          </a:p>
        </p:txBody>
      </p:sp>
      <p:sp>
        <p:nvSpPr>
          <p:cNvPr id="26" name="Ellipse 25"/>
          <p:cNvSpPr/>
          <p:nvPr/>
        </p:nvSpPr>
        <p:spPr>
          <a:xfrm>
            <a:off x="784315" y="5268259"/>
            <a:ext cx="45719" cy="53655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ZoneTexte 27"/>
          <p:cNvSpPr txBox="1"/>
          <p:nvPr/>
        </p:nvSpPr>
        <p:spPr>
          <a:xfrm>
            <a:off x="4816974" y="4202668"/>
            <a:ext cx="4327026" cy="369332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Gaussian field approximation at MCS</a:t>
            </a:r>
            <a:endParaRPr lang="en-US" dirty="0"/>
          </a:p>
        </p:txBody>
      </p:sp>
      <p:sp>
        <p:nvSpPr>
          <p:cNvPr id="29" name="Flèche vers la droite 28"/>
          <p:cNvSpPr/>
          <p:nvPr/>
        </p:nvSpPr>
        <p:spPr>
          <a:xfrm rot="5400000">
            <a:off x="6531995" y="4840654"/>
            <a:ext cx="588772" cy="241038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1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3376"/>
            <a:ext cx="8229600" cy="500062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rgbClr val="F79646"/>
                </a:solidFill>
              </a:rPr>
              <a:t>target tilt studies</a:t>
            </a:r>
            <a:br>
              <a:rPr lang="en-US" sz="3100" dirty="0" smtClean="0">
                <a:solidFill>
                  <a:srgbClr val="F79646"/>
                </a:solidFill>
              </a:rPr>
            </a:br>
            <a:r>
              <a:rPr lang="en-US" sz="2200" dirty="0" smtClean="0">
                <a:solidFill>
                  <a:srgbClr val="F79646"/>
                </a:solidFill>
              </a:rPr>
              <a:t>L</a:t>
            </a:r>
            <a:r>
              <a:rPr lang="en-US" sz="2200" baseline="-25000" dirty="0" smtClean="0">
                <a:solidFill>
                  <a:srgbClr val="F79646"/>
                </a:solidFill>
              </a:rPr>
              <a:t>trg</a:t>
            </a:r>
            <a:r>
              <a:rPr lang="en-US" sz="2200" dirty="0" smtClean="0">
                <a:solidFill>
                  <a:srgbClr val="F79646"/>
                </a:solidFill>
              </a:rPr>
              <a:t>= 30 cm, r</a:t>
            </a:r>
            <a:r>
              <a:rPr lang="en-US" sz="2200" baseline="-25000" dirty="0" smtClean="0">
                <a:solidFill>
                  <a:srgbClr val="F79646"/>
                </a:solidFill>
              </a:rPr>
              <a:t>trg</a:t>
            </a:r>
            <a:r>
              <a:rPr lang="en-US" sz="2200" dirty="0" smtClean="0">
                <a:solidFill>
                  <a:srgbClr val="F79646"/>
                </a:solidFill>
              </a:rPr>
              <a:t>= 5 mm, </a:t>
            </a:r>
            <a:r>
              <a:rPr lang="el-GR" sz="2200" spc="-150" dirty="0" smtClean="0">
                <a:solidFill>
                  <a:srgbClr val="F79646"/>
                </a:solidFill>
              </a:rPr>
              <a:t>σ</a:t>
            </a:r>
            <a:r>
              <a:rPr lang="en-US" sz="2200" spc="-150" baseline="-25000" dirty="0" smtClean="0">
                <a:solidFill>
                  <a:srgbClr val="F79646"/>
                </a:solidFill>
              </a:rPr>
              <a:t>b</a:t>
            </a:r>
            <a:r>
              <a:rPr lang="en-US" sz="2200" spc="-150" dirty="0" smtClean="0">
                <a:solidFill>
                  <a:srgbClr val="F79646"/>
                </a:solidFill>
              </a:rPr>
              <a:t>= 1 mm</a:t>
            </a:r>
            <a:r>
              <a:rPr lang="en-US" sz="2200" dirty="0" smtClean="0">
                <a:solidFill>
                  <a:srgbClr val="F79646"/>
                </a:solidFill>
              </a:rPr>
              <a:t/>
            </a:r>
            <a:br>
              <a:rPr lang="en-US" sz="2200" dirty="0" smtClean="0">
                <a:solidFill>
                  <a:srgbClr val="F79646"/>
                </a:solidFill>
              </a:rPr>
            </a:br>
            <a:endParaRPr lang="en-US" sz="2200" dirty="0">
              <a:solidFill>
                <a:srgbClr val="F7964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219200"/>
            <a:ext cx="8229600" cy="1277617"/>
          </a:xfr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  <a:effectLst/>
        </p:spPr>
        <p:txBody>
          <a:bodyPr>
            <a:normAutofit/>
          </a:bodyPr>
          <a:lstStyle/>
          <a:p>
            <a:r>
              <a:rPr lang="en-US" sz="1900" spc="-150" dirty="0" smtClean="0"/>
              <a:t> </a:t>
            </a:r>
            <a:r>
              <a:rPr lang="el-GR" sz="1900" spc="-150" dirty="0" smtClean="0"/>
              <a:t>π</a:t>
            </a:r>
            <a:r>
              <a:rPr lang="en-US" sz="1900" spc="-150" baseline="30000" dirty="0" smtClean="0"/>
              <a:t> </a:t>
            </a:r>
            <a:r>
              <a:rPr lang="el-GR" sz="1900" baseline="30000" dirty="0" smtClean="0"/>
              <a:t> </a:t>
            </a:r>
            <a:r>
              <a:rPr lang="en-US" sz="1900" dirty="0" smtClean="0"/>
              <a:t>after one helix might hit the target, target tilt needed</a:t>
            </a:r>
          </a:p>
          <a:p>
            <a:pPr marL="0" indent="0">
              <a:buNone/>
            </a:pPr>
            <a:endParaRPr lang="en-US" sz="1900" dirty="0" smtClean="0"/>
          </a:p>
          <a:p>
            <a:r>
              <a:rPr lang="en-US" sz="1900" dirty="0" smtClean="0"/>
              <a:t>                                               ,                                    </a:t>
            </a:r>
            <a:endParaRPr lang="en-US" sz="1900" dirty="0"/>
          </a:p>
          <a:p>
            <a:endParaRPr lang="en-US" sz="1900" dirty="0" smtClean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563282"/>
              </p:ext>
            </p:extLst>
          </p:nvPr>
        </p:nvGraphicFramePr>
        <p:xfrm>
          <a:off x="939800" y="1580017"/>
          <a:ext cx="3070330" cy="78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3" name="Equation" r:id="rId3" imgW="1727200" imgH="444500" progId="Equation.DSMT4">
                  <p:embed/>
                </p:oleObj>
              </mc:Choice>
              <mc:Fallback>
                <p:oleObj name="Equation" r:id="rId3" imgW="17272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9800" y="1580017"/>
                        <a:ext cx="3070330" cy="78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037484"/>
              </p:ext>
            </p:extLst>
          </p:nvPr>
        </p:nvGraphicFramePr>
        <p:xfrm>
          <a:off x="4610100" y="1580017"/>
          <a:ext cx="2510694" cy="78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4" name="Equation" r:id="rId5" imgW="1371600" imgH="431800" progId="Equation.DSMT4">
                  <p:embed/>
                </p:oleObj>
              </mc:Choice>
              <mc:Fallback>
                <p:oleObj name="Equation" r:id="rId5" imgW="13716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10100" y="1580017"/>
                        <a:ext cx="2510694" cy="78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4" descr="Screen Shot 2015-07-08 at 2.04.02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2993386"/>
            <a:ext cx="4308679" cy="3280414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 5" descr="Screen Shot 2015-07-08 at 2.07.42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2993386"/>
            <a:ext cx="4238020" cy="3280414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ZoneTexte 13"/>
          <p:cNvSpPr txBox="1"/>
          <p:nvPr/>
        </p:nvSpPr>
        <p:spPr>
          <a:xfrm>
            <a:off x="294105" y="4011713"/>
            <a:ext cx="1534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upstream edge</a:t>
            </a:r>
            <a:endParaRPr lang="en-US" sz="1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2398682" y="3271247"/>
            <a:ext cx="1852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downstream edge</a:t>
            </a:r>
            <a:endParaRPr lang="en-US" sz="1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5196305" y="4035626"/>
            <a:ext cx="1534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upstream edge</a:t>
            </a:r>
            <a:endParaRPr lang="en-US" sz="1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7282641" y="3291294"/>
            <a:ext cx="1852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downstream edge</a:t>
            </a:r>
            <a:endParaRPr lang="en-US" sz="1400" dirty="0"/>
          </a:p>
        </p:txBody>
      </p:sp>
      <p:sp>
        <p:nvSpPr>
          <p:cNvPr id="21" name="Flèche vers la droite 20"/>
          <p:cNvSpPr/>
          <p:nvPr/>
        </p:nvSpPr>
        <p:spPr>
          <a:xfrm>
            <a:off x="4343399" y="4339470"/>
            <a:ext cx="440567" cy="241038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ZoneTexte 21"/>
          <p:cNvSpPr txBox="1"/>
          <p:nvPr/>
        </p:nvSpPr>
        <p:spPr>
          <a:xfrm>
            <a:off x="457200" y="5064322"/>
            <a:ext cx="901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79646"/>
                </a:solidFill>
              </a:rPr>
              <a:t>40 mrad</a:t>
            </a:r>
            <a:endParaRPr lang="en-US" sz="1400" dirty="0">
              <a:solidFill>
                <a:srgbClr val="F79646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60271" y="5614769"/>
            <a:ext cx="9545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</a:t>
            </a:r>
            <a:r>
              <a:rPr lang="en-US" sz="1600" baseline="-25000" dirty="0" smtClean="0"/>
              <a:t>z</a:t>
            </a:r>
            <a:r>
              <a:rPr lang="en-US" sz="1600" dirty="0" smtClean="0"/>
              <a:t>= 14 T</a:t>
            </a:r>
          </a:p>
          <a:p>
            <a:r>
              <a:rPr lang="en-US" sz="1600" dirty="0"/>
              <a:t>-</a:t>
            </a:r>
            <a:r>
              <a:rPr lang="en-US" sz="1600" dirty="0" smtClean="0"/>
              <a:t>&gt;-&gt;-&gt;-&gt;</a:t>
            </a:r>
            <a:endParaRPr lang="en-US" sz="1600" dirty="0"/>
          </a:p>
        </p:txBody>
      </p:sp>
      <p:sp>
        <p:nvSpPr>
          <p:cNvPr id="24" name="ZoneTexte 23"/>
          <p:cNvSpPr txBox="1"/>
          <p:nvPr/>
        </p:nvSpPr>
        <p:spPr>
          <a:xfrm>
            <a:off x="5158205" y="5077022"/>
            <a:ext cx="1000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79646"/>
                </a:solidFill>
              </a:rPr>
              <a:t>220 mrad</a:t>
            </a:r>
            <a:endParaRPr lang="en-US" sz="1400" dirty="0">
              <a:solidFill>
                <a:srgbClr val="F79646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161276" y="5627469"/>
            <a:ext cx="9545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</a:t>
            </a:r>
            <a:r>
              <a:rPr lang="en-US" sz="1600" baseline="-25000" dirty="0" smtClean="0"/>
              <a:t>z</a:t>
            </a:r>
            <a:r>
              <a:rPr lang="en-US" sz="1600" dirty="0" smtClean="0"/>
              <a:t>= 14 T</a:t>
            </a:r>
          </a:p>
          <a:p>
            <a:r>
              <a:rPr lang="en-US" sz="1600" dirty="0"/>
              <a:t>-</a:t>
            </a:r>
            <a:r>
              <a:rPr lang="en-US" sz="1600" dirty="0" smtClean="0"/>
              <a:t>&gt;-&gt;-&gt;-&gt;</a:t>
            </a:r>
            <a:endParaRPr lang="en-US" sz="1600" dirty="0"/>
          </a:p>
        </p:txBody>
      </p:sp>
      <p:sp>
        <p:nvSpPr>
          <p:cNvPr id="17" name="Flèche vers la droite 16"/>
          <p:cNvSpPr/>
          <p:nvPr/>
        </p:nvSpPr>
        <p:spPr>
          <a:xfrm>
            <a:off x="8043295" y="6380353"/>
            <a:ext cx="588772" cy="241038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>
          <a:xfrm>
            <a:off x="457200" y="654685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>
          <a:xfrm>
            <a:off x="3124200" y="6546850"/>
            <a:ext cx="2895600" cy="365125"/>
          </a:xfrm>
        </p:spPr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>
          <a:xfrm>
            <a:off x="6553200" y="6546850"/>
            <a:ext cx="21336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6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263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Screen Shot 2015-07-08 at 4.30.27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3"/>
          <a:stretch/>
        </p:blipFill>
        <p:spPr>
          <a:xfrm>
            <a:off x="4754015" y="3368112"/>
            <a:ext cx="4174085" cy="3477188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 5" descr="Screen Shot 2015-07-08 at 4.28.1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75" y="3368112"/>
            <a:ext cx="4097678" cy="3489888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 4" descr="Screen Shot 2015-07-08 at 4.23.21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163" r="-3515"/>
          <a:stretch/>
        </p:blipFill>
        <p:spPr>
          <a:xfrm>
            <a:off x="322596" y="63501"/>
            <a:ext cx="4217653" cy="3241112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97350" y="497036"/>
            <a:ext cx="4140199" cy="34766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79646"/>
                </a:solidFill>
              </a:rPr>
              <a:t>p</a:t>
            </a:r>
            <a:r>
              <a:rPr lang="en-US" sz="2800" dirty="0" smtClean="0">
                <a:solidFill>
                  <a:srgbClr val="F79646"/>
                </a:solidFill>
              </a:rPr>
              <a:t>article yields at the edge of MCS</a:t>
            </a:r>
            <a:br>
              <a:rPr lang="en-US" sz="2800" dirty="0" smtClean="0">
                <a:solidFill>
                  <a:srgbClr val="F79646"/>
                </a:solidFill>
              </a:rPr>
            </a:br>
            <a:r>
              <a:rPr lang="en-US" sz="2800" dirty="0" smtClean="0">
                <a:solidFill>
                  <a:srgbClr val="F79646"/>
                </a:solidFill>
              </a:rPr>
              <a:t>for different tilts</a:t>
            </a:r>
            <a:endParaRPr lang="en-US" sz="2800" dirty="0">
              <a:solidFill>
                <a:srgbClr val="F79646"/>
              </a:solidFill>
            </a:endParaRPr>
          </a:p>
        </p:txBody>
      </p:sp>
      <p:pic>
        <p:nvPicPr>
          <p:cNvPr id="11" name="Image 10" descr="Screen Shot 2015-05-28 at 1.02.24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915" y="504655"/>
            <a:ext cx="1279595" cy="954427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ZoneTexte 11"/>
          <p:cNvSpPr txBox="1"/>
          <p:nvPr/>
        </p:nvSpPr>
        <p:spPr>
          <a:xfrm>
            <a:off x="977900" y="293836"/>
            <a:ext cx="984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accent6"/>
                </a:solidFill>
              </a:rPr>
              <a:t>π+μ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977900" y="3595299"/>
            <a:ext cx="123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accent6"/>
                </a:solidFill>
              </a:rPr>
              <a:t>π</a:t>
            </a:r>
            <a:r>
              <a:rPr lang="el-GR" sz="2400" b="1" baseline="30000" dirty="0" smtClean="0">
                <a:solidFill>
                  <a:schemeClr val="accent6"/>
                </a:solidFill>
              </a:rPr>
              <a:t>+</a:t>
            </a:r>
            <a:r>
              <a:rPr lang="el-GR" sz="2400" b="1" dirty="0" smtClean="0">
                <a:solidFill>
                  <a:schemeClr val="accent6"/>
                </a:solidFill>
              </a:rPr>
              <a:t>+μ</a:t>
            </a:r>
            <a:r>
              <a:rPr lang="el-GR" sz="2400" b="1" baseline="30000" dirty="0" smtClean="0">
                <a:solidFill>
                  <a:schemeClr val="accent6"/>
                </a:solidFill>
              </a:rPr>
              <a:t>+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395962" y="3595299"/>
            <a:ext cx="1157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accent6"/>
                </a:solidFill>
              </a:rPr>
              <a:t>π</a:t>
            </a:r>
            <a:r>
              <a:rPr lang="el-GR" sz="2400" b="1" baseline="30000" dirty="0" smtClean="0">
                <a:solidFill>
                  <a:schemeClr val="accent6"/>
                </a:solidFill>
              </a:rPr>
              <a:t>-</a:t>
            </a:r>
            <a:r>
              <a:rPr lang="el-GR" sz="2400" b="1" dirty="0" smtClean="0">
                <a:solidFill>
                  <a:schemeClr val="accent6"/>
                </a:solidFill>
              </a:rPr>
              <a:t>+μ</a:t>
            </a:r>
            <a:r>
              <a:rPr lang="el-GR" sz="2400" b="1" baseline="30000" dirty="0">
                <a:solidFill>
                  <a:schemeClr val="accent6"/>
                </a:solidFill>
              </a:rPr>
              <a:t>-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2225342" y="224367"/>
            <a:ext cx="0" cy="2832100"/>
          </a:xfrm>
          <a:prstGeom prst="line">
            <a:avLst/>
          </a:prstGeom>
          <a:ln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2304384" y="3582599"/>
            <a:ext cx="0" cy="2888546"/>
          </a:xfrm>
          <a:prstGeom prst="line">
            <a:avLst/>
          </a:prstGeom>
          <a:ln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6784642" y="3492500"/>
            <a:ext cx="0" cy="3014133"/>
          </a:xfrm>
          <a:prstGeom prst="line">
            <a:avLst/>
          </a:prstGeom>
          <a:ln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4637406" y="1459082"/>
            <a:ext cx="4000500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all momenta in black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selection in red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pions    0.222 &lt; P (GeV/c) &lt; 0.776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muons  0.111  &lt;  P (GeV/c) &lt; 0.438</a:t>
            </a:r>
            <a:endParaRPr lang="en-US" sz="1600" dirty="0" smtClean="0">
              <a:solidFill>
                <a:srgbClr val="000000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</a:rPr>
              <a:t>statistical error &lt; 1 %</a:t>
            </a:r>
          </a:p>
          <a:p>
            <a:r>
              <a:rPr lang="en-US" sz="1600" smtClean="0">
                <a:solidFill>
                  <a:srgbClr val="000000"/>
                </a:solidFill>
              </a:rPr>
              <a:t>write the % of pi &amp; mu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4" name="Flèche vers la droite 23"/>
          <p:cNvSpPr/>
          <p:nvPr/>
        </p:nvSpPr>
        <p:spPr>
          <a:xfrm>
            <a:off x="8555228" y="2935948"/>
            <a:ext cx="588772" cy="241038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llipse 33"/>
          <p:cNvSpPr/>
          <p:nvPr/>
        </p:nvSpPr>
        <p:spPr>
          <a:xfrm>
            <a:off x="8934450" y="432767"/>
            <a:ext cx="76060" cy="1064415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2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creen Shot 2015-07-08 at 4.46.19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" b="-1142"/>
          <a:stretch/>
        </p:blipFill>
        <p:spPr>
          <a:xfrm>
            <a:off x="4522131" y="127606"/>
            <a:ext cx="4550915" cy="3326794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 5" descr="Screen Shot 2015-07-08 at 4.48.22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" t="827"/>
          <a:stretch/>
        </p:blipFill>
        <p:spPr>
          <a:xfrm>
            <a:off x="101599" y="127606"/>
            <a:ext cx="4330701" cy="3288694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 descr="Screen Shot 2015-07-08 at 4.49.12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"/>
          <a:stretch/>
        </p:blipFill>
        <p:spPr>
          <a:xfrm>
            <a:off x="4522131" y="3499484"/>
            <a:ext cx="4571069" cy="3298235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 descr="Screen Shot 2015-07-08 at 4.48.52 P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958"/>
          <a:stretch/>
        </p:blipFill>
        <p:spPr>
          <a:xfrm>
            <a:off x="101599" y="3499485"/>
            <a:ext cx="4420531" cy="3298235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2819400" y="1908472"/>
            <a:ext cx="984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accent6"/>
                </a:solidFill>
              </a:rPr>
              <a:t>π+μ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917700" y="382368"/>
            <a:ext cx="229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20, </a:t>
            </a:r>
            <a:r>
              <a:rPr lang="en-US" dirty="0" smtClean="0">
                <a:solidFill>
                  <a:srgbClr val="FF0000"/>
                </a:solidFill>
              </a:rPr>
              <a:t>100, </a:t>
            </a:r>
            <a:r>
              <a:rPr lang="en-US" dirty="0" smtClean="0">
                <a:solidFill>
                  <a:srgbClr val="32E90B"/>
                </a:solidFill>
              </a:rPr>
              <a:t>220</a:t>
            </a:r>
            <a:r>
              <a:rPr lang="en-US" dirty="0" smtClean="0"/>
              <a:t> mrad</a:t>
            </a:r>
            <a:endParaRPr lang="en-US" dirty="0"/>
          </a:p>
          <a:p>
            <a:r>
              <a:rPr lang="en-US" dirty="0" smtClean="0"/>
              <a:t>momenta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5270500" y="388034"/>
            <a:ext cx="229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20, </a:t>
            </a:r>
            <a:r>
              <a:rPr lang="en-US" dirty="0" smtClean="0">
                <a:solidFill>
                  <a:srgbClr val="FF0000"/>
                </a:solidFill>
              </a:rPr>
              <a:t>100, </a:t>
            </a:r>
            <a:r>
              <a:rPr lang="en-US" dirty="0" smtClean="0">
                <a:solidFill>
                  <a:srgbClr val="32E90B"/>
                </a:solidFill>
              </a:rPr>
              <a:t>220</a:t>
            </a:r>
            <a:r>
              <a:rPr lang="en-US" dirty="0" smtClean="0"/>
              <a:t> mrad</a:t>
            </a:r>
            <a:endParaRPr lang="en-US" dirty="0"/>
          </a:p>
          <a:p>
            <a:r>
              <a:rPr lang="en-US" dirty="0" smtClean="0"/>
              <a:t>momenta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7058223" y="1908472"/>
            <a:ext cx="387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p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102428" y="3807767"/>
            <a:ext cx="2019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 mrad</a:t>
            </a:r>
          </a:p>
          <a:p>
            <a:r>
              <a:rPr lang="en-US" dirty="0" smtClean="0"/>
              <a:t>transverse mom.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2222500" y="4471093"/>
            <a:ext cx="888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π</a:t>
            </a:r>
            <a:r>
              <a:rPr lang="en-US" dirty="0" smtClean="0">
                <a:solidFill>
                  <a:srgbClr val="FF0000"/>
                </a:solidFill>
              </a:rPr>
              <a:t>(x 7)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5368636" y="4356795"/>
            <a:ext cx="888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π</a:t>
            </a:r>
            <a:r>
              <a:rPr lang="en-US" dirty="0" smtClean="0">
                <a:solidFill>
                  <a:srgbClr val="FF0000"/>
                </a:solidFill>
              </a:rPr>
              <a:t>(x 3)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p</a:t>
            </a:r>
            <a:endParaRPr lang="en-US" dirty="0"/>
          </a:p>
        </p:txBody>
      </p:sp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628649"/>
              </p:ext>
            </p:extLst>
          </p:nvPr>
        </p:nvGraphicFramePr>
        <p:xfrm>
          <a:off x="5809353" y="5461001"/>
          <a:ext cx="2108296" cy="542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7" name="Equation" r:id="rId7" imgW="1727200" imgH="444500" progId="Equation.DSMT4">
                  <p:embed/>
                </p:oleObj>
              </mc:Choice>
              <mc:Fallback>
                <p:oleObj name="Equation" r:id="rId7" imgW="17272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09353" y="5461001"/>
                        <a:ext cx="2108296" cy="542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054238"/>
              </p:ext>
            </p:extLst>
          </p:nvPr>
        </p:nvGraphicFramePr>
        <p:xfrm>
          <a:off x="2496128" y="5454997"/>
          <a:ext cx="1778000" cy="55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8" name="Equation" r:id="rId9" imgW="1371600" imgH="431800" progId="Equation.DSMT4">
                  <p:embed/>
                </p:oleObj>
              </mc:Choice>
              <mc:Fallback>
                <p:oleObj name="Equation" r:id="rId9" imgW="13716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96128" y="5454997"/>
                        <a:ext cx="1778000" cy="559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5270500" y="3701366"/>
            <a:ext cx="241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100 mrad</a:t>
            </a:r>
          </a:p>
          <a:p>
            <a:r>
              <a:rPr lang="en-US" dirty="0" smtClean="0"/>
              <a:t>longitudinal mom</a:t>
            </a:r>
            <a:r>
              <a:rPr lang="en-US" dirty="0"/>
              <a:t>.</a:t>
            </a:r>
          </a:p>
        </p:txBody>
      </p:sp>
      <p:sp>
        <p:nvSpPr>
          <p:cNvPr id="19" name="Flèche vers la droite 18"/>
          <p:cNvSpPr/>
          <p:nvPr/>
        </p:nvSpPr>
        <p:spPr>
          <a:xfrm>
            <a:off x="8580628" y="3340050"/>
            <a:ext cx="588772" cy="241038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e 19"/>
          <p:cNvSpPr/>
          <p:nvPr/>
        </p:nvSpPr>
        <p:spPr>
          <a:xfrm>
            <a:off x="7785100" y="3886200"/>
            <a:ext cx="939800" cy="2514599"/>
          </a:xfrm>
          <a:prstGeom prst="ellipse">
            <a:avLst/>
          </a:prstGeom>
          <a:noFill/>
          <a:ln>
            <a:solidFill>
              <a:schemeClr val="tx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ZoneTexte 20"/>
          <p:cNvSpPr txBox="1"/>
          <p:nvPr/>
        </p:nvSpPr>
        <p:spPr>
          <a:xfrm>
            <a:off x="6388100" y="4454098"/>
            <a:ext cx="1397000" cy="646331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can be separated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32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Screen Shot 2015-05-26 at 9.45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83" y="393413"/>
            <a:ext cx="4123856" cy="3177319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 descr="Screen Shot 2015-05-26 at 10.34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39" y="452273"/>
            <a:ext cx="4259273" cy="3177319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 9" descr="Screen Shot 2015-05-26 at 11.32.31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2"/>
          <a:stretch/>
        </p:blipFill>
        <p:spPr>
          <a:xfrm>
            <a:off x="199583" y="3656818"/>
            <a:ext cx="4061512" cy="3195372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ZoneTexte 14"/>
          <p:cNvSpPr txBox="1"/>
          <p:nvPr/>
        </p:nvSpPr>
        <p:spPr>
          <a:xfrm>
            <a:off x="82926" y="-70197"/>
            <a:ext cx="8779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b</a:t>
            </a:r>
            <a:r>
              <a:rPr lang="en-US" sz="2800" dirty="0" smtClean="0">
                <a:solidFill>
                  <a:schemeClr val="accent6"/>
                </a:solidFill>
              </a:rPr>
              <a:t>eam tilt with respect to the target</a:t>
            </a:r>
            <a:endParaRPr lang="en-US" sz="2800" dirty="0">
              <a:solidFill>
                <a:schemeClr val="accent6"/>
              </a:solidFill>
            </a:endParaRPr>
          </a:p>
        </p:txBody>
      </p:sp>
      <p:pic>
        <p:nvPicPr>
          <p:cNvPr id="21" name="Image 20" descr="Screen Shot 2015-06-10 at 4.40.07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476"/>
          <a:stretch/>
        </p:blipFill>
        <p:spPr>
          <a:xfrm>
            <a:off x="4496447" y="3677731"/>
            <a:ext cx="4264065" cy="3174458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ZoneTexte 21"/>
          <p:cNvSpPr txBox="1"/>
          <p:nvPr/>
        </p:nvSpPr>
        <p:spPr>
          <a:xfrm>
            <a:off x="5259133" y="3974739"/>
            <a:ext cx="1205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accent6"/>
                </a:solidFill>
              </a:rPr>
              <a:t>π+μ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259133" y="5861120"/>
            <a:ext cx="1954467" cy="307777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statistical </a:t>
            </a:r>
            <a:r>
              <a:rPr lang="en-US" sz="1400" dirty="0">
                <a:solidFill>
                  <a:srgbClr val="000000"/>
                </a:solidFill>
              </a:rPr>
              <a:t>error &lt; 1 </a:t>
            </a:r>
            <a:r>
              <a:rPr lang="en-US" sz="1400" dirty="0" smtClean="0">
                <a:solidFill>
                  <a:srgbClr val="000000"/>
                </a:solidFill>
              </a:rPr>
              <a:t>%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11526" y="6267413"/>
            <a:ext cx="9545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</a:t>
            </a:r>
            <a:r>
              <a:rPr lang="en-US" sz="1600" baseline="-25000" dirty="0" smtClean="0"/>
              <a:t>z</a:t>
            </a:r>
            <a:r>
              <a:rPr lang="en-US" sz="1600" dirty="0" smtClean="0"/>
              <a:t>= 14 T</a:t>
            </a:r>
          </a:p>
          <a:p>
            <a:r>
              <a:rPr lang="en-US" sz="1600" dirty="0"/>
              <a:t>-</a:t>
            </a:r>
            <a:r>
              <a:rPr lang="en-US" sz="1600" dirty="0" smtClean="0"/>
              <a:t>&gt;-&gt;-&gt;-&gt;</a:t>
            </a:r>
            <a:endParaRPr lang="en-US" sz="1600" dirty="0"/>
          </a:p>
        </p:txBody>
      </p:sp>
      <p:sp>
        <p:nvSpPr>
          <p:cNvPr id="25" name="ZoneTexte 24"/>
          <p:cNvSpPr txBox="1"/>
          <p:nvPr/>
        </p:nvSpPr>
        <p:spPr>
          <a:xfrm>
            <a:off x="311526" y="2896681"/>
            <a:ext cx="9545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</a:t>
            </a:r>
            <a:r>
              <a:rPr lang="en-US" sz="1600" baseline="-25000" dirty="0" smtClean="0"/>
              <a:t>z</a:t>
            </a:r>
            <a:r>
              <a:rPr lang="en-US" sz="1600" dirty="0" smtClean="0"/>
              <a:t>= 14 T</a:t>
            </a:r>
          </a:p>
          <a:p>
            <a:r>
              <a:rPr lang="en-US" sz="1600" dirty="0"/>
              <a:t>-</a:t>
            </a:r>
            <a:r>
              <a:rPr lang="en-US" sz="1600" dirty="0" smtClean="0"/>
              <a:t>&gt;-&gt;-&gt;-&gt;</a:t>
            </a:r>
            <a:endParaRPr lang="en-US" sz="1600" dirty="0"/>
          </a:p>
        </p:txBody>
      </p:sp>
      <p:sp>
        <p:nvSpPr>
          <p:cNvPr id="26" name="ZoneTexte 25"/>
          <p:cNvSpPr txBox="1"/>
          <p:nvPr/>
        </p:nvSpPr>
        <p:spPr>
          <a:xfrm>
            <a:off x="4622125" y="2896681"/>
            <a:ext cx="9545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</a:t>
            </a:r>
            <a:r>
              <a:rPr lang="en-US" sz="1600" baseline="-25000" dirty="0" smtClean="0"/>
              <a:t>z</a:t>
            </a:r>
            <a:r>
              <a:rPr lang="en-US" sz="1600" dirty="0" smtClean="0"/>
              <a:t>= 14 T</a:t>
            </a:r>
          </a:p>
          <a:p>
            <a:r>
              <a:rPr lang="en-US" sz="1600" dirty="0"/>
              <a:t>-</a:t>
            </a:r>
            <a:r>
              <a:rPr lang="en-US" sz="1600" dirty="0" smtClean="0"/>
              <a:t>&gt;-&gt;-&gt;-&gt;</a:t>
            </a:r>
            <a:endParaRPr lang="en-US" sz="1600" dirty="0"/>
          </a:p>
        </p:txBody>
      </p:sp>
      <p:sp>
        <p:nvSpPr>
          <p:cNvPr id="27" name="ZoneTexte 26"/>
          <p:cNvSpPr txBox="1"/>
          <p:nvPr/>
        </p:nvSpPr>
        <p:spPr>
          <a:xfrm>
            <a:off x="311526" y="2199668"/>
            <a:ext cx="20028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79646"/>
                </a:solidFill>
              </a:rPr>
              <a:t>proton-tilt 14 mrad</a:t>
            </a:r>
            <a:endParaRPr lang="en-US" sz="1600" dirty="0">
              <a:solidFill>
                <a:srgbClr val="F79646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2209800" y="2039431"/>
            <a:ext cx="95250" cy="15621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ZoneTexte 28"/>
          <p:cNvSpPr txBox="1"/>
          <p:nvPr/>
        </p:nvSpPr>
        <p:spPr>
          <a:xfrm>
            <a:off x="4575197" y="2227636"/>
            <a:ext cx="20028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79646"/>
                </a:solidFill>
              </a:rPr>
              <a:t>proton-tilt 10 mrad</a:t>
            </a:r>
            <a:endParaRPr lang="en-US" sz="1600" dirty="0">
              <a:solidFill>
                <a:srgbClr val="F79646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237330" y="5653743"/>
            <a:ext cx="1889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79646"/>
                </a:solidFill>
              </a:rPr>
              <a:t>proton-tilt 0 mrad</a:t>
            </a:r>
            <a:endParaRPr lang="en-US" sz="1600" dirty="0">
              <a:solidFill>
                <a:srgbClr val="F79646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576102" y="4621070"/>
            <a:ext cx="1636967" cy="369332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similar yields</a:t>
            </a:r>
            <a:endParaRPr lang="en-US" dirty="0"/>
          </a:p>
        </p:txBody>
      </p:sp>
      <p:sp>
        <p:nvSpPr>
          <p:cNvPr id="31" name="ZoneTexte 30"/>
          <p:cNvSpPr txBox="1"/>
          <p:nvPr/>
        </p:nvSpPr>
        <p:spPr>
          <a:xfrm>
            <a:off x="444500" y="1497113"/>
            <a:ext cx="1534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upstream edge</a:t>
            </a:r>
            <a:endParaRPr lang="en-US" sz="1400" dirty="0"/>
          </a:p>
        </p:txBody>
      </p:sp>
      <p:sp>
        <p:nvSpPr>
          <p:cNvPr id="32" name="ZoneTexte 31"/>
          <p:cNvSpPr txBox="1"/>
          <p:nvPr/>
        </p:nvSpPr>
        <p:spPr>
          <a:xfrm>
            <a:off x="2549077" y="655047"/>
            <a:ext cx="1852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downstream edge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6791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1_GothicSimpl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Été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7926</TotalTime>
  <Words>1607</Words>
  <Application>Microsoft Office PowerPoint</Application>
  <PresentationFormat>On-screen Show (4:3)</PresentationFormat>
  <Paragraphs>392</Paragraphs>
  <Slides>32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Century Gothic</vt:lpstr>
      <vt:lpstr>1_GothicSimple</vt:lpstr>
      <vt:lpstr>Equation</vt:lpstr>
      <vt:lpstr>PowerPoint Presentation</vt:lpstr>
      <vt:lpstr>particle production for Hg </vt:lpstr>
      <vt:lpstr>π+ production and PT acceptance for adiabatic solenoids</vt:lpstr>
      <vt:lpstr>Power on target</vt:lpstr>
      <vt:lpstr>optimization studies  </vt:lpstr>
      <vt:lpstr>target tilt studies Ltrg= 30 cm, rtrg= 5 mm, σb= 1 mm </vt:lpstr>
      <vt:lpstr>particle yields at the edge of MCS for different tilts</vt:lpstr>
      <vt:lpstr>PowerPoint Presentation</vt:lpstr>
      <vt:lpstr>PowerPoint Presentation</vt:lpstr>
      <vt:lpstr>particle yields at the edge of MCS for different target lengths tilt=100 mrad, rtrg= 5 mm, σb= 1 mm  </vt:lpstr>
      <vt:lpstr>particle yields at the edge of MCS for different radii tilt=100 mrad, Ltrg=30 cm, σb= 1 mm  </vt:lpstr>
      <vt:lpstr>from ideal to Gaussian field for MCS</vt:lpstr>
      <vt:lpstr>PowerPoint Presentation</vt:lpstr>
      <vt:lpstr>target displacement at MCS</vt:lpstr>
      <vt:lpstr>MCS radius</vt:lpstr>
      <vt:lpstr>conclusions for the MCS </vt:lpstr>
      <vt:lpstr>adiabatic transport solenoids</vt:lpstr>
      <vt:lpstr>adiabatic inverse taper – 1st degree (ideal field, steeper field-decrease response)</vt:lpstr>
      <vt:lpstr>PowerPoint Presentation</vt:lpstr>
      <vt:lpstr>yields at the end  of the adiabatic section vs length</vt:lpstr>
      <vt:lpstr>muon yields for inverse taper L = 50 m   vs different target-tilts, radii </vt:lpstr>
      <vt:lpstr>particle yields for Ltaper=5 m, Ek = 1.5, 2.5 GeV</vt:lpstr>
      <vt:lpstr>particle yields for Ltaper= 50 m, Ek = 1.5, 2.5 GeV</vt:lpstr>
      <vt:lpstr>proton yields  for different target-tilts and tapers </vt:lpstr>
      <vt:lpstr>conclusion/further studies </vt:lpstr>
      <vt:lpstr>Power on target</vt:lpstr>
      <vt:lpstr>particle yields at the edge of MCS for different beam sizes tilt=100 mrad, Ltrg=30 cm, rtrg= 5 mm  </vt:lpstr>
      <vt:lpstr>PowerPoint Presentation</vt:lpstr>
      <vt:lpstr>PowerPoint Presentation</vt:lpstr>
      <vt:lpstr>PowerPoint Presentation</vt:lpstr>
      <vt:lpstr>spatial distribution and transverse emittance </vt:lpstr>
      <vt:lpstr>proton yields for inverse taper L = 50 m   vs different target-tilts, radii 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Particle production at target</dc:title>
  <dc:subject/>
  <dc:creator>Nikos Vassilopoulos</dc:creator>
  <cp:keywords/>
  <dc:description/>
  <cp:lastModifiedBy>Kirk T McDonald</cp:lastModifiedBy>
  <cp:revision>531</cp:revision>
  <dcterms:created xsi:type="dcterms:W3CDTF">2015-04-15T07:29:12Z</dcterms:created>
  <dcterms:modified xsi:type="dcterms:W3CDTF">2015-08-18T05:14:55Z</dcterms:modified>
  <cp:category/>
</cp:coreProperties>
</file>