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8" r:id="rId2"/>
    <p:sldId id="378" r:id="rId3"/>
    <p:sldId id="454" r:id="rId4"/>
    <p:sldId id="379" r:id="rId5"/>
    <p:sldId id="390" r:id="rId6"/>
    <p:sldId id="455" r:id="rId7"/>
    <p:sldId id="457" r:id="rId8"/>
    <p:sldId id="456" r:id="rId9"/>
    <p:sldId id="459" r:id="rId10"/>
    <p:sldId id="458" r:id="rId11"/>
    <p:sldId id="461" r:id="rId12"/>
    <p:sldId id="412" r:id="rId13"/>
    <p:sldId id="446" r:id="rId14"/>
  </p:sldIdLst>
  <p:sldSz cx="9144000" cy="6858000" type="screen4x3"/>
  <p:notesSz cx="9296400" cy="68818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EA7BFFFD-A71B-418E-B00B-85D2BB575C77}">
          <p14:sldIdLst>
            <p14:sldId id="258"/>
            <p14:sldId id="378"/>
            <p14:sldId id="454"/>
            <p14:sldId id="379"/>
            <p14:sldId id="390"/>
            <p14:sldId id="455"/>
            <p14:sldId id="457"/>
            <p14:sldId id="456"/>
            <p14:sldId id="459"/>
          </p14:sldIdLst>
        </p14:section>
        <p14:section name="Untitled Section" id="{7FEE8CE2-CAB4-4481-A81E-6D9BA651C223}">
          <p14:sldIdLst>
            <p14:sldId id="458"/>
            <p14:sldId id="461"/>
            <p14:sldId id="412"/>
            <p14:sldId id="44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CC3300"/>
    <a:srgbClr val="38348C"/>
    <a:srgbClr val="0033CC"/>
    <a:srgbClr val="800080"/>
    <a:srgbClr val="0099CC"/>
    <a:srgbClr val="FF0000"/>
    <a:srgbClr val="FF1F1F"/>
    <a:srgbClr val="E1F4FF"/>
    <a:srgbClr val="CCE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99" autoAdjust="0"/>
    <p:restoredTop sz="86356" autoAdjust="0"/>
  </p:normalViewPr>
  <p:slideViewPr>
    <p:cSldViewPr snapToGrid="0">
      <p:cViewPr varScale="1">
        <p:scale>
          <a:sx n="83" d="100"/>
          <a:sy n="83" d="100"/>
        </p:scale>
        <p:origin x="-86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786" y="-84"/>
      </p:cViewPr>
      <p:guideLst>
        <p:guide orient="horz" pos="2168"/>
        <p:guide pos="2927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844" cy="34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>
            <a:lvl1pPr algn="l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539" y="1"/>
            <a:ext cx="4028844" cy="34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>
            <a:lvl1pPr algn="r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37041"/>
            <a:ext cx="4028844" cy="34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b" anchorCtr="0" compatLnSpc="1">
            <a:prstTxWarp prst="textNoShape">
              <a:avLst/>
            </a:prstTxWarp>
          </a:bodyPr>
          <a:lstStyle>
            <a:lvl1pPr algn="l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539" y="6537041"/>
            <a:ext cx="4028844" cy="34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b" anchorCtr="0" compatLnSpc="1">
            <a:prstTxWarp prst="textNoShape">
              <a:avLst/>
            </a:prstTxWarp>
          </a:bodyPr>
          <a:lstStyle>
            <a:lvl1pPr algn="r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fld id="{D575CCDA-FAD9-4534-9A8F-CDAEDDF90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7915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844" cy="34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>
            <a:lvl1pPr algn="l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539" y="1"/>
            <a:ext cx="4028844" cy="34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>
            <a:lvl1pPr algn="r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7350" y="517525"/>
            <a:ext cx="3443288" cy="2581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046" y="3269090"/>
            <a:ext cx="7436313" cy="3096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37041"/>
            <a:ext cx="4028844" cy="34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b" anchorCtr="0" compatLnSpc="1">
            <a:prstTxWarp prst="textNoShape">
              <a:avLst/>
            </a:prstTxWarp>
          </a:bodyPr>
          <a:lstStyle>
            <a:lvl1pPr algn="l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539" y="6537041"/>
            <a:ext cx="4028844" cy="34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b" anchorCtr="0" compatLnSpc="1">
            <a:prstTxWarp prst="textNoShape">
              <a:avLst/>
            </a:prstTxWarp>
          </a:bodyPr>
          <a:lstStyle>
            <a:lvl1pPr algn="r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fld id="{3B29DA05-BEDB-40F5-8F29-BC14CEF2E2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6109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2463" y="1482725"/>
            <a:ext cx="7772400" cy="1470025"/>
          </a:xfrm>
        </p:spPr>
        <p:txBody>
          <a:bodyPr/>
          <a:lstStyle>
            <a:lvl1pPr>
              <a:defRPr sz="32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A5118-C375-4F3B-B4E7-7D7982B62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0461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12982-7199-441B-9E98-BAB2F2F93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3087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0"/>
            <a:ext cx="1946275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0"/>
            <a:ext cx="5686425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A6A86-0886-4D25-8C73-57BA81287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1205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0"/>
            <a:ext cx="7370763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800100"/>
            <a:ext cx="3810000" cy="5524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800100"/>
            <a:ext cx="3810000" cy="55245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6B300-94C0-49ED-8800-CFA7A61CE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4737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0"/>
            <a:ext cx="7370763" cy="6477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800100"/>
            <a:ext cx="3810000" cy="55245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00100"/>
            <a:ext cx="3810000" cy="5524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5ABF-3A28-47BB-94AB-C3106FE43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2370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0"/>
            <a:ext cx="7370763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800100"/>
            <a:ext cx="7772400" cy="55245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12FC5-3AC9-48BF-A64A-5101BFD5D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7887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1C698-6998-4B6A-BD9E-EB5F3391B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1248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816" y="1379494"/>
            <a:ext cx="7772400" cy="166026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459" y="322798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B049B-66AD-48F4-9632-B7F1ECCF1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5331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800100"/>
            <a:ext cx="3810000" cy="55245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00100"/>
            <a:ext cx="3810000" cy="55245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8FB84-71D5-41F7-A6DA-255237DEC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9331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054" y="0"/>
            <a:ext cx="8229600" cy="790832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40259"/>
            <a:ext cx="4040188" cy="76611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55805"/>
            <a:ext cx="4040188" cy="447035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46171" y="818420"/>
            <a:ext cx="4041775" cy="775601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47287" y="1668162"/>
            <a:ext cx="4139514" cy="445800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2A8A0-0A8A-4AF7-8C6F-8CC0307F1D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8960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284" y="0"/>
            <a:ext cx="6813579" cy="647700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06D2C-E861-4931-A2D0-8445588D3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1158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71D55-07AD-4803-B443-A7CA5BF47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2438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B9248-0EA6-4221-8041-D22641688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1791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2470B-DD32-4F16-8C83-650B4992FE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1879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0"/>
            <a:ext cx="73707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800100"/>
            <a:ext cx="7772400" cy="552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Line 17"/>
          <p:cNvSpPr>
            <a:spLocks noChangeShapeType="1"/>
          </p:cNvSpPr>
          <p:nvPr/>
        </p:nvSpPr>
        <p:spPr bwMode="auto">
          <a:xfrm>
            <a:off x="685800" y="714375"/>
            <a:ext cx="7772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63849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375C0C97-C959-403F-8BF0-604148A05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0" name="Picture 23" descr="FNAL_logo_sm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78838" y="0"/>
            <a:ext cx="665162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26" descr="mu-symbol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5683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5" descr="map-091203a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61988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8" descr="ids-100121a-www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6900" y="152400"/>
            <a:ext cx="534988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</p:sldLayoutIdLst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0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SzPct val="150000"/>
        <a:buChar char="•"/>
        <a:defRPr>
          <a:solidFill>
            <a:srgbClr val="CC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28BD4E-A28C-4ED4-9A53-ACB645DA7B0C}" type="slidenum">
              <a:rPr lang="en-US" sz="1400" smtClean="0"/>
              <a:pPr eaLnBrk="1" hangingPunct="1"/>
              <a:t>1</a:t>
            </a:fld>
            <a:endParaRPr lang="en-US" sz="1400" dirty="0" smtClean="0"/>
          </a:p>
        </p:txBody>
      </p:sp>
      <p:sp>
        <p:nvSpPr>
          <p:cNvPr id="6379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58656" y="1987399"/>
            <a:ext cx="7904163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>The 325 MHz Solution</a:t>
            </a:r>
            <a:br>
              <a:rPr lang="en-US" sz="2800" b="1" dirty="0" smtClean="0"/>
            </a:br>
            <a:endParaRPr lang="en-US" sz="2800" b="1" dirty="0" smtClean="0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41178" y="41148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David </a:t>
            </a:r>
            <a:r>
              <a:rPr lang="en-US" dirty="0" err="1" smtClean="0"/>
              <a:t>Neuffer</a:t>
            </a:r>
            <a:endParaRPr lang="en-US" dirty="0" smtClean="0"/>
          </a:p>
          <a:p>
            <a:pPr eaLnBrk="1" hangingPunct="1"/>
            <a:r>
              <a:rPr lang="en-US" dirty="0" err="1" smtClean="0"/>
              <a:t>Fermilab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1800" dirty="0" smtClean="0"/>
              <a:t>January </a:t>
            </a:r>
            <a:r>
              <a:rPr lang="en-US" sz="1800" dirty="0" smtClean="0"/>
              <a:t>15, 2013</a:t>
            </a:r>
            <a:endParaRPr lang="en-US" sz="1800" dirty="0" smtClean="0"/>
          </a:p>
          <a:p>
            <a:pPr eaLnBrk="1" hangingPunct="1"/>
            <a:endParaRPr lang="en-US" sz="18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D1C698-6998-4B6A-BD9E-EB5F3391B1E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27137" y="903388"/>
            <a:ext cx="5462489" cy="2895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77647" y="3521203"/>
            <a:ext cx="5305953" cy="3150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780696" y="1120680"/>
            <a:ext cx="22846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N :0.15&lt;P&lt;0.35 MeV/c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72183" y="2351314"/>
            <a:ext cx="19723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C3300"/>
                </a:solidFill>
              </a:rPr>
              <a:t>N: </a:t>
            </a:r>
            <a:r>
              <a:rPr lang="el-GR" b="1" dirty="0" smtClean="0">
                <a:solidFill>
                  <a:srgbClr val="CC3300"/>
                </a:solidFill>
              </a:rPr>
              <a:t>ε</a:t>
            </a:r>
            <a:r>
              <a:rPr lang="en-US" b="1" baseline="-25000" dirty="0" smtClean="0">
                <a:solidFill>
                  <a:srgbClr val="CC3300"/>
                </a:solidFill>
              </a:rPr>
              <a:t>T</a:t>
            </a:r>
            <a:r>
              <a:rPr lang="en-US" b="1" dirty="0" smtClean="0">
                <a:solidFill>
                  <a:srgbClr val="CC3300"/>
                </a:solidFill>
              </a:rPr>
              <a:t>&lt;0.03; A</a:t>
            </a:r>
            <a:r>
              <a:rPr lang="en-US" b="1" baseline="-25000" dirty="0" smtClean="0">
                <a:solidFill>
                  <a:srgbClr val="CC3300"/>
                </a:solidFill>
              </a:rPr>
              <a:t>L</a:t>
            </a:r>
            <a:r>
              <a:rPr lang="en-US" b="1" dirty="0" smtClean="0">
                <a:solidFill>
                  <a:srgbClr val="CC3300"/>
                </a:solidFill>
              </a:rPr>
              <a:t>&lt;0.2 </a:t>
            </a:r>
            <a:endParaRPr lang="en-US" b="1" dirty="0">
              <a:solidFill>
                <a:srgbClr val="CC33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66089" y="2921169"/>
            <a:ext cx="20862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669900"/>
                </a:solidFill>
              </a:rPr>
              <a:t>N: </a:t>
            </a:r>
            <a:r>
              <a:rPr lang="el-GR" b="1" dirty="0">
                <a:solidFill>
                  <a:srgbClr val="669900"/>
                </a:solidFill>
              </a:rPr>
              <a:t>ε</a:t>
            </a:r>
            <a:r>
              <a:rPr lang="en-US" b="1" baseline="-25000" dirty="0" smtClean="0">
                <a:solidFill>
                  <a:srgbClr val="669900"/>
                </a:solidFill>
              </a:rPr>
              <a:t>T</a:t>
            </a:r>
            <a:r>
              <a:rPr lang="en-US" b="1" dirty="0" smtClean="0">
                <a:solidFill>
                  <a:srgbClr val="669900"/>
                </a:solidFill>
              </a:rPr>
              <a:t>&lt;0.015; </a:t>
            </a:r>
            <a:r>
              <a:rPr lang="en-US" b="1" dirty="0">
                <a:solidFill>
                  <a:srgbClr val="669900"/>
                </a:solidFill>
              </a:rPr>
              <a:t>A</a:t>
            </a:r>
            <a:r>
              <a:rPr lang="en-US" b="1" baseline="-25000" dirty="0">
                <a:solidFill>
                  <a:srgbClr val="669900"/>
                </a:solidFill>
              </a:rPr>
              <a:t>L</a:t>
            </a:r>
            <a:r>
              <a:rPr lang="en-US" b="1" dirty="0">
                <a:solidFill>
                  <a:srgbClr val="669900"/>
                </a:solidFill>
              </a:rPr>
              <a:t>&lt;0.2 </a:t>
            </a:r>
          </a:p>
        </p:txBody>
      </p:sp>
      <p:sp>
        <p:nvSpPr>
          <p:cNvPr id="13" name="Content Placeholder 5"/>
          <p:cNvSpPr txBox="1">
            <a:spLocks/>
          </p:cNvSpPr>
          <p:nvPr/>
        </p:nvSpPr>
        <p:spPr bwMode="auto">
          <a:xfrm>
            <a:off x="114300" y="800100"/>
            <a:ext cx="2939143" cy="552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accent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150000"/>
              <a:buChar char="•"/>
              <a:defRPr>
                <a:solidFill>
                  <a:srgbClr val="CC00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Simulation obtains </a:t>
            </a:r>
          </a:p>
          <a:p>
            <a:pPr lvl="1"/>
            <a:r>
              <a:rPr lang="en-US" sz="1800" dirty="0" smtClean="0"/>
              <a:t>~0.125 </a:t>
            </a:r>
            <a:r>
              <a:rPr lang="el-GR" sz="1800" dirty="0" smtClean="0"/>
              <a:t>μ</a:t>
            </a:r>
            <a:r>
              <a:rPr lang="en-US" sz="1800" dirty="0" smtClean="0"/>
              <a:t>/p within acceptances</a:t>
            </a:r>
          </a:p>
          <a:p>
            <a:pPr lvl="1"/>
            <a:r>
              <a:rPr lang="en-US" sz="1800" dirty="0" smtClean="0"/>
              <a:t>with ~60m Cooler</a:t>
            </a:r>
          </a:p>
          <a:p>
            <a:pPr lvl="1"/>
            <a:r>
              <a:rPr lang="en-US" sz="1800" dirty="0" smtClean="0"/>
              <a:t>shorter than baseline</a:t>
            </a:r>
          </a:p>
          <a:p>
            <a:r>
              <a:rPr lang="en-US" sz="2200" dirty="0" smtClean="0"/>
              <a:t>But</a:t>
            </a:r>
          </a:p>
          <a:p>
            <a:pPr lvl="1"/>
            <a:r>
              <a:rPr lang="en-US" sz="1800" dirty="0" smtClean="0"/>
              <a:t>uses higher gradient</a:t>
            </a:r>
          </a:p>
          <a:p>
            <a:pPr lvl="1"/>
            <a:r>
              <a:rPr lang="en-US" sz="1800" dirty="0" smtClean="0"/>
              <a:t>325 MHz – less power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51967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9" y="800100"/>
            <a:ext cx="6939643" cy="5524500"/>
          </a:xfrm>
        </p:spPr>
        <p:txBody>
          <a:bodyPr/>
          <a:lstStyle/>
          <a:p>
            <a:r>
              <a:rPr lang="en-US" dirty="0" smtClean="0"/>
              <a:t>Gradient is a bit higher than IDS baseline or initial </a:t>
            </a:r>
            <a:r>
              <a:rPr lang="en-US" dirty="0" err="1" smtClean="0"/>
              <a:t>Muon</a:t>
            </a:r>
            <a:r>
              <a:rPr lang="en-US" dirty="0" smtClean="0"/>
              <a:t> Collider version </a:t>
            </a:r>
          </a:p>
          <a:p>
            <a:pPr lvl="1"/>
            <a:r>
              <a:rPr lang="en-US" dirty="0" smtClean="0"/>
              <a:t>15/20/25 MV/m </a:t>
            </a:r>
            <a:r>
              <a:rPr lang="en-US" dirty="0" smtClean="0">
                <a:sym typeface="Wingdings" pitchFamily="2" charset="2"/>
              </a:rPr>
              <a:t> 0.125 </a:t>
            </a:r>
            <a:r>
              <a:rPr lang="el-GR" dirty="0" smtClean="0">
                <a:sym typeface="Wingdings" pitchFamily="2" charset="2"/>
              </a:rPr>
              <a:t>μ</a:t>
            </a:r>
            <a:r>
              <a:rPr lang="en-US" dirty="0" smtClean="0">
                <a:sym typeface="Wingdings" pitchFamily="2" charset="2"/>
              </a:rPr>
              <a:t>/p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12.5/18/22.5  0.115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12/16/20 MV/m  0.102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12/15/18 MV/m  0.095</a:t>
            </a:r>
            <a:endParaRPr lang="en-US" dirty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Apertures are smaller </a:t>
            </a:r>
          </a:p>
          <a:p>
            <a:pPr lvl="1"/>
            <a:r>
              <a:rPr lang="en-US" dirty="0" smtClean="0"/>
              <a:t>Use higher field transport to make beam smaller?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2T </a:t>
            </a:r>
            <a:r>
              <a:rPr lang="en-US" dirty="0" smtClean="0">
                <a:sym typeface="Wingdings" pitchFamily="2" charset="2"/>
              </a:rPr>
              <a:t> 3T ? (with stronger focusing making the beam smaller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first try had similar to baseline (not much better…)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8684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98777" y="125260"/>
            <a:ext cx="7370763" cy="6477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253999" y="800100"/>
            <a:ext cx="8204201" cy="5524500"/>
          </a:xfrm>
        </p:spPr>
        <p:txBody>
          <a:bodyPr/>
          <a:lstStyle/>
          <a:p>
            <a:r>
              <a:rPr lang="en-US" sz="2000" dirty="0" smtClean="0"/>
              <a:t>325 </a:t>
            </a:r>
            <a:r>
              <a:rPr lang="en-US" sz="2000" dirty="0" err="1" smtClean="0"/>
              <a:t>Mhz</a:t>
            </a:r>
            <a:r>
              <a:rPr lang="en-US" sz="2000" dirty="0" smtClean="0"/>
              <a:t> Front End Possible</a:t>
            </a:r>
          </a:p>
          <a:p>
            <a:pPr lvl="1"/>
            <a:r>
              <a:rPr lang="en-US" sz="1800" dirty="0" smtClean="0"/>
              <a:t>similar capture to baseline</a:t>
            </a:r>
          </a:p>
          <a:p>
            <a:pPr lvl="1"/>
            <a:r>
              <a:rPr lang="en-US" dirty="0" smtClean="0"/>
              <a:t>shorter system </a:t>
            </a:r>
            <a:endParaRPr lang="en-US" sz="1800" dirty="0" smtClean="0"/>
          </a:p>
          <a:p>
            <a:pPr lvl="1"/>
            <a:endParaRPr lang="en-US" dirty="0"/>
          </a:p>
          <a:p>
            <a:r>
              <a:rPr lang="en-US" sz="2000" dirty="0" smtClean="0"/>
              <a:t>Needs higher gradient </a:t>
            </a:r>
            <a:r>
              <a:rPr lang="en-US" sz="2000" dirty="0" err="1" smtClean="0"/>
              <a:t>rf</a:t>
            </a:r>
            <a:r>
              <a:rPr lang="en-US" sz="2000" dirty="0" smtClean="0"/>
              <a:t> and a bit stronger transverse focusing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7709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to Questions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861458"/>
            <a:ext cx="8854100" cy="275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84489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927C2CC-175B-4B7F-A031-CB6CE9F538A8}" type="slidenum">
              <a:rPr lang="en-US" sz="1400" smtClean="0"/>
              <a:pPr eaLnBrk="1" hangingPunct="1"/>
              <a:t>2</a:t>
            </a:fld>
            <a:endParaRPr lang="en-US" sz="1400" smtClean="0"/>
          </a:p>
        </p:txBody>
      </p:sp>
      <p:sp>
        <p:nvSpPr>
          <p:cNvPr id="83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Outline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766" y="803644"/>
            <a:ext cx="7772400" cy="5786438"/>
          </a:xfrm>
        </p:spPr>
        <p:txBody>
          <a:bodyPr/>
          <a:lstStyle/>
          <a:p>
            <a:pPr eaLnBrk="1" hangingPunct="1"/>
            <a:r>
              <a:rPr lang="en-US" dirty="0" smtClean="0"/>
              <a:t>Front End for the IDS Neutrino Factory</a:t>
            </a:r>
          </a:p>
          <a:p>
            <a:pPr lvl="1" eaLnBrk="1" hangingPunct="1"/>
            <a:r>
              <a:rPr lang="en-US" dirty="0" smtClean="0"/>
              <a:t>Basis for engineering/costs</a:t>
            </a:r>
          </a:p>
          <a:p>
            <a:pPr lvl="2" eaLnBrk="1" hangingPunct="1"/>
            <a:r>
              <a:rPr lang="en-US" dirty="0" err="1" smtClean="0"/>
              <a:t>Rf</a:t>
            </a:r>
            <a:r>
              <a:rPr lang="en-US" dirty="0" smtClean="0"/>
              <a:t>,  requirements  </a:t>
            </a:r>
          </a:p>
          <a:p>
            <a:pPr lvl="2" eaLnBrk="1" hangingPunct="1"/>
            <a:r>
              <a:rPr lang="en-US" dirty="0" smtClean="0"/>
              <a:t>Engineering required</a:t>
            </a:r>
          </a:p>
          <a:p>
            <a:pPr lvl="1" eaLnBrk="1" hangingPunct="1"/>
            <a:r>
              <a:rPr lang="en-US" dirty="0" smtClean="0"/>
              <a:t>Redesign for 325 MHz</a:t>
            </a:r>
          </a:p>
          <a:p>
            <a:pPr lvl="2" eaLnBrk="1" hangingPunct="1"/>
            <a:r>
              <a:rPr lang="en-US" dirty="0" smtClean="0"/>
              <a:t>??</a:t>
            </a:r>
          </a:p>
          <a:p>
            <a:pPr marL="0" indent="0" eaLnBrk="1" hangingPunct="1">
              <a:buNone/>
            </a:pPr>
            <a:endParaRPr lang="en-US" dirty="0"/>
          </a:p>
          <a:p>
            <a:pPr eaLnBrk="1" hangingPunct="1"/>
            <a:r>
              <a:rPr lang="en-US" dirty="0" err="1" smtClean="0"/>
              <a:t>rf</a:t>
            </a:r>
            <a:r>
              <a:rPr lang="en-US" dirty="0" smtClean="0"/>
              <a:t> gradient/ B concerns</a:t>
            </a:r>
          </a:p>
          <a:p>
            <a:pPr lvl="1" eaLnBrk="1" hangingPunct="1"/>
            <a:r>
              <a:rPr lang="en-US" dirty="0" smtClean="0"/>
              <a:t>Transit Time Factor</a:t>
            </a:r>
          </a:p>
          <a:p>
            <a:pPr lvl="1" eaLnBrk="1" hangingPunct="1"/>
            <a:r>
              <a:rPr lang="en-US" dirty="0" smtClean="0"/>
              <a:t>Pill-box radius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/>
              <a:t> 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 End </a:t>
            </a:r>
            <a:r>
              <a:rPr lang="en-US" dirty="0" err="1" smtClean="0"/>
              <a:t>rf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800100"/>
            <a:ext cx="8017329" cy="5524500"/>
          </a:xfrm>
        </p:spPr>
        <p:txBody>
          <a:bodyPr/>
          <a:lstStyle/>
          <a:p>
            <a:r>
              <a:rPr lang="el-GR" dirty="0" smtClean="0"/>
              <a:t>μ</a:t>
            </a:r>
            <a:r>
              <a:rPr lang="en-US" dirty="0" smtClean="0"/>
              <a:t>Col-</a:t>
            </a:r>
            <a:r>
              <a:rPr lang="el-GR" dirty="0" smtClean="0"/>
              <a:t>ν</a:t>
            </a:r>
            <a:r>
              <a:rPr lang="en-US" dirty="0" smtClean="0"/>
              <a:t>Fact  Front End  was matched to 201.25 MHz</a:t>
            </a:r>
          </a:p>
          <a:p>
            <a:pPr lvl="1"/>
            <a:r>
              <a:rPr lang="en-US" dirty="0" smtClean="0"/>
              <a:t>matched to </a:t>
            </a:r>
            <a:r>
              <a:rPr lang="en-US" dirty="0" err="1" smtClean="0"/>
              <a:t>Fermilab</a:t>
            </a:r>
            <a:r>
              <a:rPr lang="en-US" dirty="0" smtClean="0"/>
              <a:t> </a:t>
            </a:r>
            <a:r>
              <a:rPr lang="en-US" dirty="0" err="1" smtClean="0"/>
              <a:t>Linac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Cooling at </a:t>
            </a:r>
            <a:r>
              <a:rPr lang="en-US" b="1" dirty="0" smtClean="0"/>
              <a:t>200,</a:t>
            </a:r>
            <a:r>
              <a:rPr lang="en-US" dirty="0" smtClean="0"/>
              <a:t> 400, 600, </a:t>
            </a:r>
            <a:r>
              <a:rPr lang="en-US" b="1" dirty="0" smtClean="0"/>
              <a:t>800</a:t>
            </a:r>
            <a:r>
              <a:rPr lang="en-US" dirty="0" smtClean="0"/>
              <a:t> …MHz</a:t>
            </a:r>
          </a:p>
          <a:p>
            <a:r>
              <a:rPr lang="en-US" dirty="0" smtClean="0"/>
              <a:t>Project X is matched to 1300 MHz  (</a:t>
            </a:r>
            <a:r>
              <a:rPr lang="en-US" dirty="0" smtClean="0">
                <a:solidFill>
                  <a:srgbClr val="0033CC"/>
                </a:solidFill>
              </a:rPr>
              <a:t>ILC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match to 650 /325/ 162.5…  </a:t>
            </a:r>
          </a:p>
          <a:p>
            <a:pPr lvl="2"/>
            <a:r>
              <a:rPr lang="en-US" dirty="0" smtClean="0"/>
              <a:t> 433, 216.67, …	</a:t>
            </a:r>
          </a:p>
          <a:p>
            <a:pPr lvl="1"/>
            <a:r>
              <a:rPr lang="en-US" dirty="0" smtClean="0"/>
              <a:t>match to 162.5 or 216.7 is similar to 201.25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Match to 325 MHz is not as straightforward</a:t>
            </a:r>
          </a:p>
          <a:p>
            <a:pPr lvl="1"/>
            <a:r>
              <a:rPr lang="en-US" dirty="0" smtClean="0"/>
              <a:t>requires ~500 </a:t>
            </a:r>
            <a:r>
              <a:rPr lang="en-US" dirty="0" smtClean="0">
                <a:sym typeface="Wingdings" pitchFamily="2" charset="2"/>
              </a:rPr>
              <a:t> 325 MHz </a:t>
            </a:r>
            <a:r>
              <a:rPr lang="en-US" dirty="0" err="1" smtClean="0">
                <a:sym typeface="Wingdings" pitchFamily="2" charset="2"/>
              </a:rPr>
              <a:t>rf</a:t>
            </a:r>
            <a:r>
              <a:rPr lang="en-US" dirty="0" smtClean="0">
                <a:sym typeface="Wingdings" pitchFamily="2" charset="2"/>
              </a:rPr>
              <a:t> in </a:t>
            </a:r>
            <a:r>
              <a:rPr lang="en-US" dirty="0" err="1" smtClean="0">
                <a:sym typeface="Wingdings" pitchFamily="2" charset="2"/>
              </a:rPr>
              <a:t>Buncher</a:t>
            </a:r>
            <a:r>
              <a:rPr lang="en-US" dirty="0" smtClean="0">
                <a:sym typeface="Wingdings" pitchFamily="2" charset="2"/>
              </a:rPr>
              <a:t> /Rotator</a:t>
            </a:r>
            <a:endParaRPr lang="en-US" dirty="0" smtClean="0"/>
          </a:p>
          <a:p>
            <a:pPr lvl="1"/>
            <a:r>
              <a:rPr lang="en-US" dirty="0" smtClean="0"/>
              <a:t>apertures are more restricted</a:t>
            </a:r>
            <a:endParaRPr lang="en-US" dirty="0"/>
          </a:p>
          <a:p>
            <a:pPr lvl="2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D1C698-6998-4B6A-BD9E-EB5F3391B1E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7460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114F8D-D0F0-4C02-957A-59FCBD439CAE}" type="slidenum">
              <a:rPr lang="en-US" sz="1400" smtClean="0"/>
              <a:pPr eaLnBrk="1" hangingPunct="1"/>
              <a:t>4</a:t>
            </a:fld>
            <a:endParaRPr lang="en-US" sz="1400" smtClean="0"/>
          </a:p>
        </p:txBody>
      </p:sp>
      <p:sp>
        <p:nvSpPr>
          <p:cNvPr id="83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7606" y="0"/>
            <a:ext cx="7772400" cy="6477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IDS Baseline </a:t>
            </a:r>
            <a:r>
              <a:rPr lang="en-US" dirty="0" err="1" smtClean="0"/>
              <a:t>Buncher</a:t>
            </a:r>
            <a:r>
              <a:rPr lang="en-US" dirty="0" smtClean="0"/>
              <a:t> and </a:t>
            </a:r>
            <a:r>
              <a:rPr lang="el-GR" dirty="0" smtClean="0"/>
              <a:t>φ</a:t>
            </a:r>
            <a:r>
              <a:rPr lang="en-US" dirty="0" smtClean="0"/>
              <a:t>-E Rotator</a:t>
            </a:r>
            <a:endParaRPr lang="el-GR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00100"/>
            <a:ext cx="7772400" cy="1979613"/>
          </a:xfrm>
        </p:spPr>
        <p:txBody>
          <a:bodyPr/>
          <a:lstStyle/>
          <a:p>
            <a:pPr eaLnBrk="1" hangingPunct="1"/>
            <a:r>
              <a:rPr lang="en-US" sz="2000" dirty="0" smtClean="0"/>
              <a:t>Drift  (</a:t>
            </a:r>
            <a:r>
              <a:rPr lang="el-GR" sz="2000" dirty="0" smtClean="0"/>
              <a:t>π</a:t>
            </a:r>
            <a:r>
              <a:rPr lang="el-GR" sz="2000" dirty="0" smtClean="0">
                <a:latin typeface="Arial" charset="0"/>
                <a:cs typeface="Arial" charset="0"/>
              </a:rPr>
              <a:t>→</a:t>
            </a:r>
            <a:r>
              <a:rPr lang="el-GR" sz="2000" dirty="0" smtClean="0">
                <a:cs typeface="Arial" charset="0"/>
              </a:rPr>
              <a:t>μ</a:t>
            </a:r>
            <a:r>
              <a:rPr lang="en-US" sz="2000" dirty="0" smtClean="0">
                <a:cs typeface="Arial" charset="0"/>
              </a:rPr>
              <a:t>)</a:t>
            </a:r>
            <a:endParaRPr lang="el-GR" sz="2000" dirty="0" smtClean="0">
              <a:cs typeface="Arial" charset="0"/>
            </a:endParaRPr>
          </a:p>
          <a:p>
            <a:pPr eaLnBrk="1" hangingPunct="1"/>
            <a:r>
              <a:rPr lang="en-US" sz="2000" dirty="0" smtClean="0"/>
              <a:t>“Adiabatically” bunch beam first </a:t>
            </a:r>
            <a:r>
              <a:rPr lang="en-US" sz="1600" dirty="0" smtClean="0">
                <a:solidFill>
                  <a:srgbClr val="9933FF"/>
                </a:solidFill>
              </a:rPr>
              <a:t>(weak 320 to 232 MHz </a:t>
            </a:r>
            <a:r>
              <a:rPr lang="en-US" sz="1600" dirty="0" err="1" smtClean="0">
                <a:solidFill>
                  <a:srgbClr val="9933FF"/>
                </a:solidFill>
              </a:rPr>
              <a:t>rf</a:t>
            </a:r>
            <a:r>
              <a:rPr lang="en-US" sz="1600" dirty="0" smtClean="0">
                <a:solidFill>
                  <a:srgbClr val="9933FF"/>
                </a:solidFill>
              </a:rPr>
              <a:t>) </a:t>
            </a:r>
          </a:p>
          <a:p>
            <a:pPr eaLnBrk="1" hangingPunct="1"/>
            <a:r>
              <a:rPr lang="el-GR" sz="2000" dirty="0" smtClean="0"/>
              <a:t>Φ</a:t>
            </a:r>
            <a:r>
              <a:rPr lang="en-US" sz="2000" dirty="0" smtClean="0"/>
              <a:t>-E rotate bunches – align bunches to ~equal energies</a:t>
            </a:r>
          </a:p>
          <a:p>
            <a:pPr lvl="1" eaLnBrk="1" hangingPunct="1"/>
            <a:r>
              <a:rPr lang="en-US" sz="1800" dirty="0" smtClean="0"/>
              <a:t>232 to 202 MHz, 12MV/m </a:t>
            </a:r>
          </a:p>
          <a:p>
            <a:pPr eaLnBrk="1" hangingPunct="1"/>
            <a:r>
              <a:rPr lang="en-US" sz="2000" dirty="0" smtClean="0"/>
              <a:t>Cool beam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009900"/>
                </a:solidFill>
              </a:rPr>
              <a:t>201.25MHz</a:t>
            </a:r>
            <a:endParaRPr lang="el-GR" sz="1600" dirty="0" smtClean="0"/>
          </a:p>
        </p:txBody>
      </p:sp>
      <p:grpSp>
        <p:nvGrpSpPr>
          <p:cNvPr id="5125" name="Group 4"/>
          <p:cNvGrpSpPr>
            <a:grpSpLocks noChangeAspect="1"/>
          </p:cNvGrpSpPr>
          <p:nvPr/>
        </p:nvGrpSpPr>
        <p:grpSpPr bwMode="auto">
          <a:xfrm>
            <a:off x="450850" y="3937000"/>
            <a:ext cx="8453438" cy="1566863"/>
            <a:chOff x="4344" y="8640"/>
            <a:chExt cx="9360" cy="1734"/>
          </a:xfrm>
        </p:grpSpPr>
        <p:sp>
          <p:nvSpPr>
            <p:cNvPr id="5129" name="AutoShape 5"/>
            <p:cNvSpPr>
              <a:spLocks noChangeAspect="1" noChangeArrowheads="1"/>
            </p:cNvSpPr>
            <p:nvPr/>
          </p:nvSpPr>
          <p:spPr bwMode="auto">
            <a:xfrm>
              <a:off x="4344" y="8640"/>
              <a:ext cx="9360" cy="17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Text Box 6"/>
            <p:cNvSpPr txBox="1">
              <a:spLocks noChangeArrowheads="1"/>
            </p:cNvSpPr>
            <p:nvPr/>
          </p:nvSpPr>
          <p:spPr bwMode="auto">
            <a:xfrm>
              <a:off x="5087" y="10002"/>
              <a:ext cx="743" cy="3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>
                  <a:latin typeface="Times New Roman" pitchFamily="18" charset="0"/>
                  <a:ea typeface="MS Mincho" pitchFamily="49" charset="-128"/>
                </a:rPr>
                <a:t>18.9 m</a:t>
              </a:r>
              <a:endParaRPr lang="en-US" sz="1200"/>
            </a:p>
          </p:txBody>
        </p:sp>
        <p:sp>
          <p:nvSpPr>
            <p:cNvPr id="5131" name="Text Box 7"/>
            <p:cNvSpPr txBox="1">
              <a:spLocks noChangeArrowheads="1"/>
            </p:cNvSpPr>
            <p:nvPr/>
          </p:nvSpPr>
          <p:spPr bwMode="auto">
            <a:xfrm>
              <a:off x="6574" y="10002"/>
              <a:ext cx="1115" cy="3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>
                  <a:latin typeface="Times New Roman" pitchFamily="18" charset="0"/>
                  <a:ea typeface="MS Mincho" pitchFamily="49" charset="-128"/>
                </a:rPr>
                <a:t>~60.7 m</a:t>
              </a:r>
              <a:endParaRPr lang="en-US" sz="1200"/>
            </a:p>
          </p:txBody>
        </p:sp>
        <p:sp>
          <p:nvSpPr>
            <p:cNvPr id="5132" name="Text Box 8"/>
            <p:cNvSpPr txBox="1">
              <a:spLocks noChangeArrowheads="1"/>
            </p:cNvSpPr>
            <p:nvPr/>
          </p:nvSpPr>
          <p:spPr bwMode="auto">
            <a:xfrm>
              <a:off x="4716" y="9383"/>
              <a:ext cx="495" cy="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>
                  <a:latin typeface="Arial Narrow" pitchFamily="34" charset="0"/>
                  <a:ea typeface="MS Mincho" pitchFamily="49" charset="-128"/>
                </a:rPr>
                <a:t>FE Target</a:t>
              </a:r>
              <a:endParaRPr lang="en-US" sz="1200"/>
            </a:p>
          </p:txBody>
        </p:sp>
        <p:sp>
          <p:nvSpPr>
            <p:cNvPr id="5133" name="Text Box 9"/>
            <p:cNvSpPr txBox="1">
              <a:spLocks noChangeArrowheads="1"/>
            </p:cNvSpPr>
            <p:nvPr/>
          </p:nvSpPr>
          <p:spPr bwMode="auto">
            <a:xfrm>
              <a:off x="5087" y="9631"/>
              <a:ext cx="867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en-US" altLang="ja-JP" sz="800" b="1">
                  <a:latin typeface="Arial Narrow" pitchFamily="34" charset="0"/>
                  <a:ea typeface="MS Mincho" pitchFamily="49" charset="-128"/>
                </a:rPr>
                <a:t>Solenoid</a:t>
              </a:r>
              <a:endParaRPr lang="en-US" sz="1800"/>
            </a:p>
          </p:txBody>
        </p:sp>
        <p:sp>
          <p:nvSpPr>
            <p:cNvPr id="5134" name="AutoShape 10"/>
            <p:cNvSpPr>
              <a:spLocks noChangeArrowheads="1"/>
            </p:cNvSpPr>
            <p:nvPr/>
          </p:nvSpPr>
          <p:spPr bwMode="auto">
            <a:xfrm>
              <a:off x="4716" y="9012"/>
              <a:ext cx="371" cy="37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Line 11"/>
            <p:cNvSpPr>
              <a:spLocks noChangeShapeType="1"/>
            </p:cNvSpPr>
            <p:nvPr/>
          </p:nvSpPr>
          <p:spPr bwMode="auto">
            <a:xfrm>
              <a:off x="4344" y="9000"/>
              <a:ext cx="372" cy="13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Rectangle 12"/>
            <p:cNvSpPr>
              <a:spLocks noChangeArrowheads="1"/>
            </p:cNvSpPr>
            <p:nvPr/>
          </p:nvSpPr>
          <p:spPr bwMode="auto">
            <a:xfrm rot="1196606">
              <a:off x="4719" y="9114"/>
              <a:ext cx="248" cy="1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AutoShape 13"/>
            <p:cNvSpPr>
              <a:spLocks noChangeArrowheads="1"/>
            </p:cNvSpPr>
            <p:nvPr/>
          </p:nvSpPr>
          <p:spPr bwMode="auto">
            <a:xfrm>
              <a:off x="4963" y="9012"/>
              <a:ext cx="124" cy="37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AutoShape 14"/>
            <p:cNvSpPr>
              <a:spLocks noChangeArrowheads="1"/>
            </p:cNvSpPr>
            <p:nvPr/>
          </p:nvSpPr>
          <p:spPr bwMode="auto">
            <a:xfrm>
              <a:off x="5707" y="8764"/>
              <a:ext cx="123" cy="867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15"/>
            <p:cNvSpPr>
              <a:spLocks/>
            </p:cNvSpPr>
            <p:nvPr/>
          </p:nvSpPr>
          <p:spPr bwMode="auto">
            <a:xfrm>
              <a:off x="5087" y="8764"/>
              <a:ext cx="620" cy="268"/>
            </a:xfrm>
            <a:custGeom>
              <a:avLst/>
              <a:gdLst>
                <a:gd name="T0" fmla="*/ 0 w 720"/>
                <a:gd name="T1" fmla="*/ 117 h 390"/>
                <a:gd name="T2" fmla="*/ 115 w 720"/>
                <a:gd name="T3" fmla="*/ 117 h 390"/>
                <a:gd name="T4" fmla="*/ 344 w 720"/>
                <a:gd name="T5" fmla="*/ 58 h 390"/>
                <a:gd name="T6" fmla="*/ 460 w 720"/>
                <a:gd name="T7" fmla="*/ 0 h 3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0"/>
                <a:gd name="T13" fmla="*/ 0 h 390"/>
                <a:gd name="T14" fmla="*/ 720 w 720"/>
                <a:gd name="T15" fmla="*/ 390 h 3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0" h="390">
                  <a:moveTo>
                    <a:pt x="0" y="360"/>
                  </a:moveTo>
                  <a:cubicBezTo>
                    <a:pt x="45" y="375"/>
                    <a:pt x="90" y="390"/>
                    <a:pt x="180" y="360"/>
                  </a:cubicBezTo>
                  <a:cubicBezTo>
                    <a:pt x="270" y="330"/>
                    <a:pt x="450" y="240"/>
                    <a:pt x="540" y="180"/>
                  </a:cubicBezTo>
                  <a:cubicBezTo>
                    <a:pt x="630" y="120"/>
                    <a:pt x="690" y="30"/>
                    <a:pt x="72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16"/>
            <p:cNvSpPr>
              <a:spLocks/>
            </p:cNvSpPr>
            <p:nvPr/>
          </p:nvSpPr>
          <p:spPr bwMode="auto">
            <a:xfrm>
              <a:off x="5087" y="9342"/>
              <a:ext cx="620" cy="289"/>
            </a:xfrm>
            <a:custGeom>
              <a:avLst/>
              <a:gdLst>
                <a:gd name="T0" fmla="*/ 0 w 720"/>
                <a:gd name="T1" fmla="*/ 19 h 420"/>
                <a:gd name="T2" fmla="*/ 230 w 720"/>
                <a:gd name="T3" fmla="*/ 19 h 420"/>
                <a:gd name="T4" fmla="*/ 460 w 720"/>
                <a:gd name="T5" fmla="*/ 137 h 420"/>
                <a:gd name="T6" fmla="*/ 0 60000 65536"/>
                <a:gd name="T7" fmla="*/ 0 60000 65536"/>
                <a:gd name="T8" fmla="*/ 0 60000 65536"/>
                <a:gd name="T9" fmla="*/ 0 w 720"/>
                <a:gd name="T10" fmla="*/ 0 h 420"/>
                <a:gd name="T11" fmla="*/ 720 w 720"/>
                <a:gd name="T12" fmla="*/ 420 h 4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420">
                  <a:moveTo>
                    <a:pt x="0" y="60"/>
                  </a:moveTo>
                  <a:cubicBezTo>
                    <a:pt x="120" y="30"/>
                    <a:pt x="240" y="0"/>
                    <a:pt x="360" y="60"/>
                  </a:cubicBezTo>
                  <a:cubicBezTo>
                    <a:pt x="480" y="120"/>
                    <a:pt x="600" y="270"/>
                    <a:pt x="720" y="4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AutoShape 17"/>
            <p:cNvSpPr>
              <a:spLocks noChangeArrowheads="1"/>
            </p:cNvSpPr>
            <p:nvPr/>
          </p:nvSpPr>
          <p:spPr bwMode="auto">
            <a:xfrm>
              <a:off x="8308" y="8764"/>
              <a:ext cx="124" cy="867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Line 18"/>
            <p:cNvSpPr>
              <a:spLocks noChangeShapeType="1"/>
            </p:cNvSpPr>
            <p:nvPr/>
          </p:nvSpPr>
          <p:spPr bwMode="auto">
            <a:xfrm>
              <a:off x="5830" y="8764"/>
              <a:ext cx="322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Line 19"/>
            <p:cNvSpPr>
              <a:spLocks noChangeShapeType="1"/>
            </p:cNvSpPr>
            <p:nvPr/>
          </p:nvSpPr>
          <p:spPr bwMode="auto">
            <a:xfrm>
              <a:off x="5830" y="9631"/>
              <a:ext cx="322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Line 20"/>
            <p:cNvSpPr>
              <a:spLocks noChangeShapeType="1"/>
            </p:cNvSpPr>
            <p:nvPr/>
          </p:nvSpPr>
          <p:spPr bwMode="auto">
            <a:xfrm>
              <a:off x="5087" y="9507"/>
              <a:ext cx="1" cy="6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Line 21"/>
            <p:cNvSpPr>
              <a:spLocks noChangeShapeType="1"/>
            </p:cNvSpPr>
            <p:nvPr/>
          </p:nvSpPr>
          <p:spPr bwMode="auto">
            <a:xfrm>
              <a:off x="5707" y="9755"/>
              <a:ext cx="0" cy="3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Line 22"/>
            <p:cNvSpPr>
              <a:spLocks noChangeShapeType="1"/>
            </p:cNvSpPr>
            <p:nvPr/>
          </p:nvSpPr>
          <p:spPr bwMode="auto">
            <a:xfrm>
              <a:off x="8308" y="9755"/>
              <a:ext cx="1" cy="3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23"/>
            <p:cNvSpPr>
              <a:spLocks noChangeShapeType="1"/>
            </p:cNvSpPr>
            <p:nvPr/>
          </p:nvSpPr>
          <p:spPr bwMode="auto">
            <a:xfrm>
              <a:off x="4716" y="9507"/>
              <a:ext cx="0" cy="6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Text Box 24"/>
            <p:cNvSpPr txBox="1">
              <a:spLocks noChangeArrowheads="1"/>
            </p:cNvSpPr>
            <p:nvPr/>
          </p:nvSpPr>
          <p:spPr bwMode="auto">
            <a:xfrm>
              <a:off x="6202" y="9631"/>
              <a:ext cx="1982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Drift</a:t>
              </a:r>
              <a:endParaRPr lang="en-US" sz="1400"/>
            </a:p>
          </p:txBody>
        </p:sp>
        <p:sp>
          <p:nvSpPr>
            <p:cNvPr id="5149" name="Line 25"/>
            <p:cNvSpPr>
              <a:spLocks noChangeShapeType="1"/>
            </p:cNvSpPr>
            <p:nvPr/>
          </p:nvSpPr>
          <p:spPr bwMode="auto">
            <a:xfrm>
              <a:off x="5707" y="10002"/>
              <a:ext cx="260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26"/>
            <p:cNvSpPr>
              <a:spLocks noChangeShapeType="1"/>
            </p:cNvSpPr>
            <p:nvPr/>
          </p:nvSpPr>
          <p:spPr bwMode="auto">
            <a:xfrm>
              <a:off x="5087" y="10002"/>
              <a:ext cx="6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27"/>
            <p:cNvSpPr>
              <a:spLocks noChangeShapeType="1"/>
            </p:cNvSpPr>
            <p:nvPr/>
          </p:nvSpPr>
          <p:spPr bwMode="auto">
            <a:xfrm>
              <a:off x="9051" y="9631"/>
              <a:ext cx="408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Line 28"/>
            <p:cNvSpPr>
              <a:spLocks noChangeShapeType="1"/>
            </p:cNvSpPr>
            <p:nvPr/>
          </p:nvSpPr>
          <p:spPr bwMode="auto">
            <a:xfrm>
              <a:off x="9051" y="8764"/>
              <a:ext cx="421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AutoShape 29"/>
            <p:cNvSpPr>
              <a:spLocks noChangeArrowheads="1"/>
            </p:cNvSpPr>
            <p:nvPr/>
          </p:nvSpPr>
          <p:spPr bwMode="auto">
            <a:xfrm>
              <a:off x="9547" y="8764"/>
              <a:ext cx="124" cy="867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AutoShape 30"/>
            <p:cNvSpPr>
              <a:spLocks noChangeArrowheads="1"/>
            </p:cNvSpPr>
            <p:nvPr/>
          </p:nvSpPr>
          <p:spPr bwMode="auto">
            <a:xfrm>
              <a:off x="10909" y="8764"/>
              <a:ext cx="124" cy="867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AutoShape 31"/>
            <p:cNvSpPr>
              <a:spLocks noChangeArrowheads="1"/>
            </p:cNvSpPr>
            <p:nvPr/>
          </p:nvSpPr>
          <p:spPr bwMode="auto">
            <a:xfrm>
              <a:off x="13139" y="8764"/>
              <a:ext cx="124" cy="867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Text Box 32"/>
            <p:cNvSpPr txBox="1">
              <a:spLocks noChangeArrowheads="1"/>
            </p:cNvSpPr>
            <p:nvPr/>
          </p:nvSpPr>
          <p:spPr bwMode="auto">
            <a:xfrm>
              <a:off x="8184" y="9631"/>
              <a:ext cx="1363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Buncher</a:t>
              </a:r>
              <a:endParaRPr lang="en-US" sz="1400"/>
            </a:p>
          </p:txBody>
        </p:sp>
        <p:sp>
          <p:nvSpPr>
            <p:cNvPr id="5157" name="Text Box 33"/>
            <p:cNvSpPr txBox="1">
              <a:spLocks noChangeArrowheads="1"/>
            </p:cNvSpPr>
            <p:nvPr/>
          </p:nvSpPr>
          <p:spPr bwMode="auto">
            <a:xfrm>
              <a:off x="9547" y="9631"/>
              <a:ext cx="1362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Rotator</a:t>
              </a:r>
              <a:endParaRPr lang="en-US" sz="1400"/>
            </a:p>
          </p:txBody>
        </p:sp>
        <p:sp>
          <p:nvSpPr>
            <p:cNvPr id="5158" name="Text Box 34"/>
            <p:cNvSpPr txBox="1">
              <a:spLocks noChangeArrowheads="1"/>
            </p:cNvSpPr>
            <p:nvPr/>
          </p:nvSpPr>
          <p:spPr bwMode="auto">
            <a:xfrm>
              <a:off x="11405" y="9631"/>
              <a:ext cx="1362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Cooler</a:t>
              </a:r>
              <a:endParaRPr lang="en-US" sz="1400"/>
            </a:p>
          </p:txBody>
        </p:sp>
        <p:sp>
          <p:nvSpPr>
            <p:cNvPr id="5159" name="Text Box 35"/>
            <p:cNvSpPr txBox="1">
              <a:spLocks noChangeArrowheads="1"/>
            </p:cNvSpPr>
            <p:nvPr/>
          </p:nvSpPr>
          <p:spPr bwMode="auto">
            <a:xfrm>
              <a:off x="8304" y="10080"/>
              <a:ext cx="1115" cy="2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>
                  <a:latin typeface="Times New Roman" pitchFamily="18" charset="0"/>
                  <a:ea typeface="MS Mincho" pitchFamily="49" charset="-128"/>
                </a:rPr>
                <a:t>~33m</a:t>
              </a:r>
              <a:endParaRPr lang="en-US" sz="1200"/>
            </a:p>
          </p:txBody>
        </p:sp>
        <p:sp>
          <p:nvSpPr>
            <p:cNvPr id="5160" name="Text Box 36"/>
            <p:cNvSpPr txBox="1">
              <a:spLocks noChangeArrowheads="1"/>
            </p:cNvSpPr>
            <p:nvPr/>
          </p:nvSpPr>
          <p:spPr bwMode="auto">
            <a:xfrm>
              <a:off x="9744" y="10080"/>
              <a:ext cx="1115" cy="2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>
                  <a:latin typeface="Times New Roman" pitchFamily="18" charset="0"/>
                  <a:ea typeface="MS Mincho" pitchFamily="49" charset="-128"/>
                </a:rPr>
                <a:t>42 m</a:t>
              </a:r>
              <a:endParaRPr lang="en-US" sz="1200"/>
            </a:p>
          </p:txBody>
        </p:sp>
        <p:sp>
          <p:nvSpPr>
            <p:cNvPr id="5161" name="Text Box 37"/>
            <p:cNvSpPr txBox="1">
              <a:spLocks noChangeArrowheads="1"/>
            </p:cNvSpPr>
            <p:nvPr/>
          </p:nvSpPr>
          <p:spPr bwMode="auto">
            <a:xfrm>
              <a:off x="11544" y="10080"/>
              <a:ext cx="1115" cy="2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>
                  <a:latin typeface="Times New Roman" pitchFamily="18" charset="0"/>
                  <a:ea typeface="MS Mincho" pitchFamily="49" charset="-128"/>
                </a:rPr>
                <a:t>~</a:t>
              </a:r>
              <a:r>
                <a:rPr lang="en-US" altLang="ja-JP" sz="1400" b="1">
                  <a:latin typeface="Times New Roman" pitchFamily="18" charset="0"/>
                  <a:ea typeface="MS Mincho" pitchFamily="49" charset="-128"/>
                </a:rPr>
                <a:t>80 </a:t>
              </a:r>
              <a:r>
                <a:rPr lang="en-US" altLang="ja-JP" sz="900" b="1">
                  <a:latin typeface="Times New Roman" pitchFamily="18" charset="0"/>
                  <a:ea typeface="MS Mincho" pitchFamily="49" charset="-128"/>
                </a:rPr>
                <a:t>m</a:t>
              </a:r>
              <a:endParaRPr lang="en-US" sz="1800"/>
            </a:p>
          </p:txBody>
        </p:sp>
        <p:sp>
          <p:nvSpPr>
            <p:cNvPr id="5162" name="Text Box 38"/>
            <p:cNvSpPr txBox="1">
              <a:spLocks noChangeArrowheads="1"/>
            </p:cNvSpPr>
            <p:nvPr/>
          </p:nvSpPr>
          <p:spPr bwMode="auto">
            <a:xfrm>
              <a:off x="4344" y="8640"/>
              <a:ext cx="1079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en-US" altLang="ja-JP" b="1">
                  <a:solidFill>
                    <a:srgbClr val="0000FF"/>
                  </a:solidFill>
                  <a:ea typeface="MS Mincho" pitchFamily="49" charset="-128"/>
                </a:rPr>
                <a:t>p</a:t>
              </a:r>
              <a:endParaRPr lang="en-US"/>
            </a:p>
          </p:txBody>
        </p:sp>
        <p:sp>
          <p:nvSpPr>
            <p:cNvPr id="5163" name="Text Box 39"/>
            <p:cNvSpPr txBox="1">
              <a:spLocks noChangeArrowheads="1"/>
            </p:cNvSpPr>
            <p:nvPr/>
          </p:nvSpPr>
          <p:spPr bwMode="auto">
            <a:xfrm>
              <a:off x="5965" y="9000"/>
              <a:ext cx="1439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en-US" altLang="ja-JP" sz="1800" b="1">
                  <a:solidFill>
                    <a:srgbClr val="6600CC"/>
                  </a:solidFill>
                  <a:ea typeface="MS Mincho" pitchFamily="49" charset="-128"/>
                </a:rPr>
                <a:t>π</a:t>
              </a:r>
              <a:r>
                <a:rPr lang="en-US" altLang="ja-JP" sz="1800" b="1">
                  <a:solidFill>
                    <a:srgbClr val="D60093"/>
                  </a:solidFill>
                  <a:ea typeface="MS Mincho" pitchFamily="49" charset="-128"/>
                </a:rPr>
                <a:t>→μ</a:t>
              </a:r>
              <a:endParaRPr lang="en-US" sz="1800"/>
            </a:p>
          </p:txBody>
        </p:sp>
        <p:sp>
          <p:nvSpPr>
            <p:cNvPr id="5164" name="Line 40"/>
            <p:cNvSpPr>
              <a:spLocks noChangeShapeType="1"/>
            </p:cNvSpPr>
            <p:nvPr/>
          </p:nvSpPr>
          <p:spPr bwMode="auto">
            <a:xfrm>
              <a:off x="7224" y="9242"/>
              <a:ext cx="4320" cy="1"/>
            </a:xfrm>
            <a:prstGeom prst="line">
              <a:avLst/>
            </a:prstGeom>
            <a:noFill/>
            <a:ln w="9525">
              <a:solidFill>
                <a:srgbClr val="D60093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5" name="Line 41"/>
            <p:cNvSpPr>
              <a:spLocks noChangeShapeType="1"/>
            </p:cNvSpPr>
            <p:nvPr/>
          </p:nvSpPr>
          <p:spPr bwMode="auto">
            <a:xfrm>
              <a:off x="4946" y="9199"/>
              <a:ext cx="989" cy="43"/>
            </a:xfrm>
            <a:prstGeom prst="line">
              <a:avLst/>
            </a:prstGeom>
            <a:noFill/>
            <a:ln w="9525">
              <a:solidFill>
                <a:srgbClr val="66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126" name="Picture 42" descr="celmodif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144" t="6252" r="7144"/>
          <a:stretch>
            <a:fillRect/>
          </a:stretch>
        </p:blipFill>
        <p:spPr bwMode="auto">
          <a:xfrm>
            <a:off x="4197350" y="2994025"/>
            <a:ext cx="1974850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4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747963"/>
            <a:ext cx="2136775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4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8318"/>
          <a:stretch>
            <a:fillRect/>
          </a:stretch>
        </p:blipFill>
        <p:spPr bwMode="auto">
          <a:xfrm>
            <a:off x="1228725" y="5530850"/>
            <a:ext cx="6407150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D18EB3-2E49-481D-9103-30C497C57912}" type="slidenum">
              <a:rPr lang="en-US" sz="1400" smtClean="0"/>
              <a:pPr eaLnBrk="1" hangingPunct="1"/>
              <a:t>5</a:t>
            </a:fld>
            <a:endParaRPr lang="en-US" sz="1400" smtClean="0"/>
          </a:p>
        </p:txBody>
      </p:sp>
      <p:sp>
        <p:nvSpPr>
          <p:cNvPr id="84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Rf Buncher/Rotator/Cooler requirements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1800" dirty="0" err="1" smtClean="0"/>
              <a:t>Buncher</a:t>
            </a:r>
            <a:endParaRPr lang="en-US" sz="1800" dirty="0" smtClean="0"/>
          </a:p>
          <a:p>
            <a:pPr lvl="1" eaLnBrk="1" hangingPunct="1"/>
            <a:r>
              <a:rPr lang="en-US" sz="1600" b="1" dirty="0" smtClean="0"/>
              <a:t>37</a:t>
            </a:r>
            <a:r>
              <a:rPr lang="en-US" sz="1600" dirty="0" smtClean="0"/>
              <a:t> cavities (</a:t>
            </a:r>
            <a:r>
              <a:rPr lang="en-US" sz="1600" b="1" dirty="0" smtClean="0"/>
              <a:t>13</a:t>
            </a:r>
            <a:r>
              <a:rPr lang="en-US" sz="1600" dirty="0" smtClean="0"/>
              <a:t> frequencies)</a:t>
            </a:r>
          </a:p>
          <a:p>
            <a:pPr lvl="1" eaLnBrk="1" hangingPunct="1"/>
            <a:r>
              <a:rPr lang="en-US" sz="1600" b="1" dirty="0" smtClean="0"/>
              <a:t>13</a:t>
            </a:r>
            <a:r>
              <a:rPr lang="en-US" sz="1600" dirty="0" smtClean="0"/>
              <a:t> power supplies </a:t>
            </a:r>
            <a:r>
              <a:rPr lang="en-US" sz="1600" b="1" dirty="0" smtClean="0"/>
              <a:t>(~1—3MW)</a:t>
            </a:r>
            <a:endParaRPr lang="en-US" sz="1600" dirty="0" smtClean="0"/>
          </a:p>
          <a:p>
            <a:pPr eaLnBrk="1" hangingPunct="1"/>
            <a:r>
              <a:rPr lang="en-US" sz="1800" dirty="0" smtClean="0"/>
              <a:t>RF Rotator</a:t>
            </a:r>
          </a:p>
          <a:p>
            <a:pPr lvl="1" eaLnBrk="1" hangingPunct="1"/>
            <a:r>
              <a:rPr lang="en-US" sz="1600" b="1" dirty="0" smtClean="0"/>
              <a:t>56</a:t>
            </a:r>
            <a:r>
              <a:rPr lang="en-US" sz="1600" dirty="0" smtClean="0"/>
              <a:t> cavities (</a:t>
            </a:r>
            <a:r>
              <a:rPr lang="en-US" sz="1600" b="1" dirty="0" smtClean="0"/>
              <a:t>15</a:t>
            </a:r>
            <a:r>
              <a:rPr lang="en-US" sz="1600" dirty="0" smtClean="0"/>
              <a:t>  frequencies)</a:t>
            </a:r>
          </a:p>
          <a:p>
            <a:pPr lvl="1" eaLnBrk="1" hangingPunct="1"/>
            <a:r>
              <a:rPr lang="en-US" sz="1600" dirty="0" smtClean="0"/>
              <a:t>12 MV/m, 0.5m</a:t>
            </a:r>
          </a:p>
          <a:p>
            <a:pPr lvl="1" eaLnBrk="1" hangingPunct="1"/>
            <a:r>
              <a:rPr lang="en-US" sz="1600" dirty="0" smtClean="0"/>
              <a:t>~</a:t>
            </a:r>
            <a:r>
              <a:rPr lang="en-US" sz="1600" b="1" dirty="0" smtClean="0"/>
              <a:t>2.5MW</a:t>
            </a:r>
            <a:r>
              <a:rPr lang="en-US" sz="1600" dirty="0" smtClean="0"/>
              <a:t> (peak power) per cavity</a:t>
            </a:r>
          </a:p>
          <a:p>
            <a:pPr eaLnBrk="1" hangingPunct="1"/>
            <a:r>
              <a:rPr lang="en-US" sz="1800" dirty="0" smtClean="0"/>
              <a:t>Cooling System – 201.25 MHz</a:t>
            </a:r>
          </a:p>
          <a:p>
            <a:pPr lvl="1" eaLnBrk="1" hangingPunct="1"/>
            <a:r>
              <a:rPr lang="en-US" sz="1600" dirty="0" smtClean="0"/>
              <a:t> </a:t>
            </a:r>
            <a:r>
              <a:rPr lang="en-US" sz="1800" dirty="0" smtClean="0"/>
              <a:t>100 0.5m cavities (75m cooler), </a:t>
            </a:r>
            <a:r>
              <a:rPr lang="en-US" sz="1800" b="1" dirty="0" smtClean="0"/>
              <a:t>15MV/m</a:t>
            </a:r>
          </a:p>
          <a:p>
            <a:pPr lvl="1" eaLnBrk="1" hangingPunct="1"/>
            <a:r>
              <a:rPr lang="en-US" sz="1800" dirty="0" smtClean="0"/>
              <a:t>~</a:t>
            </a:r>
            <a:r>
              <a:rPr lang="en-US" sz="1800" b="1" dirty="0" smtClean="0"/>
              <a:t>4MW </a:t>
            </a:r>
            <a:r>
              <a:rPr lang="en-US" sz="1800" dirty="0" smtClean="0"/>
              <a:t>/cavity – most expensive item  </a:t>
            </a:r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0" y="27416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>
              <a:tabLst>
                <a:tab pos="228600" algn="l"/>
              </a:tabLst>
            </a:pPr>
            <a:endParaRPr lang="en-US" sz="1800"/>
          </a:p>
        </p:txBody>
      </p:sp>
      <p:graphicFrame>
        <p:nvGraphicFramePr>
          <p:cNvPr id="844858" name="Group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20332672"/>
              </p:ext>
            </p:extLst>
          </p:nvPr>
        </p:nvGraphicFramePr>
        <p:xfrm>
          <a:off x="669925" y="4206875"/>
          <a:ext cx="7719332" cy="2651490"/>
        </p:xfrm>
        <a:graphic>
          <a:graphicData uri="http://schemas.openxmlformats.org/drawingml/2006/table">
            <a:tbl>
              <a:tblPr/>
              <a:tblGrid>
                <a:gridCol w="1199570"/>
                <a:gridCol w="838373"/>
                <a:gridCol w="858256"/>
                <a:gridCol w="1189629"/>
                <a:gridCol w="803580"/>
                <a:gridCol w="972096"/>
                <a:gridCol w="1857828"/>
              </a:tblGrid>
              <a:tr h="578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Front End section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Length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#rf cavities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frequencies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# of freq.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rf gradient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rf peak power requirements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Buncher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33m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37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319.6 to 233.6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13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 to 8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~1 to 3.5 MW/freq.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Rotator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42m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56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230.2 to 202.3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12.5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~2.5MW/cavity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Cooler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75m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201.25MHz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16 MV/m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~4MW/cavity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Total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~240m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193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29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~1000MV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~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550MW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400MW from cooling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42" name="Rectangle 57"/>
          <p:cNvSpPr>
            <a:spLocks noChangeArrowheads="1"/>
          </p:cNvSpPr>
          <p:nvPr/>
        </p:nvSpPr>
        <p:spPr bwMode="auto">
          <a:xfrm>
            <a:off x="0" y="4114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>
              <a:tabLst>
                <a:tab pos="228600" algn="l"/>
              </a:tabLst>
            </a:pPr>
            <a:endParaRPr lang="en-US" sz="180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8000" y="994272"/>
            <a:ext cx="2772229" cy="1379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7786" y="2741613"/>
            <a:ext cx="2461779" cy="1235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7281" y="0"/>
            <a:ext cx="7370763" cy="647700"/>
          </a:xfrm>
        </p:spPr>
        <p:txBody>
          <a:bodyPr/>
          <a:lstStyle/>
          <a:p>
            <a:r>
              <a:rPr lang="en-US" dirty="0" err="1" smtClean="0"/>
              <a:t>rf</a:t>
            </a:r>
            <a:r>
              <a:rPr lang="en-US" dirty="0" smtClean="0"/>
              <a:t>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800100"/>
            <a:ext cx="8343900" cy="5524500"/>
          </a:xfrm>
        </p:spPr>
        <p:txBody>
          <a:bodyPr/>
          <a:lstStyle/>
          <a:p>
            <a:r>
              <a:rPr lang="en-US" dirty="0" smtClean="0"/>
              <a:t>Transit time factor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sz="1800" dirty="0" smtClean="0"/>
              <a:t>T = 0.8 (200MHz,0.5m)</a:t>
            </a:r>
          </a:p>
          <a:p>
            <a:pPr lvl="1">
              <a:buFont typeface="Wingdings" pitchFamily="2" charset="2"/>
              <a:buChar char="à"/>
            </a:pPr>
            <a:r>
              <a:rPr lang="en-US" sz="1800" dirty="0" smtClean="0">
                <a:sym typeface="Wingdings" pitchFamily="2" charset="2"/>
              </a:rPr>
              <a:t>0.52 (325MHz,0.5m)</a:t>
            </a:r>
          </a:p>
          <a:p>
            <a:pPr lvl="1">
              <a:buFont typeface="Wingdings" pitchFamily="2" charset="2"/>
              <a:buChar char="à"/>
            </a:pPr>
            <a:r>
              <a:rPr lang="en-US" sz="1800" dirty="0" smtClean="0">
                <a:sym typeface="Wingdings" pitchFamily="2" charset="2"/>
              </a:rPr>
              <a:t>0.21 (450 MHz,0.5m</a:t>
            </a:r>
            <a:r>
              <a:rPr lang="en-US" sz="1800" dirty="0">
                <a:sym typeface="Wingdings" pitchFamily="2" charset="2"/>
              </a:rPr>
              <a:t>)</a:t>
            </a:r>
          </a:p>
          <a:p>
            <a:pPr lvl="1">
              <a:buFont typeface="Wingdings" pitchFamily="2" charset="2"/>
              <a:buChar char="à"/>
            </a:pPr>
            <a:r>
              <a:rPr lang="en-US" sz="1800" dirty="0" smtClean="0"/>
              <a:t>0.75</a:t>
            </a:r>
            <a:r>
              <a:rPr lang="en-US" sz="1800" dirty="0">
                <a:sym typeface="Wingdings" pitchFamily="2" charset="2"/>
              </a:rPr>
              <a:t>(450 </a:t>
            </a:r>
            <a:r>
              <a:rPr lang="en-US" sz="1800" dirty="0" smtClean="0">
                <a:sym typeface="Wingdings" pitchFamily="2" charset="2"/>
              </a:rPr>
              <a:t>MHz,0.25m)</a:t>
            </a:r>
          </a:p>
          <a:p>
            <a:pPr lvl="2">
              <a:buFont typeface="Wingdings" pitchFamily="2" charset="2"/>
              <a:buChar char="à"/>
            </a:pP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must use shorter </a:t>
            </a:r>
            <a:r>
              <a:rPr lang="en-US" dirty="0" err="1" smtClean="0">
                <a:sym typeface="Wingdings" pitchFamily="2" charset="2"/>
              </a:rPr>
              <a:t>rf</a:t>
            </a:r>
            <a:r>
              <a:rPr lang="en-US" dirty="0" smtClean="0">
                <a:sym typeface="Wingdings" pitchFamily="2" charset="2"/>
              </a:rPr>
              <a:t> cavities</a:t>
            </a:r>
            <a:r>
              <a:rPr lang="en-US" dirty="0">
                <a:sym typeface="Wingdings" pitchFamily="2" charset="2"/>
              </a:rPr>
              <a:t>	</a:t>
            </a:r>
            <a:r>
              <a:rPr lang="en-US" sz="1600" dirty="0" smtClean="0">
                <a:sym typeface="Wingdings" pitchFamily="2" charset="2"/>
              </a:rPr>
              <a:t>	</a:t>
            </a:r>
          </a:p>
          <a:p>
            <a:r>
              <a:rPr lang="en-US" sz="2000" dirty="0" smtClean="0">
                <a:sym typeface="Wingdings" pitchFamily="2" charset="2"/>
              </a:rPr>
              <a:t>Pillbox radius:</a:t>
            </a:r>
          </a:p>
          <a:p>
            <a:endParaRPr lang="en-US" sz="2000" dirty="0">
              <a:sym typeface="Wingdings" pitchFamily="2" charset="2"/>
            </a:endParaRPr>
          </a:p>
          <a:p>
            <a:endParaRPr lang="en-US" sz="1400" dirty="0" smtClean="0">
              <a:sym typeface="Wingdings" pitchFamily="2" charset="2"/>
            </a:endParaRPr>
          </a:p>
          <a:p>
            <a:pPr lvl="1"/>
            <a:r>
              <a:rPr lang="en-US" sz="1800" dirty="0" smtClean="0">
                <a:sym typeface="Wingdings" pitchFamily="2" charset="2"/>
              </a:rPr>
              <a:t>r</a:t>
            </a:r>
            <a:r>
              <a:rPr lang="en-US" sz="1800" baseline="-25000" dirty="0" smtClean="0">
                <a:sym typeface="Wingdings" pitchFamily="2" charset="2"/>
              </a:rPr>
              <a:t>0</a:t>
            </a:r>
            <a:r>
              <a:rPr lang="en-US" sz="1800" dirty="0" smtClean="0">
                <a:sym typeface="Wingdings" pitchFamily="2" charset="2"/>
              </a:rPr>
              <a:t>= 0.38 m at 300 MHz</a:t>
            </a:r>
          </a:p>
          <a:p>
            <a:pPr lvl="1"/>
            <a:r>
              <a:rPr lang="en-US" sz="1800" dirty="0">
                <a:sym typeface="Wingdings" pitchFamily="2" charset="2"/>
              </a:rPr>
              <a:t>r</a:t>
            </a:r>
            <a:r>
              <a:rPr lang="en-US" sz="1800" baseline="-25000" dirty="0">
                <a:sym typeface="Wingdings" pitchFamily="2" charset="2"/>
              </a:rPr>
              <a:t>0</a:t>
            </a:r>
            <a:r>
              <a:rPr lang="en-US" sz="1800" dirty="0">
                <a:sym typeface="Wingdings" pitchFamily="2" charset="2"/>
              </a:rPr>
              <a:t>= </a:t>
            </a:r>
            <a:r>
              <a:rPr lang="en-US" sz="1800" dirty="0" smtClean="0">
                <a:sym typeface="Wingdings" pitchFamily="2" charset="2"/>
              </a:rPr>
              <a:t>0.255 </a:t>
            </a:r>
            <a:r>
              <a:rPr lang="en-US" sz="1800" dirty="0">
                <a:sym typeface="Wingdings" pitchFamily="2" charset="2"/>
              </a:rPr>
              <a:t>m at </a:t>
            </a:r>
            <a:r>
              <a:rPr lang="en-US" sz="1800" dirty="0" smtClean="0">
                <a:sym typeface="Wingdings" pitchFamily="2" charset="2"/>
              </a:rPr>
              <a:t>450 MHz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D1C698-6998-4B6A-BD9E-EB5F3391B1E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41371" y="725215"/>
            <a:ext cx="4458290" cy="282765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22275288"/>
              </p:ext>
            </p:extLst>
          </p:nvPr>
        </p:nvGraphicFramePr>
        <p:xfrm>
          <a:off x="1583872" y="1123930"/>
          <a:ext cx="2334985" cy="1568767"/>
        </p:xfrm>
        <a:graphic>
          <a:graphicData uri="http://schemas.openxmlformats.org/presentationml/2006/ole">
            <p:oleObj spid="_x0000_s1097" name="Equation" r:id="rId4" imgW="761669" imgH="583947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52297" y="1958880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g =0.50m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88519" y="954653"/>
            <a:ext cx="10695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38348C"/>
                </a:solidFill>
              </a:rPr>
              <a:t>g =0.25m</a:t>
            </a:r>
            <a:endParaRPr lang="en-US" b="1" dirty="0">
              <a:solidFill>
                <a:srgbClr val="38348C"/>
              </a:solidFill>
            </a:endParaRPr>
          </a:p>
        </p:txBody>
      </p:sp>
      <p:sp>
        <p:nvSpPr>
          <p:cNvPr id="26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37606663"/>
              </p:ext>
            </p:extLst>
          </p:nvPr>
        </p:nvGraphicFramePr>
        <p:xfrm>
          <a:off x="489857" y="4476201"/>
          <a:ext cx="1798383" cy="669471"/>
        </p:xfrm>
        <a:graphic>
          <a:graphicData uri="http://schemas.openxmlformats.org/presentationml/2006/ole">
            <p:oleObj spid="_x0000_s1098" name="Equation" r:id="rId5" imgW="1307532" imgH="482391" progId="Equation.3">
              <p:embed/>
            </p:oleObj>
          </a:graphicData>
        </a:graphic>
      </p:graphicFrame>
      <p:sp>
        <p:nvSpPr>
          <p:cNvPr id="28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10573782"/>
              </p:ext>
            </p:extLst>
          </p:nvPr>
        </p:nvGraphicFramePr>
        <p:xfrm>
          <a:off x="2726870" y="4459060"/>
          <a:ext cx="1245685" cy="521154"/>
        </p:xfrm>
        <a:graphic>
          <a:graphicData uri="http://schemas.openxmlformats.org/presentationml/2006/ole">
            <p:oleObj spid="_x0000_s1099" name="Equation" r:id="rId6" imgW="939392" imgH="393529" progId="Equation.3">
              <p:embed/>
            </p:oleObj>
          </a:graphicData>
        </a:graphic>
      </p:graphicFrame>
      <p:sp>
        <p:nvSpPr>
          <p:cNvPr id="1024" name="Rectangle 1023"/>
          <p:cNvSpPr/>
          <p:nvPr/>
        </p:nvSpPr>
        <p:spPr>
          <a:xfrm>
            <a:off x="4421959" y="3259723"/>
            <a:ext cx="3000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 </a:t>
            </a:r>
          </a:p>
        </p:txBody>
      </p:sp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60032" y="4278086"/>
            <a:ext cx="4010439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TextBox 1026"/>
          <p:cNvSpPr txBox="1"/>
          <p:nvPr/>
        </p:nvSpPr>
        <p:spPr>
          <a:xfrm>
            <a:off x="6830513" y="4641660"/>
            <a:ext cx="11160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</a:t>
            </a:r>
            <a:r>
              <a:rPr lang="en-US" baseline="-25000" dirty="0" smtClean="0"/>
              <a:t>0</a:t>
            </a:r>
            <a:r>
              <a:rPr lang="en-US" dirty="0" smtClean="0"/>
              <a:t>(2.405x)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2512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325MHz System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40871" y="2498270"/>
            <a:ext cx="4054929" cy="3826329"/>
          </a:xfrm>
        </p:spPr>
        <p:txBody>
          <a:bodyPr/>
          <a:lstStyle/>
          <a:p>
            <a:r>
              <a:rPr lang="en-US" dirty="0" smtClean="0"/>
              <a:t>Drift</a:t>
            </a:r>
          </a:p>
          <a:p>
            <a:pPr lvl="1"/>
            <a:r>
              <a:rPr lang="en-US" dirty="0" smtClean="0"/>
              <a:t>20T</a:t>
            </a:r>
            <a:r>
              <a:rPr lang="en-US" dirty="0" smtClean="0">
                <a:sym typeface="Wingdings" pitchFamily="2" charset="2"/>
              </a:rPr>
              <a:t> 2T</a:t>
            </a:r>
          </a:p>
          <a:p>
            <a:r>
              <a:rPr lang="en-US" dirty="0" err="1" smtClean="0">
                <a:sym typeface="Wingdings" pitchFamily="2" charset="2"/>
              </a:rPr>
              <a:t>Buncher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P</a:t>
            </a:r>
            <a:r>
              <a:rPr lang="en-US" baseline="-25000" dirty="0" smtClean="0">
                <a:sym typeface="Wingdings" pitchFamily="2" charset="2"/>
              </a:rPr>
              <a:t>o</a:t>
            </a:r>
            <a:r>
              <a:rPr lang="en-US" dirty="0" smtClean="0">
                <a:sym typeface="Wingdings" pitchFamily="2" charset="2"/>
              </a:rPr>
              <a:t>=250MeV/c</a:t>
            </a:r>
          </a:p>
          <a:p>
            <a:pPr lvl="1"/>
            <a:r>
              <a:rPr lang="en-US" dirty="0" smtClean="0"/>
              <a:t>P</a:t>
            </a:r>
            <a:r>
              <a:rPr lang="en-US" baseline="-25000" dirty="0" smtClean="0"/>
              <a:t>N</a:t>
            </a:r>
            <a:r>
              <a:rPr lang="en-US" dirty="0" smtClean="0"/>
              <a:t>=154 MeV/c; N=12</a:t>
            </a:r>
          </a:p>
          <a:p>
            <a:pPr lvl="1"/>
            <a:r>
              <a:rPr lang="en-US" dirty="0" err="1" smtClean="0"/>
              <a:t>V</a:t>
            </a:r>
            <a:r>
              <a:rPr lang="en-US" baseline="-25000" dirty="0" err="1" smtClean="0"/>
              <a:t>rf</a:t>
            </a:r>
            <a:r>
              <a:rPr lang="en-US" dirty="0" smtClean="0"/>
              <a:t> : 0</a:t>
            </a:r>
            <a:r>
              <a:rPr lang="en-US" dirty="0" smtClean="0">
                <a:sym typeface="Wingdings" pitchFamily="2" charset="2"/>
              </a:rPr>
              <a:t> 15 MV/m 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(2/3 occupied)</a:t>
            </a:r>
            <a:endParaRPr lang="en-US" dirty="0" smtClean="0"/>
          </a:p>
          <a:p>
            <a:pPr lvl="1"/>
            <a:r>
              <a:rPr lang="en-US" dirty="0" err="1" smtClean="0"/>
              <a:t>f</a:t>
            </a:r>
            <a:r>
              <a:rPr lang="en-US" baseline="-25000" dirty="0" err="1" smtClean="0"/>
              <a:t>RF</a:t>
            </a:r>
            <a:r>
              <a:rPr lang="en-US" dirty="0" smtClean="0"/>
              <a:t> : 550</a:t>
            </a:r>
            <a:r>
              <a:rPr lang="en-US" dirty="0" smtClean="0">
                <a:sym typeface="Wingdings" pitchFamily="2" charset="2"/>
              </a:rPr>
              <a:t> 371MHz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2432956"/>
            <a:ext cx="3810000" cy="3891643"/>
          </a:xfrm>
        </p:spPr>
        <p:txBody>
          <a:bodyPr/>
          <a:lstStyle/>
          <a:p>
            <a:r>
              <a:rPr lang="en-US" dirty="0" smtClean="0"/>
              <a:t>Rotator</a:t>
            </a:r>
          </a:p>
          <a:p>
            <a:pPr lvl="1"/>
            <a:r>
              <a:rPr lang="en-US" dirty="0" err="1"/>
              <a:t>V</a:t>
            </a:r>
            <a:r>
              <a:rPr lang="en-US" baseline="-25000" dirty="0" err="1"/>
              <a:t>rf</a:t>
            </a:r>
            <a:r>
              <a:rPr lang="en-US" dirty="0"/>
              <a:t> : </a:t>
            </a:r>
            <a:r>
              <a:rPr lang="en-US" dirty="0" smtClean="0"/>
              <a:t>20</a:t>
            </a:r>
            <a:r>
              <a:rPr lang="en-US" dirty="0" smtClean="0">
                <a:sym typeface="Wingdings" pitchFamily="2" charset="2"/>
              </a:rPr>
              <a:t>MV/m </a:t>
            </a:r>
            <a:endParaRPr lang="en-US" dirty="0">
              <a:sym typeface="Wingdings" pitchFamily="2" charset="2"/>
            </a:endParaRPr>
          </a:p>
          <a:p>
            <a:pPr lvl="2"/>
            <a:r>
              <a:rPr lang="en-US" dirty="0">
                <a:sym typeface="Wingdings" pitchFamily="2" charset="2"/>
              </a:rPr>
              <a:t>(2/3 occupied)</a:t>
            </a:r>
            <a:endParaRPr lang="en-US" dirty="0"/>
          </a:p>
          <a:p>
            <a:pPr lvl="1"/>
            <a:r>
              <a:rPr lang="en-US" dirty="0" err="1"/>
              <a:t>f</a:t>
            </a:r>
            <a:r>
              <a:rPr lang="en-US" baseline="-25000" dirty="0" err="1"/>
              <a:t>RF</a:t>
            </a:r>
            <a:r>
              <a:rPr lang="en-US" dirty="0"/>
              <a:t> : </a:t>
            </a:r>
            <a:r>
              <a:rPr lang="en-US" dirty="0" smtClean="0"/>
              <a:t>370</a:t>
            </a:r>
            <a:r>
              <a:rPr lang="en-US" dirty="0" smtClean="0">
                <a:sym typeface="Wingdings" pitchFamily="2" charset="2"/>
              </a:rPr>
              <a:t> 326MHz</a:t>
            </a:r>
            <a:endParaRPr lang="en-US" dirty="0"/>
          </a:p>
          <a:p>
            <a:pPr lvl="1"/>
            <a:r>
              <a:rPr lang="en-US" dirty="0" smtClean="0"/>
              <a:t>N=12.05</a:t>
            </a:r>
          </a:p>
          <a:p>
            <a:pPr lvl="1"/>
            <a:r>
              <a:rPr lang="en-US" dirty="0" smtClean="0"/>
              <a:t>P</a:t>
            </a:r>
            <a:r>
              <a:rPr lang="en-US" baseline="-25000" dirty="0" smtClean="0"/>
              <a:t>0, </a:t>
            </a:r>
            <a:r>
              <a:rPr lang="en-US" dirty="0" smtClean="0"/>
              <a:t>P</a:t>
            </a:r>
            <a:r>
              <a:rPr lang="en-US" baseline="-25000" dirty="0" smtClean="0"/>
              <a:t>N</a:t>
            </a:r>
            <a:r>
              <a:rPr lang="en-US" dirty="0" smtClean="0">
                <a:sym typeface="Wingdings" pitchFamily="2" charset="2"/>
              </a:rPr>
              <a:t>245 MeV/c</a:t>
            </a:r>
          </a:p>
          <a:p>
            <a:r>
              <a:rPr lang="en-US" dirty="0" smtClean="0">
                <a:sym typeface="Wingdings" pitchFamily="2" charset="2"/>
              </a:rPr>
              <a:t>Cooler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325 MHz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25 MV/m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2 1.5 cm </a:t>
            </a:r>
            <a:r>
              <a:rPr lang="en-US" dirty="0" err="1" smtClean="0">
                <a:sym typeface="Wingdings" pitchFamily="2" charset="2"/>
              </a:rPr>
              <a:t>LiH</a:t>
            </a:r>
            <a:r>
              <a:rPr lang="en-US" dirty="0" smtClean="0">
                <a:sym typeface="Wingdings" pitchFamily="2" charset="2"/>
              </a:rPr>
              <a:t> absorbers</a:t>
            </a:r>
          </a:p>
          <a:p>
            <a:pPr marL="457200" lvl="1" indent="0">
              <a:buNone/>
            </a:pPr>
            <a:r>
              <a:rPr lang="en-US" dirty="0">
                <a:sym typeface="Wingdings" pitchFamily="2" charset="2"/>
              </a:rPr>
              <a:t>	</a:t>
            </a:r>
            <a:r>
              <a:rPr lang="en-US" dirty="0" smtClean="0">
                <a:sym typeface="Wingdings" pitchFamily="2" charset="2"/>
              </a:rPr>
              <a:t>/0.75m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D1C698-6998-4B6A-BD9E-EB5F3391B1E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92679989"/>
              </p:ext>
            </p:extLst>
          </p:nvPr>
        </p:nvGraphicFramePr>
        <p:xfrm>
          <a:off x="996042" y="800100"/>
          <a:ext cx="6237512" cy="1730828"/>
        </p:xfrm>
        <a:graphic>
          <a:graphicData uri="http://schemas.openxmlformats.org/presentationml/2006/ole">
            <p:oleObj spid="_x0000_s2059" name="Picture" r:id="rId3" imgW="6044558" imgH="1197323" progId="Word.Picture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94428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Propagation through the transport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D1C698-6998-4B6A-BD9E-EB5F3391B1E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205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06285" y="824865"/>
            <a:ext cx="52768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06285" y="1927860"/>
            <a:ext cx="5276850" cy="1192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06285" y="3120389"/>
            <a:ext cx="5276850" cy="1194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06285" y="4314825"/>
            <a:ext cx="52768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06285" y="5400675"/>
            <a:ext cx="5276850" cy="10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914432"/>
          <p:cNvSpPr txBox="1"/>
          <p:nvPr/>
        </p:nvSpPr>
        <p:spPr>
          <a:xfrm>
            <a:off x="5528310" y="1661795"/>
            <a:ext cx="522605" cy="28702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>
                <a:effectLst/>
                <a:latin typeface="Arial Narrow"/>
                <a:ea typeface="Times New Roman"/>
              </a:rPr>
              <a:t>Z=1m</a:t>
            </a:r>
            <a:endParaRPr lang="en-US" sz="1200">
              <a:effectLst/>
              <a:latin typeface="Times New Roman"/>
              <a:ea typeface="Times New Roman"/>
            </a:endParaRPr>
          </a:p>
        </p:txBody>
      </p:sp>
      <p:sp>
        <p:nvSpPr>
          <p:cNvPr id="11" name="Text Box 914433"/>
          <p:cNvSpPr txBox="1"/>
          <p:nvPr/>
        </p:nvSpPr>
        <p:spPr>
          <a:xfrm>
            <a:off x="5518150" y="2764790"/>
            <a:ext cx="589280" cy="28702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>
                <a:effectLst/>
                <a:latin typeface="Arial Narrow"/>
                <a:ea typeface="Times New Roman"/>
              </a:rPr>
              <a:t>Z=58m</a:t>
            </a:r>
            <a:endParaRPr lang="en-US" sz="1200">
              <a:effectLst/>
              <a:latin typeface="Times New Roman"/>
              <a:ea typeface="Times New Roman"/>
            </a:endParaRPr>
          </a:p>
        </p:txBody>
      </p:sp>
      <p:sp>
        <p:nvSpPr>
          <p:cNvPr id="12" name="Text Box 914434"/>
          <p:cNvSpPr txBox="1"/>
          <p:nvPr/>
        </p:nvSpPr>
        <p:spPr>
          <a:xfrm>
            <a:off x="5539105" y="3900170"/>
            <a:ext cx="589280" cy="28702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>
                <a:effectLst/>
                <a:latin typeface="Arial Narrow"/>
                <a:ea typeface="Times New Roman"/>
              </a:rPr>
              <a:t>Z=78m</a:t>
            </a:r>
            <a:endParaRPr lang="en-US" sz="1200">
              <a:effectLst/>
              <a:latin typeface="Times New Roman"/>
              <a:ea typeface="Times New Roman"/>
            </a:endParaRPr>
          </a:p>
        </p:txBody>
      </p:sp>
      <p:sp>
        <p:nvSpPr>
          <p:cNvPr id="13" name="Text Box 914435"/>
          <p:cNvSpPr txBox="1"/>
          <p:nvPr/>
        </p:nvSpPr>
        <p:spPr>
          <a:xfrm>
            <a:off x="5578475" y="4948555"/>
            <a:ext cx="655955" cy="28384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>
                <a:effectLst/>
                <a:latin typeface="Arial Narrow"/>
                <a:ea typeface="Times New Roman"/>
              </a:rPr>
              <a:t>Z=104m</a:t>
            </a:r>
            <a:endParaRPr lang="en-US" sz="1200">
              <a:effectLst/>
              <a:latin typeface="Times New Roman"/>
              <a:ea typeface="Times New Roman"/>
            </a:endParaRPr>
          </a:p>
        </p:txBody>
      </p:sp>
      <p:sp>
        <p:nvSpPr>
          <p:cNvPr id="14" name="Text Box 914441"/>
          <p:cNvSpPr txBox="1"/>
          <p:nvPr/>
        </p:nvSpPr>
        <p:spPr>
          <a:xfrm>
            <a:off x="5631815" y="5982335"/>
            <a:ext cx="655955" cy="26098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>
                <a:effectLst/>
                <a:latin typeface="Arial Narrow"/>
                <a:ea typeface="Times New Roman"/>
              </a:rPr>
              <a:t>Z=151m</a:t>
            </a:r>
            <a:endParaRPr lang="en-US" sz="1200">
              <a:effectLst/>
              <a:latin typeface="Times New Roman"/>
              <a:ea typeface="Times New Roman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0" y="1581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0" y="1581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auto">
          <a:xfrm>
            <a:off x="0" y="2705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0" y="2705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0" y="3771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0" y="3771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0" y="4857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25"/>
          <p:cNvSpPr>
            <a:spLocks noChangeArrowheads="1"/>
          </p:cNvSpPr>
          <p:nvPr/>
        </p:nvSpPr>
        <p:spPr bwMode="auto">
          <a:xfrm>
            <a:off x="0" y="4857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26"/>
          <p:cNvSpPr>
            <a:spLocks noChangeArrowheads="1"/>
          </p:cNvSpPr>
          <p:nvPr/>
        </p:nvSpPr>
        <p:spPr bwMode="auto">
          <a:xfrm>
            <a:off x="0" y="5972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79913" y="6243320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-20m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218101" y="6270349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-40m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583135" y="655588"/>
            <a:ext cx="10983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0.8</a:t>
            </a:r>
            <a:r>
              <a:rPr lang="en-US" dirty="0" smtClean="0"/>
              <a:t> </a:t>
            </a:r>
            <a:r>
              <a:rPr lang="en-US" dirty="0" err="1" smtClean="0"/>
              <a:t>GeV</a:t>
            </a:r>
            <a:r>
              <a:rPr lang="en-US" dirty="0" smtClean="0"/>
              <a:t>/c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583135" y="1758583"/>
            <a:ext cx="1098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0.0</a:t>
            </a:r>
            <a:r>
              <a:rPr lang="en-US" dirty="0" smtClean="0"/>
              <a:t> </a:t>
            </a:r>
            <a:r>
              <a:rPr lang="en-US" dirty="0" err="1"/>
              <a:t>GeV</a:t>
            </a:r>
            <a:r>
              <a:rPr lang="en-US" dirty="0"/>
              <a:t>/c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83135" y="5224508"/>
            <a:ext cx="10983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0.8</a:t>
            </a:r>
            <a:r>
              <a:rPr lang="en-US" dirty="0" smtClean="0"/>
              <a:t> </a:t>
            </a:r>
            <a:r>
              <a:rPr lang="en-US" dirty="0" err="1" smtClean="0"/>
              <a:t>GeV</a:t>
            </a:r>
            <a:r>
              <a:rPr lang="en-US" dirty="0" smtClean="0"/>
              <a:t>/c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20973" y="2916188"/>
            <a:ext cx="10983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0.8</a:t>
            </a:r>
            <a:r>
              <a:rPr lang="en-US" dirty="0" smtClean="0"/>
              <a:t> </a:t>
            </a:r>
            <a:r>
              <a:rPr lang="en-US" dirty="0" err="1" smtClean="0"/>
              <a:t>GeV</a:t>
            </a:r>
            <a:r>
              <a:rPr lang="en-US" dirty="0" smtClean="0"/>
              <a:t>/c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6583136" y="6162353"/>
            <a:ext cx="1098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0.0</a:t>
            </a:r>
            <a:r>
              <a:rPr lang="en-US" dirty="0" smtClean="0"/>
              <a:t> </a:t>
            </a:r>
            <a:r>
              <a:rPr lang="en-US" dirty="0" err="1"/>
              <a:t>GeV</a:t>
            </a:r>
            <a:r>
              <a:rPr lang="en-US" dirty="0"/>
              <a:t>/c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55660" y="4187730"/>
            <a:ext cx="1098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0.0</a:t>
            </a:r>
            <a:r>
              <a:rPr lang="en-US" dirty="0" smtClean="0"/>
              <a:t> </a:t>
            </a:r>
            <a:r>
              <a:rPr lang="en-US" dirty="0" err="1"/>
              <a:t>GeV</a:t>
            </a:r>
            <a:r>
              <a:rPr lang="en-US" dirty="0"/>
              <a:t>/c</a:t>
            </a:r>
          </a:p>
        </p:txBody>
      </p:sp>
    </p:spTree>
    <p:extLst>
      <p:ext uri="{BB962C8B-B14F-4D97-AF65-F5344CB8AC3E}">
        <p14:creationId xmlns:p14="http://schemas.microsoft.com/office/powerpoint/2010/main" xmlns="" val="899364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Variant 325MHz System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40871" y="2498270"/>
            <a:ext cx="4054929" cy="3826329"/>
          </a:xfrm>
        </p:spPr>
        <p:txBody>
          <a:bodyPr/>
          <a:lstStyle/>
          <a:p>
            <a:r>
              <a:rPr lang="en-US" dirty="0" smtClean="0"/>
              <a:t>Drift</a:t>
            </a:r>
          </a:p>
          <a:p>
            <a:pPr lvl="1"/>
            <a:r>
              <a:rPr lang="en-US" dirty="0" smtClean="0"/>
              <a:t>20T</a:t>
            </a:r>
            <a:r>
              <a:rPr lang="en-US" dirty="0" smtClean="0">
                <a:sym typeface="Wingdings" pitchFamily="2" charset="2"/>
              </a:rPr>
              <a:t> 2T</a:t>
            </a:r>
          </a:p>
          <a:p>
            <a:r>
              <a:rPr lang="en-US" dirty="0" err="1" smtClean="0">
                <a:sym typeface="Wingdings" pitchFamily="2" charset="2"/>
              </a:rPr>
              <a:t>Buncher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P</a:t>
            </a:r>
            <a:r>
              <a:rPr lang="en-US" baseline="-25000" dirty="0" smtClean="0">
                <a:sym typeface="Wingdings" pitchFamily="2" charset="2"/>
              </a:rPr>
              <a:t>o</a:t>
            </a:r>
            <a:r>
              <a:rPr lang="en-US" dirty="0" smtClean="0">
                <a:sym typeface="Wingdings" pitchFamily="2" charset="2"/>
              </a:rPr>
              <a:t>=250MeV/c</a:t>
            </a:r>
          </a:p>
          <a:p>
            <a:pPr lvl="1"/>
            <a:r>
              <a:rPr lang="en-US" dirty="0" smtClean="0"/>
              <a:t>P</a:t>
            </a:r>
            <a:r>
              <a:rPr lang="en-US" baseline="-25000" dirty="0" smtClean="0"/>
              <a:t>N</a:t>
            </a:r>
            <a:r>
              <a:rPr lang="en-US" dirty="0" smtClean="0"/>
              <a:t>=154 MeV/c; N=12</a:t>
            </a:r>
          </a:p>
          <a:p>
            <a:pPr lvl="1"/>
            <a:r>
              <a:rPr lang="en-US" dirty="0" err="1" smtClean="0"/>
              <a:t>V</a:t>
            </a:r>
            <a:r>
              <a:rPr lang="en-US" baseline="-25000" dirty="0" err="1" smtClean="0"/>
              <a:t>rf</a:t>
            </a:r>
            <a:r>
              <a:rPr lang="en-US" dirty="0" smtClean="0"/>
              <a:t> : 0</a:t>
            </a:r>
            <a:r>
              <a:rPr lang="en-US" dirty="0" smtClean="0">
                <a:sym typeface="Wingdings" pitchFamily="2" charset="2"/>
              </a:rPr>
              <a:t> 15 MV/m 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(2/3 occupied)</a:t>
            </a:r>
            <a:endParaRPr lang="en-US" dirty="0" smtClean="0"/>
          </a:p>
          <a:p>
            <a:pPr lvl="1"/>
            <a:r>
              <a:rPr lang="en-US" dirty="0" err="1" smtClean="0"/>
              <a:t>f</a:t>
            </a:r>
            <a:r>
              <a:rPr lang="en-US" baseline="-25000" dirty="0" err="1" smtClean="0"/>
              <a:t>RF</a:t>
            </a:r>
            <a:r>
              <a:rPr lang="en-US" dirty="0" smtClean="0"/>
              <a:t> : 490</a:t>
            </a:r>
            <a:r>
              <a:rPr lang="en-US" dirty="0" smtClean="0">
                <a:sym typeface="Wingdings" pitchFamily="2" charset="2"/>
              </a:rPr>
              <a:t> 365MHz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0" y="2645228"/>
            <a:ext cx="3810000" cy="3891643"/>
          </a:xfrm>
        </p:spPr>
        <p:txBody>
          <a:bodyPr/>
          <a:lstStyle/>
          <a:p>
            <a:r>
              <a:rPr lang="en-US" dirty="0" smtClean="0"/>
              <a:t>Rotator</a:t>
            </a:r>
          </a:p>
          <a:p>
            <a:pPr lvl="1"/>
            <a:r>
              <a:rPr lang="en-US" dirty="0" err="1"/>
              <a:t>V</a:t>
            </a:r>
            <a:r>
              <a:rPr lang="en-US" baseline="-25000" dirty="0" err="1"/>
              <a:t>rf</a:t>
            </a:r>
            <a:r>
              <a:rPr lang="en-US" dirty="0"/>
              <a:t> : </a:t>
            </a:r>
            <a:r>
              <a:rPr lang="en-US" dirty="0" smtClean="0"/>
              <a:t>20</a:t>
            </a:r>
            <a:r>
              <a:rPr lang="en-US" dirty="0" smtClean="0">
                <a:sym typeface="Wingdings" pitchFamily="2" charset="2"/>
              </a:rPr>
              <a:t>MV/m </a:t>
            </a:r>
            <a:endParaRPr lang="en-US" dirty="0">
              <a:sym typeface="Wingdings" pitchFamily="2" charset="2"/>
            </a:endParaRPr>
          </a:p>
          <a:p>
            <a:pPr lvl="2"/>
            <a:r>
              <a:rPr lang="en-US" dirty="0">
                <a:sym typeface="Wingdings" pitchFamily="2" charset="2"/>
              </a:rPr>
              <a:t>(2/3 occupied)</a:t>
            </a:r>
            <a:endParaRPr lang="en-US" dirty="0"/>
          </a:p>
          <a:p>
            <a:pPr lvl="1"/>
            <a:r>
              <a:rPr lang="en-US" dirty="0" err="1"/>
              <a:t>f</a:t>
            </a:r>
            <a:r>
              <a:rPr lang="en-US" baseline="-25000" dirty="0" err="1"/>
              <a:t>RF</a:t>
            </a:r>
            <a:r>
              <a:rPr lang="en-US" dirty="0"/>
              <a:t> : </a:t>
            </a:r>
            <a:r>
              <a:rPr lang="en-US" dirty="0" smtClean="0"/>
              <a:t>364</a:t>
            </a:r>
            <a:r>
              <a:rPr lang="en-US" dirty="0" smtClean="0">
                <a:sym typeface="Wingdings" pitchFamily="2" charset="2"/>
              </a:rPr>
              <a:t> 326MHz</a:t>
            </a:r>
            <a:endParaRPr lang="en-US" dirty="0"/>
          </a:p>
          <a:p>
            <a:pPr lvl="1"/>
            <a:r>
              <a:rPr lang="en-US" dirty="0" smtClean="0"/>
              <a:t>N=12.045</a:t>
            </a:r>
          </a:p>
          <a:p>
            <a:pPr lvl="1"/>
            <a:r>
              <a:rPr lang="en-US" dirty="0" smtClean="0"/>
              <a:t>P</a:t>
            </a:r>
            <a:r>
              <a:rPr lang="en-US" baseline="-25000" dirty="0" smtClean="0"/>
              <a:t>0, </a:t>
            </a:r>
            <a:r>
              <a:rPr lang="en-US" dirty="0" smtClean="0"/>
              <a:t>P</a:t>
            </a:r>
            <a:r>
              <a:rPr lang="en-US" baseline="-25000" dirty="0" smtClean="0"/>
              <a:t>N</a:t>
            </a:r>
            <a:r>
              <a:rPr lang="en-US" dirty="0" smtClean="0">
                <a:sym typeface="Wingdings" pitchFamily="2" charset="2"/>
              </a:rPr>
              <a:t>245 MeV/c</a:t>
            </a:r>
          </a:p>
          <a:p>
            <a:r>
              <a:rPr lang="en-US" dirty="0" smtClean="0">
                <a:sym typeface="Wingdings" pitchFamily="2" charset="2"/>
              </a:rPr>
              <a:t>Cooler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325 MHz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25 MV/m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2 1.5 cm </a:t>
            </a:r>
            <a:r>
              <a:rPr lang="en-US" dirty="0" err="1" smtClean="0">
                <a:sym typeface="Wingdings" pitchFamily="2" charset="2"/>
              </a:rPr>
              <a:t>LiH</a:t>
            </a:r>
            <a:r>
              <a:rPr lang="en-US" dirty="0" smtClean="0">
                <a:sym typeface="Wingdings" pitchFamily="2" charset="2"/>
              </a:rPr>
              <a:t> absorbers</a:t>
            </a:r>
          </a:p>
          <a:p>
            <a:pPr marL="457200" lvl="1" indent="0">
              <a:buNone/>
            </a:pPr>
            <a:r>
              <a:rPr lang="en-US" dirty="0">
                <a:sym typeface="Wingdings" pitchFamily="2" charset="2"/>
              </a:rPr>
              <a:t>	</a:t>
            </a:r>
            <a:r>
              <a:rPr lang="en-US" dirty="0" smtClean="0">
                <a:sym typeface="Wingdings" pitchFamily="2" charset="2"/>
              </a:rPr>
              <a:t>/0.75m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D1C698-6998-4B6A-BD9E-EB5F3391B1E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47901845"/>
              </p:ext>
            </p:extLst>
          </p:nvPr>
        </p:nvGraphicFramePr>
        <p:xfrm>
          <a:off x="1175657" y="718456"/>
          <a:ext cx="7532096" cy="2090058"/>
        </p:xfrm>
        <a:graphic>
          <a:graphicData uri="http://schemas.openxmlformats.org/presentationml/2006/ole">
            <p:oleObj spid="_x0000_s3082" name="Picture" r:id="rId3" imgW="6044558" imgH="1197323" progId="Word.Picture.8">
              <p:embed/>
            </p:oleObj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8656" y="5478868"/>
            <a:ext cx="2772229" cy="1379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Straight Connector 10"/>
          <p:cNvCxnSpPr/>
          <p:nvPr/>
        </p:nvCxnSpPr>
        <p:spPr bwMode="auto">
          <a:xfrm>
            <a:off x="2324100" y="5915025"/>
            <a:ext cx="14288" cy="757238"/>
          </a:xfrm>
          <a:prstGeom prst="line">
            <a:avLst/>
          </a:prstGeom>
          <a:solidFill>
            <a:srgbClr val="0033CC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xmlns="" val="763048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33CC"/>
        </a:solidFill>
        <a:ln w="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33CC"/>
        </a:solidFill>
        <a:ln w="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52406</TotalTime>
  <Words>611</Words>
  <Application>Microsoft Office PowerPoint</Application>
  <PresentationFormat>On-screen Show (4:3)</PresentationFormat>
  <Paragraphs>213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Default Design</vt:lpstr>
      <vt:lpstr>Equation</vt:lpstr>
      <vt:lpstr>Picture</vt:lpstr>
      <vt:lpstr> The 325 MHz Solution </vt:lpstr>
      <vt:lpstr>Outline</vt:lpstr>
      <vt:lpstr>Front End rf</vt:lpstr>
      <vt:lpstr>IDS Baseline Buncher and φ-E Rotator</vt:lpstr>
      <vt:lpstr>Rf Buncher/Rotator/Cooler requirements</vt:lpstr>
      <vt:lpstr>rf constraints</vt:lpstr>
      <vt:lpstr>Components of 325MHz System</vt:lpstr>
      <vt:lpstr>Propagation through the transport</vt:lpstr>
      <vt:lpstr>Variant 325MHz System</vt:lpstr>
      <vt:lpstr>Simulation Results</vt:lpstr>
      <vt:lpstr>Variations</vt:lpstr>
      <vt:lpstr>Summary</vt:lpstr>
      <vt:lpstr>Answers to Questions</vt:lpstr>
    </vt:vector>
  </TitlesOfParts>
  <Company>Fermilab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munu Slides</dc:title>
  <dc:creator>David Neuffer</dc:creator>
  <cp:lastModifiedBy>Kirk T McDonald</cp:lastModifiedBy>
  <cp:revision>1369</cp:revision>
  <cp:lastPrinted>2012-07-18T17:25:35Z</cp:lastPrinted>
  <dcterms:created xsi:type="dcterms:W3CDTF">2003-09-15T21:58:19Z</dcterms:created>
  <dcterms:modified xsi:type="dcterms:W3CDTF">2013-01-16T04:09:13Z</dcterms:modified>
</cp:coreProperties>
</file>