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3" r:id="rId2"/>
  </p:sldMasterIdLst>
  <p:notesMasterIdLst>
    <p:notesMasterId r:id="rId26"/>
  </p:notesMasterIdLst>
  <p:handoutMasterIdLst>
    <p:handoutMasterId r:id="rId27"/>
  </p:handoutMasterIdLst>
  <p:sldIdLst>
    <p:sldId id="258" r:id="rId3"/>
    <p:sldId id="378" r:id="rId4"/>
    <p:sldId id="379" r:id="rId5"/>
    <p:sldId id="408" r:id="rId6"/>
    <p:sldId id="392" r:id="rId7"/>
    <p:sldId id="382" r:id="rId8"/>
    <p:sldId id="385" r:id="rId9"/>
    <p:sldId id="390" r:id="rId10"/>
    <p:sldId id="391" r:id="rId11"/>
    <p:sldId id="405" r:id="rId12"/>
    <p:sldId id="396" r:id="rId13"/>
    <p:sldId id="406" r:id="rId14"/>
    <p:sldId id="407" r:id="rId15"/>
    <p:sldId id="343" r:id="rId16"/>
    <p:sldId id="375" r:id="rId17"/>
    <p:sldId id="413" r:id="rId18"/>
    <p:sldId id="409" r:id="rId19"/>
    <p:sldId id="398" r:id="rId20"/>
    <p:sldId id="399" r:id="rId21"/>
    <p:sldId id="401" r:id="rId22"/>
    <p:sldId id="402" r:id="rId23"/>
    <p:sldId id="412" r:id="rId24"/>
    <p:sldId id="397" r:id="rId25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800080"/>
    <a:srgbClr val="0033CC"/>
    <a:srgbClr val="FF1F1F"/>
    <a:srgbClr val="E1F4FF"/>
    <a:srgbClr val="CCECFF"/>
    <a:srgbClr val="FFCCCC"/>
    <a:srgbClr val="CC33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97" autoAdjust="0"/>
    <p:restoredTop sz="86372" autoAdjust="0"/>
  </p:normalViewPr>
  <p:slideViewPr>
    <p:cSldViewPr snapToGrid="0">
      <p:cViewPr varScale="1">
        <p:scale>
          <a:sx n="74" d="100"/>
          <a:sy n="74" d="100"/>
        </p:scale>
        <p:origin x="-11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786" y="-84"/>
      </p:cViewPr>
      <p:guideLst>
        <p:guide orient="horz" pos="3024"/>
        <p:guide pos="2303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3.xml"/><Relationship Id="rId1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71" tIns="50437" rIns="100871" bIns="50437" numCol="1" anchor="t" anchorCtr="0" compatLnSpc="1">
            <a:prstTxWarp prst="textNoShape">
              <a:avLst/>
            </a:prstTxWarp>
          </a:bodyPr>
          <a:lstStyle>
            <a:lvl1pPr algn="l" defTabSz="10048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71" tIns="50437" rIns="100871" bIns="50437" numCol="1" anchor="t" anchorCtr="0" compatLnSpc="1">
            <a:prstTxWarp prst="textNoShape">
              <a:avLst/>
            </a:prstTxWarp>
          </a:bodyPr>
          <a:lstStyle>
            <a:lvl1pPr algn="r" defTabSz="10048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71" tIns="50437" rIns="100871" bIns="50437" numCol="1" anchor="b" anchorCtr="0" compatLnSpc="1">
            <a:prstTxWarp prst="textNoShape">
              <a:avLst/>
            </a:prstTxWarp>
          </a:bodyPr>
          <a:lstStyle>
            <a:lvl1pPr algn="l" defTabSz="10048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71" tIns="50437" rIns="100871" bIns="50437" numCol="1" anchor="b" anchorCtr="0" compatLnSpc="1">
            <a:prstTxWarp prst="textNoShape">
              <a:avLst/>
            </a:prstTxWarp>
          </a:bodyPr>
          <a:lstStyle>
            <a:lvl1pPr algn="r" defTabSz="1004888">
              <a:defRPr sz="1300">
                <a:latin typeface="Arial" charset="0"/>
              </a:defRPr>
            </a:lvl1pPr>
          </a:lstStyle>
          <a:p>
            <a:pPr>
              <a:defRPr/>
            </a:pPr>
            <a:fld id="{D575CCDA-FAD9-4534-9A8F-CDAEDDF90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15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71" tIns="50437" rIns="100871" bIns="50437" numCol="1" anchor="t" anchorCtr="0" compatLnSpc="1">
            <a:prstTxWarp prst="textNoShape">
              <a:avLst/>
            </a:prstTxWarp>
          </a:bodyPr>
          <a:lstStyle>
            <a:lvl1pPr algn="l" defTabSz="10048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71" tIns="50437" rIns="100871" bIns="50437" numCol="1" anchor="t" anchorCtr="0" compatLnSpc="1">
            <a:prstTxWarp prst="textNoShape">
              <a:avLst/>
            </a:prstTxWarp>
          </a:bodyPr>
          <a:lstStyle>
            <a:lvl1pPr algn="r" defTabSz="10048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2188" cy="3602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71" tIns="50437" rIns="100871" bIns="504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71" tIns="50437" rIns="100871" bIns="50437" numCol="1" anchor="b" anchorCtr="0" compatLnSpc="1">
            <a:prstTxWarp prst="textNoShape">
              <a:avLst/>
            </a:prstTxWarp>
          </a:bodyPr>
          <a:lstStyle>
            <a:lvl1pPr algn="l" defTabSz="10048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71" tIns="50437" rIns="100871" bIns="50437" numCol="1" anchor="b" anchorCtr="0" compatLnSpc="1">
            <a:prstTxWarp prst="textNoShape">
              <a:avLst/>
            </a:prstTxWarp>
          </a:bodyPr>
          <a:lstStyle>
            <a:lvl1pPr algn="r" defTabSz="1004888">
              <a:defRPr sz="1300">
                <a:latin typeface="Arial" charset="0"/>
              </a:defRPr>
            </a:lvl1pPr>
          </a:lstStyle>
          <a:p>
            <a:pPr>
              <a:defRPr/>
            </a:pPr>
            <a:fld id="{3B29DA05-BEDB-40F5-8F29-BC14CEF2E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09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2463" y="1482725"/>
            <a:ext cx="7772400" cy="1470025"/>
          </a:xfrm>
        </p:spPr>
        <p:txBody>
          <a:bodyPr/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A5118-C375-4F3B-B4E7-7D7982B62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61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12982-7199-441B-9E98-BAB2F2F93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87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25" y="0"/>
            <a:ext cx="1946275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0"/>
            <a:ext cx="5686425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A6A86-0886-4D25-8C73-57BA81287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05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6B300-94C0-49ED-8800-CFA7A61CE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37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5ABF-3A28-47BB-94AB-C3106FE43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70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800100"/>
            <a:ext cx="7772400" cy="55245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12FC5-3AC9-48BF-A64A-5101BFD5D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87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2463" y="1482725"/>
            <a:ext cx="7772400" cy="1470025"/>
          </a:xfrm>
        </p:spPr>
        <p:txBody>
          <a:bodyPr/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98481-D99F-47D9-B70E-BF51E88AA9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573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B463E-B4E5-44E1-A337-14004F5584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40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92A85-45BE-4D3E-9CD8-7D76704BEE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11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72019"/>
            <a:ext cx="3810000" cy="5524500"/>
          </a:xfrm>
        </p:spPr>
        <p:txBody>
          <a:bodyPr/>
          <a:lstStyle>
            <a:lvl1pPr>
              <a:defRPr sz="2000" b="1">
                <a:latin typeface="Lucida Sans Unicode" pitchFamily="34" charset="0"/>
                <a:cs typeface="Lucida Sans Unicode" pitchFamily="34" charset="0"/>
              </a:defRPr>
            </a:lvl1pPr>
            <a:lvl2pPr>
              <a:defRPr sz="1800">
                <a:latin typeface="Lucida Sans Unicode" pitchFamily="34" charset="0"/>
                <a:cs typeface="Lucida Sans Unicode" pitchFamily="34" charset="0"/>
              </a:defRPr>
            </a:lvl2pPr>
            <a:lvl3pPr>
              <a:defRPr sz="1800">
                <a:latin typeface="Lucida Sans Unicode" pitchFamily="34" charset="0"/>
                <a:cs typeface="Lucida Sans Unicode" pitchFamily="34" charset="0"/>
              </a:defRPr>
            </a:lvl3pPr>
            <a:lvl4pPr>
              <a:defRPr sz="1600">
                <a:latin typeface="Lucida Sans Unicode" pitchFamily="34" charset="0"/>
                <a:cs typeface="Lucida Sans Unicode" pitchFamily="34" charset="0"/>
              </a:defRPr>
            </a:lvl4pPr>
            <a:lvl5pPr>
              <a:defRPr sz="1600">
                <a:latin typeface="Lucida Sans Unicode" pitchFamily="34" charset="0"/>
                <a:cs typeface="Lucida Sans Unicode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>
            <a:lvl1pPr>
              <a:defRPr sz="2000" b="1">
                <a:latin typeface="Lucida Sans Unicode" pitchFamily="34" charset="0"/>
                <a:cs typeface="Lucida Sans Unicode" pitchFamily="34" charset="0"/>
              </a:defRPr>
            </a:lvl1pPr>
            <a:lvl2pPr>
              <a:defRPr sz="2000" b="1">
                <a:latin typeface="Lucida Sans Unicode" pitchFamily="34" charset="0"/>
                <a:cs typeface="Lucida Sans Unicode" pitchFamily="34" charset="0"/>
              </a:defRPr>
            </a:lvl2pPr>
            <a:lvl3pPr>
              <a:defRPr sz="1800" b="1">
                <a:latin typeface="Lucida Sans Unicode" pitchFamily="34" charset="0"/>
                <a:cs typeface="Lucida Sans Unicode" pitchFamily="34" charset="0"/>
              </a:defRPr>
            </a:lvl3pPr>
            <a:lvl4pPr>
              <a:defRPr sz="1600" b="1">
                <a:latin typeface="Lucida Sans Unicode" pitchFamily="34" charset="0"/>
                <a:cs typeface="Lucida Sans Unicode" pitchFamily="34" charset="0"/>
              </a:defRPr>
            </a:lvl4pPr>
            <a:lvl5pPr>
              <a:defRPr sz="1600" b="1">
                <a:latin typeface="Lucida Sans Unicode" pitchFamily="34" charset="0"/>
                <a:cs typeface="Lucida Sans Unicode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759D8-13BC-4380-96B0-50105B3E20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376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5D826-FF2E-44EA-BEF4-9A5212F0A8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36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1C698-6998-4B6A-BD9E-EB5F3391B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484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8AC79-C097-459B-AA59-2B91F3132A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867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ABBF2-309C-4139-BF62-CB217466D1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811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CAD25-13E0-4EF3-8014-FBEDEA1FE0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8825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622E3-8807-4A64-9FEE-CBEC3D1E47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9679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66834-8B47-4FCC-BF68-F73FA82102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64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25" y="0"/>
            <a:ext cx="1946275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0"/>
            <a:ext cx="5686425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75354-3FF6-4036-A3E6-3D679E6E16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9276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>
            <a:lvl1pPr>
              <a:defRPr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>
            <a:lvl1pPr>
              <a:defRPr sz="2200" b="1"/>
            </a:lvl1pPr>
            <a:lvl2pPr>
              <a:defRPr b="1"/>
            </a:lvl2pPr>
            <a:lvl3pPr>
              <a:defRPr b="1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>
            <a:lvl2pPr>
              <a:defRPr b="1"/>
            </a:lvl2pPr>
            <a:lvl3pPr>
              <a:defRPr b="1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36382-C3E4-4289-B6F0-D6D90881AF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7034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>
            <a:lvl1pPr>
              <a:defRPr b="1">
                <a:latin typeface="Lucida Sans Unicode" pitchFamily="34" charset="0"/>
                <a:cs typeface="Lucida Sans Unicode" pitchFamily="34" charset="0"/>
              </a:defRPr>
            </a:lvl1pPr>
            <a:lvl2pPr>
              <a:defRPr>
                <a:latin typeface="Lucida Sans Unicode" pitchFamily="34" charset="0"/>
                <a:cs typeface="Lucida Sans Unicode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B8F28-2DB1-4F5B-9C51-E0B538EAD8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383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B049B-66AD-48F4-9632-B7F1ECCF1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31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8FB84-71D5-41F7-A6DA-255237DEC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31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2A8A0-0A8A-4AF7-8C6F-8CC0307F1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60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06D2C-E861-4931-A2D0-8445588D3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5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71D55-07AD-4803-B443-A7CA5BF47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38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B9248-0EA6-4221-8041-D22641688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9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2470B-DD32-4F16-8C83-650B4992F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79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3100" y="0"/>
            <a:ext cx="73707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00100"/>
            <a:ext cx="77724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Line 17"/>
          <p:cNvSpPr>
            <a:spLocks noChangeShapeType="1"/>
          </p:cNvSpPr>
          <p:nvPr userDrawn="1"/>
        </p:nvSpPr>
        <p:spPr bwMode="auto">
          <a:xfrm>
            <a:off x="685800" y="714375"/>
            <a:ext cx="7772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84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75C0C97-C959-403F-8BF0-604148A05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23" descr="FNAL_logo_sm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838" y="0"/>
            <a:ext cx="66516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6" descr="mu-symbol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5683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" descr="map-091203a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19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8" descr="ids-100121a-www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52400"/>
            <a:ext cx="5349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150000"/>
        <a:buChar char="•"/>
        <a:defRPr>
          <a:solidFill>
            <a:srgbClr val="CC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3100" y="0"/>
            <a:ext cx="73707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762000"/>
            <a:ext cx="7772400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1" name="Line 17"/>
          <p:cNvSpPr>
            <a:spLocks noChangeShapeType="1"/>
          </p:cNvSpPr>
          <p:nvPr userDrawn="1"/>
        </p:nvSpPr>
        <p:spPr bwMode="auto">
          <a:xfrm>
            <a:off x="685800" y="714375"/>
            <a:ext cx="7772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84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E73B5BF-DEFA-448B-8AB0-D74AAC17FE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4" name="Picture 23" descr="FNAL_logo_sm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78838" y="0"/>
            <a:ext cx="665162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6" descr="mu-symbol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24800" y="0"/>
            <a:ext cx="5683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5" descr="map-091203a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80645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900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Rockwell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Rockwell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Rockwell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Rockwell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Ø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charset="2"/>
        <a:buChar char="§"/>
        <a:defRPr sz="2200" b="1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150000"/>
        <a:buChar char="•"/>
        <a:defRPr b="1">
          <a:solidFill>
            <a:srgbClr val="CC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b="1">
          <a:solidFill>
            <a:srgbClr val="7030A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1600" b="1">
          <a:solidFill>
            <a:srgbClr val="C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8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14.png"/><Relationship Id="rId10" Type="http://schemas.openxmlformats.org/officeDocument/2006/relationships/image" Target="../media/image10.w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28BD4E-A28C-4ED4-9A53-ACB645DA7B0C}" type="slidenum">
              <a:rPr lang="en-US" sz="1400" smtClean="0"/>
              <a:pPr eaLnBrk="1" hangingPunct="1"/>
              <a:t>1</a:t>
            </a:fld>
            <a:endParaRPr lang="en-US" sz="1400" smtClean="0"/>
          </a:p>
        </p:txBody>
      </p:sp>
      <p:sp>
        <p:nvSpPr>
          <p:cNvPr id="6379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77302" y="510291"/>
            <a:ext cx="7904163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/>
              <a:t>Neutrino Factory Front End (IDS)</a:t>
            </a:r>
            <a:br>
              <a:rPr lang="en-US" sz="2800" b="1" dirty="0" smtClean="0"/>
            </a:br>
            <a:r>
              <a:rPr lang="en-US" sz="2800" b="1" dirty="0" smtClean="0"/>
              <a:t>and Variations</a:t>
            </a:r>
            <a:br>
              <a:rPr lang="en-US" sz="2800" b="1" dirty="0" smtClean="0"/>
            </a:br>
            <a:endParaRPr lang="en-US" sz="2800" b="1" dirty="0" smtClean="0"/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41178" y="41148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David </a:t>
            </a:r>
            <a:r>
              <a:rPr lang="en-US" dirty="0" err="1" smtClean="0"/>
              <a:t>Neuffer</a:t>
            </a:r>
            <a:endParaRPr lang="en-US" dirty="0" smtClean="0"/>
          </a:p>
          <a:p>
            <a:pPr eaLnBrk="1" hangingPunct="1"/>
            <a:r>
              <a:rPr lang="en-US" sz="2000" dirty="0" smtClean="0"/>
              <a:t>G. Prior, C. Rogers, P. </a:t>
            </a:r>
            <a:r>
              <a:rPr lang="en-US" sz="2000" dirty="0" err="1" smtClean="0"/>
              <a:t>Snopok</a:t>
            </a:r>
            <a:r>
              <a:rPr lang="en-US" sz="2000" dirty="0" smtClean="0"/>
              <a:t>, C. Yoshikawa, …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1800" dirty="0" smtClean="0"/>
              <a:t>August 2011</a:t>
            </a:r>
          </a:p>
          <a:p>
            <a:pPr eaLnBrk="1" hangingPunct="1"/>
            <a:endParaRPr lang="en-US" sz="1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458" y="1583164"/>
            <a:ext cx="3188241" cy="22851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99434" y="2387177"/>
            <a:ext cx="1759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NuFACT99 </a:t>
            </a:r>
            <a:r>
              <a:rPr lang="en-US" dirty="0" smtClean="0"/>
              <a:t>-Lyon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E9AE8C-AD8C-4BEB-8D7B-81F9A23D579A}" type="slidenum">
              <a:rPr lang="en-US" sz="1400">
                <a:solidFill>
                  <a:srgbClr val="000000"/>
                </a:solidFill>
              </a:rPr>
              <a:pPr eaLnBrk="1" hangingPunct="1"/>
              <a:t>10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84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Possible rf cavity limitations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1081" y="850900"/>
            <a:ext cx="4981575" cy="6161087"/>
          </a:xfrm>
        </p:spPr>
        <p:txBody>
          <a:bodyPr/>
          <a:lstStyle/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err="1" smtClean="0">
                <a:solidFill>
                  <a:srgbClr val="D60093"/>
                </a:solidFill>
              </a:rPr>
              <a:t>V’</a:t>
            </a:r>
            <a:r>
              <a:rPr lang="en-US" sz="2000" baseline="-25000" dirty="0" err="1" smtClean="0">
                <a:solidFill>
                  <a:srgbClr val="D60093"/>
                </a:solidFill>
              </a:rPr>
              <a:t>rf</a:t>
            </a:r>
            <a:r>
              <a:rPr lang="en-US" sz="2000" dirty="0" smtClean="0">
                <a:solidFill>
                  <a:srgbClr val="D60093"/>
                </a:solidFill>
              </a:rPr>
              <a:t> may be limited in B-fields</a:t>
            </a:r>
            <a:r>
              <a:rPr lang="en-US" sz="1800" b="1" dirty="0" smtClean="0">
                <a:solidFill>
                  <a:srgbClr val="0033CC"/>
                </a:solidFill>
              </a:rPr>
              <a:t>	</a:t>
            </a:r>
            <a:endParaRPr lang="en-US" sz="2000" dirty="0" smtClean="0"/>
          </a:p>
          <a:p>
            <a:pPr marL="781050" lvl="1" indent="-381000" eaLnBrk="1" hangingPunct="1">
              <a:lnSpc>
                <a:spcPct val="90000"/>
              </a:lnSpc>
            </a:pPr>
            <a:r>
              <a:rPr lang="en-US" sz="1800" dirty="0" smtClean="0"/>
              <a:t> 800 MHz pillbox cavity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0033CC"/>
                </a:solidFill>
              </a:rPr>
              <a:t> 200 MHz pillbox test (different B)</a:t>
            </a:r>
            <a:endParaRPr lang="en-US" dirty="0" smtClean="0">
              <a:solidFill>
                <a:schemeClr val="tx2"/>
              </a:solidFill>
            </a:endParaRPr>
          </a:p>
          <a:p>
            <a:pPr marL="381000" indent="-3810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2"/>
                </a:solidFill>
              </a:rPr>
              <a:t>NF needs </a:t>
            </a:r>
            <a:r>
              <a:rPr lang="en-US" dirty="0">
                <a:solidFill>
                  <a:schemeClr val="tx2"/>
                </a:solidFill>
              </a:rPr>
              <a:t>up to ~1.5T, 12 MV/m </a:t>
            </a:r>
            <a:endParaRPr lang="en-US" dirty="0" smtClean="0">
              <a:solidFill>
                <a:schemeClr val="tx2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33CC"/>
                </a:solidFill>
              </a:rPr>
              <a:t>More for cooling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>
              <a:solidFill>
                <a:srgbClr val="0033CC"/>
              </a:solidFill>
            </a:endParaRP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rgbClr val="0033CC"/>
                </a:solidFill>
              </a:rPr>
              <a:t>Potential strategies: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6600CC"/>
                </a:solidFill>
              </a:rPr>
              <a:t>Use Be </a:t>
            </a:r>
            <a:r>
              <a:rPr lang="en-US" dirty="0" smtClean="0">
                <a:solidFill>
                  <a:srgbClr val="6600CC"/>
                </a:solidFill>
              </a:rPr>
              <a:t>Cavities </a:t>
            </a:r>
            <a:r>
              <a:rPr lang="en-US" sz="1600" dirty="0" smtClean="0">
                <a:solidFill>
                  <a:srgbClr val="6600CC"/>
                </a:solidFill>
              </a:rPr>
              <a:t>(Palmer)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 smtClean="0">
              <a:solidFill>
                <a:srgbClr val="0033CC"/>
              </a:solidFill>
            </a:endParaRPr>
          </a:p>
          <a:p>
            <a:pPr marL="381000" indent="-381000" eaLnBrk="1" hangingPunct="1">
              <a:lnSpc>
                <a:spcPct val="90000"/>
              </a:lnSpc>
            </a:pPr>
            <a:r>
              <a:rPr lang="en-US" sz="2000" dirty="0" smtClean="0"/>
              <a:t>Use lower fields  (V’, B) 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en-US" sz="1800" dirty="0" smtClean="0"/>
              <a:t>&lt;10MV/m at 1.5T?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en-US" dirty="0" smtClean="0"/>
              <a:t>Need variant for cooling ?</a:t>
            </a:r>
            <a:endParaRPr lang="en-US" sz="1800" dirty="0" smtClean="0"/>
          </a:p>
          <a:p>
            <a:pPr marL="381000" indent="-381000" eaLnBrk="1" hangingPunct="1">
              <a:lnSpc>
                <a:spcPct val="90000"/>
              </a:lnSpc>
            </a:pPr>
            <a:endParaRPr lang="en-US" sz="2000" dirty="0" smtClean="0"/>
          </a:p>
          <a:p>
            <a:pPr marL="381000" indent="-381000" eaLnBrk="1" hangingPunct="1">
              <a:lnSpc>
                <a:spcPct val="90000"/>
              </a:lnSpc>
            </a:pPr>
            <a:r>
              <a:rPr lang="en-US" sz="2000" dirty="0" smtClean="0"/>
              <a:t>Cooling channel variants</a:t>
            </a:r>
          </a:p>
          <a:p>
            <a:pPr marL="781050" lvl="1" indent="-381000" eaLnBrk="1" hangingPunct="1">
              <a:lnSpc>
                <a:spcPct val="90000"/>
              </a:lnSpc>
            </a:pPr>
            <a:r>
              <a:rPr lang="en-US" sz="1800" dirty="0" smtClean="0"/>
              <a:t>Use gas-filled </a:t>
            </a:r>
            <a:r>
              <a:rPr lang="en-US" sz="1800" dirty="0" err="1" smtClean="0"/>
              <a:t>rf</a:t>
            </a:r>
            <a:r>
              <a:rPr lang="en-US" sz="1800" dirty="0" smtClean="0"/>
              <a:t> cavities</a:t>
            </a:r>
          </a:p>
          <a:p>
            <a:pPr marL="781050" lvl="1" indent="-381000" eaLnBrk="1" hangingPunct="1">
              <a:lnSpc>
                <a:spcPct val="90000"/>
              </a:lnSpc>
            </a:pPr>
            <a:r>
              <a:rPr lang="en-US" dirty="0" smtClean="0"/>
              <a:t>Insulated </a:t>
            </a:r>
            <a:r>
              <a:rPr lang="en-US" dirty="0" err="1" smtClean="0"/>
              <a:t>rf</a:t>
            </a:r>
            <a:r>
              <a:rPr lang="en-US" dirty="0" smtClean="0"/>
              <a:t> cavities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Bucked coils </a:t>
            </a:r>
            <a:r>
              <a:rPr lang="en-US" sz="1600" dirty="0" smtClean="0">
                <a:solidFill>
                  <a:srgbClr val="FF0000"/>
                </a:solidFill>
              </a:rPr>
              <a:t>(</a:t>
            </a:r>
            <a:r>
              <a:rPr lang="en-US" sz="1600" dirty="0" err="1" smtClean="0">
                <a:solidFill>
                  <a:srgbClr val="FF0000"/>
                </a:solidFill>
              </a:rPr>
              <a:t>Alekou</a:t>
            </a:r>
            <a:r>
              <a:rPr lang="en-US" sz="1600" dirty="0" smtClean="0">
                <a:solidFill>
                  <a:srgbClr val="FF0000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Magnetic shielding</a:t>
            </a:r>
            <a:endParaRPr lang="en-US" sz="1800" dirty="0" smtClean="0"/>
          </a:p>
        </p:txBody>
      </p:sp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8283575" y="1855788"/>
            <a:ext cx="860425" cy="3175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513" name="Rectangle 8"/>
          <p:cNvSpPr>
            <a:spLocks noChangeArrowheads="1"/>
          </p:cNvSpPr>
          <p:nvPr/>
        </p:nvSpPr>
        <p:spPr bwMode="auto">
          <a:xfrm>
            <a:off x="8039100" y="1690688"/>
            <a:ext cx="263525" cy="3175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893" y="850900"/>
            <a:ext cx="4029075" cy="2314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84593" y="2173288"/>
            <a:ext cx="8098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Arial Narrow" pitchFamily="34" charset="0"/>
              </a:rPr>
              <a:t>201MHz</a:t>
            </a:r>
            <a:endParaRPr lang="en-US" dirty="0">
              <a:solidFill>
                <a:srgbClr val="0000CC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69050" y="1366591"/>
            <a:ext cx="809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Narrow" pitchFamily="34" charset="0"/>
              </a:rPr>
              <a:t>805MHz</a:t>
            </a:r>
            <a:endParaRPr lang="en-US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2656" y="4699000"/>
            <a:ext cx="3260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800080"/>
                </a:solidFill>
              </a:rPr>
              <a:t>Need More Experiments !</a:t>
            </a:r>
            <a:endParaRPr lang="en-US" sz="2000" b="1" dirty="0">
              <a:solidFill>
                <a:srgbClr val="800080"/>
              </a:solidFill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656" y="3114675"/>
            <a:ext cx="3260829" cy="143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73" y="5505450"/>
            <a:ext cx="513379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25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xfrm flipV="1">
            <a:off x="6477000" y="6861175"/>
            <a:ext cx="2937456" cy="286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002066-AC0D-4923-BCD2-C2E50270FB20}" type="slidenum">
              <a:rPr lang="en-US" sz="1400" smtClean="0"/>
              <a:pPr eaLnBrk="1" hangingPunct="1"/>
              <a:t>11</a:t>
            </a:fld>
            <a:endParaRPr lang="en-US" sz="1400" smtClean="0"/>
          </a:p>
        </p:txBody>
      </p:sp>
      <p:sp>
        <p:nvSpPr>
          <p:cNvPr id="85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Cooling Lattice variations</a:t>
            </a:r>
          </a:p>
        </p:txBody>
      </p:sp>
      <p:pic>
        <p:nvPicPr>
          <p:cNvPr id="22532" name="Picture 4" descr="alternate_latt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601664"/>
            <a:ext cx="5689600" cy="515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00099"/>
            <a:ext cx="3143250" cy="6057899"/>
          </a:xfrm>
        </p:spPr>
        <p:txBody>
          <a:bodyPr/>
          <a:lstStyle/>
          <a:p>
            <a:pPr eaLnBrk="1" hangingPunct="1"/>
            <a:r>
              <a:rPr lang="en-US" sz="2000" dirty="0" smtClean="0"/>
              <a:t>Gas-filled </a:t>
            </a:r>
            <a:r>
              <a:rPr lang="en-US" sz="2000" dirty="0" err="1" smtClean="0"/>
              <a:t>rf</a:t>
            </a:r>
            <a:endParaRPr lang="en-US" sz="2000" dirty="0" smtClean="0"/>
          </a:p>
          <a:p>
            <a:pPr lvl="1" eaLnBrk="1" hangingPunct="1"/>
            <a:r>
              <a:rPr lang="en-US" sz="1800" dirty="0" smtClean="0"/>
              <a:t>With </a:t>
            </a:r>
            <a:r>
              <a:rPr lang="en-US" sz="1800" dirty="0" err="1" smtClean="0"/>
              <a:t>LiH</a:t>
            </a:r>
            <a:r>
              <a:rPr lang="en-US" sz="1800" dirty="0" smtClean="0"/>
              <a:t> absorbers</a:t>
            </a:r>
          </a:p>
          <a:p>
            <a:pPr lvl="1" eaLnBrk="1" hangingPunct="1"/>
            <a:endParaRPr lang="en-US" sz="1800" dirty="0" smtClean="0"/>
          </a:p>
          <a:p>
            <a:pPr marL="457200" lvl="1" indent="0" eaLnBrk="1" hangingPunct="1">
              <a:buNone/>
            </a:pPr>
            <a:endParaRPr lang="en-US" sz="1800" dirty="0" smtClean="0"/>
          </a:p>
          <a:p>
            <a:pPr eaLnBrk="1" hangingPunct="1"/>
            <a:r>
              <a:rPr lang="en-US" sz="2000" dirty="0" smtClean="0"/>
              <a:t>Magnetically shielded</a:t>
            </a:r>
          </a:p>
          <a:p>
            <a:pPr lvl="1" eaLnBrk="1" hangingPunct="1"/>
            <a:r>
              <a:rPr lang="en-US" sz="1800" dirty="0" smtClean="0"/>
              <a:t>Small B at </a:t>
            </a:r>
            <a:r>
              <a:rPr lang="en-US" sz="1800" dirty="0" err="1" smtClean="0"/>
              <a:t>rf</a:t>
            </a:r>
            <a:endParaRPr lang="en-US" sz="1800" dirty="0" smtClean="0"/>
          </a:p>
          <a:p>
            <a:pPr marL="457200" lvl="1" indent="0" eaLnBrk="1" hangingPunct="1">
              <a:buNone/>
            </a:pPr>
            <a:endParaRPr lang="en-US" sz="18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Magnetically Insulated </a:t>
            </a:r>
          </a:p>
          <a:p>
            <a:pPr lvl="1" eaLnBrk="1" hangingPunct="1"/>
            <a:r>
              <a:rPr lang="en-US" sz="1800" dirty="0" smtClean="0"/>
              <a:t>B </a:t>
            </a:r>
            <a:r>
              <a:rPr lang="en-US" sz="1800" dirty="0" smtClean="0">
                <a:sym typeface="Math3" pitchFamily="2" charset="2"/>
              </a:rPr>
              <a:t> </a:t>
            </a:r>
            <a:r>
              <a:rPr lang="en-US" sz="1800" dirty="0" err="1" smtClean="0">
                <a:sym typeface="Math3" pitchFamily="2" charset="2"/>
              </a:rPr>
              <a:t>rf</a:t>
            </a:r>
            <a:r>
              <a:rPr lang="en-US" sz="1800" dirty="0" smtClean="0">
                <a:sym typeface="Math3" pitchFamily="2" charset="2"/>
              </a:rPr>
              <a:t> surface</a:t>
            </a:r>
          </a:p>
          <a:p>
            <a:pPr lvl="1" eaLnBrk="1" hangingPunct="1"/>
            <a:endParaRPr lang="en-US" sz="1800" dirty="0">
              <a:sym typeface="Math3" pitchFamily="2" charset="2"/>
            </a:endParaRPr>
          </a:p>
          <a:p>
            <a:pPr eaLnBrk="1" hangingPunct="1"/>
            <a:endParaRPr lang="en-US" sz="2200" dirty="0" smtClean="0">
              <a:sym typeface="Math3" pitchFamily="2" charset="2"/>
            </a:endParaRPr>
          </a:p>
          <a:p>
            <a:pPr eaLnBrk="1" hangingPunct="1"/>
            <a:r>
              <a:rPr lang="en-US" sz="2200" dirty="0" smtClean="0">
                <a:sym typeface="Math3" pitchFamily="2" charset="2"/>
              </a:rPr>
              <a:t>Bucked Coil</a:t>
            </a:r>
          </a:p>
          <a:p>
            <a:pPr lvl="1" eaLnBrk="1" hangingPunct="1"/>
            <a:r>
              <a:rPr lang="en-US" sz="1800" dirty="0" smtClean="0">
                <a:sym typeface="Math3" pitchFamily="2" charset="2"/>
              </a:rPr>
              <a:t>Reduced B in </a:t>
            </a:r>
            <a:r>
              <a:rPr lang="en-US" sz="1800" dirty="0" err="1" smtClean="0">
                <a:sym typeface="Math3" pitchFamily="2" charset="2"/>
              </a:rPr>
              <a:t>rf</a:t>
            </a:r>
            <a:endParaRPr lang="en-US" sz="1800" dirty="0" smtClean="0">
              <a:sym typeface="Math3" pitchFamily="2" charset="2"/>
            </a:endParaRPr>
          </a:p>
          <a:p>
            <a:pPr lvl="1" eaLnBrk="1" hangingPunct="1"/>
            <a:r>
              <a:rPr lang="en-US" sz="1800" dirty="0" err="1" smtClean="0">
                <a:sym typeface="Math3" pitchFamily="2" charset="2"/>
              </a:rPr>
              <a:t>Alekou</a:t>
            </a:r>
            <a:endParaRPr lang="en-US" sz="1800" dirty="0" smtClean="0">
              <a:sym typeface="Math3" pitchFamily="2" charset="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389" y="5480173"/>
            <a:ext cx="3708400" cy="1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" r="42328"/>
          <a:stretch/>
        </p:blipFill>
        <p:spPr bwMode="auto">
          <a:xfrm>
            <a:off x="7096259" y="5480174"/>
            <a:ext cx="1751527" cy="1377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12A3912-67C3-4603-B843-754389C93B90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855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Problem: Beam losses along Front End</a:t>
            </a:r>
          </a:p>
        </p:txBody>
      </p:sp>
      <p:sp>
        <p:nvSpPr>
          <p:cNvPr id="1741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" y="800100"/>
            <a:ext cx="4381500" cy="55245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Start with 4MW protons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End with ~50kW </a:t>
            </a:r>
            <a:r>
              <a:rPr lang="el-GR" sz="1800" dirty="0" smtClean="0"/>
              <a:t>μ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 + </a:t>
            </a:r>
            <a:r>
              <a:rPr lang="el-GR" sz="1800" dirty="0" smtClean="0"/>
              <a:t>μ</a:t>
            </a:r>
            <a:r>
              <a:rPr lang="en-US" sz="1800" baseline="30000" dirty="0" smtClean="0"/>
              <a:t>-</a:t>
            </a:r>
            <a:endParaRPr lang="en-US" sz="18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/>
              <a:t>plus p, e, </a:t>
            </a:r>
            <a:r>
              <a:rPr lang="el-GR" sz="1600" dirty="0" smtClean="0"/>
              <a:t>π</a:t>
            </a:r>
            <a:r>
              <a:rPr lang="en-US" sz="1600" dirty="0" smtClean="0"/>
              <a:t>, …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/>
              <a:t>~20W/m  </a:t>
            </a:r>
            <a:r>
              <a:rPr lang="el-GR" sz="1600" dirty="0" smtClean="0"/>
              <a:t>μ</a:t>
            </a:r>
            <a:r>
              <a:rPr lang="en-US" sz="1600" dirty="0" smtClean="0"/>
              <a:t>-decay</a:t>
            </a:r>
            <a:endParaRPr lang="el-GR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~0.5MW losses along transport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/>
              <a:t>&gt;0.1MW at z&gt;50m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Want “Hands-on” maintenance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err="1"/>
              <a:t>hadronic</a:t>
            </a:r>
            <a:r>
              <a:rPr lang="en-US" sz="1600" dirty="0"/>
              <a:t> losses &lt; </a:t>
            </a:r>
            <a:r>
              <a:rPr lang="en-US" sz="1600" dirty="0" smtClean="0"/>
              <a:t>1W/m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400" dirty="0" smtClean="0"/>
              <a:t>Booster, PSR criteria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Simulation has  &gt;~100W/m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/>
              <a:t>With no collimation, shielding, absorber  strategy 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</p:txBody>
      </p:sp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6438" y="836613"/>
            <a:ext cx="4454525" cy="268763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0842" y="3630613"/>
            <a:ext cx="4344988" cy="3074988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17415" name="Rectangle 9"/>
          <p:cNvSpPr>
            <a:spLocks noChangeArrowheads="1"/>
          </p:cNvSpPr>
          <p:nvPr/>
        </p:nvSpPr>
        <p:spPr bwMode="auto">
          <a:xfrm>
            <a:off x="4975225" y="3482975"/>
            <a:ext cx="1033463" cy="146050"/>
          </a:xfrm>
          <a:prstGeom prst="rect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Rectangle 10"/>
          <p:cNvSpPr>
            <a:spLocks noChangeArrowheads="1"/>
          </p:cNvSpPr>
          <p:nvPr/>
        </p:nvSpPr>
        <p:spPr bwMode="auto">
          <a:xfrm>
            <a:off x="5999163" y="3470275"/>
            <a:ext cx="371475" cy="158750"/>
          </a:xfrm>
          <a:prstGeom prst="rect">
            <a:avLst/>
          </a:prstGeom>
          <a:solidFill>
            <a:srgbClr val="FF9966"/>
          </a:solidFill>
          <a:ln w="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Rectangle 11"/>
          <p:cNvSpPr>
            <a:spLocks noChangeArrowheads="1"/>
          </p:cNvSpPr>
          <p:nvPr/>
        </p:nvSpPr>
        <p:spPr bwMode="auto">
          <a:xfrm>
            <a:off x="6381750" y="3470275"/>
            <a:ext cx="450850" cy="158750"/>
          </a:xfrm>
          <a:prstGeom prst="rect">
            <a:avLst/>
          </a:prstGeom>
          <a:solidFill>
            <a:srgbClr val="FF5050"/>
          </a:solidFill>
          <a:ln w="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7418" name="Rectangle 12"/>
          <p:cNvSpPr>
            <a:spLocks noChangeArrowheads="1"/>
          </p:cNvSpPr>
          <p:nvPr/>
        </p:nvSpPr>
        <p:spPr bwMode="auto">
          <a:xfrm>
            <a:off x="6824663" y="3459163"/>
            <a:ext cx="1312862" cy="171450"/>
          </a:xfrm>
          <a:prstGeom prst="rect">
            <a:avLst/>
          </a:prstGeom>
          <a:solidFill>
            <a:srgbClr val="66FF66"/>
          </a:solidFill>
          <a:ln w="0" algn="ctr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Text Box 13"/>
          <p:cNvSpPr txBox="1">
            <a:spLocks noChangeArrowheads="1"/>
          </p:cNvSpPr>
          <p:nvPr/>
        </p:nvSpPr>
        <p:spPr bwMode="auto">
          <a:xfrm>
            <a:off x="5095875" y="3421063"/>
            <a:ext cx="496888" cy="27463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Drift</a:t>
            </a:r>
          </a:p>
        </p:txBody>
      </p:sp>
      <p:sp>
        <p:nvSpPr>
          <p:cNvPr id="17420" name="Text Box 14"/>
          <p:cNvSpPr txBox="1">
            <a:spLocks noChangeArrowheads="1"/>
          </p:cNvSpPr>
          <p:nvPr/>
        </p:nvSpPr>
        <p:spPr bwMode="auto">
          <a:xfrm>
            <a:off x="7161213" y="3416300"/>
            <a:ext cx="523875" cy="274638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8000"/>
                </a:solidFill>
              </a:rPr>
              <a:t>Cool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4143478"/>
            <a:ext cx="2120900" cy="273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4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B2A4F52-3F72-470B-BAAE-C9EA06EB11A3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Control of Front End Losses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14325" y="800100"/>
            <a:ext cx="4181475" cy="55245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Add shielding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Resulting losses ?</a:t>
            </a:r>
            <a:endParaRPr lang="en-US" sz="20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Chicane and proton absorber  to localize losses </a:t>
            </a:r>
            <a:r>
              <a:rPr lang="en-US" sz="1800" dirty="0" smtClean="0"/>
              <a:t>(C. Rogers)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Arial Narrow" pitchFamily="34" charset="0"/>
              </a:rPr>
              <a:t>Removes most protons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Arial Narrow" pitchFamily="34" charset="0"/>
              </a:rPr>
              <a:t>Most desired </a:t>
            </a:r>
            <a:r>
              <a:rPr lang="el-GR" sz="2000" dirty="0" smtClean="0">
                <a:latin typeface="Arial Narrow" pitchFamily="34" charset="0"/>
                <a:cs typeface="Times New Roman"/>
              </a:rPr>
              <a:t>μ</a:t>
            </a:r>
            <a:r>
              <a:rPr lang="en-US" sz="2000" dirty="0" smtClean="0">
                <a:latin typeface="Arial Narrow" pitchFamily="34" charset="0"/>
                <a:cs typeface="Times New Roman"/>
              </a:rPr>
              <a:t>’s </a:t>
            </a:r>
            <a:r>
              <a:rPr lang="en-US" sz="2000" dirty="0" smtClean="0">
                <a:latin typeface="Arial Narrow" pitchFamily="34" charset="0"/>
                <a:cs typeface="Arial" pitchFamily="34" charset="0"/>
              </a:rPr>
              <a:t>survive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Arial Narrow" pitchFamily="34" charset="0"/>
                <a:cs typeface="Arial" pitchFamily="34" charset="0"/>
              </a:rPr>
              <a:t>Greatly reduces downstream activation problem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endParaRPr lang="en-US" sz="1800" dirty="0" smtClean="0"/>
          </a:p>
        </p:txBody>
      </p:sp>
      <p:pic>
        <p:nvPicPr>
          <p:cNvPr id="18438" name="Picture 45" descr="redo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087" y="1572913"/>
            <a:ext cx="4129789" cy="235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46"/>
          <p:cNvSpPr>
            <a:spLocks noChangeArrowheads="1"/>
          </p:cNvSpPr>
          <p:nvPr/>
        </p:nvSpPr>
        <p:spPr bwMode="auto">
          <a:xfrm>
            <a:off x="5186384" y="2607409"/>
            <a:ext cx="3330090" cy="338563"/>
          </a:xfrm>
          <a:prstGeom prst="rect">
            <a:avLst/>
          </a:prstGeom>
          <a:solidFill>
            <a:srgbClr val="CC9900"/>
          </a:solidFill>
          <a:ln w="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>
                <a:solidFill>
                  <a:schemeClr val="accent2"/>
                </a:solidFill>
              </a:rPr>
              <a:t>Shielding ?</a:t>
            </a:r>
          </a:p>
        </p:txBody>
      </p:sp>
      <p:sp>
        <p:nvSpPr>
          <p:cNvPr id="18440" name="Line 49"/>
          <p:cNvSpPr>
            <a:spLocks noChangeShapeType="1"/>
          </p:cNvSpPr>
          <p:nvPr/>
        </p:nvSpPr>
        <p:spPr bwMode="auto">
          <a:xfrm>
            <a:off x="5699125" y="1881188"/>
            <a:ext cx="635000" cy="835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41" name="Group 6"/>
          <p:cNvGrpSpPr>
            <a:grpSpLocks noChangeAspect="1"/>
          </p:cNvGrpSpPr>
          <p:nvPr/>
        </p:nvGrpSpPr>
        <p:grpSpPr bwMode="auto">
          <a:xfrm>
            <a:off x="4494213" y="927450"/>
            <a:ext cx="4649787" cy="1008063"/>
            <a:chOff x="4344" y="8640"/>
            <a:chExt cx="8919" cy="1933"/>
          </a:xfrm>
        </p:grpSpPr>
        <p:sp>
          <p:nvSpPr>
            <p:cNvPr id="18444" name="AutoShape 7"/>
            <p:cNvSpPr>
              <a:spLocks noChangeAspect="1" noChangeArrowheads="1"/>
            </p:cNvSpPr>
            <p:nvPr/>
          </p:nvSpPr>
          <p:spPr bwMode="auto">
            <a:xfrm>
              <a:off x="4344" y="8640"/>
              <a:ext cx="8919" cy="193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Text Box 8"/>
            <p:cNvSpPr txBox="1">
              <a:spLocks noChangeArrowheads="1"/>
            </p:cNvSpPr>
            <p:nvPr/>
          </p:nvSpPr>
          <p:spPr bwMode="auto">
            <a:xfrm>
              <a:off x="5087" y="10002"/>
              <a:ext cx="743" cy="3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41087" tIns="20544" rIns="41087" bIns="20544"/>
            <a:lstStyle/>
            <a:p>
              <a:r>
                <a:rPr lang="en-US" sz="800" b="1">
                  <a:solidFill>
                    <a:srgbClr val="000000"/>
                  </a:solidFill>
                  <a:latin typeface="Times New Roman" pitchFamily="16" charset="0"/>
                </a:rPr>
                <a:t>12.7 m</a:t>
              </a:r>
              <a:endParaRPr lang="en-US"/>
            </a:p>
          </p:txBody>
        </p:sp>
        <p:sp>
          <p:nvSpPr>
            <p:cNvPr id="18446" name="Text Box 9"/>
            <p:cNvSpPr txBox="1">
              <a:spLocks noChangeArrowheads="1"/>
            </p:cNvSpPr>
            <p:nvPr/>
          </p:nvSpPr>
          <p:spPr bwMode="auto">
            <a:xfrm>
              <a:off x="6574" y="10002"/>
              <a:ext cx="1115" cy="3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41087" tIns="20544" rIns="41087" bIns="20544"/>
            <a:lstStyle/>
            <a:p>
              <a:r>
                <a:rPr lang="en-US" sz="800" b="1">
                  <a:solidFill>
                    <a:srgbClr val="000000"/>
                  </a:solidFill>
                  <a:latin typeface="Times New Roman" pitchFamily="16" charset="0"/>
                </a:rPr>
                <a:t>~60.0 m</a:t>
              </a:r>
              <a:endParaRPr lang="en-US"/>
            </a:p>
          </p:txBody>
        </p:sp>
        <p:sp>
          <p:nvSpPr>
            <p:cNvPr id="18447" name="Text Box 10"/>
            <p:cNvSpPr txBox="1">
              <a:spLocks noChangeArrowheads="1"/>
            </p:cNvSpPr>
            <p:nvPr/>
          </p:nvSpPr>
          <p:spPr bwMode="auto">
            <a:xfrm>
              <a:off x="4716" y="9383"/>
              <a:ext cx="495" cy="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1087" tIns="20544" rIns="41087" bIns="20544"/>
            <a:lstStyle/>
            <a:p>
              <a:r>
                <a:rPr lang="en-US" sz="800" b="1">
                  <a:solidFill>
                    <a:srgbClr val="000000"/>
                  </a:solidFill>
                  <a:latin typeface="Arial Narrow" pitchFamily="34" charset="0"/>
                </a:rPr>
                <a:t>FE Target</a:t>
              </a:r>
              <a:endParaRPr lang="en-US"/>
            </a:p>
          </p:txBody>
        </p:sp>
        <p:sp>
          <p:nvSpPr>
            <p:cNvPr id="18448" name="Text Box 11"/>
            <p:cNvSpPr txBox="1">
              <a:spLocks noChangeArrowheads="1"/>
            </p:cNvSpPr>
            <p:nvPr/>
          </p:nvSpPr>
          <p:spPr bwMode="auto">
            <a:xfrm>
              <a:off x="5087" y="9631"/>
              <a:ext cx="867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1087" tIns="20544" rIns="41087" bIns="20544"/>
            <a:lstStyle/>
            <a:p>
              <a:pPr algn="l"/>
              <a:r>
                <a:rPr lang="en-US" sz="500" b="1">
                  <a:solidFill>
                    <a:srgbClr val="000000"/>
                  </a:solidFill>
                  <a:latin typeface="Arial Narrow" pitchFamily="34" charset="0"/>
                </a:rPr>
                <a:t>Solenoid</a:t>
              </a:r>
              <a:endParaRPr lang="en-US"/>
            </a:p>
          </p:txBody>
        </p:sp>
        <p:sp>
          <p:nvSpPr>
            <p:cNvPr id="18449" name="AutoShape 12"/>
            <p:cNvSpPr>
              <a:spLocks noChangeArrowheads="1"/>
            </p:cNvSpPr>
            <p:nvPr/>
          </p:nvSpPr>
          <p:spPr bwMode="auto">
            <a:xfrm>
              <a:off x="4716" y="9012"/>
              <a:ext cx="371" cy="371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0" name="Line 13"/>
            <p:cNvSpPr>
              <a:spLocks noChangeShapeType="1"/>
            </p:cNvSpPr>
            <p:nvPr/>
          </p:nvSpPr>
          <p:spPr bwMode="auto">
            <a:xfrm>
              <a:off x="4344" y="9000"/>
              <a:ext cx="372" cy="13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Rectangle 14"/>
            <p:cNvSpPr>
              <a:spLocks noChangeArrowheads="1"/>
            </p:cNvSpPr>
            <p:nvPr/>
          </p:nvSpPr>
          <p:spPr bwMode="auto">
            <a:xfrm rot="1196606">
              <a:off x="4719" y="9114"/>
              <a:ext cx="248" cy="1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AutoShape 15"/>
            <p:cNvSpPr>
              <a:spLocks noChangeArrowheads="1"/>
            </p:cNvSpPr>
            <p:nvPr/>
          </p:nvSpPr>
          <p:spPr bwMode="auto">
            <a:xfrm>
              <a:off x="4963" y="9012"/>
              <a:ext cx="124" cy="371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AutoShape 16"/>
            <p:cNvSpPr>
              <a:spLocks noChangeArrowheads="1"/>
            </p:cNvSpPr>
            <p:nvPr/>
          </p:nvSpPr>
          <p:spPr bwMode="auto">
            <a:xfrm>
              <a:off x="5707" y="8764"/>
              <a:ext cx="123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Freeform 17"/>
            <p:cNvSpPr>
              <a:spLocks/>
            </p:cNvSpPr>
            <p:nvPr/>
          </p:nvSpPr>
          <p:spPr bwMode="auto">
            <a:xfrm>
              <a:off x="5087" y="8764"/>
              <a:ext cx="620" cy="268"/>
            </a:xfrm>
            <a:custGeom>
              <a:avLst/>
              <a:gdLst>
                <a:gd name="T0" fmla="*/ 0 w 720"/>
                <a:gd name="T1" fmla="*/ 26 h 390"/>
                <a:gd name="T2" fmla="*/ 63 w 720"/>
                <a:gd name="T3" fmla="*/ 26 h 390"/>
                <a:gd name="T4" fmla="*/ 189 w 720"/>
                <a:gd name="T5" fmla="*/ 13 h 390"/>
                <a:gd name="T6" fmla="*/ 253 w 720"/>
                <a:gd name="T7" fmla="*/ 0 h 3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390"/>
                <a:gd name="T14" fmla="*/ 720 w 720"/>
                <a:gd name="T15" fmla="*/ 390 h 3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390">
                  <a:moveTo>
                    <a:pt x="0" y="360"/>
                  </a:moveTo>
                  <a:cubicBezTo>
                    <a:pt x="45" y="375"/>
                    <a:pt x="90" y="390"/>
                    <a:pt x="180" y="360"/>
                  </a:cubicBezTo>
                  <a:cubicBezTo>
                    <a:pt x="270" y="330"/>
                    <a:pt x="450" y="240"/>
                    <a:pt x="540" y="180"/>
                  </a:cubicBezTo>
                  <a:cubicBezTo>
                    <a:pt x="630" y="120"/>
                    <a:pt x="690" y="30"/>
                    <a:pt x="72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5" name="Freeform 18"/>
            <p:cNvSpPr>
              <a:spLocks/>
            </p:cNvSpPr>
            <p:nvPr/>
          </p:nvSpPr>
          <p:spPr bwMode="auto">
            <a:xfrm>
              <a:off x="5087" y="9342"/>
              <a:ext cx="620" cy="289"/>
            </a:xfrm>
            <a:custGeom>
              <a:avLst/>
              <a:gdLst>
                <a:gd name="T0" fmla="*/ 0 w 720"/>
                <a:gd name="T1" fmla="*/ 4 h 420"/>
                <a:gd name="T2" fmla="*/ 126 w 720"/>
                <a:gd name="T3" fmla="*/ 4 h 420"/>
                <a:gd name="T4" fmla="*/ 253 w 720"/>
                <a:gd name="T5" fmla="*/ 31 h 420"/>
                <a:gd name="T6" fmla="*/ 0 60000 65536"/>
                <a:gd name="T7" fmla="*/ 0 60000 65536"/>
                <a:gd name="T8" fmla="*/ 0 60000 65536"/>
                <a:gd name="T9" fmla="*/ 0 w 720"/>
                <a:gd name="T10" fmla="*/ 0 h 420"/>
                <a:gd name="T11" fmla="*/ 720 w 720"/>
                <a:gd name="T12" fmla="*/ 420 h 4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420">
                  <a:moveTo>
                    <a:pt x="0" y="60"/>
                  </a:moveTo>
                  <a:cubicBezTo>
                    <a:pt x="120" y="30"/>
                    <a:pt x="240" y="0"/>
                    <a:pt x="360" y="60"/>
                  </a:cubicBezTo>
                  <a:cubicBezTo>
                    <a:pt x="480" y="120"/>
                    <a:pt x="600" y="270"/>
                    <a:pt x="720" y="42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AutoShape 19"/>
            <p:cNvSpPr>
              <a:spLocks noChangeArrowheads="1"/>
            </p:cNvSpPr>
            <p:nvPr/>
          </p:nvSpPr>
          <p:spPr bwMode="auto">
            <a:xfrm>
              <a:off x="8308" y="8764"/>
              <a:ext cx="124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Line 20"/>
            <p:cNvSpPr>
              <a:spLocks noChangeShapeType="1"/>
            </p:cNvSpPr>
            <p:nvPr/>
          </p:nvSpPr>
          <p:spPr bwMode="auto">
            <a:xfrm>
              <a:off x="5830" y="8764"/>
              <a:ext cx="322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Line 21"/>
            <p:cNvSpPr>
              <a:spLocks noChangeShapeType="1"/>
            </p:cNvSpPr>
            <p:nvPr/>
          </p:nvSpPr>
          <p:spPr bwMode="auto">
            <a:xfrm>
              <a:off x="5830" y="9631"/>
              <a:ext cx="322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Line 22"/>
            <p:cNvSpPr>
              <a:spLocks noChangeShapeType="1"/>
            </p:cNvSpPr>
            <p:nvPr/>
          </p:nvSpPr>
          <p:spPr bwMode="auto">
            <a:xfrm>
              <a:off x="5087" y="9507"/>
              <a:ext cx="1" cy="6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0" name="Line 23"/>
            <p:cNvSpPr>
              <a:spLocks noChangeShapeType="1"/>
            </p:cNvSpPr>
            <p:nvPr/>
          </p:nvSpPr>
          <p:spPr bwMode="auto">
            <a:xfrm>
              <a:off x="5707" y="9755"/>
              <a:ext cx="0" cy="3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Line 24"/>
            <p:cNvSpPr>
              <a:spLocks noChangeShapeType="1"/>
            </p:cNvSpPr>
            <p:nvPr/>
          </p:nvSpPr>
          <p:spPr bwMode="auto">
            <a:xfrm>
              <a:off x="8308" y="9755"/>
              <a:ext cx="1" cy="3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2" name="Line 25"/>
            <p:cNvSpPr>
              <a:spLocks noChangeShapeType="1"/>
            </p:cNvSpPr>
            <p:nvPr/>
          </p:nvSpPr>
          <p:spPr bwMode="auto">
            <a:xfrm>
              <a:off x="4716" y="9507"/>
              <a:ext cx="0" cy="6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Text Box 26"/>
            <p:cNvSpPr txBox="1">
              <a:spLocks noChangeArrowheads="1"/>
            </p:cNvSpPr>
            <p:nvPr/>
          </p:nvSpPr>
          <p:spPr bwMode="auto">
            <a:xfrm>
              <a:off x="6202" y="9631"/>
              <a:ext cx="1982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1087" tIns="20544" rIns="41087" bIns="20544"/>
            <a:lstStyle/>
            <a:p>
              <a:r>
                <a:rPr lang="en-US" sz="900" b="1">
                  <a:solidFill>
                    <a:srgbClr val="000000"/>
                  </a:solidFill>
                </a:rPr>
                <a:t>Drift</a:t>
              </a:r>
              <a:endParaRPr lang="en-US"/>
            </a:p>
          </p:txBody>
        </p:sp>
        <p:sp>
          <p:nvSpPr>
            <p:cNvPr id="18464" name="Line 27"/>
            <p:cNvSpPr>
              <a:spLocks noChangeShapeType="1"/>
            </p:cNvSpPr>
            <p:nvPr/>
          </p:nvSpPr>
          <p:spPr bwMode="auto">
            <a:xfrm>
              <a:off x="5707" y="10002"/>
              <a:ext cx="260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5" name="Line 28"/>
            <p:cNvSpPr>
              <a:spLocks noChangeShapeType="1"/>
            </p:cNvSpPr>
            <p:nvPr/>
          </p:nvSpPr>
          <p:spPr bwMode="auto">
            <a:xfrm>
              <a:off x="5087" y="10002"/>
              <a:ext cx="6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6" name="Line 29"/>
            <p:cNvSpPr>
              <a:spLocks noChangeShapeType="1"/>
            </p:cNvSpPr>
            <p:nvPr/>
          </p:nvSpPr>
          <p:spPr bwMode="auto">
            <a:xfrm>
              <a:off x="9051" y="9631"/>
              <a:ext cx="40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7" name="Line 30"/>
            <p:cNvSpPr>
              <a:spLocks noChangeShapeType="1"/>
            </p:cNvSpPr>
            <p:nvPr/>
          </p:nvSpPr>
          <p:spPr bwMode="auto">
            <a:xfrm>
              <a:off x="9051" y="8764"/>
              <a:ext cx="42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8" name="AutoShape 31"/>
            <p:cNvSpPr>
              <a:spLocks noChangeArrowheads="1"/>
            </p:cNvSpPr>
            <p:nvPr/>
          </p:nvSpPr>
          <p:spPr bwMode="auto">
            <a:xfrm>
              <a:off x="9547" y="8764"/>
              <a:ext cx="124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AutoShape 32"/>
            <p:cNvSpPr>
              <a:spLocks noChangeArrowheads="1"/>
            </p:cNvSpPr>
            <p:nvPr/>
          </p:nvSpPr>
          <p:spPr bwMode="auto">
            <a:xfrm>
              <a:off x="10909" y="8764"/>
              <a:ext cx="124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AutoShape 33"/>
            <p:cNvSpPr>
              <a:spLocks noChangeArrowheads="1"/>
            </p:cNvSpPr>
            <p:nvPr/>
          </p:nvSpPr>
          <p:spPr bwMode="auto">
            <a:xfrm>
              <a:off x="13139" y="8764"/>
              <a:ext cx="124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1" name="Text Box 34"/>
            <p:cNvSpPr txBox="1">
              <a:spLocks noChangeArrowheads="1"/>
            </p:cNvSpPr>
            <p:nvPr/>
          </p:nvSpPr>
          <p:spPr bwMode="auto">
            <a:xfrm>
              <a:off x="8184" y="9631"/>
              <a:ext cx="1363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1087" tIns="20544" rIns="41087" bIns="20544"/>
            <a:lstStyle/>
            <a:p>
              <a:r>
                <a:rPr lang="en-US" sz="900" b="1">
                  <a:solidFill>
                    <a:srgbClr val="000000"/>
                  </a:solidFill>
                </a:rPr>
                <a:t>Buncher</a:t>
              </a:r>
              <a:endParaRPr lang="en-US"/>
            </a:p>
          </p:txBody>
        </p:sp>
        <p:sp>
          <p:nvSpPr>
            <p:cNvPr id="18472" name="Text Box 35"/>
            <p:cNvSpPr txBox="1">
              <a:spLocks noChangeArrowheads="1"/>
            </p:cNvSpPr>
            <p:nvPr/>
          </p:nvSpPr>
          <p:spPr bwMode="auto">
            <a:xfrm>
              <a:off x="9547" y="9631"/>
              <a:ext cx="1362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1087" tIns="20544" rIns="41087" bIns="20544"/>
            <a:lstStyle/>
            <a:p>
              <a:r>
                <a:rPr lang="en-US" sz="900" b="1">
                  <a:solidFill>
                    <a:srgbClr val="000000"/>
                  </a:solidFill>
                </a:rPr>
                <a:t>Rotator</a:t>
              </a:r>
              <a:endParaRPr lang="en-US"/>
            </a:p>
          </p:txBody>
        </p:sp>
        <p:sp>
          <p:nvSpPr>
            <p:cNvPr id="18473" name="Text Box 36"/>
            <p:cNvSpPr txBox="1">
              <a:spLocks noChangeArrowheads="1"/>
            </p:cNvSpPr>
            <p:nvPr/>
          </p:nvSpPr>
          <p:spPr bwMode="auto">
            <a:xfrm>
              <a:off x="11405" y="9631"/>
              <a:ext cx="1362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1087" tIns="20544" rIns="41087" bIns="20544"/>
            <a:lstStyle/>
            <a:p>
              <a:r>
                <a:rPr lang="en-US" sz="900" b="1">
                  <a:solidFill>
                    <a:srgbClr val="000000"/>
                  </a:solidFill>
                </a:rPr>
                <a:t>Cooler</a:t>
              </a:r>
              <a:endParaRPr lang="en-US"/>
            </a:p>
          </p:txBody>
        </p:sp>
        <p:sp>
          <p:nvSpPr>
            <p:cNvPr id="18474" name="Text Box 37"/>
            <p:cNvSpPr txBox="1">
              <a:spLocks noChangeArrowheads="1"/>
            </p:cNvSpPr>
            <p:nvPr/>
          </p:nvSpPr>
          <p:spPr bwMode="auto">
            <a:xfrm>
              <a:off x="8304" y="10080"/>
              <a:ext cx="1115" cy="2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41087" tIns="20544" rIns="41087" bIns="20544"/>
            <a:lstStyle/>
            <a:p>
              <a:r>
                <a:rPr lang="en-US" sz="800" b="1">
                  <a:solidFill>
                    <a:srgbClr val="000000"/>
                  </a:solidFill>
                  <a:latin typeface="Times New Roman" pitchFamily="16" charset="0"/>
                </a:rPr>
                <a:t>~33m</a:t>
              </a:r>
              <a:endParaRPr lang="en-US"/>
            </a:p>
          </p:txBody>
        </p:sp>
        <p:sp>
          <p:nvSpPr>
            <p:cNvPr id="18475" name="Text Box 38"/>
            <p:cNvSpPr txBox="1">
              <a:spLocks noChangeArrowheads="1"/>
            </p:cNvSpPr>
            <p:nvPr/>
          </p:nvSpPr>
          <p:spPr bwMode="auto">
            <a:xfrm>
              <a:off x="9744" y="10080"/>
              <a:ext cx="1115" cy="2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41087" tIns="20544" rIns="41087" bIns="20544"/>
            <a:lstStyle/>
            <a:p>
              <a:r>
                <a:rPr lang="en-US" sz="800" b="1">
                  <a:solidFill>
                    <a:srgbClr val="000000"/>
                  </a:solidFill>
                  <a:latin typeface="Times New Roman" pitchFamily="16" charset="0"/>
                </a:rPr>
                <a:t>42 m</a:t>
              </a:r>
              <a:endParaRPr lang="en-US"/>
            </a:p>
          </p:txBody>
        </p:sp>
        <p:sp>
          <p:nvSpPr>
            <p:cNvPr id="18476" name="Text Box 39"/>
            <p:cNvSpPr txBox="1">
              <a:spLocks noChangeArrowheads="1"/>
            </p:cNvSpPr>
            <p:nvPr/>
          </p:nvSpPr>
          <p:spPr bwMode="auto">
            <a:xfrm>
              <a:off x="11544" y="10080"/>
              <a:ext cx="1115" cy="2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41087" tIns="20544" rIns="41087" bIns="20544"/>
            <a:lstStyle/>
            <a:p>
              <a:r>
                <a:rPr lang="en-US" sz="900" dirty="0" smtClean="0">
                  <a:solidFill>
                    <a:srgbClr val="000000"/>
                  </a:solidFill>
                  <a:latin typeface="Times New Roman" pitchFamily="16" charset="0"/>
                </a:rPr>
                <a:t>~</a:t>
              </a:r>
              <a:r>
                <a:rPr lang="en-US" sz="900" b="1" dirty="0" smtClean="0">
                  <a:solidFill>
                    <a:srgbClr val="000000"/>
                  </a:solidFill>
                  <a:latin typeface="Times New Roman" pitchFamily="16" charset="0"/>
                </a:rPr>
                <a:t>90 </a:t>
              </a:r>
              <a:r>
                <a:rPr lang="en-US" sz="500" b="1" dirty="0">
                  <a:solidFill>
                    <a:srgbClr val="000000"/>
                  </a:solidFill>
                  <a:latin typeface="Times New Roman" pitchFamily="16" charset="0"/>
                </a:rPr>
                <a:t>m</a:t>
              </a:r>
              <a:endParaRPr lang="en-US" dirty="0"/>
            </a:p>
          </p:txBody>
        </p:sp>
        <p:sp>
          <p:nvSpPr>
            <p:cNvPr id="18477" name="Text Box 40"/>
            <p:cNvSpPr txBox="1">
              <a:spLocks noChangeArrowheads="1"/>
            </p:cNvSpPr>
            <p:nvPr/>
          </p:nvSpPr>
          <p:spPr bwMode="auto">
            <a:xfrm>
              <a:off x="4344" y="8640"/>
              <a:ext cx="1079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546" tIns="29773" rIns="59546" bIns="29773"/>
            <a:lstStyle/>
            <a:p>
              <a:pPr algn="l"/>
              <a:r>
                <a:rPr lang="en-US" sz="1000" b="1">
                  <a:solidFill>
                    <a:srgbClr val="0000FF"/>
                  </a:solidFill>
                </a:rPr>
                <a:t>p</a:t>
              </a:r>
              <a:endParaRPr lang="en-US"/>
            </a:p>
          </p:txBody>
        </p:sp>
        <p:sp>
          <p:nvSpPr>
            <p:cNvPr id="18478" name="Text Box 41"/>
            <p:cNvSpPr txBox="1">
              <a:spLocks noChangeArrowheads="1"/>
            </p:cNvSpPr>
            <p:nvPr/>
          </p:nvSpPr>
          <p:spPr bwMode="auto">
            <a:xfrm>
              <a:off x="5965" y="9000"/>
              <a:ext cx="1439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546" tIns="29773" rIns="59546" bIns="29773"/>
            <a:lstStyle/>
            <a:p>
              <a:pPr algn="l"/>
              <a:r>
                <a:rPr lang="en-US" sz="1200" b="1">
                  <a:solidFill>
                    <a:srgbClr val="6600CC"/>
                  </a:solidFill>
                  <a:latin typeface="MS Mincho" pitchFamily="49" charset="-128"/>
                </a:rPr>
                <a:t>π</a:t>
              </a:r>
              <a:r>
                <a:rPr lang="en-US" sz="1200" b="1">
                  <a:solidFill>
                    <a:srgbClr val="D60093"/>
                  </a:solidFill>
                  <a:latin typeface="MS Mincho" pitchFamily="49" charset="-128"/>
                </a:rPr>
                <a:t>→μ</a:t>
              </a:r>
              <a:endParaRPr lang="en-US"/>
            </a:p>
          </p:txBody>
        </p:sp>
        <p:sp>
          <p:nvSpPr>
            <p:cNvPr id="18479" name="Line 42"/>
            <p:cNvSpPr>
              <a:spLocks noChangeShapeType="1"/>
            </p:cNvSpPr>
            <p:nvPr/>
          </p:nvSpPr>
          <p:spPr bwMode="auto">
            <a:xfrm>
              <a:off x="7224" y="9242"/>
              <a:ext cx="4320" cy="1"/>
            </a:xfrm>
            <a:prstGeom prst="line">
              <a:avLst/>
            </a:prstGeom>
            <a:noFill/>
            <a:ln w="9525">
              <a:solidFill>
                <a:srgbClr val="D60093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0" name="Line 43"/>
            <p:cNvSpPr>
              <a:spLocks noChangeShapeType="1"/>
            </p:cNvSpPr>
            <p:nvPr/>
          </p:nvSpPr>
          <p:spPr bwMode="auto">
            <a:xfrm>
              <a:off x="4924" y="9800"/>
              <a:ext cx="990" cy="43"/>
            </a:xfrm>
            <a:prstGeom prst="line">
              <a:avLst/>
            </a:prstGeom>
            <a:noFill/>
            <a:ln w="9525">
              <a:solidFill>
                <a:srgbClr val="6600CC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8" name="Content Placeholder 5" descr="chicanehalf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686" y="3906225"/>
            <a:ext cx="1963614" cy="295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101" y="4027204"/>
            <a:ext cx="3494869" cy="233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308" y="3954652"/>
            <a:ext cx="1997871" cy="263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05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1BD1FF-42E1-42E7-83EC-DD151AFB47E7}" type="slidenum">
              <a:rPr lang="en-US" sz="1400" smtClean="0"/>
              <a:pPr eaLnBrk="1" hangingPunct="1"/>
              <a:t>14</a:t>
            </a:fld>
            <a:endParaRPr lang="en-US" sz="1400" smtClean="0"/>
          </a:p>
        </p:txBody>
      </p:sp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04875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Muon Collider/NF Beam Preparation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Baseline Muon Collider beam preparation system identical to that for Neutrino Factory</a:t>
            </a:r>
          </a:p>
          <a:p>
            <a:pPr lvl="1" eaLnBrk="1" hangingPunct="1"/>
            <a:r>
              <a:rPr lang="en-US" smtClean="0"/>
              <a:t>downstream portions (6D cooling, acceleration, collider) are distinct</a:t>
            </a:r>
          </a:p>
          <a:p>
            <a:pPr lvl="2" eaLnBrk="1" hangingPunct="1"/>
            <a:r>
              <a:rPr lang="en-US" smtClean="0"/>
              <a:t>much more cooling and acceleration needed for collider</a:t>
            </a:r>
          </a:p>
        </p:txBody>
      </p:sp>
      <p:pic>
        <p:nvPicPr>
          <p:cNvPr id="24581" name="Picture 2" descr="C:\Documents and Settings\sgeer-admin\My Documents\Papers\Review Articles\AnnRevNuclPartScience-2009\Figures\Fi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33"/>
          <a:stretch>
            <a:fillRect/>
          </a:stretch>
        </p:blipFill>
        <p:spPr bwMode="auto">
          <a:xfrm>
            <a:off x="1211263" y="4606925"/>
            <a:ext cx="6477000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2" descr="C:\Documents and Settings\sgeer-admin\My Documents\Papers\Review Articles\AnnRevNuclPartScience-2009\Figures\Fi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8" b="49315"/>
          <a:stretch>
            <a:fillRect/>
          </a:stretch>
        </p:blipFill>
        <p:spPr bwMode="auto">
          <a:xfrm>
            <a:off x="1282700" y="2686050"/>
            <a:ext cx="6477000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Box 165"/>
          <p:cNvSpPr txBox="1">
            <a:spLocks noChangeArrowheads="1"/>
          </p:cNvSpPr>
          <p:nvPr/>
        </p:nvSpPr>
        <p:spPr bwMode="auto">
          <a:xfrm>
            <a:off x="7164388" y="3244850"/>
            <a:ext cx="11382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800" b="1">
                <a:solidFill>
                  <a:srgbClr val="0000FF"/>
                </a:solidFill>
                <a:latin typeface="Comic Sans MS" pitchFamily="66" charset="0"/>
              </a:rPr>
              <a:t>Neutrino</a:t>
            </a:r>
            <a:br>
              <a:rPr lang="en-US" sz="1800" b="1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sz="1800" b="1">
                <a:solidFill>
                  <a:srgbClr val="0000FF"/>
                </a:solidFill>
                <a:latin typeface="Comic Sans MS" pitchFamily="66" charset="0"/>
              </a:rPr>
              <a:t>Factory</a:t>
            </a:r>
          </a:p>
        </p:txBody>
      </p:sp>
      <p:sp>
        <p:nvSpPr>
          <p:cNvPr id="24584" name="TextBox 165"/>
          <p:cNvSpPr txBox="1">
            <a:spLocks noChangeArrowheads="1"/>
          </p:cNvSpPr>
          <p:nvPr/>
        </p:nvSpPr>
        <p:spPr bwMode="auto">
          <a:xfrm>
            <a:off x="7716838" y="4902200"/>
            <a:ext cx="1006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800" b="1">
                <a:solidFill>
                  <a:srgbClr val="0000FF"/>
                </a:solidFill>
                <a:latin typeface="Comic Sans MS" pitchFamily="66" charset="0"/>
              </a:rPr>
              <a:t>Muon</a:t>
            </a:r>
            <a:br>
              <a:rPr lang="en-US" sz="1800" b="1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sz="1800" b="1">
                <a:solidFill>
                  <a:srgbClr val="0000FF"/>
                </a:solidFill>
                <a:latin typeface="Comic Sans MS" pitchFamily="66" charset="0"/>
              </a:rPr>
              <a:t>Collider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white2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7962" y="5382965"/>
            <a:ext cx="3335338" cy="140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2CB57B-DCEE-4F6F-A8BE-4F1842879307}" type="slidenum">
              <a:rPr lang="en-US" sz="1400" smtClean="0"/>
              <a:pPr eaLnBrk="1" hangingPunct="1"/>
              <a:t>15</a:t>
            </a:fld>
            <a:endParaRPr lang="en-US" sz="1400" smtClean="0"/>
          </a:p>
        </p:txBody>
      </p:sp>
      <p:sp>
        <p:nvSpPr>
          <p:cNvPr id="8263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Front End for Muon Collider</a:t>
            </a:r>
          </a:p>
        </p:txBody>
      </p:sp>
      <p:sp>
        <p:nvSpPr>
          <p:cNvPr id="2560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0663" y="735012"/>
            <a:ext cx="5062537" cy="5805487"/>
          </a:xfrm>
        </p:spPr>
        <p:txBody>
          <a:bodyPr/>
          <a:lstStyle/>
          <a:p>
            <a:pPr eaLnBrk="1" hangingPunct="1"/>
            <a:r>
              <a:rPr lang="en-US" sz="2000" dirty="0" err="1" smtClean="0"/>
              <a:t>Muon</a:t>
            </a:r>
            <a:r>
              <a:rPr lang="en-US" sz="2000" dirty="0" smtClean="0"/>
              <a:t> Collider front end is different</a:t>
            </a:r>
          </a:p>
          <a:p>
            <a:pPr lvl="1" eaLnBrk="1" hangingPunct="1"/>
            <a:r>
              <a:rPr lang="en-US" sz="1800" b="1" dirty="0" smtClean="0"/>
              <a:t>must</a:t>
            </a:r>
            <a:r>
              <a:rPr lang="en-US" sz="1800" dirty="0" smtClean="0"/>
              <a:t> capture </a:t>
            </a:r>
            <a:r>
              <a:rPr lang="el-GR" sz="1800" dirty="0" smtClean="0"/>
              <a:t>μ</a:t>
            </a:r>
            <a:r>
              <a:rPr lang="en-US" sz="1800" baseline="30000" dirty="0"/>
              <a:t>+</a:t>
            </a:r>
            <a:r>
              <a:rPr lang="en-US" sz="1800" dirty="0" smtClean="0"/>
              <a:t> and </a:t>
            </a:r>
            <a:r>
              <a:rPr lang="el-GR" sz="1800" dirty="0" smtClean="0"/>
              <a:t>μ</a:t>
            </a:r>
            <a:r>
              <a:rPr lang="en-US" sz="1800" baseline="30000" dirty="0" smtClean="0"/>
              <a:t>-</a:t>
            </a:r>
            <a:endParaRPr lang="en-US" sz="1800" dirty="0" smtClean="0"/>
          </a:p>
          <a:p>
            <a:pPr lvl="1" eaLnBrk="1" hangingPunct="1"/>
            <a:r>
              <a:rPr lang="en-US" sz="1800" dirty="0" smtClean="0"/>
              <a:t>want single bunches (not trains)</a:t>
            </a:r>
          </a:p>
          <a:p>
            <a:pPr lvl="2" eaLnBrk="1" hangingPunct="1"/>
            <a:r>
              <a:rPr lang="en-US" sz="1600" dirty="0" smtClean="0"/>
              <a:t>Bunches are recombined  …</a:t>
            </a:r>
          </a:p>
          <a:p>
            <a:pPr lvl="1" eaLnBrk="1" hangingPunct="1"/>
            <a:r>
              <a:rPr lang="en-US" sz="1800" dirty="0" smtClean="0"/>
              <a:t>Maximum </a:t>
            </a:r>
            <a:r>
              <a:rPr lang="el-GR" sz="1800" dirty="0" smtClean="0"/>
              <a:t>μ</a:t>
            </a:r>
            <a:r>
              <a:rPr lang="en-US" sz="1800" dirty="0" smtClean="0"/>
              <a:t>/bunch wanted</a:t>
            </a:r>
          </a:p>
          <a:p>
            <a:pPr lvl="1" eaLnBrk="1" hangingPunct="1"/>
            <a:r>
              <a:rPr lang="en-US" sz="1800" dirty="0" smtClean="0"/>
              <a:t>Longitudinal cooling needed; </a:t>
            </a:r>
          </a:p>
          <a:p>
            <a:pPr lvl="1" eaLnBrk="1" hangingPunct="1"/>
            <a:r>
              <a:rPr lang="en-US" sz="1800" dirty="0" smtClean="0"/>
              <a:t>Larger </a:t>
            </a:r>
            <a:r>
              <a:rPr lang="en-US" sz="1800" dirty="0" err="1" smtClean="0"/>
              <a:t>rf</a:t>
            </a:r>
            <a:r>
              <a:rPr lang="en-US" sz="1800" dirty="0" smtClean="0"/>
              <a:t> gradient can be used (?)</a:t>
            </a:r>
          </a:p>
          <a:p>
            <a:pPr lvl="2" eaLnBrk="1" hangingPunct="1"/>
            <a:r>
              <a:rPr lang="en-US" sz="1600" dirty="0" smtClean="0"/>
              <a:t>NF will debug gradient limits</a:t>
            </a:r>
          </a:p>
          <a:p>
            <a:pPr lvl="2" eaLnBrk="1" hangingPunct="1"/>
            <a:r>
              <a:rPr lang="en-US" sz="1600" dirty="0" smtClean="0"/>
              <a:t>Cost is less constrained</a:t>
            </a:r>
          </a:p>
          <a:p>
            <a:pPr marL="914400" lvl="2" indent="0" eaLnBrk="1" hangingPunct="1">
              <a:buNone/>
            </a:pPr>
            <a:endParaRPr lang="en-US" sz="1600" dirty="0" smtClean="0"/>
          </a:p>
          <a:p>
            <a:pPr eaLnBrk="1" hangingPunct="1"/>
            <a:r>
              <a:rPr lang="en-US" sz="2000" dirty="0" smtClean="0"/>
              <a:t>Use shorter BR system, more gradient, and capture at higher momentum</a:t>
            </a:r>
          </a:p>
          <a:p>
            <a:pPr lvl="1" eaLnBrk="1" hangingPunct="1"/>
            <a:r>
              <a:rPr lang="en-US" sz="1800" dirty="0" smtClean="0"/>
              <a:t>230 </a:t>
            </a:r>
            <a:r>
              <a:rPr lang="en-US" sz="1800" dirty="0" smtClean="0">
                <a:sym typeface="Wingdings" pitchFamily="2" charset="2"/>
              </a:rPr>
              <a:t> 270 MeV/c</a:t>
            </a:r>
          </a:p>
          <a:p>
            <a:pPr lvl="1" eaLnBrk="1" hangingPunct="1"/>
            <a:r>
              <a:rPr lang="en-US" sz="1800" dirty="0" smtClean="0">
                <a:sym typeface="Wingdings" pitchFamily="2" charset="2"/>
              </a:rPr>
              <a:t>150m  120m</a:t>
            </a:r>
          </a:p>
          <a:p>
            <a:pPr lvl="1" eaLnBrk="1" hangingPunct="1"/>
            <a:r>
              <a:rPr lang="en-US" sz="1800" dirty="0" smtClean="0">
                <a:sym typeface="Wingdings" pitchFamily="2" charset="2"/>
              </a:rPr>
              <a:t>9/12/15 MV/m  15/16/18 or 15/18/20 MV/m</a:t>
            </a:r>
          </a:p>
          <a:p>
            <a:pPr lvl="1" eaLnBrk="1" hangingPunct="1"/>
            <a:r>
              <a:rPr lang="en-US" sz="1800" dirty="0" smtClean="0">
                <a:sym typeface="Wingdings" pitchFamily="2" charset="2"/>
              </a:rPr>
              <a:t>1.5T2T</a:t>
            </a:r>
            <a:endParaRPr lang="el-GR" sz="1800" dirty="0" smtClean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739775"/>
            <a:ext cx="3224213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2" r="20009"/>
          <a:stretch/>
        </p:blipFill>
        <p:spPr bwMode="auto">
          <a:xfrm>
            <a:off x="5235574" y="4270375"/>
            <a:ext cx="3749040" cy="133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508016" y="6086310"/>
            <a:ext cx="1735748" cy="457200"/>
          </a:xfrm>
          <a:prstGeom prst="rect">
            <a:avLst/>
          </a:prstGeom>
          <a:noFill/>
          <a:ln w="12700" algn="ctr">
            <a:solidFill>
              <a:srgbClr val="FF0000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508016" y="4373685"/>
            <a:ext cx="1735748" cy="1125290"/>
          </a:xfrm>
          <a:prstGeom prst="rect">
            <a:avLst/>
          </a:prstGeom>
          <a:noFill/>
          <a:ln w="12700" algn="ctr">
            <a:solidFill>
              <a:srgbClr val="FF0000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1964ABF-BDBD-4A91-816E-497C16B4AA64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Muon</a:t>
            </a:r>
            <a:r>
              <a:rPr lang="en-US" dirty="0" smtClean="0"/>
              <a:t> Collider variants</a:t>
            </a:r>
            <a:endParaRPr lang="el-GR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00100"/>
            <a:ext cx="7772400" cy="1979613"/>
          </a:xfrm>
        </p:spPr>
        <p:txBody>
          <a:bodyPr/>
          <a:lstStyle/>
          <a:p>
            <a:pPr eaLnBrk="1" hangingPunct="1"/>
            <a:r>
              <a:rPr lang="el-GR" sz="2000" dirty="0" smtClean="0">
                <a:latin typeface="Lucida Sans Unicode" pitchFamily="34" charset="0"/>
                <a:cs typeface="Lucida Sans Unicode" pitchFamily="34" charset="0"/>
              </a:rPr>
              <a:t>Δ</a:t>
            </a:r>
            <a:r>
              <a:rPr lang="en-US" sz="2000" dirty="0" smtClean="0">
                <a:latin typeface="Lucida Sans Unicode" pitchFamily="34" charset="0"/>
                <a:cs typeface="Lucida Sans Unicode" pitchFamily="34" charset="0"/>
              </a:rPr>
              <a:t>N: 10</a:t>
            </a:r>
            <a:r>
              <a:rPr lang="en-US" sz="2000" dirty="0" smtClean="0">
                <a:latin typeface="Lucida Sans Unicode" pitchFamily="34" charset="0"/>
                <a:cs typeface="Lucida Sans Unicode" pitchFamily="34" charset="0"/>
                <a:sym typeface="Wingdings" charset="2"/>
              </a:rPr>
              <a:t>8 </a:t>
            </a:r>
          </a:p>
          <a:p>
            <a:pPr eaLnBrk="1" hangingPunct="1"/>
            <a:r>
              <a:rPr lang="en-US" sz="2000" dirty="0" err="1" smtClean="0">
                <a:latin typeface="Lucida Sans Unicode" pitchFamily="34" charset="0"/>
                <a:cs typeface="Lucida Sans Unicode" pitchFamily="34" charset="0"/>
                <a:sym typeface="Wingdings" charset="2"/>
              </a:rPr>
              <a:t>Rf</a:t>
            </a:r>
            <a:r>
              <a:rPr lang="en-US" sz="2000" dirty="0" smtClean="0">
                <a:latin typeface="Lucida Sans Unicode" pitchFamily="34" charset="0"/>
                <a:cs typeface="Lucida Sans Unicode" pitchFamily="34" charset="0"/>
                <a:sym typeface="Wingdings" charset="2"/>
              </a:rPr>
              <a:t> gradients: </a:t>
            </a:r>
            <a:r>
              <a:rPr lang="en-US" sz="2000" b="1" dirty="0" smtClean="0">
                <a:solidFill>
                  <a:srgbClr val="C00000"/>
                </a:solidFill>
                <a:latin typeface="Lucida Sans Unicode" pitchFamily="34" charset="0"/>
                <a:cs typeface="Lucida Sans Unicode" pitchFamily="34" charset="0"/>
                <a:sym typeface="Wingdings" charset="2"/>
              </a:rPr>
              <a:t>12.5  15  18 MV/m  </a:t>
            </a:r>
          </a:p>
          <a:p>
            <a:pPr lvl="1" eaLnBrk="1" hangingPunct="1"/>
            <a:r>
              <a:rPr lang="en-US" sz="1800" dirty="0" smtClean="0">
                <a:latin typeface="Lucida Sans Unicode" pitchFamily="34" charset="0"/>
                <a:cs typeface="Lucida Sans Unicode" pitchFamily="34" charset="0"/>
                <a:sym typeface="Wingdings" charset="2"/>
              </a:rPr>
              <a:t>Or 15  18  20 MV/m</a:t>
            </a:r>
          </a:p>
          <a:p>
            <a:pPr eaLnBrk="1" hangingPunct="1"/>
            <a:r>
              <a:rPr lang="en-US" sz="2000" dirty="0" smtClean="0">
                <a:latin typeface="Lucida Sans Unicode" pitchFamily="34" charset="0"/>
                <a:cs typeface="Lucida Sans Unicode" pitchFamily="34" charset="0"/>
                <a:sym typeface="Wingdings" charset="2"/>
              </a:rPr>
              <a:t>Shorter system ~102m </a:t>
            </a:r>
            <a:endParaRPr lang="el-GR" sz="2000" dirty="0" smtClean="0">
              <a:latin typeface="Lucida Sans Unicode" pitchFamily="34" charset="0"/>
              <a:cs typeface="Lucida Sans Unicode" pitchFamily="34" charset="0"/>
            </a:endParaRPr>
          </a:p>
          <a:p>
            <a:pPr eaLnBrk="1" hangingPunct="1">
              <a:buFont typeface="Wingdings" charset="2"/>
              <a:buNone/>
            </a:pPr>
            <a:endParaRPr lang="el-GR" sz="1600" dirty="0" smtClean="0"/>
          </a:p>
        </p:txBody>
      </p:sp>
      <p:sp>
        <p:nvSpPr>
          <p:cNvPr id="15365" name="AutoShape 5"/>
          <p:cNvSpPr>
            <a:spLocks noChangeAspect="1" noChangeArrowheads="1"/>
          </p:cNvSpPr>
          <p:nvPr/>
        </p:nvSpPr>
        <p:spPr bwMode="auto">
          <a:xfrm>
            <a:off x="0" y="4349750"/>
            <a:ext cx="8453438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71513" y="5580063"/>
            <a:ext cx="669925" cy="336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3094" tIns="31547" rIns="63094" bIns="31547"/>
          <a:lstStyle/>
          <a:p>
            <a:r>
              <a:rPr lang="en-US" altLang="ja-JP" sz="1200" b="1">
                <a:latin typeface="Times New Roman" pitchFamily="16" charset="0"/>
                <a:ea typeface="MS Mincho" pitchFamily="49" charset="-128"/>
              </a:rPr>
              <a:t>14.05 m</a:t>
            </a:r>
            <a:endParaRPr lang="en-US" sz="1200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014538" y="5580063"/>
            <a:ext cx="1006475" cy="336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3094" tIns="31547" rIns="63094" bIns="31547"/>
          <a:lstStyle/>
          <a:p>
            <a:r>
              <a:rPr lang="en-US" altLang="ja-JP" sz="1200" b="1">
                <a:latin typeface="Times New Roman" pitchFamily="16" charset="0"/>
                <a:ea typeface="MS Mincho" pitchFamily="49" charset="-128"/>
              </a:rPr>
              <a:t>~33m</a:t>
            </a:r>
            <a:endParaRPr lang="en-US" sz="1200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36550" y="5021263"/>
            <a:ext cx="446088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094" tIns="31547" rIns="63094" bIns="31547"/>
          <a:lstStyle/>
          <a:p>
            <a:r>
              <a:rPr lang="en-US" altLang="ja-JP" sz="1200" b="1">
                <a:latin typeface="Arial Narrow" pitchFamily="34" charset="0"/>
                <a:ea typeface="MS Mincho" pitchFamily="49" charset="-128"/>
              </a:rPr>
              <a:t>FE Target</a:t>
            </a:r>
            <a:endParaRPr lang="en-US" sz="1200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671513" y="5245100"/>
            <a:ext cx="7826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094" tIns="31547" rIns="63094" bIns="31547"/>
          <a:lstStyle/>
          <a:p>
            <a:pPr algn="l"/>
            <a:r>
              <a:rPr lang="en-US" altLang="ja-JP" sz="800" b="1">
                <a:latin typeface="Arial Narrow" pitchFamily="34" charset="0"/>
                <a:ea typeface="MS Mincho" pitchFamily="49" charset="-128"/>
              </a:rPr>
              <a:t>Solenoid</a:t>
            </a:r>
            <a:endParaRPr lang="en-US" sz="1800"/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336550" y="4686300"/>
            <a:ext cx="334963" cy="334963"/>
          </a:xfrm>
          <a:prstGeom prst="flowChartMagneticDrum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0" y="4675188"/>
            <a:ext cx="336550" cy="1222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 rot="1196606">
            <a:off x="338138" y="4778375"/>
            <a:ext cx="223837" cy="111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auto">
          <a:xfrm>
            <a:off x="558800" y="4686300"/>
            <a:ext cx="112713" cy="334963"/>
          </a:xfrm>
          <a:prstGeom prst="flowChartMagneticDrum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auto">
          <a:xfrm>
            <a:off x="1230313" y="4462463"/>
            <a:ext cx="111125" cy="782637"/>
          </a:xfrm>
          <a:prstGeom prst="flowChartMagneticDrum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5" name="Freeform 15"/>
          <p:cNvSpPr>
            <a:spLocks/>
          </p:cNvSpPr>
          <p:nvPr/>
        </p:nvSpPr>
        <p:spPr bwMode="auto">
          <a:xfrm>
            <a:off x="671513" y="4462463"/>
            <a:ext cx="558800" cy="241300"/>
          </a:xfrm>
          <a:custGeom>
            <a:avLst/>
            <a:gdLst>
              <a:gd name="T0" fmla="*/ 0 w 720"/>
              <a:gd name="T1" fmla="*/ 2147483647 h 390"/>
              <a:gd name="T2" fmla="*/ 2147483647 w 720"/>
              <a:gd name="T3" fmla="*/ 2147483647 h 390"/>
              <a:gd name="T4" fmla="*/ 2147483647 w 720"/>
              <a:gd name="T5" fmla="*/ 2147483647 h 390"/>
              <a:gd name="T6" fmla="*/ 2147483647 w 720"/>
              <a:gd name="T7" fmla="*/ 0 h 390"/>
              <a:gd name="T8" fmla="*/ 0 60000 65536"/>
              <a:gd name="T9" fmla="*/ 0 60000 65536"/>
              <a:gd name="T10" fmla="*/ 0 60000 65536"/>
              <a:gd name="T11" fmla="*/ 0 60000 65536"/>
              <a:gd name="T12" fmla="*/ 0 w 720"/>
              <a:gd name="T13" fmla="*/ 0 h 390"/>
              <a:gd name="T14" fmla="*/ 720 w 720"/>
              <a:gd name="T15" fmla="*/ 390 h 3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0" h="390">
                <a:moveTo>
                  <a:pt x="0" y="360"/>
                </a:moveTo>
                <a:cubicBezTo>
                  <a:pt x="45" y="375"/>
                  <a:pt x="90" y="390"/>
                  <a:pt x="180" y="360"/>
                </a:cubicBezTo>
                <a:cubicBezTo>
                  <a:pt x="270" y="330"/>
                  <a:pt x="450" y="240"/>
                  <a:pt x="540" y="180"/>
                </a:cubicBezTo>
                <a:cubicBezTo>
                  <a:pt x="630" y="120"/>
                  <a:pt x="690" y="30"/>
                  <a:pt x="720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6" name="Freeform 16"/>
          <p:cNvSpPr>
            <a:spLocks/>
          </p:cNvSpPr>
          <p:nvPr/>
        </p:nvSpPr>
        <p:spPr bwMode="auto">
          <a:xfrm>
            <a:off x="671513" y="4984750"/>
            <a:ext cx="558800" cy="260350"/>
          </a:xfrm>
          <a:custGeom>
            <a:avLst/>
            <a:gdLst>
              <a:gd name="T0" fmla="*/ 0 w 720"/>
              <a:gd name="T1" fmla="*/ 2147483647 h 420"/>
              <a:gd name="T2" fmla="*/ 2147483647 w 720"/>
              <a:gd name="T3" fmla="*/ 2147483647 h 420"/>
              <a:gd name="T4" fmla="*/ 2147483647 w 720"/>
              <a:gd name="T5" fmla="*/ 2147483647 h 420"/>
              <a:gd name="T6" fmla="*/ 0 60000 65536"/>
              <a:gd name="T7" fmla="*/ 0 60000 65536"/>
              <a:gd name="T8" fmla="*/ 0 60000 65536"/>
              <a:gd name="T9" fmla="*/ 0 w 720"/>
              <a:gd name="T10" fmla="*/ 0 h 420"/>
              <a:gd name="T11" fmla="*/ 720 w 720"/>
              <a:gd name="T12" fmla="*/ 420 h 4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420">
                <a:moveTo>
                  <a:pt x="0" y="60"/>
                </a:moveTo>
                <a:cubicBezTo>
                  <a:pt x="120" y="30"/>
                  <a:pt x="240" y="0"/>
                  <a:pt x="360" y="60"/>
                </a:cubicBezTo>
                <a:cubicBezTo>
                  <a:pt x="480" y="120"/>
                  <a:pt x="600" y="270"/>
                  <a:pt x="720" y="42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7" name="AutoShape 17"/>
          <p:cNvSpPr>
            <a:spLocks noChangeArrowheads="1"/>
          </p:cNvSpPr>
          <p:nvPr/>
        </p:nvSpPr>
        <p:spPr bwMode="auto">
          <a:xfrm>
            <a:off x="3114675" y="4462463"/>
            <a:ext cx="112713" cy="782637"/>
          </a:xfrm>
          <a:prstGeom prst="flowChartMagneticDrum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1341438" y="4462463"/>
            <a:ext cx="29098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>
            <a:off x="1341438" y="5245100"/>
            <a:ext cx="29098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>
            <a:off x="671513" y="5133975"/>
            <a:ext cx="0" cy="558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>
            <a:off x="1230313" y="5357813"/>
            <a:ext cx="0" cy="3349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>
            <a:off x="3195638" y="5395913"/>
            <a:ext cx="1587" cy="3349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>
            <a:off x="336550" y="5133975"/>
            <a:ext cx="0" cy="558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1677988" y="5245100"/>
            <a:ext cx="17907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094" tIns="31547" rIns="63094" bIns="31547"/>
          <a:lstStyle/>
          <a:p>
            <a:r>
              <a:rPr lang="en-US" altLang="ja-JP" sz="1400" b="1">
                <a:ea typeface="MS Mincho" pitchFamily="49" charset="-128"/>
              </a:rPr>
              <a:t>Drift</a:t>
            </a:r>
            <a:endParaRPr lang="en-US" sz="1400"/>
          </a:p>
        </p:txBody>
      </p:sp>
      <p:sp>
        <p:nvSpPr>
          <p:cNvPr id="15385" name="Line 25"/>
          <p:cNvSpPr>
            <a:spLocks noChangeShapeType="1"/>
          </p:cNvSpPr>
          <p:nvPr/>
        </p:nvSpPr>
        <p:spPr bwMode="auto">
          <a:xfrm>
            <a:off x="1230313" y="5580063"/>
            <a:ext cx="1963737" cy="14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86" name="Line 26"/>
          <p:cNvSpPr>
            <a:spLocks noChangeShapeType="1"/>
          </p:cNvSpPr>
          <p:nvPr/>
        </p:nvSpPr>
        <p:spPr bwMode="auto">
          <a:xfrm>
            <a:off x="671513" y="5580063"/>
            <a:ext cx="5588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87" name="Line 27"/>
          <p:cNvSpPr>
            <a:spLocks noChangeShapeType="1"/>
          </p:cNvSpPr>
          <p:nvPr/>
        </p:nvSpPr>
        <p:spPr bwMode="auto">
          <a:xfrm flipV="1">
            <a:off x="4251325" y="5233988"/>
            <a:ext cx="4103688" cy="111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8" name="Line 28"/>
          <p:cNvSpPr>
            <a:spLocks noChangeShapeType="1"/>
          </p:cNvSpPr>
          <p:nvPr/>
        </p:nvSpPr>
        <p:spPr bwMode="auto">
          <a:xfrm>
            <a:off x="4251325" y="4462463"/>
            <a:ext cx="40862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9" name="AutoShape 29"/>
          <p:cNvSpPr>
            <a:spLocks noChangeArrowheads="1"/>
          </p:cNvSpPr>
          <p:nvPr/>
        </p:nvSpPr>
        <p:spPr bwMode="auto">
          <a:xfrm>
            <a:off x="4467225" y="4475163"/>
            <a:ext cx="112713" cy="782637"/>
          </a:xfrm>
          <a:prstGeom prst="flowChartMagneticDrum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" name="AutoShape 30"/>
          <p:cNvSpPr>
            <a:spLocks noChangeArrowheads="1"/>
          </p:cNvSpPr>
          <p:nvPr/>
        </p:nvSpPr>
        <p:spPr bwMode="auto">
          <a:xfrm>
            <a:off x="5929313" y="4462463"/>
            <a:ext cx="111125" cy="782637"/>
          </a:xfrm>
          <a:prstGeom prst="flowChartMagneticDrum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1" name="AutoShape 31"/>
          <p:cNvSpPr>
            <a:spLocks noChangeArrowheads="1"/>
          </p:cNvSpPr>
          <p:nvPr/>
        </p:nvSpPr>
        <p:spPr bwMode="auto">
          <a:xfrm>
            <a:off x="8355013" y="4462463"/>
            <a:ext cx="111125" cy="782637"/>
          </a:xfrm>
          <a:prstGeom prst="flowChartMagneticDrum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3275013" y="5232400"/>
            <a:ext cx="1230312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094" tIns="31547" rIns="63094" bIns="31547"/>
          <a:lstStyle/>
          <a:p>
            <a:r>
              <a:rPr lang="en-US" altLang="ja-JP" sz="1400" b="1">
                <a:ea typeface="MS Mincho" pitchFamily="49" charset="-128"/>
              </a:rPr>
              <a:t>Buncher</a:t>
            </a:r>
            <a:endParaRPr lang="en-US" sz="1400"/>
          </a:p>
        </p:txBody>
      </p:sp>
      <p:sp>
        <p:nvSpPr>
          <p:cNvPr id="15393" name="Text Box 33"/>
          <p:cNvSpPr txBox="1">
            <a:spLocks noChangeArrowheads="1"/>
          </p:cNvSpPr>
          <p:nvPr/>
        </p:nvSpPr>
        <p:spPr bwMode="auto">
          <a:xfrm>
            <a:off x="4699000" y="5245100"/>
            <a:ext cx="123031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094" tIns="31547" rIns="63094" bIns="31547"/>
          <a:lstStyle/>
          <a:p>
            <a:r>
              <a:rPr lang="en-US" altLang="ja-JP" sz="1400" b="1">
                <a:ea typeface="MS Mincho" pitchFamily="49" charset="-128"/>
              </a:rPr>
              <a:t>Rotator</a:t>
            </a:r>
            <a:endParaRPr lang="en-US" sz="1400"/>
          </a:p>
        </p:txBody>
      </p:sp>
      <p:sp>
        <p:nvSpPr>
          <p:cNvPr id="15394" name="Text Box 34"/>
          <p:cNvSpPr txBox="1">
            <a:spLocks noChangeArrowheads="1"/>
          </p:cNvSpPr>
          <p:nvPr/>
        </p:nvSpPr>
        <p:spPr bwMode="auto">
          <a:xfrm>
            <a:off x="6376988" y="5245100"/>
            <a:ext cx="1230312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094" tIns="31547" rIns="63094" bIns="31547"/>
          <a:lstStyle/>
          <a:p>
            <a:r>
              <a:rPr lang="en-US" altLang="ja-JP" sz="1400" b="1">
                <a:ea typeface="MS Mincho" pitchFamily="49" charset="-128"/>
              </a:rPr>
              <a:t>Cooler</a:t>
            </a:r>
            <a:endParaRPr lang="en-US" sz="1400"/>
          </a:p>
        </p:txBody>
      </p:sp>
      <p:sp>
        <p:nvSpPr>
          <p:cNvPr id="15395" name="Text Box 35"/>
          <p:cNvSpPr txBox="1">
            <a:spLocks noChangeArrowheads="1"/>
          </p:cNvSpPr>
          <p:nvPr/>
        </p:nvSpPr>
        <p:spPr bwMode="auto">
          <a:xfrm>
            <a:off x="3576638" y="5651500"/>
            <a:ext cx="1006475" cy="265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3094" tIns="31547" rIns="63094" bIns="31547"/>
          <a:lstStyle/>
          <a:p>
            <a:r>
              <a:rPr lang="en-US" altLang="ja-JP" sz="1200" b="1">
                <a:latin typeface="Times New Roman" pitchFamily="16" charset="0"/>
                <a:ea typeface="MS Mincho" pitchFamily="49" charset="-128"/>
              </a:rPr>
              <a:t>~25.5m</a:t>
            </a:r>
            <a:endParaRPr lang="en-US" sz="1200"/>
          </a:p>
        </p:txBody>
      </p:sp>
      <p:sp>
        <p:nvSpPr>
          <p:cNvPr id="15396" name="Text Box 36"/>
          <p:cNvSpPr txBox="1">
            <a:spLocks noChangeArrowheads="1"/>
          </p:cNvSpPr>
          <p:nvPr/>
        </p:nvSpPr>
        <p:spPr bwMode="auto">
          <a:xfrm>
            <a:off x="4876800" y="5651500"/>
            <a:ext cx="1006475" cy="265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3094" tIns="31547" rIns="63094" bIns="31547"/>
          <a:lstStyle/>
          <a:p>
            <a:r>
              <a:rPr lang="en-US" altLang="ja-JP" sz="1200" b="1">
                <a:latin typeface="Times New Roman" pitchFamily="16" charset="0"/>
                <a:ea typeface="MS Mincho" pitchFamily="49" charset="-128"/>
              </a:rPr>
              <a:t>27 m</a:t>
            </a:r>
            <a:endParaRPr lang="en-US" sz="1200"/>
          </a:p>
        </p:txBody>
      </p:sp>
      <p:sp>
        <p:nvSpPr>
          <p:cNvPr id="15397" name="Text Box 37"/>
          <p:cNvSpPr txBox="1">
            <a:spLocks noChangeArrowheads="1"/>
          </p:cNvSpPr>
          <p:nvPr/>
        </p:nvSpPr>
        <p:spPr bwMode="auto">
          <a:xfrm>
            <a:off x="6502400" y="5651500"/>
            <a:ext cx="1006475" cy="265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3094" tIns="31547" rIns="63094" bIns="31547"/>
          <a:lstStyle/>
          <a:p>
            <a:r>
              <a:rPr lang="en-US" altLang="ja-JP" sz="1400">
                <a:latin typeface="Times New Roman" pitchFamily="16" charset="0"/>
                <a:ea typeface="MS Mincho" pitchFamily="49" charset="-128"/>
              </a:rPr>
              <a:t>~</a:t>
            </a:r>
            <a:r>
              <a:rPr lang="en-US" altLang="ja-JP" sz="1400" b="1">
                <a:latin typeface="Times New Roman" pitchFamily="16" charset="0"/>
                <a:ea typeface="MS Mincho" pitchFamily="49" charset="-128"/>
              </a:rPr>
              <a:t>80 </a:t>
            </a:r>
            <a:r>
              <a:rPr lang="en-US" altLang="ja-JP" sz="900" b="1">
                <a:latin typeface="Times New Roman" pitchFamily="16" charset="0"/>
                <a:ea typeface="MS Mincho" pitchFamily="49" charset="-128"/>
              </a:rPr>
              <a:t>m</a:t>
            </a:r>
            <a:endParaRPr lang="en-US" sz="1800"/>
          </a:p>
        </p:txBody>
      </p:sp>
      <p:sp>
        <p:nvSpPr>
          <p:cNvPr id="15398" name="Text Box 38"/>
          <p:cNvSpPr txBox="1">
            <a:spLocks noChangeArrowheads="1"/>
          </p:cNvSpPr>
          <p:nvPr/>
        </p:nvSpPr>
        <p:spPr bwMode="auto">
          <a:xfrm>
            <a:off x="0" y="4349750"/>
            <a:ext cx="974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1">
                <a:solidFill>
                  <a:srgbClr val="0000FF"/>
                </a:solidFill>
                <a:ea typeface="MS Mincho" pitchFamily="49" charset="-128"/>
              </a:rPr>
              <a:t>p</a:t>
            </a:r>
            <a:endParaRPr lang="en-US"/>
          </a:p>
        </p:txBody>
      </p:sp>
      <p:sp>
        <p:nvSpPr>
          <p:cNvPr id="15399" name="Text Box 39"/>
          <p:cNvSpPr txBox="1">
            <a:spLocks noChangeArrowheads="1"/>
          </p:cNvSpPr>
          <p:nvPr/>
        </p:nvSpPr>
        <p:spPr bwMode="auto">
          <a:xfrm>
            <a:off x="1463675" y="4675188"/>
            <a:ext cx="1300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1800" b="1">
                <a:solidFill>
                  <a:srgbClr val="6600CC"/>
                </a:solidFill>
                <a:ea typeface="MS Mincho" pitchFamily="49" charset="-128"/>
              </a:rPr>
              <a:t>π</a:t>
            </a:r>
            <a:r>
              <a:rPr lang="en-US" altLang="ja-JP" sz="1800" b="1">
                <a:solidFill>
                  <a:srgbClr val="D60093"/>
                </a:solidFill>
                <a:ea typeface="MS Mincho" pitchFamily="49" charset="-128"/>
              </a:rPr>
              <a:t>→μ</a:t>
            </a:r>
            <a:endParaRPr lang="en-US" sz="1800"/>
          </a:p>
        </p:txBody>
      </p:sp>
      <p:sp>
        <p:nvSpPr>
          <p:cNvPr id="15400" name="Line 40"/>
          <p:cNvSpPr>
            <a:spLocks noChangeShapeType="1"/>
          </p:cNvSpPr>
          <p:nvPr/>
        </p:nvSpPr>
        <p:spPr bwMode="auto">
          <a:xfrm>
            <a:off x="2459038" y="4894263"/>
            <a:ext cx="3902075" cy="0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15401" name="Line 41"/>
          <p:cNvSpPr>
            <a:spLocks noChangeShapeType="1"/>
          </p:cNvSpPr>
          <p:nvPr/>
        </p:nvSpPr>
        <p:spPr bwMode="auto">
          <a:xfrm>
            <a:off x="542925" y="4854575"/>
            <a:ext cx="893763" cy="39688"/>
          </a:xfrm>
          <a:prstGeom prst="line">
            <a:avLst/>
          </a:prstGeom>
          <a:noFill/>
          <a:ln w="9525">
            <a:solidFill>
              <a:srgbClr val="6600CC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42" name="Content Placeholder 7" descr="after1Gev7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913169" y="2535383"/>
            <a:ext cx="3939886" cy="1546802"/>
          </a:xfrm>
          <a:prstGeom prst="rect">
            <a:avLst/>
          </a:prstGeom>
        </p:spPr>
      </p:pic>
      <p:pic>
        <p:nvPicPr>
          <p:cNvPr id="43" name="Picture 11" descr="neq10case210m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" y="2451647"/>
            <a:ext cx="3911746" cy="153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9"/>
          <p:cNvSpPr>
            <a:spLocks noChangeArrowheads="1"/>
          </p:cNvSpPr>
          <p:nvPr/>
        </p:nvSpPr>
        <p:spPr bwMode="auto">
          <a:xfrm>
            <a:off x="1387044" y="3325091"/>
            <a:ext cx="1262638" cy="376959"/>
          </a:xfrm>
          <a:prstGeom prst="rect">
            <a:avLst/>
          </a:prstGeom>
          <a:noFill/>
          <a:ln w="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9"/>
          <p:cNvSpPr>
            <a:spLocks noChangeArrowheads="1"/>
          </p:cNvSpPr>
          <p:nvPr/>
        </p:nvSpPr>
        <p:spPr bwMode="auto">
          <a:xfrm>
            <a:off x="5751224" y="3408218"/>
            <a:ext cx="1013258" cy="418523"/>
          </a:xfrm>
          <a:prstGeom prst="rect">
            <a:avLst/>
          </a:prstGeom>
          <a:noFill/>
          <a:ln w="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ight Arrow 45"/>
          <p:cNvSpPr/>
          <p:nvPr/>
        </p:nvSpPr>
        <p:spPr bwMode="auto">
          <a:xfrm>
            <a:off x="4473526" y="2771335"/>
            <a:ext cx="590843" cy="351693"/>
          </a:xfrm>
          <a:prstGeom prst="rightArrow">
            <a:avLst/>
          </a:prstGeom>
          <a:solidFill>
            <a:srgbClr val="FF0000"/>
          </a:solidFill>
          <a:ln w="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49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Variant front ends for </a:t>
            </a:r>
            <a:r>
              <a:rPr lang="en-US" dirty="0" err="1" smtClean="0"/>
              <a:t>muon</a:t>
            </a:r>
            <a:r>
              <a:rPr lang="en-US" dirty="0" smtClean="0"/>
              <a:t> collider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92559476"/>
              </p:ext>
            </p:extLst>
          </p:nvPr>
        </p:nvGraphicFramePr>
        <p:xfrm>
          <a:off x="339635" y="1453874"/>
          <a:ext cx="8466740" cy="20630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4254"/>
                <a:gridCol w="1491176"/>
                <a:gridCol w="1350498"/>
                <a:gridCol w="1125415"/>
                <a:gridCol w="1223890"/>
                <a:gridCol w="1139483"/>
                <a:gridCol w="1252024"/>
              </a:tblGrid>
              <a:tr h="90514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</a:rPr>
                        <a:t>Front end Scenario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32" marR="43232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Drift</a:t>
                      </a:r>
                      <a:r>
                        <a:rPr lang="en-GB" sz="1400" dirty="0">
                          <a:effectLst/>
                        </a:rPr>
                        <a:t>, </a:t>
                      </a:r>
                      <a:r>
                        <a:rPr lang="en-GB" sz="1400" dirty="0" err="1">
                          <a:effectLst/>
                        </a:rPr>
                        <a:t>Buncher</a:t>
                      </a:r>
                      <a:r>
                        <a:rPr lang="en-GB" sz="1400" dirty="0">
                          <a:effectLst/>
                        </a:rPr>
                        <a:t>, Rotator Length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32" marR="43232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Rf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smtClean="0">
                          <a:effectLst/>
                        </a:rPr>
                        <a:t>Voltages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32" marR="43232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Full </a:t>
                      </a:r>
                      <a:r>
                        <a:rPr lang="en-GB" sz="1400" dirty="0" smtClean="0">
                          <a:effectLst/>
                        </a:rPr>
                        <a:t>length</a:t>
                      </a: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 (</a:t>
                      </a:r>
                      <a:r>
                        <a:rPr lang="en-GB" sz="1200" dirty="0" smtClean="0">
                          <a:effectLst/>
                        </a:rPr>
                        <a:t>w</a:t>
                      </a:r>
                      <a:r>
                        <a:rPr lang="en-GB" sz="1200" baseline="0" dirty="0" smtClean="0">
                          <a:effectLst/>
                        </a:rPr>
                        <a:t> </a:t>
                      </a:r>
                      <a:r>
                        <a:rPr lang="en-GB" sz="1200" dirty="0" smtClean="0">
                          <a:effectLst/>
                        </a:rPr>
                        <a:t>75m cooling)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32" marR="43232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sym typeface="Symbol"/>
                        </a:rPr>
                        <a:t></a:t>
                      </a:r>
                      <a:r>
                        <a:rPr lang="en-GB" sz="1400" baseline="30000" dirty="0">
                          <a:effectLst/>
                        </a:rPr>
                        <a:t>+</a:t>
                      </a:r>
                      <a:r>
                        <a:rPr lang="en-GB" sz="1400" dirty="0">
                          <a:effectLst/>
                        </a:rPr>
                        <a:t>/</a:t>
                      </a:r>
                      <a:r>
                        <a:rPr lang="en-GB" sz="1400" dirty="0" smtClean="0">
                          <a:effectLst/>
                        </a:rPr>
                        <a:t>p</a:t>
                      </a: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(</a:t>
                      </a:r>
                      <a:r>
                        <a:rPr lang="en-GB" sz="1400" dirty="0">
                          <a:effectLst/>
                          <a:sym typeface="Symbol"/>
                        </a:rPr>
                        <a:t></a:t>
                      </a:r>
                      <a:r>
                        <a:rPr lang="en-GB" sz="1200" baseline="-25000" dirty="0">
                          <a:effectLst/>
                        </a:rPr>
                        <a:t>t</a:t>
                      </a:r>
                      <a:r>
                        <a:rPr lang="en-GB" sz="1200" dirty="0">
                          <a:effectLst/>
                        </a:rPr>
                        <a:t>&lt;0.03</a:t>
                      </a:r>
                      <a:r>
                        <a:rPr lang="en-GB" sz="1200" dirty="0" smtClean="0">
                          <a:effectLst/>
                        </a:rPr>
                        <a:t>,</a:t>
                      </a: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  <a:sym typeface="Symbol"/>
                        </a:rPr>
                        <a:t></a:t>
                      </a:r>
                      <a:r>
                        <a:rPr lang="en-GB" sz="1200" baseline="-25000" dirty="0">
                          <a:effectLst/>
                        </a:rPr>
                        <a:t>L</a:t>
                      </a:r>
                      <a:r>
                        <a:rPr lang="en-GB" sz="1200" dirty="0">
                          <a:effectLst/>
                        </a:rPr>
                        <a:t>&lt;0.3m)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32" marR="43232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sym typeface="Symbol"/>
                        </a:rPr>
                        <a:t></a:t>
                      </a:r>
                      <a:r>
                        <a:rPr lang="en-GB" sz="1400" baseline="30000" dirty="0">
                          <a:effectLst/>
                        </a:rPr>
                        <a:t>-</a:t>
                      </a:r>
                      <a:r>
                        <a:rPr lang="en-GB" sz="1400" dirty="0">
                          <a:effectLst/>
                        </a:rPr>
                        <a:t>/</a:t>
                      </a:r>
                      <a:r>
                        <a:rPr lang="en-GB" sz="1400" dirty="0" smtClean="0">
                          <a:effectLst/>
                        </a:rPr>
                        <a:t>p</a:t>
                      </a: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(</a:t>
                      </a:r>
                      <a:r>
                        <a:rPr lang="en-GB" sz="1200" dirty="0">
                          <a:effectLst/>
                          <a:sym typeface="Symbol"/>
                        </a:rPr>
                        <a:t></a:t>
                      </a:r>
                      <a:r>
                        <a:rPr lang="en-GB" sz="1200" baseline="-25000" dirty="0">
                          <a:effectLst/>
                        </a:rPr>
                        <a:t>t</a:t>
                      </a:r>
                      <a:r>
                        <a:rPr lang="en-GB" sz="1200" dirty="0">
                          <a:effectLst/>
                        </a:rPr>
                        <a:t>&lt;0.03, </a:t>
                      </a:r>
                      <a:r>
                        <a:rPr lang="en-GB" sz="1200" dirty="0">
                          <a:effectLst/>
                          <a:sym typeface="Symbol"/>
                        </a:rPr>
                        <a:t></a:t>
                      </a:r>
                      <a:r>
                        <a:rPr lang="en-GB" sz="1200" baseline="-25000" dirty="0">
                          <a:effectLst/>
                        </a:rPr>
                        <a:t>L</a:t>
                      </a:r>
                      <a:r>
                        <a:rPr lang="en-GB" sz="1200" dirty="0">
                          <a:effectLst/>
                        </a:rPr>
                        <a:t>&lt;0.3m)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32" marR="43232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Core bunches</a:t>
                      </a:r>
                      <a:r>
                        <a:rPr lang="en-GB" sz="1400" dirty="0" smtClean="0">
                          <a:effectLst/>
                        </a:rPr>
                        <a:t>,</a:t>
                      </a: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N</a:t>
                      </a:r>
                      <a:r>
                        <a:rPr lang="en-GB" sz="1400" baseline="-25000" dirty="0" smtClean="0">
                          <a:effectLst/>
                        </a:rPr>
                        <a:t>B</a:t>
                      </a:r>
                      <a:r>
                        <a:rPr lang="en-GB" sz="1400" baseline="-25000" dirty="0">
                          <a:effectLst/>
                        </a:rPr>
                        <a:t>, </a:t>
                      </a:r>
                      <a:r>
                        <a:rPr lang="en-GB" sz="1400" dirty="0">
                          <a:effectLst/>
                        </a:rPr>
                        <a:t>all </a:t>
                      </a:r>
                      <a:r>
                        <a:rPr lang="en-GB" sz="1400" dirty="0">
                          <a:effectLst/>
                          <a:sym typeface="Symbol"/>
                        </a:rPr>
                        <a:t></a:t>
                      </a:r>
                      <a:r>
                        <a:rPr lang="en-GB" sz="1400" baseline="30000" dirty="0">
                          <a:effectLst/>
                        </a:rPr>
                        <a:t>-</a:t>
                      </a:r>
                      <a:r>
                        <a:rPr lang="en-GB" sz="1400" dirty="0">
                          <a:effectLst/>
                        </a:rPr>
                        <a:t>/p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32" marR="43232" marT="0" marB="0">
                    <a:solidFill>
                      <a:srgbClr val="0070C0"/>
                    </a:solidFill>
                  </a:tcPr>
                </a:tc>
              </a:tr>
              <a:tr h="38597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</a:rPr>
                        <a:t>IDS/NF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32" marR="43232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80.6, 33, 42m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32" marR="43232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</a:t>
                      </a:r>
                      <a:r>
                        <a:rPr lang="en-GB" sz="1400" dirty="0">
                          <a:effectLst/>
                          <a:sym typeface="Wingdings"/>
                        </a:rPr>
                        <a:t></a:t>
                      </a:r>
                      <a:r>
                        <a:rPr lang="en-GB" sz="1400" dirty="0">
                          <a:effectLst/>
                        </a:rPr>
                        <a:t>9, 12, 15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32" marR="43232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230m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32" marR="43232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0.086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32" marR="43232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0.116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32" marR="43232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20/0.107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32" marR="43232" marT="0" marB="0"/>
                </a:tc>
              </a:tr>
              <a:tr h="38597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</a:rPr>
                        <a:t>N=10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32" marR="43232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55.3, 31.5, 33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32" marR="43232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</a:t>
                      </a:r>
                      <a:r>
                        <a:rPr lang="en-GB" sz="1400" dirty="0">
                          <a:effectLst/>
                          <a:sym typeface="Wingdings"/>
                        </a:rPr>
                        <a:t></a:t>
                      </a:r>
                      <a:r>
                        <a:rPr lang="en-GB" sz="1400" dirty="0">
                          <a:effectLst/>
                        </a:rPr>
                        <a:t>12, 15, 18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32" marR="43232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205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32" marR="43232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0.106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32" marR="43232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0.143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32" marR="43232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16/0.141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32" marR="43232" marT="0" marB="0"/>
                </a:tc>
              </a:tr>
              <a:tr h="38597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</a:rPr>
                        <a:t>N=8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32" marR="43232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47.8, 35.5, 27 m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32" marR="43232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</a:t>
                      </a:r>
                      <a:r>
                        <a:rPr lang="en-GB" sz="1400" dirty="0">
                          <a:effectLst/>
                          <a:sym typeface="Wingdings"/>
                        </a:rPr>
                        <a:t></a:t>
                      </a:r>
                      <a:r>
                        <a:rPr lang="en-GB" sz="1400" dirty="0">
                          <a:effectLst/>
                        </a:rPr>
                        <a:t>15, 18, 20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32" marR="43232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180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32" marR="43232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0.102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32" marR="43232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0.136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32" marR="43232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13/0.123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32" marR="43232" marT="0" marB="0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759D8-13BC-4380-96B0-50105B3E203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270111" y="919916"/>
            <a:ext cx="63485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Table 1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Comparison of </a:t>
            </a:r>
            <a:r>
              <a:rPr kumimoji="0" lang="en-GB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muon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source front end systems.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Content Placeholder 7" descr="aftercool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88998" y="5549030"/>
            <a:ext cx="3810000" cy="1308970"/>
          </a:xfrm>
        </p:spPr>
      </p:pic>
      <p:pic>
        <p:nvPicPr>
          <p:cNvPr id="9" name="Picture 7" descr="endofall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6065" y="4158643"/>
            <a:ext cx="4885151" cy="172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white2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9633" y="3612899"/>
            <a:ext cx="4885152" cy="140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510815" y="5130801"/>
            <a:ext cx="1647825" cy="457200"/>
          </a:xfrm>
          <a:prstGeom prst="rect">
            <a:avLst/>
          </a:prstGeom>
          <a:noFill/>
          <a:ln w="12700" algn="ctr">
            <a:solidFill>
              <a:srgbClr val="FF0000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510815" y="6159502"/>
            <a:ext cx="1451585" cy="457200"/>
          </a:xfrm>
          <a:prstGeom prst="rect">
            <a:avLst/>
          </a:prstGeom>
          <a:noFill/>
          <a:ln w="12700" algn="ctr">
            <a:solidFill>
              <a:srgbClr val="FF0000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2510815" y="4316244"/>
            <a:ext cx="2277085" cy="457200"/>
          </a:xfrm>
          <a:prstGeom prst="rect">
            <a:avLst/>
          </a:prstGeom>
          <a:noFill/>
          <a:ln w="12700" algn="ctr">
            <a:solidFill>
              <a:srgbClr val="FF0000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8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 into 6-D cooling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425" y="872019"/>
            <a:ext cx="4932609" cy="5524500"/>
          </a:xfrm>
        </p:spPr>
        <p:txBody>
          <a:bodyPr/>
          <a:lstStyle/>
          <a:p>
            <a:r>
              <a:rPr lang="en-US" sz="2400" dirty="0" smtClean="0"/>
              <a:t>Initial Cooling transition</a:t>
            </a:r>
          </a:p>
          <a:p>
            <a:pPr lvl="1"/>
            <a:r>
              <a:rPr lang="en-US" sz="2000" dirty="0" smtClean="0"/>
              <a:t>NF transverse cooling only</a:t>
            </a:r>
          </a:p>
          <a:p>
            <a:pPr lvl="1"/>
            <a:r>
              <a:rPr lang="en-US" sz="2000" dirty="0" smtClean="0"/>
              <a:t>Transition to 6-D  cooling needed</a:t>
            </a:r>
          </a:p>
          <a:p>
            <a:pPr lvl="2"/>
            <a:r>
              <a:rPr lang="en-US" sz="1800" dirty="0" smtClean="0"/>
              <a:t>Snake ?  HCC?  “Guggenheim”?</a:t>
            </a:r>
          </a:p>
          <a:p>
            <a:pPr lvl="2"/>
            <a:r>
              <a:rPr lang="en-US" sz="1800" dirty="0" smtClean="0"/>
              <a:t>Split </a:t>
            </a:r>
            <a:r>
              <a:rPr lang="el-GR" sz="1800" dirty="0" smtClean="0"/>
              <a:t>μ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- </a:t>
            </a:r>
            <a:r>
              <a:rPr lang="el-GR" sz="1800" dirty="0" smtClean="0"/>
              <a:t>μ</a:t>
            </a:r>
            <a:r>
              <a:rPr lang="en-US" sz="1800" baseline="30000" dirty="0" smtClean="0"/>
              <a:t>-</a:t>
            </a:r>
          </a:p>
          <a:p>
            <a:pPr lvl="2"/>
            <a:r>
              <a:rPr lang="en-US" sz="1800" dirty="0" smtClean="0"/>
              <a:t>Cool 6-D by large factors</a:t>
            </a:r>
          </a:p>
          <a:p>
            <a:pPr lvl="1"/>
            <a:endParaRPr lang="en-US" sz="2000" dirty="0"/>
          </a:p>
          <a:p>
            <a:endParaRPr lang="en-US" sz="2000" dirty="0" smtClean="0">
              <a:solidFill>
                <a:srgbClr val="D60093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Recombine Bunches </a:t>
            </a:r>
          </a:p>
          <a:p>
            <a:pPr lvl="2"/>
            <a:r>
              <a:rPr lang="en-US" sz="1800" dirty="0" smtClean="0"/>
              <a:t>After cooling to small bunches</a:t>
            </a:r>
          </a:p>
          <a:p>
            <a:pPr lvl="1"/>
            <a:r>
              <a:rPr lang="en-US" sz="2000" dirty="0" smtClean="0"/>
              <a:t>Front end splits 1 huge </a:t>
            </a:r>
            <a:r>
              <a:rPr lang="en-US" sz="2000" dirty="0" err="1" smtClean="0"/>
              <a:t>emittance</a:t>
            </a:r>
            <a:r>
              <a:rPr lang="en-US" sz="2000" dirty="0" smtClean="0"/>
              <a:t> bunch into string of smaller </a:t>
            </a:r>
            <a:r>
              <a:rPr lang="el-GR" sz="2000" dirty="0" smtClean="0"/>
              <a:t>ε</a:t>
            </a:r>
            <a:r>
              <a:rPr lang="en-US" sz="2000" dirty="0" smtClean="0"/>
              <a:t> –bunches</a:t>
            </a:r>
            <a:endParaRPr lang="en-US" sz="2000" dirty="0"/>
          </a:p>
          <a:p>
            <a:pPr lvl="2"/>
            <a:r>
              <a:rPr lang="en-US" sz="1800" dirty="0" smtClean="0"/>
              <a:t>Can we time reverse to combine cooled bunched to single bunches  ?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759D8-13BC-4380-96B0-50105B3E203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Picture 9" descr="muscenariooverview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706" y="977976"/>
            <a:ext cx="3624153" cy="464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07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 Recombination: Helical Channel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924" y="872019"/>
            <a:ext cx="4064876" cy="5524500"/>
          </a:xfrm>
        </p:spPr>
        <p:txBody>
          <a:bodyPr/>
          <a:lstStyle/>
          <a:p>
            <a:r>
              <a:rPr lang="en-US" sz="2400" dirty="0" smtClean="0"/>
              <a:t>Would like a large dependence of path length on energy</a:t>
            </a:r>
          </a:p>
          <a:p>
            <a:endParaRPr lang="en-US" sz="2400" dirty="0"/>
          </a:p>
          <a:p>
            <a:r>
              <a:rPr lang="en-US" sz="2400" dirty="0" smtClean="0"/>
              <a:t>Helical channel naturally has that</a:t>
            </a:r>
          </a:p>
          <a:p>
            <a:pPr lvl="1"/>
            <a:r>
              <a:rPr lang="en-US" sz="2000" dirty="0" smtClean="0"/>
              <a:t>Linear dependence is nicest …</a:t>
            </a:r>
          </a:p>
          <a:p>
            <a:pPr eaLnBrk="1" hangingPunct="1"/>
            <a:r>
              <a:rPr lang="el-GR" sz="2400" dirty="0"/>
              <a:t>η</a:t>
            </a:r>
            <a:r>
              <a:rPr lang="en-US" sz="2400" dirty="0" smtClean="0"/>
              <a:t>=0.43 looks possible</a:t>
            </a:r>
          </a:p>
          <a:p>
            <a:pPr lvl="1" eaLnBrk="1" hangingPunct="1"/>
            <a:r>
              <a:rPr lang="en-US" sz="2000" dirty="0" smtClean="0"/>
              <a:t>HC </a:t>
            </a:r>
            <a:r>
              <a:rPr lang="en-US" sz="2000" dirty="0"/>
              <a:t>– B= 4.2T </a:t>
            </a:r>
            <a:r>
              <a:rPr lang="en-US" sz="2000" dirty="0" err="1"/>
              <a:t>b</a:t>
            </a:r>
            <a:r>
              <a:rPr lang="en-US" sz="2000" baseline="-25000" dirty="0" err="1"/>
              <a:t>d</a:t>
            </a:r>
            <a:r>
              <a:rPr lang="en-US" sz="2000" dirty="0"/>
              <a:t>=0.75, </a:t>
            </a:r>
            <a:r>
              <a:rPr lang="en-US" sz="2000" dirty="0" err="1"/>
              <a:t>b</a:t>
            </a:r>
            <a:r>
              <a:rPr lang="en-US" sz="2000" baseline="-25000" dirty="0" err="1"/>
              <a:t>q</a:t>
            </a:r>
            <a:r>
              <a:rPr lang="en-US" sz="2000" dirty="0"/>
              <a:t>=0.4</a:t>
            </a:r>
          </a:p>
          <a:p>
            <a:pPr lvl="1" eaLnBrk="1" hangingPunct="1"/>
            <a:r>
              <a:rPr lang="el-GR" sz="2000" dirty="0"/>
              <a:t>κ</a:t>
            </a:r>
            <a:r>
              <a:rPr lang="en-US" sz="2000" dirty="0"/>
              <a:t>=1, </a:t>
            </a:r>
            <a:r>
              <a:rPr lang="el-GR" sz="2000" dirty="0"/>
              <a:t>λ</a:t>
            </a:r>
            <a:r>
              <a:rPr lang="en-US" sz="2000" dirty="0"/>
              <a:t>=1.6m, P</a:t>
            </a:r>
            <a:r>
              <a:rPr lang="en-US" sz="2000" baseline="-25000" dirty="0"/>
              <a:t>0</a:t>
            </a:r>
            <a:r>
              <a:rPr lang="en-US" sz="2000" dirty="0"/>
              <a:t>=290MeV/c</a:t>
            </a:r>
          </a:p>
          <a:p>
            <a:pPr lvl="1" eaLnBrk="1" hangingPunct="1"/>
            <a:r>
              <a:rPr lang="en-US" sz="2000" dirty="0" smtClean="0"/>
              <a:t>D</a:t>
            </a:r>
            <a:r>
              <a:rPr lang="en-US" sz="2000" dirty="0"/>
              <a:t>ˆ=1.7, </a:t>
            </a:r>
            <a:r>
              <a:rPr lang="en-US" sz="2000" dirty="0" smtClean="0"/>
              <a:t>D=0.44m</a:t>
            </a:r>
          </a:p>
          <a:p>
            <a:pPr lvl="2" eaLnBrk="1" hangingPunct="1"/>
            <a:r>
              <a:rPr lang="en-US" sz="1800" dirty="0" smtClean="0"/>
              <a:t>“</a:t>
            </a:r>
            <a:r>
              <a:rPr lang="en-US" sz="1800" dirty="0" err="1" smtClean="0"/>
              <a:t>γ</a:t>
            </a:r>
            <a:r>
              <a:rPr lang="en-US" sz="1800" baseline="-25000" dirty="0" err="1" smtClean="0"/>
              <a:t>t</a:t>
            </a:r>
            <a:r>
              <a:rPr lang="en-US" sz="1800" dirty="0" smtClean="0"/>
              <a:t>”=1.085</a:t>
            </a:r>
            <a:endParaRPr lang="en-US" sz="18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759D8-13BC-4380-96B0-50105B3E203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525" y="4440514"/>
            <a:ext cx="29464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rev_sep14_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49" y="1024962"/>
            <a:ext cx="2734213" cy="1460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262732"/>
              </p:ext>
            </p:extLst>
          </p:nvPr>
        </p:nvGraphicFramePr>
        <p:xfrm>
          <a:off x="5412525" y="3102893"/>
          <a:ext cx="2566987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2" name="Equation" r:id="rId5" imgW="1600200" imgH="508000" progId="Equation.3">
                  <p:embed/>
                </p:oleObj>
              </mc:Choice>
              <mc:Fallback>
                <p:oleObj name="Equation" r:id="rId5" imgW="16002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2525" y="3102893"/>
                        <a:ext cx="2566987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115583"/>
              </p:ext>
            </p:extLst>
          </p:nvPr>
        </p:nvGraphicFramePr>
        <p:xfrm>
          <a:off x="4702912" y="2118217"/>
          <a:ext cx="141922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3" name="Equation" r:id="rId7" imgW="901700" imgH="457200" progId="Equation.DSMT4">
                  <p:embed/>
                </p:oleObj>
              </mc:Choice>
              <mc:Fallback>
                <p:oleObj name="Equation" r:id="rId7" imgW="9017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2912" y="2118217"/>
                        <a:ext cx="1419225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327368" y="2331295"/>
                <a:ext cx="1710911" cy="670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𝜂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7368" y="2331295"/>
                <a:ext cx="1710911" cy="67069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42" descr="Fig2_061008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21649" y="910099"/>
            <a:ext cx="1922351" cy="143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532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27C2CC-175B-4B7F-A031-CB6CE9F538A8}" type="slidenum">
              <a:rPr lang="en-US" sz="1400" smtClean="0"/>
              <a:pPr eaLnBrk="1" hangingPunct="1"/>
              <a:t>2</a:t>
            </a:fld>
            <a:endParaRPr lang="en-US" sz="1400" smtClean="0"/>
          </a:p>
        </p:txBody>
      </p:sp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766" y="803644"/>
            <a:ext cx="7772400" cy="5786438"/>
          </a:xfrm>
        </p:spPr>
        <p:txBody>
          <a:bodyPr/>
          <a:lstStyle/>
          <a:p>
            <a:pPr eaLnBrk="1" hangingPunct="1"/>
            <a:r>
              <a:rPr lang="en-US" dirty="0" smtClean="0"/>
              <a:t>Front End for the IDS Neutrino Factory</a:t>
            </a:r>
          </a:p>
          <a:p>
            <a:pPr lvl="1" eaLnBrk="1" hangingPunct="1"/>
            <a:r>
              <a:rPr lang="en-US" dirty="0" smtClean="0"/>
              <a:t>baseline design for IDS</a:t>
            </a:r>
          </a:p>
          <a:p>
            <a:pPr lvl="2" eaLnBrk="1" hangingPunct="1"/>
            <a:r>
              <a:rPr lang="en-US" dirty="0" smtClean="0"/>
              <a:t>Developed from study 2A, ISS </a:t>
            </a:r>
          </a:p>
          <a:p>
            <a:pPr lvl="1" eaLnBrk="1" hangingPunct="1"/>
            <a:r>
              <a:rPr lang="en-US" dirty="0" smtClean="0"/>
              <a:t>Basis for engineering/costs</a:t>
            </a:r>
          </a:p>
          <a:p>
            <a:pPr lvl="2" eaLnBrk="1" hangingPunct="1"/>
            <a:r>
              <a:rPr lang="en-US" dirty="0" err="1" smtClean="0"/>
              <a:t>Rf</a:t>
            </a:r>
            <a:r>
              <a:rPr lang="en-US" dirty="0" smtClean="0"/>
              <a:t> requirements  </a:t>
            </a:r>
          </a:p>
          <a:p>
            <a:pPr eaLnBrk="1" hangingPunct="1"/>
            <a:r>
              <a:rPr lang="en-US" dirty="0" smtClean="0"/>
              <a:t>Variations</a:t>
            </a:r>
          </a:p>
          <a:p>
            <a:pPr lvl="1" eaLnBrk="1" hangingPunct="1"/>
            <a:r>
              <a:rPr lang="en-US" dirty="0" err="1" smtClean="0"/>
              <a:t>rf</a:t>
            </a:r>
            <a:r>
              <a:rPr lang="en-US" dirty="0" smtClean="0"/>
              <a:t> gradient/ B concerns</a:t>
            </a:r>
          </a:p>
          <a:p>
            <a:pPr lvl="2" eaLnBrk="1" hangingPunct="1"/>
            <a:r>
              <a:rPr lang="en-US" dirty="0" smtClean="0"/>
              <a:t>alternatives</a:t>
            </a:r>
          </a:p>
          <a:p>
            <a:pPr lvl="3" eaLnBrk="1" hangingPunct="1"/>
            <a:r>
              <a:rPr lang="en-US" dirty="0" smtClean="0"/>
              <a:t>gas-filled </a:t>
            </a:r>
            <a:r>
              <a:rPr lang="en-US" dirty="0" err="1" smtClean="0"/>
              <a:t>rf</a:t>
            </a:r>
            <a:r>
              <a:rPr lang="en-US" dirty="0" smtClean="0"/>
              <a:t>/insulated </a:t>
            </a:r>
            <a:r>
              <a:rPr lang="en-US" dirty="0" err="1" smtClean="0"/>
              <a:t>rf</a:t>
            </a:r>
            <a:r>
              <a:rPr lang="en-US" dirty="0" smtClean="0"/>
              <a:t>/low-B/</a:t>
            </a:r>
          </a:p>
          <a:p>
            <a:pPr lvl="1" eaLnBrk="1" hangingPunct="1"/>
            <a:r>
              <a:rPr lang="en-US" dirty="0" smtClean="0"/>
              <a:t>Losses – control</a:t>
            </a:r>
          </a:p>
          <a:p>
            <a:pPr lvl="2" eaLnBrk="1" hangingPunct="1"/>
            <a:r>
              <a:rPr lang="en-US" dirty="0" smtClean="0"/>
              <a:t>Chicane, proton absorber</a:t>
            </a:r>
          </a:p>
          <a:p>
            <a:pPr eaLnBrk="1" hangingPunct="1"/>
            <a:r>
              <a:rPr lang="el-GR" dirty="0" smtClean="0"/>
              <a:t>μ</a:t>
            </a:r>
            <a:r>
              <a:rPr lang="en-US" baseline="30000" dirty="0" smtClean="0"/>
              <a:t>+</a:t>
            </a:r>
            <a:r>
              <a:rPr lang="en-US" dirty="0" smtClean="0"/>
              <a:t>-</a:t>
            </a:r>
            <a:r>
              <a:rPr lang="el-GR" dirty="0" smtClean="0"/>
              <a:t>μ</a:t>
            </a:r>
            <a:r>
              <a:rPr lang="en-US" baseline="30000" dirty="0" smtClean="0"/>
              <a:t>-</a:t>
            </a:r>
            <a:r>
              <a:rPr lang="en-US" dirty="0" smtClean="0"/>
              <a:t> Collider Front End</a:t>
            </a:r>
          </a:p>
          <a:p>
            <a:pPr lvl="1" eaLnBrk="1" hangingPunct="1"/>
            <a:r>
              <a:rPr lang="en-US" dirty="0" smtClean="0"/>
              <a:t>Shorter bunch train</a:t>
            </a:r>
          </a:p>
          <a:p>
            <a:pPr lvl="2" eaLnBrk="1" hangingPunct="1"/>
            <a:r>
              <a:rPr lang="en-US" dirty="0" smtClean="0"/>
              <a:t>Larger V</a:t>
            </a:r>
            <a:r>
              <a:rPr lang="en-US" baseline="30000" dirty="0" smtClean="0"/>
              <a:t>’</a:t>
            </a:r>
            <a:r>
              <a:rPr lang="en-US" dirty="0" smtClean="0"/>
              <a:t>, </a:t>
            </a:r>
            <a:r>
              <a:rPr lang="en-US" dirty="0" err="1" smtClean="0"/>
              <a:t>rebunching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Rebuncher</a:t>
            </a:r>
            <a:endParaRPr lang="en-US" dirty="0" smtClean="0"/>
          </a:p>
          <a:p>
            <a:pPr lvl="2" eaLnBrk="1" hangingPunct="1"/>
            <a:r>
              <a:rPr lang="en-US" dirty="0" smtClean="0"/>
              <a:t>Time reverse front-end</a:t>
            </a:r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pic>
        <p:nvPicPr>
          <p:cNvPr id="5" name="Picture 2" descr="C:\Documents and Settings\sgeer-admin\My Documents\Papers\Review Articles\AnnRevNuclPartScience-2009\Figures\Fi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8" b="49315"/>
          <a:stretch>
            <a:fillRect/>
          </a:stretch>
        </p:blipFill>
        <p:spPr bwMode="auto">
          <a:xfrm rot="5400000">
            <a:off x="5216783" y="2782229"/>
            <a:ext cx="5765834" cy="184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5125792" y="1197735"/>
            <a:ext cx="2292439" cy="1275009"/>
          </a:xfrm>
          <a:prstGeom prst="straightConnector1">
            <a:avLst/>
          </a:prstGeom>
          <a:solidFill>
            <a:srgbClr val="0033CC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Rectangle 5"/>
          <p:cNvSpPr/>
          <p:nvPr/>
        </p:nvSpPr>
        <p:spPr bwMode="auto">
          <a:xfrm>
            <a:off x="7315200" y="2202287"/>
            <a:ext cx="914400" cy="122349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Longitudinal Dynamics in Helical Channel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Set up an HCC &amp; see if bunch recombination is possible </a:t>
            </a:r>
          </a:p>
          <a:p>
            <a:pPr lvl="1"/>
            <a:r>
              <a:rPr lang="en-US" sz="1800" dirty="0" smtClean="0"/>
              <a:t>κ=1, </a:t>
            </a:r>
            <a:r>
              <a:rPr lang="el-GR" sz="1800" dirty="0" smtClean="0"/>
              <a:t>η</a:t>
            </a:r>
            <a:r>
              <a:rPr lang="en-US" sz="1800" dirty="0" smtClean="0"/>
              <a:t>=0.43</a:t>
            </a:r>
          </a:p>
          <a:p>
            <a:pPr lvl="2"/>
            <a:r>
              <a:rPr lang="en-US" sz="1600" dirty="0" smtClean="0"/>
              <a:t>λ=1m</a:t>
            </a:r>
          </a:p>
          <a:p>
            <a:pPr lvl="1"/>
            <a:endParaRPr lang="en-US" sz="1600" dirty="0"/>
          </a:p>
          <a:p>
            <a:r>
              <a:rPr lang="en-US" sz="2000" dirty="0" smtClean="0"/>
              <a:t>Very linear bunching over T=150—280 MeV</a:t>
            </a:r>
          </a:p>
          <a:p>
            <a:endParaRPr lang="en-US" sz="2000" dirty="0"/>
          </a:p>
          <a:p>
            <a:r>
              <a:rPr lang="en-US" sz="2000" dirty="0" smtClean="0"/>
              <a:t>See if one can set up HC line for </a:t>
            </a:r>
            <a:r>
              <a:rPr lang="en-US" sz="2000" dirty="0" err="1" smtClean="0"/>
              <a:t>rebunching</a:t>
            </a:r>
            <a:r>
              <a:rPr lang="en-US" sz="2000" dirty="0" smtClean="0"/>
              <a:t> with this case </a:t>
            </a:r>
          </a:p>
          <a:p>
            <a:pPr lvl="1"/>
            <a:r>
              <a:rPr lang="en-US" sz="1800" dirty="0" smtClean="0"/>
              <a:t>Defer matching problem by using constant HCC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759D8-13BC-4380-96B0-50105B3E203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575" y="875806"/>
            <a:ext cx="4642728" cy="348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7733211" y="2936382"/>
            <a:ext cx="182880" cy="548273"/>
          </a:xfrm>
          <a:prstGeom prst="ellipse">
            <a:avLst/>
          </a:prstGeom>
          <a:noFill/>
          <a:ln w="0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775165" y="3145022"/>
            <a:ext cx="3958045" cy="0"/>
          </a:xfrm>
          <a:prstGeom prst="straightConnector1">
            <a:avLst/>
          </a:prstGeom>
          <a:solidFill>
            <a:srgbClr val="0033CC"/>
          </a:solidFill>
          <a:ln w="0" cap="flat" cmpd="sng" algn="ctr">
            <a:solidFill>
              <a:srgbClr val="FF3399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11350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607" y="872019"/>
            <a:ext cx="4913001" cy="5524500"/>
          </a:xfrm>
        </p:spPr>
        <p:txBody>
          <a:bodyPr/>
          <a:lstStyle/>
          <a:p>
            <a:r>
              <a:rPr lang="en-US" sz="2000" dirty="0" smtClean="0"/>
              <a:t>Obtain beam from end of 3-stage HCC channel  - </a:t>
            </a:r>
            <a:r>
              <a:rPr lang="en-US" sz="1800" dirty="0" smtClean="0"/>
              <a:t>K. </a:t>
            </a:r>
            <a:r>
              <a:rPr lang="en-US" sz="1800" dirty="0" err="1" smtClean="0"/>
              <a:t>Yonehara</a:t>
            </a:r>
            <a:endParaRPr lang="en-US" sz="1800" dirty="0" smtClean="0"/>
          </a:p>
          <a:p>
            <a:pPr lvl="1"/>
            <a:r>
              <a:rPr lang="en-US" sz="1600" dirty="0" smtClean="0"/>
              <a:t>13 bunches, </a:t>
            </a:r>
            <a:r>
              <a:rPr lang="el-GR" sz="1600" dirty="0" smtClean="0"/>
              <a:t>ε</a:t>
            </a:r>
            <a:r>
              <a:rPr lang="en-US" sz="1600" baseline="-25000" dirty="0" smtClean="0"/>
              <a:t>L</a:t>
            </a:r>
            <a:r>
              <a:rPr lang="en-US" sz="1600" dirty="0" smtClean="0"/>
              <a:t> =0.0011m</a:t>
            </a:r>
          </a:p>
          <a:p>
            <a:pPr lvl="1"/>
            <a:r>
              <a:rPr lang="el-GR" sz="1600" dirty="0" smtClean="0"/>
              <a:t>η</a:t>
            </a:r>
            <a:r>
              <a:rPr lang="en-US" sz="1600" dirty="0" smtClean="0"/>
              <a:t>=0.43 transport</a:t>
            </a:r>
            <a:endParaRPr lang="en-US" sz="1600" dirty="0"/>
          </a:p>
          <a:p>
            <a:r>
              <a:rPr lang="en-US" sz="2000" dirty="0" smtClean="0"/>
              <a:t>40m 1MV/m </a:t>
            </a:r>
            <a:r>
              <a:rPr lang="en-US" sz="2000" dirty="0" err="1" smtClean="0"/>
              <a:t>rf</a:t>
            </a:r>
            <a:endParaRPr lang="en-US" sz="2000" dirty="0" smtClean="0"/>
          </a:p>
          <a:p>
            <a:pPr lvl="1"/>
            <a:r>
              <a:rPr lang="en-US" sz="1800" dirty="0" smtClean="0"/>
              <a:t>204 </a:t>
            </a:r>
            <a:r>
              <a:rPr lang="en-US" sz="1800" dirty="0" smtClean="0">
                <a:sym typeface="Wingdings" pitchFamily="2" charset="2"/>
              </a:rPr>
              <a:t> 270 MHz</a:t>
            </a:r>
            <a:r>
              <a:rPr lang="en-US" sz="1800" dirty="0" smtClean="0"/>
              <a:t> </a:t>
            </a:r>
          </a:p>
          <a:p>
            <a:pPr lvl="2"/>
            <a:r>
              <a:rPr lang="en-US" sz="1600" dirty="0" smtClean="0"/>
              <a:t>(+45° </a:t>
            </a:r>
            <a:r>
              <a:rPr lang="en-US" sz="1600" dirty="0"/>
              <a:t>to </a:t>
            </a:r>
            <a:r>
              <a:rPr lang="en-US" sz="1600" dirty="0" smtClean="0"/>
              <a:t>-45</a:t>
            </a:r>
            <a:r>
              <a:rPr lang="en-US" sz="1600" dirty="0"/>
              <a:t>° </a:t>
            </a:r>
            <a:r>
              <a:rPr lang="en-US" sz="1600" dirty="0" smtClean="0"/>
              <a:t>) (N=12.25)</a:t>
            </a:r>
          </a:p>
          <a:p>
            <a:pPr lvl="2"/>
            <a:r>
              <a:rPr lang="el-GR" sz="1600" dirty="0"/>
              <a:t>η</a:t>
            </a:r>
            <a:r>
              <a:rPr lang="en-US" sz="1600" dirty="0"/>
              <a:t>=0.43</a:t>
            </a:r>
          </a:p>
          <a:p>
            <a:endParaRPr lang="en-US" sz="2000" dirty="0" smtClean="0"/>
          </a:p>
          <a:p>
            <a:r>
              <a:rPr lang="en-US" sz="2000" dirty="0" smtClean="0"/>
              <a:t>60m drift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200MHz </a:t>
            </a:r>
            <a:r>
              <a:rPr lang="en-US" sz="2000" dirty="0" err="1" smtClean="0"/>
              <a:t>rf</a:t>
            </a:r>
            <a:r>
              <a:rPr lang="en-US" sz="2000" dirty="0" smtClean="0"/>
              <a:t> -10MV/m</a:t>
            </a:r>
          </a:p>
          <a:p>
            <a:pPr lvl="1"/>
            <a:r>
              <a:rPr lang="en-US" sz="1800" dirty="0" smtClean="0"/>
              <a:t>&gt;95% capture</a:t>
            </a:r>
          </a:p>
          <a:p>
            <a:pPr lvl="1"/>
            <a:r>
              <a:rPr lang="el-GR" sz="1800" dirty="0"/>
              <a:t>ε</a:t>
            </a:r>
            <a:r>
              <a:rPr lang="en-US" sz="1800" baseline="-25000" dirty="0" smtClean="0"/>
              <a:t>L</a:t>
            </a:r>
            <a:r>
              <a:rPr lang="en-US" sz="1800" dirty="0" smtClean="0"/>
              <a:t> = ~0.040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759D8-13BC-4380-96B0-50105B3E203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052" y="3381213"/>
            <a:ext cx="3055768" cy="180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Simulate in 3-D- G4BL</a:t>
            </a:r>
            <a:br>
              <a:rPr lang="en-US" dirty="0" smtClean="0"/>
            </a:br>
            <a:r>
              <a:rPr lang="en-US" sz="2400" dirty="0" smtClean="0"/>
              <a:t> –C Yoshikawa</a:t>
            </a:r>
            <a:endParaRPr lang="en-US" sz="2400" dirty="0"/>
          </a:p>
        </p:txBody>
      </p:sp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824" y="4971244"/>
            <a:ext cx="3094626" cy="188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155" y="1723081"/>
            <a:ext cx="3077331" cy="183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719" y="141668"/>
            <a:ext cx="3051500" cy="184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>
            <a:off x="6075335" y="1723081"/>
            <a:ext cx="2510726" cy="0"/>
          </a:xfrm>
          <a:prstGeom prst="straightConnector1">
            <a:avLst/>
          </a:prstGeom>
          <a:solidFill>
            <a:srgbClr val="0033CC"/>
          </a:solidFill>
          <a:ln w="63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911312" y="2542926"/>
            <a:ext cx="833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60MeV</a:t>
            </a:r>
            <a:endParaRPr lang="en-US" b="1" dirty="0">
              <a:solidFill>
                <a:srgbClr val="0000CC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5653824" y="2247254"/>
            <a:ext cx="0" cy="929899"/>
          </a:xfrm>
          <a:prstGeom prst="straightConnector1">
            <a:avLst/>
          </a:prstGeom>
          <a:solidFill>
            <a:srgbClr val="0033CC"/>
          </a:solidFill>
          <a:ln w="0" cap="flat" cmpd="sng" algn="ctr">
            <a:solidFill>
              <a:srgbClr val="0033CC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7120334" y="1536927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60ns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6784898" y="370776"/>
            <a:ext cx="10915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Arial Narrow" pitchFamily="34" charset="0"/>
              </a:rPr>
              <a:t>z = 0 m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6704020" y="1986811"/>
            <a:ext cx="10915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Arial Narrow" pitchFamily="34" charset="0"/>
              </a:rPr>
              <a:t>z = 40 m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6745121" y="3559846"/>
            <a:ext cx="13139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Arial Narrow" pitchFamily="34" charset="0"/>
              </a:rPr>
              <a:t>z = 100 m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7513319" y="5210572"/>
            <a:ext cx="10915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Arial Narrow" pitchFamily="34" charset="0"/>
              </a:rPr>
              <a:t>z = 105m</a:t>
            </a:r>
            <a:endParaRPr lang="en-US" sz="2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54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254000" y="800100"/>
            <a:ext cx="4241800" cy="5524500"/>
          </a:xfrm>
        </p:spPr>
        <p:txBody>
          <a:bodyPr/>
          <a:lstStyle/>
          <a:p>
            <a:r>
              <a:rPr lang="en-US" sz="2400" dirty="0" err="1" smtClean="0"/>
              <a:t>Muon</a:t>
            </a:r>
            <a:r>
              <a:rPr lang="en-US" sz="2400" dirty="0" smtClean="0"/>
              <a:t> Collider:</a:t>
            </a:r>
          </a:p>
          <a:p>
            <a:pPr lvl="1"/>
            <a:r>
              <a:rPr lang="en-US" sz="2000" dirty="0" smtClean="0"/>
              <a:t>Need to integrate bunch combiner into complete cooling scenario</a:t>
            </a:r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r>
              <a:rPr lang="el-GR" sz="2400" dirty="0" smtClean="0"/>
              <a:t>ν</a:t>
            </a:r>
            <a:r>
              <a:rPr lang="en-US" sz="2400" dirty="0" smtClean="0"/>
              <a:t>-Factory front end</a:t>
            </a:r>
          </a:p>
          <a:p>
            <a:pPr lvl="1"/>
            <a:r>
              <a:rPr lang="en-US" sz="2000" dirty="0" smtClean="0"/>
              <a:t>costing exercise for IDR</a:t>
            </a:r>
          </a:p>
          <a:p>
            <a:pPr lvl="2"/>
            <a:r>
              <a:rPr lang="en-US" sz="1600" dirty="0" smtClean="0"/>
              <a:t>“Most Likely” cost range?</a:t>
            </a:r>
          </a:p>
          <a:p>
            <a:pPr lvl="1"/>
            <a:r>
              <a:rPr lang="en-US" sz="2000" dirty="0" err="1" smtClean="0"/>
              <a:t>rf</a:t>
            </a:r>
            <a:r>
              <a:rPr lang="en-US" sz="2000" dirty="0" smtClean="0"/>
              <a:t> in magnetic fields ?</a:t>
            </a:r>
          </a:p>
          <a:p>
            <a:pPr lvl="2"/>
            <a:r>
              <a:rPr lang="en-US" sz="1600" dirty="0" smtClean="0"/>
              <a:t>adapt to </a:t>
            </a:r>
            <a:r>
              <a:rPr lang="en-US" sz="1600" dirty="0" err="1" smtClean="0"/>
              <a:t>rf</a:t>
            </a:r>
            <a:r>
              <a:rPr lang="en-US" sz="1600" dirty="0" smtClean="0"/>
              <a:t> measurements</a:t>
            </a:r>
          </a:p>
          <a:p>
            <a:pPr lvl="1"/>
            <a:r>
              <a:rPr lang="en-US" sz="2000" dirty="0" smtClean="0"/>
              <a:t>manage losses</a:t>
            </a:r>
          </a:p>
          <a:p>
            <a:pPr lvl="2"/>
            <a:r>
              <a:rPr lang="en-US" sz="1600" dirty="0" smtClean="0"/>
              <a:t>chicane/absorber/…</a:t>
            </a:r>
          </a:p>
          <a:p>
            <a:pPr lvl="2"/>
            <a:r>
              <a:rPr lang="en-US" sz="1600" dirty="0" smtClean="0"/>
              <a:t>simulation studies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49300"/>
            <a:ext cx="4089400" cy="380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70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1C698-6998-4B6A-BD9E-EB5F3391B1E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9" y="1346200"/>
            <a:ext cx="8883209" cy="2768600"/>
          </a:xfrm>
        </p:spPr>
      </p:pic>
    </p:spTree>
    <p:extLst>
      <p:ext uri="{BB962C8B-B14F-4D97-AF65-F5344CB8AC3E}">
        <p14:creationId xmlns:p14="http://schemas.microsoft.com/office/powerpoint/2010/main" val="335139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114F8D-D0F0-4C02-957A-59FCBD439CAE}" type="slidenum">
              <a:rPr lang="en-US" sz="1400" smtClean="0"/>
              <a:pPr eaLnBrk="1" hangingPunct="1"/>
              <a:t>3</a:t>
            </a:fld>
            <a:endParaRPr lang="en-US" sz="1400" smtClean="0"/>
          </a:p>
        </p:txBody>
      </p:sp>
      <p:sp>
        <p:nvSpPr>
          <p:cNvPr id="83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IDS Baseline Buncher and </a:t>
            </a:r>
            <a:r>
              <a:rPr lang="el-GR" smtClean="0"/>
              <a:t>φ</a:t>
            </a:r>
            <a:r>
              <a:rPr lang="en-US" smtClean="0"/>
              <a:t>-E Rotator</a:t>
            </a:r>
            <a:endParaRPr lang="el-GR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00100"/>
            <a:ext cx="7772400" cy="1979613"/>
          </a:xfrm>
        </p:spPr>
        <p:txBody>
          <a:bodyPr/>
          <a:lstStyle/>
          <a:p>
            <a:pPr eaLnBrk="1" hangingPunct="1"/>
            <a:r>
              <a:rPr lang="en-US" sz="2000" smtClean="0"/>
              <a:t>Drift  (</a:t>
            </a:r>
            <a:r>
              <a:rPr lang="el-GR" sz="2000" smtClean="0"/>
              <a:t>π</a:t>
            </a:r>
            <a:r>
              <a:rPr lang="el-GR" sz="2000" smtClean="0">
                <a:latin typeface="Arial" charset="0"/>
                <a:cs typeface="Arial" charset="0"/>
              </a:rPr>
              <a:t>→</a:t>
            </a:r>
            <a:r>
              <a:rPr lang="el-GR" sz="2000" smtClean="0">
                <a:cs typeface="Arial" charset="0"/>
              </a:rPr>
              <a:t>μ</a:t>
            </a:r>
            <a:r>
              <a:rPr lang="en-US" sz="2000" smtClean="0">
                <a:cs typeface="Arial" charset="0"/>
              </a:rPr>
              <a:t>)</a:t>
            </a:r>
            <a:endParaRPr lang="el-GR" sz="2000" smtClean="0">
              <a:cs typeface="Arial" charset="0"/>
            </a:endParaRPr>
          </a:p>
          <a:p>
            <a:pPr eaLnBrk="1" hangingPunct="1"/>
            <a:r>
              <a:rPr lang="en-US" sz="2000" smtClean="0"/>
              <a:t>“Adiabatically” bunch beam first </a:t>
            </a:r>
            <a:r>
              <a:rPr lang="en-US" sz="1600" smtClean="0">
                <a:solidFill>
                  <a:srgbClr val="9933FF"/>
                </a:solidFill>
              </a:rPr>
              <a:t>(weak 320 to 232 MHz rf) </a:t>
            </a:r>
          </a:p>
          <a:p>
            <a:pPr eaLnBrk="1" hangingPunct="1"/>
            <a:r>
              <a:rPr lang="el-GR" sz="2000" smtClean="0"/>
              <a:t>Φ</a:t>
            </a:r>
            <a:r>
              <a:rPr lang="en-US" sz="2000" smtClean="0"/>
              <a:t>-E rotate bunches – align bunches to ~equal energies</a:t>
            </a:r>
          </a:p>
          <a:p>
            <a:pPr lvl="1" eaLnBrk="1" hangingPunct="1"/>
            <a:r>
              <a:rPr lang="en-US" sz="1800" smtClean="0"/>
              <a:t>232 to 202 MHz, 12MV/m </a:t>
            </a:r>
          </a:p>
          <a:p>
            <a:pPr eaLnBrk="1" hangingPunct="1"/>
            <a:r>
              <a:rPr lang="en-US" sz="2000" smtClean="0"/>
              <a:t>Cool beam</a:t>
            </a:r>
            <a:r>
              <a:rPr lang="en-US" sz="1600" smtClean="0"/>
              <a:t> </a:t>
            </a:r>
            <a:r>
              <a:rPr lang="en-US" sz="1600" smtClean="0">
                <a:solidFill>
                  <a:srgbClr val="009900"/>
                </a:solidFill>
              </a:rPr>
              <a:t>201.25MHz</a:t>
            </a:r>
            <a:endParaRPr lang="el-GR" sz="1600" smtClean="0"/>
          </a:p>
        </p:txBody>
      </p:sp>
      <p:grpSp>
        <p:nvGrpSpPr>
          <p:cNvPr id="5125" name="Group 4"/>
          <p:cNvGrpSpPr>
            <a:grpSpLocks noChangeAspect="1"/>
          </p:cNvGrpSpPr>
          <p:nvPr/>
        </p:nvGrpSpPr>
        <p:grpSpPr bwMode="auto">
          <a:xfrm>
            <a:off x="450850" y="3937000"/>
            <a:ext cx="8453438" cy="1566863"/>
            <a:chOff x="4344" y="8640"/>
            <a:chExt cx="9360" cy="1734"/>
          </a:xfrm>
        </p:grpSpPr>
        <p:sp>
          <p:nvSpPr>
            <p:cNvPr id="5129" name="AutoShape 5"/>
            <p:cNvSpPr>
              <a:spLocks noChangeAspect="1" noChangeArrowheads="1"/>
            </p:cNvSpPr>
            <p:nvPr/>
          </p:nvSpPr>
          <p:spPr bwMode="auto">
            <a:xfrm>
              <a:off x="4344" y="8640"/>
              <a:ext cx="9360" cy="17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Text Box 6"/>
            <p:cNvSpPr txBox="1">
              <a:spLocks noChangeArrowheads="1"/>
            </p:cNvSpPr>
            <p:nvPr/>
          </p:nvSpPr>
          <p:spPr bwMode="auto">
            <a:xfrm>
              <a:off x="5087" y="10002"/>
              <a:ext cx="743" cy="3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200" b="1">
                  <a:latin typeface="Times New Roman" pitchFamily="18" charset="0"/>
                  <a:ea typeface="MS Mincho" pitchFamily="49" charset="-128"/>
                </a:rPr>
                <a:t>18.9 m</a:t>
              </a:r>
              <a:endParaRPr lang="en-US" sz="1200"/>
            </a:p>
          </p:txBody>
        </p:sp>
        <p:sp>
          <p:nvSpPr>
            <p:cNvPr id="5131" name="Text Box 7"/>
            <p:cNvSpPr txBox="1">
              <a:spLocks noChangeArrowheads="1"/>
            </p:cNvSpPr>
            <p:nvPr/>
          </p:nvSpPr>
          <p:spPr bwMode="auto">
            <a:xfrm>
              <a:off x="6574" y="10002"/>
              <a:ext cx="1115" cy="3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200" b="1">
                  <a:latin typeface="Times New Roman" pitchFamily="18" charset="0"/>
                  <a:ea typeface="MS Mincho" pitchFamily="49" charset="-128"/>
                </a:rPr>
                <a:t>~60.7 m</a:t>
              </a:r>
              <a:endParaRPr lang="en-US" sz="1200"/>
            </a:p>
          </p:txBody>
        </p:sp>
        <p:sp>
          <p:nvSpPr>
            <p:cNvPr id="5132" name="Text Box 8"/>
            <p:cNvSpPr txBox="1">
              <a:spLocks noChangeArrowheads="1"/>
            </p:cNvSpPr>
            <p:nvPr/>
          </p:nvSpPr>
          <p:spPr bwMode="auto">
            <a:xfrm>
              <a:off x="4716" y="9383"/>
              <a:ext cx="495" cy="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200" b="1">
                  <a:latin typeface="Arial Narrow" pitchFamily="34" charset="0"/>
                  <a:ea typeface="MS Mincho" pitchFamily="49" charset="-128"/>
                </a:rPr>
                <a:t>FE Target</a:t>
              </a:r>
              <a:endParaRPr lang="en-US" sz="1200"/>
            </a:p>
          </p:txBody>
        </p:sp>
        <p:sp>
          <p:nvSpPr>
            <p:cNvPr id="5133" name="Text Box 9"/>
            <p:cNvSpPr txBox="1">
              <a:spLocks noChangeArrowheads="1"/>
            </p:cNvSpPr>
            <p:nvPr/>
          </p:nvSpPr>
          <p:spPr bwMode="auto">
            <a:xfrm>
              <a:off x="5087" y="9631"/>
              <a:ext cx="867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ja-JP" sz="800" b="1">
                  <a:latin typeface="Arial Narrow" pitchFamily="34" charset="0"/>
                  <a:ea typeface="MS Mincho" pitchFamily="49" charset="-128"/>
                </a:rPr>
                <a:t>Solenoid</a:t>
              </a:r>
              <a:endParaRPr lang="en-US" sz="1800"/>
            </a:p>
          </p:txBody>
        </p:sp>
        <p:sp>
          <p:nvSpPr>
            <p:cNvPr id="5134" name="AutoShape 10"/>
            <p:cNvSpPr>
              <a:spLocks noChangeArrowheads="1"/>
            </p:cNvSpPr>
            <p:nvPr/>
          </p:nvSpPr>
          <p:spPr bwMode="auto">
            <a:xfrm>
              <a:off x="4716" y="9012"/>
              <a:ext cx="371" cy="371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Line 11"/>
            <p:cNvSpPr>
              <a:spLocks noChangeShapeType="1"/>
            </p:cNvSpPr>
            <p:nvPr/>
          </p:nvSpPr>
          <p:spPr bwMode="auto">
            <a:xfrm>
              <a:off x="4344" y="9000"/>
              <a:ext cx="372" cy="13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Rectangle 12"/>
            <p:cNvSpPr>
              <a:spLocks noChangeArrowheads="1"/>
            </p:cNvSpPr>
            <p:nvPr/>
          </p:nvSpPr>
          <p:spPr bwMode="auto">
            <a:xfrm rot="1196606">
              <a:off x="4719" y="9114"/>
              <a:ext cx="248" cy="1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AutoShape 13"/>
            <p:cNvSpPr>
              <a:spLocks noChangeArrowheads="1"/>
            </p:cNvSpPr>
            <p:nvPr/>
          </p:nvSpPr>
          <p:spPr bwMode="auto">
            <a:xfrm>
              <a:off x="4963" y="9012"/>
              <a:ext cx="124" cy="371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AutoShape 14"/>
            <p:cNvSpPr>
              <a:spLocks noChangeArrowheads="1"/>
            </p:cNvSpPr>
            <p:nvPr/>
          </p:nvSpPr>
          <p:spPr bwMode="auto">
            <a:xfrm>
              <a:off x="5707" y="8764"/>
              <a:ext cx="123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Freeform 15"/>
            <p:cNvSpPr>
              <a:spLocks/>
            </p:cNvSpPr>
            <p:nvPr/>
          </p:nvSpPr>
          <p:spPr bwMode="auto">
            <a:xfrm>
              <a:off x="5087" y="8764"/>
              <a:ext cx="620" cy="268"/>
            </a:xfrm>
            <a:custGeom>
              <a:avLst/>
              <a:gdLst>
                <a:gd name="T0" fmla="*/ 0 w 720"/>
                <a:gd name="T1" fmla="*/ 117 h 390"/>
                <a:gd name="T2" fmla="*/ 115 w 720"/>
                <a:gd name="T3" fmla="*/ 117 h 390"/>
                <a:gd name="T4" fmla="*/ 344 w 720"/>
                <a:gd name="T5" fmla="*/ 58 h 390"/>
                <a:gd name="T6" fmla="*/ 460 w 720"/>
                <a:gd name="T7" fmla="*/ 0 h 3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390"/>
                <a:gd name="T14" fmla="*/ 720 w 720"/>
                <a:gd name="T15" fmla="*/ 390 h 3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390">
                  <a:moveTo>
                    <a:pt x="0" y="360"/>
                  </a:moveTo>
                  <a:cubicBezTo>
                    <a:pt x="45" y="375"/>
                    <a:pt x="90" y="390"/>
                    <a:pt x="180" y="360"/>
                  </a:cubicBezTo>
                  <a:cubicBezTo>
                    <a:pt x="270" y="330"/>
                    <a:pt x="450" y="240"/>
                    <a:pt x="540" y="180"/>
                  </a:cubicBezTo>
                  <a:cubicBezTo>
                    <a:pt x="630" y="120"/>
                    <a:pt x="690" y="30"/>
                    <a:pt x="72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Freeform 16"/>
            <p:cNvSpPr>
              <a:spLocks/>
            </p:cNvSpPr>
            <p:nvPr/>
          </p:nvSpPr>
          <p:spPr bwMode="auto">
            <a:xfrm>
              <a:off x="5087" y="9342"/>
              <a:ext cx="620" cy="289"/>
            </a:xfrm>
            <a:custGeom>
              <a:avLst/>
              <a:gdLst>
                <a:gd name="T0" fmla="*/ 0 w 720"/>
                <a:gd name="T1" fmla="*/ 19 h 420"/>
                <a:gd name="T2" fmla="*/ 230 w 720"/>
                <a:gd name="T3" fmla="*/ 19 h 420"/>
                <a:gd name="T4" fmla="*/ 460 w 720"/>
                <a:gd name="T5" fmla="*/ 137 h 420"/>
                <a:gd name="T6" fmla="*/ 0 60000 65536"/>
                <a:gd name="T7" fmla="*/ 0 60000 65536"/>
                <a:gd name="T8" fmla="*/ 0 60000 65536"/>
                <a:gd name="T9" fmla="*/ 0 w 720"/>
                <a:gd name="T10" fmla="*/ 0 h 420"/>
                <a:gd name="T11" fmla="*/ 720 w 720"/>
                <a:gd name="T12" fmla="*/ 420 h 4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420">
                  <a:moveTo>
                    <a:pt x="0" y="60"/>
                  </a:moveTo>
                  <a:cubicBezTo>
                    <a:pt x="120" y="30"/>
                    <a:pt x="240" y="0"/>
                    <a:pt x="360" y="60"/>
                  </a:cubicBezTo>
                  <a:cubicBezTo>
                    <a:pt x="480" y="120"/>
                    <a:pt x="600" y="270"/>
                    <a:pt x="720" y="42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AutoShape 17"/>
            <p:cNvSpPr>
              <a:spLocks noChangeArrowheads="1"/>
            </p:cNvSpPr>
            <p:nvPr/>
          </p:nvSpPr>
          <p:spPr bwMode="auto">
            <a:xfrm>
              <a:off x="8308" y="8764"/>
              <a:ext cx="124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Line 18"/>
            <p:cNvSpPr>
              <a:spLocks noChangeShapeType="1"/>
            </p:cNvSpPr>
            <p:nvPr/>
          </p:nvSpPr>
          <p:spPr bwMode="auto">
            <a:xfrm>
              <a:off x="5830" y="8764"/>
              <a:ext cx="322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Line 19"/>
            <p:cNvSpPr>
              <a:spLocks noChangeShapeType="1"/>
            </p:cNvSpPr>
            <p:nvPr/>
          </p:nvSpPr>
          <p:spPr bwMode="auto">
            <a:xfrm>
              <a:off x="5830" y="9631"/>
              <a:ext cx="322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Line 20"/>
            <p:cNvSpPr>
              <a:spLocks noChangeShapeType="1"/>
            </p:cNvSpPr>
            <p:nvPr/>
          </p:nvSpPr>
          <p:spPr bwMode="auto">
            <a:xfrm>
              <a:off x="5087" y="9507"/>
              <a:ext cx="1" cy="6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Line 21"/>
            <p:cNvSpPr>
              <a:spLocks noChangeShapeType="1"/>
            </p:cNvSpPr>
            <p:nvPr/>
          </p:nvSpPr>
          <p:spPr bwMode="auto">
            <a:xfrm>
              <a:off x="5707" y="9755"/>
              <a:ext cx="0" cy="3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Line 22"/>
            <p:cNvSpPr>
              <a:spLocks noChangeShapeType="1"/>
            </p:cNvSpPr>
            <p:nvPr/>
          </p:nvSpPr>
          <p:spPr bwMode="auto">
            <a:xfrm>
              <a:off x="8308" y="9755"/>
              <a:ext cx="1" cy="3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7" name="Line 23"/>
            <p:cNvSpPr>
              <a:spLocks noChangeShapeType="1"/>
            </p:cNvSpPr>
            <p:nvPr/>
          </p:nvSpPr>
          <p:spPr bwMode="auto">
            <a:xfrm>
              <a:off x="4716" y="9507"/>
              <a:ext cx="0" cy="6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8" name="Text Box 24"/>
            <p:cNvSpPr txBox="1">
              <a:spLocks noChangeArrowheads="1"/>
            </p:cNvSpPr>
            <p:nvPr/>
          </p:nvSpPr>
          <p:spPr bwMode="auto">
            <a:xfrm>
              <a:off x="6202" y="9631"/>
              <a:ext cx="1982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400" b="1">
                  <a:ea typeface="MS Mincho" pitchFamily="49" charset="-128"/>
                </a:rPr>
                <a:t>Drift</a:t>
              </a:r>
              <a:endParaRPr lang="en-US" sz="1400"/>
            </a:p>
          </p:txBody>
        </p:sp>
        <p:sp>
          <p:nvSpPr>
            <p:cNvPr id="5149" name="Line 25"/>
            <p:cNvSpPr>
              <a:spLocks noChangeShapeType="1"/>
            </p:cNvSpPr>
            <p:nvPr/>
          </p:nvSpPr>
          <p:spPr bwMode="auto">
            <a:xfrm>
              <a:off x="5707" y="10002"/>
              <a:ext cx="260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0" name="Line 26"/>
            <p:cNvSpPr>
              <a:spLocks noChangeShapeType="1"/>
            </p:cNvSpPr>
            <p:nvPr/>
          </p:nvSpPr>
          <p:spPr bwMode="auto">
            <a:xfrm>
              <a:off x="5087" y="10002"/>
              <a:ext cx="6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1" name="Line 27"/>
            <p:cNvSpPr>
              <a:spLocks noChangeShapeType="1"/>
            </p:cNvSpPr>
            <p:nvPr/>
          </p:nvSpPr>
          <p:spPr bwMode="auto">
            <a:xfrm>
              <a:off x="9051" y="9631"/>
              <a:ext cx="40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2" name="Line 28"/>
            <p:cNvSpPr>
              <a:spLocks noChangeShapeType="1"/>
            </p:cNvSpPr>
            <p:nvPr/>
          </p:nvSpPr>
          <p:spPr bwMode="auto">
            <a:xfrm>
              <a:off x="9051" y="8764"/>
              <a:ext cx="42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3" name="AutoShape 29"/>
            <p:cNvSpPr>
              <a:spLocks noChangeArrowheads="1"/>
            </p:cNvSpPr>
            <p:nvPr/>
          </p:nvSpPr>
          <p:spPr bwMode="auto">
            <a:xfrm>
              <a:off x="9547" y="8764"/>
              <a:ext cx="124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AutoShape 30"/>
            <p:cNvSpPr>
              <a:spLocks noChangeArrowheads="1"/>
            </p:cNvSpPr>
            <p:nvPr/>
          </p:nvSpPr>
          <p:spPr bwMode="auto">
            <a:xfrm>
              <a:off x="10909" y="8764"/>
              <a:ext cx="124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5" name="AutoShape 31"/>
            <p:cNvSpPr>
              <a:spLocks noChangeArrowheads="1"/>
            </p:cNvSpPr>
            <p:nvPr/>
          </p:nvSpPr>
          <p:spPr bwMode="auto">
            <a:xfrm>
              <a:off x="13139" y="8764"/>
              <a:ext cx="124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6" name="Text Box 32"/>
            <p:cNvSpPr txBox="1">
              <a:spLocks noChangeArrowheads="1"/>
            </p:cNvSpPr>
            <p:nvPr/>
          </p:nvSpPr>
          <p:spPr bwMode="auto">
            <a:xfrm>
              <a:off x="8184" y="9631"/>
              <a:ext cx="1363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400" b="1">
                  <a:ea typeface="MS Mincho" pitchFamily="49" charset="-128"/>
                </a:rPr>
                <a:t>Buncher</a:t>
              </a:r>
              <a:endParaRPr lang="en-US" sz="1400"/>
            </a:p>
          </p:txBody>
        </p:sp>
        <p:sp>
          <p:nvSpPr>
            <p:cNvPr id="5157" name="Text Box 33"/>
            <p:cNvSpPr txBox="1">
              <a:spLocks noChangeArrowheads="1"/>
            </p:cNvSpPr>
            <p:nvPr/>
          </p:nvSpPr>
          <p:spPr bwMode="auto">
            <a:xfrm>
              <a:off x="9547" y="9631"/>
              <a:ext cx="1362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400" b="1">
                  <a:ea typeface="MS Mincho" pitchFamily="49" charset="-128"/>
                </a:rPr>
                <a:t>Rotator</a:t>
              </a:r>
              <a:endParaRPr lang="en-US" sz="1400"/>
            </a:p>
          </p:txBody>
        </p:sp>
        <p:sp>
          <p:nvSpPr>
            <p:cNvPr id="5158" name="Text Box 34"/>
            <p:cNvSpPr txBox="1">
              <a:spLocks noChangeArrowheads="1"/>
            </p:cNvSpPr>
            <p:nvPr/>
          </p:nvSpPr>
          <p:spPr bwMode="auto">
            <a:xfrm>
              <a:off x="11405" y="9631"/>
              <a:ext cx="1362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400" b="1">
                  <a:ea typeface="MS Mincho" pitchFamily="49" charset="-128"/>
                </a:rPr>
                <a:t>Cooler</a:t>
              </a:r>
              <a:endParaRPr lang="en-US" sz="1400"/>
            </a:p>
          </p:txBody>
        </p:sp>
        <p:sp>
          <p:nvSpPr>
            <p:cNvPr id="5159" name="Text Box 35"/>
            <p:cNvSpPr txBox="1">
              <a:spLocks noChangeArrowheads="1"/>
            </p:cNvSpPr>
            <p:nvPr/>
          </p:nvSpPr>
          <p:spPr bwMode="auto">
            <a:xfrm>
              <a:off x="8304" y="10080"/>
              <a:ext cx="1115" cy="2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200" b="1">
                  <a:latin typeface="Times New Roman" pitchFamily="18" charset="0"/>
                  <a:ea typeface="MS Mincho" pitchFamily="49" charset="-128"/>
                </a:rPr>
                <a:t>~33m</a:t>
              </a:r>
              <a:endParaRPr lang="en-US" sz="1200"/>
            </a:p>
          </p:txBody>
        </p:sp>
        <p:sp>
          <p:nvSpPr>
            <p:cNvPr id="5160" name="Text Box 36"/>
            <p:cNvSpPr txBox="1">
              <a:spLocks noChangeArrowheads="1"/>
            </p:cNvSpPr>
            <p:nvPr/>
          </p:nvSpPr>
          <p:spPr bwMode="auto">
            <a:xfrm>
              <a:off x="9744" y="10080"/>
              <a:ext cx="1115" cy="2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200" b="1">
                  <a:latin typeface="Times New Roman" pitchFamily="18" charset="0"/>
                  <a:ea typeface="MS Mincho" pitchFamily="49" charset="-128"/>
                </a:rPr>
                <a:t>42 m</a:t>
              </a:r>
              <a:endParaRPr lang="en-US" sz="1200"/>
            </a:p>
          </p:txBody>
        </p:sp>
        <p:sp>
          <p:nvSpPr>
            <p:cNvPr id="5161" name="Text Box 37"/>
            <p:cNvSpPr txBox="1">
              <a:spLocks noChangeArrowheads="1"/>
            </p:cNvSpPr>
            <p:nvPr/>
          </p:nvSpPr>
          <p:spPr bwMode="auto">
            <a:xfrm>
              <a:off x="11544" y="10080"/>
              <a:ext cx="1115" cy="2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400">
                  <a:latin typeface="Times New Roman" pitchFamily="18" charset="0"/>
                  <a:ea typeface="MS Mincho" pitchFamily="49" charset="-128"/>
                </a:rPr>
                <a:t>~</a:t>
              </a:r>
              <a:r>
                <a:rPr lang="en-US" altLang="ja-JP" sz="1400" b="1">
                  <a:latin typeface="Times New Roman" pitchFamily="18" charset="0"/>
                  <a:ea typeface="MS Mincho" pitchFamily="49" charset="-128"/>
                </a:rPr>
                <a:t>80 </a:t>
              </a:r>
              <a:r>
                <a:rPr lang="en-US" altLang="ja-JP" sz="900" b="1">
                  <a:latin typeface="Times New Roman" pitchFamily="18" charset="0"/>
                  <a:ea typeface="MS Mincho" pitchFamily="49" charset="-128"/>
                </a:rPr>
                <a:t>m</a:t>
              </a:r>
              <a:endParaRPr lang="en-US" sz="1800"/>
            </a:p>
          </p:txBody>
        </p:sp>
        <p:sp>
          <p:nvSpPr>
            <p:cNvPr id="5162" name="Text Box 38"/>
            <p:cNvSpPr txBox="1">
              <a:spLocks noChangeArrowheads="1"/>
            </p:cNvSpPr>
            <p:nvPr/>
          </p:nvSpPr>
          <p:spPr bwMode="auto">
            <a:xfrm>
              <a:off x="4344" y="8640"/>
              <a:ext cx="1079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ja-JP" b="1">
                  <a:solidFill>
                    <a:srgbClr val="0000FF"/>
                  </a:solidFill>
                  <a:ea typeface="MS Mincho" pitchFamily="49" charset="-128"/>
                </a:rPr>
                <a:t>p</a:t>
              </a:r>
              <a:endParaRPr lang="en-US"/>
            </a:p>
          </p:txBody>
        </p:sp>
        <p:sp>
          <p:nvSpPr>
            <p:cNvPr id="5163" name="Text Box 39"/>
            <p:cNvSpPr txBox="1">
              <a:spLocks noChangeArrowheads="1"/>
            </p:cNvSpPr>
            <p:nvPr/>
          </p:nvSpPr>
          <p:spPr bwMode="auto">
            <a:xfrm>
              <a:off x="5965" y="9000"/>
              <a:ext cx="1439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ja-JP" sz="1800" b="1">
                  <a:solidFill>
                    <a:srgbClr val="6600CC"/>
                  </a:solidFill>
                  <a:ea typeface="MS Mincho" pitchFamily="49" charset="-128"/>
                </a:rPr>
                <a:t>π</a:t>
              </a:r>
              <a:r>
                <a:rPr lang="en-US" altLang="ja-JP" sz="1800" b="1">
                  <a:solidFill>
                    <a:srgbClr val="D60093"/>
                  </a:solidFill>
                  <a:ea typeface="MS Mincho" pitchFamily="49" charset="-128"/>
                </a:rPr>
                <a:t>→μ</a:t>
              </a:r>
              <a:endParaRPr lang="en-US" sz="1800"/>
            </a:p>
          </p:txBody>
        </p:sp>
        <p:sp>
          <p:nvSpPr>
            <p:cNvPr id="5164" name="Line 40"/>
            <p:cNvSpPr>
              <a:spLocks noChangeShapeType="1"/>
            </p:cNvSpPr>
            <p:nvPr/>
          </p:nvSpPr>
          <p:spPr bwMode="auto">
            <a:xfrm>
              <a:off x="7224" y="9242"/>
              <a:ext cx="4320" cy="1"/>
            </a:xfrm>
            <a:prstGeom prst="line">
              <a:avLst/>
            </a:prstGeom>
            <a:noFill/>
            <a:ln w="9525">
              <a:solidFill>
                <a:srgbClr val="D60093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5" name="Line 41"/>
            <p:cNvSpPr>
              <a:spLocks noChangeShapeType="1"/>
            </p:cNvSpPr>
            <p:nvPr/>
          </p:nvSpPr>
          <p:spPr bwMode="auto">
            <a:xfrm>
              <a:off x="4946" y="9199"/>
              <a:ext cx="989" cy="43"/>
            </a:xfrm>
            <a:prstGeom prst="line">
              <a:avLst/>
            </a:prstGeom>
            <a:noFill/>
            <a:ln w="9525">
              <a:solidFill>
                <a:srgbClr val="6600CC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126" name="Picture 42" descr="celmodif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4" t="6252" r="7144"/>
          <a:stretch>
            <a:fillRect/>
          </a:stretch>
        </p:blipFill>
        <p:spPr bwMode="auto">
          <a:xfrm>
            <a:off x="4197350" y="2994025"/>
            <a:ext cx="197485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747963"/>
            <a:ext cx="213677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18"/>
          <a:stretch>
            <a:fillRect/>
          </a:stretch>
        </p:blipFill>
        <p:spPr bwMode="auto">
          <a:xfrm>
            <a:off x="1228725" y="5530850"/>
            <a:ext cx="640715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12" descr="white2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386" y="5451310"/>
            <a:ext cx="4232171" cy="140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6" descr="0bla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3020" y="875328"/>
            <a:ext cx="4229100" cy="1248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0849778-F1C9-4598-BD73-91DD01AB8E1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Neutrino Factory Front End</a:t>
            </a:r>
          </a:p>
        </p:txBody>
      </p:sp>
      <p:pic>
        <p:nvPicPr>
          <p:cNvPr id="9222" name="Picture 8" descr="oldrt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0208" y="4303320"/>
            <a:ext cx="4205288" cy="148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Rectangle 47"/>
          <p:cNvSpPr>
            <a:spLocks noChangeArrowheads="1"/>
          </p:cNvSpPr>
          <p:nvPr/>
        </p:nvSpPr>
        <p:spPr bwMode="auto">
          <a:xfrm>
            <a:off x="5038105" y="6161169"/>
            <a:ext cx="2383971" cy="423862"/>
          </a:xfrm>
          <a:prstGeom prst="rect">
            <a:avLst/>
          </a:prstGeom>
          <a:noFill/>
          <a:ln w="0" algn="ctr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48"/>
          <p:cNvSpPr txBox="1">
            <a:spLocks noChangeArrowheads="1"/>
          </p:cNvSpPr>
          <p:nvPr/>
        </p:nvSpPr>
        <p:spPr bwMode="auto">
          <a:xfrm>
            <a:off x="5512481" y="5763925"/>
            <a:ext cx="1233487" cy="3365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C3300"/>
                </a:solidFill>
              </a:rPr>
              <a:t>23 bunches</a:t>
            </a:r>
          </a:p>
        </p:txBody>
      </p:sp>
      <p:pic>
        <p:nvPicPr>
          <p:cNvPr id="49" name="Picture 12" descr="white1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45581" y="3348842"/>
            <a:ext cx="4205445" cy="125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7" descr="white8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8557" y="2193555"/>
            <a:ext cx="4239491" cy="123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6" descr="white15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52743" y="4548690"/>
            <a:ext cx="420052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Box 53"/>
          <p:cNvSpPr txBox="1"/>
          <p:nvPr/>
        </p:nvSpPr>
        <p:spPr>
          <a:xfrm>
            <a:off x="8267941" y="1238250"/>
            <a:ext cx="470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0m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7636719" y="2297875"/>
            <a:ext cx="1144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Drift - 80m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7380514" y="3770416"/>
            <a:ext cx="1401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Bunch-110m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396348" y="4855029"/>
            <a:ext cx="1401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Rotate-155m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453745" y="5850577"/>
            <a:ext cx="1401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Cool-240m</a:t>
            </a:r>
            <a:endParaRPr lang="en-US" dirty="0"/>
          </a:p>
        </p:txBody>
      </p:sp>
      <p:sp>
        <p:nvSpPr>
          <p:cNvPr id="62" name="Text Box 18"/>
          <p:cNvSpPr txBox="1">
            <a:spLocks noChangeArrowheads="1"/>
          </p:cNvSpPr>
          <p:nvPr/>
        </p:nvSpPr>
        <p:spPr bwMode="auto">
          <a:xfrm>
            <a:off x="4275199" y="703861"/>
            <a:ext cx="1033071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1400" b="1" dirty="0">
                <a:solidFill>
                  <a:srgbClr val="0000CC"/>
                </a:solidFill>
                <a:latin typeface="Arial Narrow" pitchFamily="34" charset="0"/>
              </a:rPr>
              <a:t>700 </a:t>
            </a:r>
            <a:r>
              <a:rPr lang="en-US" sz="1400" b="1" dirty="0" err="1">
                <a:solidFill>
                  <a:srgbClr val="0000CC"/>
                </a:solidFill>
                <a:latin typeface="Arial Narrow" pitchFamily="34" charset="0"/>
              </a:rPr>
              <a:t>MeV</a:t>
            </a:r>
            <a:r>
              <a:rPr lang="en-US" sz="1400" b="1" dirty="0">
                <a:solidFill>
                  <a:srgbClr val="0000CC"/>
                </a:solidFill>
                <a:latin typeface="Arial Narrow" pitchFamily="34" charset="0"/>
              </a:rPr>
              <a:t>/c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253038" y="1965313"/>
            <a:ext cx="8082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Font typeface="Wingdings" pitchFamily="2" charset="2"/>
              <a:buNone/>
            </a:pPr>
            <a:r>
              <a:rPr lang="en-US" b="1" dirty="0" smtClean="0">
                <a:solidFill>
                  <a:srgbClr val="0000CC"/>
                </a:solidFill>
                <a:latin typeface="Arial Narrow" pitchFamily="34" charset="0"/>
              </a:rPr>
              <a:t>0 </a:t>
            </a:r>
            <a:r>
              <a:rPr lang="en-US" b="1" dirty="0" err="1" smtClean="0">
                <a:solidFill>
                  <a:srgbClr val="0000CC"/>
                </a:solidFill>
                <a:latin typeface="Arial Narrow" pitchFamily="34" charset="0"/>
              </a:rPr>
              <a:t>MeV</a:t>
            </a:r>
            <a:r>
              <a:rPr lang="en-US" b="1" dirty="0" smtClean="0">
                <a:solidFill>
                  <a:srgbClr val="0000CC"/>
                </a:solidFill>
                <a:latin typeface="Arial Narrow" pitchFamily="34" charset="0"/>
              </a:rPr>
              <a:t>/c</a:t>
            </a:r>
            <a:endParaRPr lang="en-US" b="1" dirty="0">
              <a:solidFill>
                <a:srgbClr val="0000CC"/>
              </a:solidFill>
              <a:latin typeface="Arial Narrow" pitchFamily="34" charset="0"/>
            </a:endParaRPr>
          </a:p>
        </p:txBody>
      </p:sp>
      <p:sp>
        <p:nvSpPr>
          <p:cNvPr id="64" name="Text Box 14"/>
          <p:cNvSpPr txBox="1">
            <a:spLocks noChangeArrowheads="1"/>
          </p:cNvSpPr>
          <p:nvPr/>
        </p:nvSpPr>
        <p:spPr bwMode="auto">
          <a:xfrm>
            <a:off x="4437598" y="1784058"/>
            <a:ext cx="72600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1400" b="1" dirty="0">
                <a:latin typeface="Arial Narrow" pitchFamily="34" charset="0"/>
              </a:rPr>
              <a:t>-30m</a:t>
            </a:r>
          </a:p>
        </p:txBody>
      </p:sp>
      <p:sp>
        <p:nvSpPr>
          <p:cNvPr id="65" name="Text Box 14"/>
          <p:cNvSpPr txBox="1">
            <a:spLocks noChangeArrowheads="1"/>
          </p:cNvSpPr>
          <p:nvPr/>
        </p:nvSpPr>
        <p:spPr bwMode="auto">
          <a:xfrm>
            <a:off x="8572158" y="1828793"/>
            <a:ext cx="583499" cy="3057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1400" b="1" dirty="0" smtClean="0">
                <a:latin typeface="Arial Narrow" pitchFamily="34" charset="0"/>
              </a:rPr>
              <a:t>30m</a:t>
            </a:r>
            <a:endParaRPr lang="en-US" sz="1400" b="1" dirty="0">
              <a:latin typeface="Arial Narrow" pitchFamily="34" charset="0"/>
            </a:endParaRPr>
          </a:p>
        </p:txBody>
      </p:sp>
      <p:sp>
        <p:nvSpPr>
          <p:cNvPr id="24" name="Oval 9"/>
          <p:cNvSpPr>
            <a:spLocks noChangeArrowheads="1"/>
          </p:cNvSpPr>
          <p:nvPr/>
        </p:nvSpPr>
        <p:spPr bwMode="auto">
          <a:xfrm>
            <a:off x="6820011" y="4272461"/>
            <a:ext cx="75394" cy="61717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25" name="Oval 9"/>
          <p:cNvSpPr>
            <a:spLocks noChangeArrowheads="1"/>
          </p:cNvSpPr>
          <p:nvPr/>
        </p:nvSpPr>
        <p:spPr bwMode="auto">
          <a:xfrm flipV="1">
            <a:off x="5903375" y="4114140"/>
            <a:ext cx="45719" cy="45719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6"/>
          <p:cNvSpPr txBox="1">
            <a:spLocks noChangeArrowheads="1"/>
          </p:cNvSpPr>
          <p:nvPr/>
        </p:nvSpPr>
        <p:spPr bwMode="auto">
          <a:xfrm>
            <a:off x="0" y="713552"/>
            <a:ext cx="4800600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50000"/>
              <a:buChar char="•"/>
              <a:defRPr>
                <a:solidFill>
                  <a:srgbClr val="CC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Drift from target ~80m</a:t>
            </a:r>
          </a:p>
          <a:p>
            <a:pPr lvl="1"/>
            <a:r>
              <a:rPr lang="en-US" sz="1800" dirty="0" smtClean="0"/>
              <a:t>Beam lengthens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Buncher</a:t>
            </a:r>
            <a:r>
              <a:rPr lang="en-US" sz="2000" dirty="0" smtClean="0"/>
              <a:t> (~33m)</a:t>
            </a:r>
          </a:p>
          <a:p>
            <a:pPr lvl="1"/>
            <a:r>
              <a:rPr lang="en-US" sz="1800" b="1" dirty="0" smtClean="0"/>
              <a:t>N=10</a:t>
            </a:r>
          </a:p>
          <a:p>
            <a:pPr lvl="1"/>
            <a:r>
              <a:rPr lang="en-US" sz="1800" b="1" dirty="0" smtClean="0"/>
              <a:t>P</a:t>
            </a:r>
            <a:r>
              <a:rPr lang="en-US" sz="1800" b="1" baseline="-25000" dirty="0" smtClean="0"/>
              <a:t>0</a:t>
            </a:r>
            <a:r>
              <a:rPr lang="en-US" sz="1800" b="1" dirty="0" smtClean="0"/>
              <a:t>=233</a:t>
            </a:r>
            <a:r>
              <a:rPr lang="en-US" sz="1600" b="1" dirty="0" smtClean="0"/>
              <a:t>MeV/c</a:t>
            </a:r>
            <a:r>
              <a:rPr lang="en-US" sz="1800" b="1" dirty="0" smtClean="0"/>
              <a:t>, P</a:t>
            </a:r>
            <a:r>
              <a:rPr lang="en-US" sz="1800" b="1" baseline="-25000" dirty="0" smtClean="0"/>
              <a:t>N</a:t>
            </a:r>
            <a:r>
              <a:rPr lang="en-US" sz="1800" b="1" dirty="0" smtClean="0"/>
              <a:t>=154</a:t>
            </a:r>
            <a:r>
              <a:rPr lang="en-US" sz="1600" b="1" dirty="0" smtClean="0"/>
              <a:t>MeV/c</a:t>
            </a:r>
          </a:p>
          <a:p>
            <a:pPr lvl="1"/>
            <a:r>
              <a:rPr lang="en-US" sz="1800" b="1" dirty="0" smtClean="0"/>
              <a:t>330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→ 235 MHz</a:t>
            </a:r>
          </a:p>
          <a:p>
            <a:pPr lvl="1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V’= 0→9 MV/m</a:t>
            </a:r>
          </a:p>
          <a:p>
            <a:r>
              <a:rPr lang="en-US" sz="2000" dirty="0" smtClean="0">
                <a:cs typeface="Arial" pitchFamily="34" charset="0"/>
              </a:rPr>
              <a:t>Rotator (~42m)</a:t>
            </a:r>
          </a:p>
          <a:p>
            <a:pPr lvl="1"/>
            <a:r>
              <a:rPr lang="en-US" sz="1800" b="1" dirty="0" smtClean="0">
                <a:cs typeface="Arial" pitchFamily="34" charset="0"/>
              </a:rPr>
              <a:t>N=10.05 – </a:t>
            </a:r>
          </a:p>
          <a:p>
            <a:pPr lvl="2"/>
            <a:r>
              <a:rPr lang="en-US" sz="1600" b="1" dirty="0" smtClean="0">
                <a:cs typeface="Arial" pitchFamily="34" charset="0"/>
              </a:rPr>
              <a:t>accelerate/decelerate bunches</a:t>
            </a:r>
          </a:p>
          <a:p>
            <a:pPr lvl="1"/>
            <a:r>
              <a:rPr lang="en-US" sz="1800" b="1" dirty="0" smtClean="0">
                <a:cs typeface="Arial" pitchFamily="34" charset="0"/>
              </a:rPr>
              <a:t>235</a:t>
            </a:r>
            <a:r>
              <a:rPr lang="en-US" sz="1800" b="1" dirty="0" smtClean="0"/>
              <a:t>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→ 202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MHz,V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’= 12 MV/m</a:t>
            </a:r>
            <a:endParaRPr lang="en-US" sz="1800" dirty="0" smtClean="0">
              <a:cs typeface="Arial" pitchFamily="34" charset="0"/>
            </a:endParaRPr>
          </a:p>
          <a:p>
            <a:r>
              <a:rPr lang="en-US" sz="2000" dirty="0" smtClean="0">
                <a:cs typeface="Arial" pitchFamily="34" charset="0"/>
              </a:rPr>
              <a:t>Cooler (~80m)</a:t>
            </a:r>
          </a:p>
          <a:p>
            <a:pPr lvl="1"/>
            <a:r>
              <a:rPr lang="en-US" sz="1800" b="1" dirty="0" smtClean="0">
                <a:cs typeface="Arial" pitchFamily="34" charset="0"/>
              </a:rPr>
              <a:t>201.25 MHz, ASOL lattice</a:t>
            </a:r>
          </a:p>
          <a:p>
            <a:pPr lvl="1"/>
            <a:r>
              <a:rPr lang="en-US" sz="1800" b="1" dirty="0" smtClean="0">
                <a:cs typeface="Arial" pitchFamily="34" charset="0"/>
              </a:rPr>
              <a:t>15MV/m in </a:t>
            </a:r>
            <a:r>
              <a:rPr lang="en-US" sz="1800" b="1" dirty="0" err="1" smtClean="0">
                <a:cs typeface="Arial" pitchFamily="34" charset="0"/>
              </a:rPr>
              <a:t>rf</a:t>
            </a:r>
            <a:r>
              <a:rPr lang="en-US" sz="1800" b="1" dirty="0" smtClean="0">
                <a:cs typeface="Arial" pitchFamily="34" charset="0"/>
              </a:rPr>
              <a:t> cavities</a:t>
            </a:r>
          </a:p>
          <a:p>
            <a:pPr lvl="1"/>
            <a:r>
              <a:rPr lang="en-US" sz="1800" b="1" dirty="0" err="1" smtClean="0">
                <a:cs typeface="Arial" pitchFamily="34" charset="0"/>
              </a:rPr>
              <a:t>LiH</a:t>
            </a:r>
            <a:r>
              <a:rPr lang="en-US" sz="1800" b="1" dirty="0" smtClean="0">
                <a:cs typeface="Arial" pitchFamily="34" charset="0"/>
              </a:rPr>
              <a:t> or H</a:t>
            </a:r>
            <a:r>
              <a:rPr lang="en-US" sz="1800" b="1" baseline="-25000" dirty="0" smtClean="0">
                <a:cs typeface="Arial" pitchFamily="34" charset="0"/>
              </a:rPr>
              <a:t>2</a:t>
            </a:r>
            <a:r>
              <a:rPr lang="en-US" sz="1800" b="1" dirty="0" smtClean="0">
                <a:cs typeface="Arial" pitchFamily="34" charset="0"/>
              </a:rPr>
              <a:t> cooling</a:t>
            </a:r>
          </a:p>
          <a:p>
            <a:r>
              <a:rPr lang="en-US" sz="2000" dirty="0" smtClean="0"/>
              <a:t>Captures both </a:t>
            </a:r>
            <a:r>
              <a:rPr lang="el-GR" sz="2000" b="0" dirty="0" smtClean="0">
                <a:solidFill>
                  <a:srgbClr val="FF3300"/>
                </a:solidFill>
              </a:rPr>
              <a:t>μ</a:t>
            </a:r>
            <a:r>
              <a:rPr lang="en-US" sz="2000" b="0" baseline="30000" dirty="0" smtClean="0">
                <a:solidFill>
                  <a:srgbClr val="FF3300"/>
                </a:solidFill>
              </a:rPr>
              <a:t>+ </a:t>
            </a:r>
            <a:r>
              <a:rPr lang="en-US" sz="2000" b="0" dirty="0" smtClean="0">
                <a:solidFill>
                  <a:schemeClr val="tx2"/>
                </a:solidFill>
              </a:rPr>
              <a:t>and</a:t>
            </a:r>
            <a:r>
              <a:rPr lang="en-US" sz="2000" b="0" dirty="0" smtClean="0">
                <a:solidFill>
                  <a:srgbClr val="FF3300"/>
                </a:solidFill>
              </a:rPr>
              <a:t> </a:t>
            </a:r>
            <a:r>
              <a:rPr lang="el-GR" sz="2000" b="0" dirty="0" smtClean="0">
                <a:solidFill>
                  <a:srgbClr val="3333FF"/>
                </a:solidFill>
              </a:rPr>
              <a:t>μ</a:t>
            </a:r>
            <a:r>
              <a:rPr lang="en-US" sz="2000" b="0" baseline="30000" dirty="0" smtClean="0">
                <a:solidFill>
                  <a:srgbClr val="3333FF"/>
                </a:solidFill>
              </a:rPr>
              <a:t>-</a:t>
            </a:r>
          </a:p>
          <a:p>
            <a:pPr>
              <a:buFont typeface="Wingdings" pitchFamily="2" charset="2"/>
              <a:buNone/>
            </a:pPr>
            <a:endParaRPr lang="en-US" sz="2000" baseline="-25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818707"/>
              </p:ext>
            </p:extLst>
          </p:nvPr>
        </p:nvGraphicFramePr>
        <p:xfrm>
          <a:off x="2400300" y="1262454"/>
          <a:ext cx="2128837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3" name="Equation" r:id="rId9" imgW="1155700" imgH="419100" progId="Equation.DSMT4">
                  <p:embed/>
                </p:oleObj>
              </mc:Choice>
              <mc:Fallback>
                <p:oleObj name="Equation" r:id="rId9" imgW="1155700" imgH="4191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0" y="1262454"/>
                        <a:ext cx="2128837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983042"/>
              </p:ext>
            </p:extLst>
          </p:nvPr>
        </p:nvGraphicFramePr>
        <p:xfrm>
          <a:off x="2962956" y="2739242"/>
          <a:ext cx="25495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4" name="Equation" r:id="rId11" imgW="1752600" imgH="419100" progId="Equation.DSMT4">
                  <p:embed/>
                </p:oleObj>
              </mc:Choice>
              <mc:Fallback>
                <p:oleObj name="Equation" r:id="rId11" imgW="1752600" imgH="4191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2956" y="2739242"/>
                        <a:ext cx="254952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6257925" y="3770416"/>
            <a:ext cx="822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r>
              <a:rPr lang="el-GR" dirty="0">
                <a:solidFill>
                  <a:srgbClr val="0033CC"/>
                </a:solidFill>
                <a:cs typeface="Arial" pitchFamily="34" charset="0"/>
              </a:rPr>
              <a:t>Δ</a:t>
            </a:r>
            <a:r>
              <a:rPr lang="en-US" dirty="0">
                <a:solidFill>
                  <a:srgbClr val="0033CC"/>
                </a:solidFill>
                <a:cs typeface="Arial" pitchFamily="34" charset="0"/>
              </a:rPr>
              <a:t>=</a:t>
            </a:r>
            <a:r>
              <a:rPr lang="en-US" sz="1400" dirty="0">
                <a:solidFill>
                  <a:srgbClr val="0033CC"/>
                </a:solidFill>
                <a:cs typeface="Arial" pitchFamily="34" charset="0"/>
              </a:rPr>
              <a:t>10</a:t>
            </a:r>
            <a:r>
              <a:rPr lang="el-GR" dirty="0">
                <a:solidFill>
                  <a:srgbClr val="0033CC"/>
                </a:solidFill>
                <a:cs typeface="Arial" pitchFamily="34" charset="0"/>
              </a:rPr>
              <a:t>λ</a:t>
            </a:r>
            <a:r>
              <a:rPr lang="en-US" baseline="-25000" dirty="0" err="1">
                <a:solidFill>
                  <a:srgbClr val="0033CC"/>
                </a:solidFill>
                <a:cs typeface="Arial" pitchFamily="34" charset="0"/>
              </a:rPr>
              <a:t>rf</a:t>
            </a:r>
            <a:endParaRPr lang="el-GR" dirty="0">
              <a:solidFill>
                <a:srgbClr val="0033CC"/>
              </a:solidFill>
              <a:cs typeface="Arial" pitchFamily="34" charset="0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6253966" y="4865444"/>
            <a:ext cx="1068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r>
              <a:rPr lang="el-GR" dirty="0">
                <a:solidFill>
                  <a:srgbClr val="0033CC"/>
                </a:solidFill>
                <a:cs typeface="Arial" pitchFamily="34" charset="0"/>
              </a:rPr>
              <a:t>Δ</a:t>
            </a:r>
            <a:r>
              <a:rPr lang="en-US" dirty="0" smtClean="0">
                <a:solidFill>
                  <a:srgbClr val="0033CC"/>
                </a:solidFill>
                <a:cs typeface="Arial" pitchFamily="34" charset="0"/>
              </a:rPr>
              <a:t>=</a:t>
            </a:r>
            <a:r>
              <a:rPr lang="en-US" sz="1400" dirty="0" smtClean="0">
                <a:solidFill>
                  <a:srgbClr val="0033CC"/>
                </a:solidFill>
                <a:cs typeface="Arial" pitchFamily="34" charset="0"/>
              </a:rPr>
              <a:t>10.05</a:t>
            </a:r>
            <a:r>
              <a:rPr lang="el-GR" dirty="0" smtClean="0">
                <a:solidFill>
                  <a:srgbClr val="0033CC"/>
                </a:solidFill>
                <a:cs typeface="Arial" pitchFamily="34" charset="0"/>
              </a:rPr>
              <a:t>λ</a:t>
            </a:r>
            <a:r>
              <a:rPr lang="en-US" baseline="-25000" dirty="0" err="1">
                <a:solidFill>
                  <a:srgbClr val="0033CC"/>
                </a:solidFill>
                <a:cs typeface="Arial" pitchFamily="34" charset="0"/>
              </a:rPr>
              <a:t>rf</a:t>
            </a:r>
            <a:endParaRPr lang="el-GR" dirty="0">
              <a:solidFill>
                <a:srgbClr val="0033CC"/>
              </a:solidFill>
              <a:cs typeface="Arial" pitchFamily="34" charset="0"/>
            </a:endParaRPr>
          </a:p>
        </p:txBody>
      </p:sp>
      <p:cxnSp>
        <p:nvCxnSpPr>
          <p:cNvPr id="6" name="Straight Arrow Connector 5"/>
          <p:cNvCxnSpPr>
            <a:stCxn id="24" idx="4"/>
          </p:cNvCxnSpPr>
          <p:nvPr/>
        </p:nvCxnSpPr>
        <p:spPr bwMode="auto">
          <a:xfrm flipH="1" flipV="1">
            <a:off x="6853006" y="4136366"/>
            <a:ext cx="4702" cy="197812"/>
          </a:xfrm>
          <a:prstGeom prst="straightConnector1">
            <a:avLst/>
          </a:prstGeom>
          <a:solidFill>
            <a:srgbClr val="0033CC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Oval 9"/>
          <p:cNvSpPr>
            <a:spLocks noChangeArrowheads="1"/>
          </p:cNvSpPr>
          <p:nvPr/>
        </p:nvSpPr>
        <p:spPr bwMode="auto">
          <a:xfrm flipV="1">
            <a:off x="5952969" y="5342776"/>
            <a:ext cx="45719" cy="45719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 flipV="1">
            <a:off x="6888546" y="5365636"/>
            <a:ext cx="45719" cy="45719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5583919" y="3908033"/>
            <a:ext cx="0" cy="200937"/>
          </a:xfrm>
          <a:prstGeom prst="straightConnector1">
            <a:avLst/>
          </a:prstGeom>
          <a:solidFill>
            <a:srgbClr val="0033CC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5949094" y="2938272"/>
            <a:ext cx="180130" cy="0"/>
          </a:xfrm>
          <a:prstGeom prst="straightConnector1">
            <a:avLst/>
          </a:prstGeom>
          <a:solidFill>
            <a:srgbClr val="0033CC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6857708" y="3133344"/>
            <a:ext cx="222542" cy="0"/>
          </a:xfrm>
          <a:prstGeom prst="straightConnector1">
            <a:avLst/>
          </a:prstGeom>
          <a:solidFill>
            <a:srgbClr val="0033CC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4649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DDF3FB-8E94-40CB-92F8-ADEB910DD421}" type="slidenum">
              <a:rPr lang="en-US" sz="1400" smtClean="0"/>
              <a:pPr eaLnBrk="1" hangingPunct="1"/>
              <a:t>5</a:t>
            </a:fld>
            <a:endParaRPr lang="en-US" sz="1400" smtClean="0"/>
          </a:p>
        </p:txBody>
      </p:sp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ICOOL - G4beamline 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" y="835025"/>
            <a:ext cx="4714875" cy="55245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P. </a:t>
            </a:r>
            <a:r>
              <a:rPr lang="en-US" sz="2000" dirty="0" err="1" smtClean="0"/>
              <a:t>Snopok</a:t>
            </a:r>
            <a:r>
              <a:rPr lang="en-US" sz="2000" dirty="0" smtClean="0"/>
              <a:t> has run the IDS front end with both ICOOL &amp; G4 </a:t>
            </a:r>
            <a:r>
              <a:rPr lang="en-US" sz="2000" dirty="0" err="1" smtClean="0"/>
              <a:t>beamline</a:t>
            </a:r>
            <a:endParaRPr lang="en-US" sz="2000" dirty="0" smtClean="0"/>
          </a:p>
          <a:p>
            <a:pPr lvl="1" eaLnBrk="1" hangingPunct="1"/>
            <a:r>
              <a:rPr lang="en-US" sz="1800" dirty="0" smtClean="0"/>
              <a:t>High statistics (&gt;10</a:t>
            </a:r>
            <a:r>
              <a:rPr lang="en-US" sz="1800" baseline="30000" dirty="0" smtClean="0"/>
              <a:t>5 </a:t>
            </a:r>
            <a:r>
              <a:rPr lang="en-US" sz="1800" dirty="0" smtClean="0"/>
              <a:t>tracks)</a:t>
            </a:r>
          </a:p>
          <a:p>
            <a:pPr lvl="1" eaLnBrk="1" hangingPunct="1"/>
            <a:r>
              <a:rPr lang="en-US" sz="1800" dirty="0" smtClean="0"/>
              <a:t>Obtains ~0.1 </a:t>
            </a:r>
            <a:r>
              <a:rPr lang="el-GR" sz="1800" dirty="0" smtClean="0"/>
              <a:t>μ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 and </a:t>
            </a:r>
            <a:r>
              <a:rPr lang="el-GR" sz="1800" dirty="0" smtClean="0"/>
              <a:t>μ</a:t>
            </a:r>
            <a:r>
              <a:rPr lang="en-US" sz="1800" baseline="30000" dirty="0" smtClean="0"/>
              <a:t>- </a:t>
            </a:r>
            <a:r>
              <a:rPr lang="en-US" sz="1800" dirty="0" smtClean="0"/>
              <a:t> /8 </a:t>
            </a:r>
            <a:r>
              <a:rPr lang="en-US" sz="1800" dirty="0" err="1" smtClean="0"/>
              <a:t>GeV</a:t>
            </a:r>
            <a:r>
              <a:rPr lang="en-US" sz="1800" dirty="0" smtClean="0"/>
              <a:t> p within acceptances</a:t>
            </a:r>
          </a:p>
          <a:p>
            <a:pPr lvl="2" eaLnBrk="1" hangingPunct="1"/>
            <a:r>
              <a:rPr lang="en-US" sz="1600" dirty="0" err="1">
                <a:latin typeface="Arial" pitchFamily="34" charset="0"/>
                <a:cs typeface="Arial" pitchFamily="34" charset="0"/>
              </a:rPr>
              <a:t>ε</a:t>
            </a:r>
            <a:r>
              <a:rPr lang="en-US" sz="1600" baseline="-250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&lt; 0.03, </a:t>
            </a:r>
            <a:r>
              <a:rPr lang="el-GR" sz="1600" dirty="0">
                <a:latin typeface="Arial" pitchFamily="34" charset="0"/>
                <a:cs typeface="Arial" pitchFamily="34" charset="0"/>
              </a:rPr>
              <a:t>ε</a:t>
            </a:r>
            <a:r>
              <a:rPr lang="en-US" sz="1600" baseline="-25000" dirty="0">
                <a:latin typeface="Arial" pitchFamily="34" charset="0"/>
                <a:cs typeface="Arial" pitchFamily="34" charset="0"/>
              </a:rPr>
              <a:t>L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&lt; 0.15</a:t>
            </a:r>
          </a:p>
          <a:p>
            <a:pPr marL="0" indent="0" eaLnBrk="1" hangingPunct="1">
              <a:buNone/>
            </a:pPr>
            <a:endParaRPr lang="en-US" sz="2000" dirty="0" smtClean="0"/>
          </a:p>
          <a:p>
            <a:pPr eaLnBrk="1" hangingPunct="1"/>
            <a:r>
              <a:rPr lang="en-US" sz="2000" dirty="0" smtClean="0"/>
              <a:t>Validation of simulation codes</a:t>
            </a:r>
          </a:p>
          <a:p>
            <a:pPr lvl="1" eaLnBrk="1" hangingPunct="1"/>
            <a:r>
              <a:rPr lang="en-US" sz="1800" dirty="0" smtClean="0"/>
              <a:t>Simultaneous simulation of both signs</a:t>
            </a:r>
          </a:p>
        </p:txBody>
      </p:sp>
      <p:sp>
        <p:nvSpPr>
          <p:cNvPr id="18437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z="2000" smtClean="0"/>
          </a:p>
        </p:txBody>
      </p:sp>
      <p:pic>
        <p:nvPicPr>
          <p:cNvPr id="18438" name="Picture 5" descr="pavelem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822325"/>
            <a:ext cx="4594225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6" descr="paveluie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800475"/>
            <a:ext cx="44291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Line 7"/>
          <p:cNvSpPr>
            <a:spLocks noChangeShapeType="1"/>
          </p:cNvSpPr>
          <p:nvPr/>
        </p:nvSpPr>
        <p:spPr bwMode="auto">
          <a:xfrm>
            <a:off x="8177213" y="4302125"/>
            <a:ext cx="0" cy="2136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41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7863"/>
            <a:ext cx="5000625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C9732A-D44D-4C5F-9CD7-6502D0734C16}" type="slidenum">
              <a:rPr lang="en-US" sz="1400" smtClean="0"/>
              <a:pPr eaLnBrk="1" hangingPunct="1"/>
              <a:t>6</a:t>
            </a:fld>
            <a:endParaRPr lang="en-US" sz="1400" smtClean="0"/>
          </a:p>
        </p:txBody>
      </p:sp>
      <p:sp>
        <p:nvSpPr>
          <p:cNvPr id="83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Parameters of IDR baseline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714375"/>
            <a:ext cx="7772400" cy="5524500"/>
          </a:xfrm>
        </p:spPr>
        <p:txBody>
          <a:bodyPr/>
          <a:lstStyle/>
          <a:p>
            <a:pPr eaLnBrk="1" hangingPunct="1"/>
            <a:r>
              <a:rPr lang="en-US" smtClean="0"/>
              <a:t>Initial drift from target to buncher is 79.6m</a:t>
            </a:r>
          </a:p>
          <a:p>
            <a:pPr lvl="1" eaLnBrk="1" hangingPunct="1"/>
            <a:r>
              <a:rPr lang="en-US" smtClean="0"/>
              <a:t>18.9m (adiabatic ~20T to ~1.5T solenoid)</a:t>
            </a:r>
          </a:p>
          <a:p>
            <a:pPr lvl="1" eaLnBrk="1" hangingPunct="1"/>
            <a:r>
              <a:rPr lang="en-US" smtClean="0"/>
              <a:t>60.7m (1.5T solenoid)</a:t>
            </a:r>
            <a:endParaRPr lang="en-US" smtClean="0">
              <a:latin typeface="Estrangelo Edessa" pitchFamily="66" charset="0"/>
            </a:endParaRPr>
          </a:p>
          <a:p>
            <a:pPr eaLnBrk="1" hangingPunct="1"/>
            <a:r>
              <a:rPr lang="en-US" smtClean="0"/>
              <a:t>Buncher rf – 33m </a:t>
            </a:r>
          </a:p>
          <a:p>
            <a:pPr lvl="1" eaLnBrk="1" hangingPunct="1"/>
            <a:r>
              <a:rPr lang="en-US" smtClean="0"/>
              <a:t>320 </a:t>
            </a:r>
            <a:r>
              <a:rPr lang="en-US" smtClean="0">
                <a:sym typeface="Wingdings" pitchFamily="2" charset="2"/>
              </a:rPr>
              <a:t> 232 MHz</a:t>
            </a:r>
          </a:p>
          <a:p>
            <a:pPr lvl="1" eaLnBrk="1" hangingPunct="1"/>
            <a:r>
              <a:rPr lang="en-US" smtClean="0">
                <a:sym typeface="Wingdings" pitchFamily="2" charset="2"/>
              </a:rPr>
              <a:t>0  9 MV/m  (2/3 occupancy)</a:t>
            </a:r>
          </a:p>
          <a:p>
            <a:pPr lvl="1" eaLnBrk="1" hangingPunct="1"/>
            <a:r>
              <a:rPr lang="en-US" smtClean="0">
                <a:sym typeface="Wingdings" pitchFamily="2" charset="2"/>
              </a:rPr>
              <a:t>B=1.5T</a:t>
            </a:r>
          </a:p>
          <a:p>
            <a:pPr eaLnBrk="1" hangingPunct="1"/>
            <a:r>
              <a:rPr lang="en-US" smtClean="0"/>
              <a:t>Rotator rf -42m</a:t>
            </a:r>
          </a:p>
          <a:p>
            <a:pPr lvl="1" eaLnBrk="1" hangingPunct="1"/>
            <a:r>
              <a:rPr lang="en-US" smtClean="0"/>
              <a:t>232 </a:t>
            </a:r>
            <a:r>
              <a:rPr lang="en-US" smtClean="0">
                <a:sym typeface="Wingdings" pitchFamily="2" charset="2"/>
              </a:rPr>
              <a:t> 202 MHz</a:t>
            </a:r>
          </a:p>
          <a:p>
            <a:pPr lvl="1" eaLnBrk="1" hangingPunct="1"/>
            <a:r>
              <a:rPr lang="en-US" smtClean="0">
                <a:sym typeface="Wingdings" pitchFamily="2" charset="2"/>
              </a:rPr>
              <a:t>12 MV/m (2/3 occupancy)</a:t>
            </a:r>
          </a:p>
          <a:p>
            <a:pPr lvl="1" eaLnBrk="1" hangingPunct="1"/>
            <a:r>
              <a:rPr lang="en-US" smtClean="0">
                <a:sym typeface="Wingdings" pitchFamily="2" charset="2"/>
              </a:rPr>
              <a:t>B=1.5T</a:t>
            </a:r>
          </a:p>
          <a:p>
            <a:pPr eaLnBrk="1" hangingPunct="1"/>
            <a:r>
              <a:rPr lang="en-US" smtClean="0">
                <a:sym typeface="Wingdings" pitchFamily="2" charset="2"/>
              </a:rPr>
              <a:t>Cooler (50 to 90m)</a:t>
            </a:r>
          </a:p>
          <a:p>
            <a:pPr lvl="1" eaLnBrk="1" hangingPunct="1"/>
            <a:r>
              <a:rPr lang="en-US" smtClean="0">
                <a:sym typeface="Wingdings" pitchFamily="2" charset="2"/>
              </a:rPr>
              <a:t>ASOL lattice, P</a:t>
            </a:r>
            <a:r>
              <a:rPr lang="en-US" baseline="-25000" smtClean="0">
                <a:sym typeface="Wingdings" pitchFamily="2" charset="2"/>
              </a:rPr>
              <a:t>0</a:t>
            </a:r>
            <a:r>
              <a:rPr lang="en-US" smtClean="0">
                <a:sym typeface="Wingdings" pitchFamily="2" charset="2"/>
              </a:rPr>
              <a:t> = 232MeV/c, </a:t>
            </a:r>
          </a:p>
          <a:p>
            <a:pPr lvl="1" eaLnBrk="1" hangingPunct="1"/>
            <a:r>
              <a:rPr lang="en-US" smtClean="0">
                <a:sym typeface="Wingdings" pitchFamily="2" charset="2"/>
              </a:rPr>
              <a:t>Baseline has 15MV/m, 2 1.1 cm LiH absorbers /cell</a:t>
            </a:r>
          </a:p>
        </p:txBody>
      </p:sp>
      <p:pic>
        <p:nvPicPr>
          <p:cNvPr id="8197" name="Picture 4" descr="celmodif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4" t="6252" r="7144"/>
          <a:stretch>
            <a:fillRect/>
          </a:stretch>
        </p:blipFill>
        <p:spPr bwMode="auto">
          <a:xfrm>
            <a:off x="5330825" y="1885950"/>
            <a:ext cx="30194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63" y="4137025"/>
            <a:ext cx="2490787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AF16B6-53CC-4FE1-A847-1400C849F63F}" type="slidenum">
              <a:rPr lang="en-US" sz="1400" smtClean="0"/>
              <a:pPr eaLnBrk="1" hangingPunct="1"/>
              <a:t>7</a:t>
            </a:fld>
            <a:endParaRPr lang="en-US" sz="1400" smtClean="0"/>
          </a:p>
        </p:txBody>
      </p:sp>
      <p:sp>
        <p:nvSpPr>
          <p:cNvPr id="83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IDS : hardware specification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Specify front end in specific </a:t>
            </a:r>
            <a:r>
              <a:rPr lang="en-US" sz="2000" dirty="0" err="1" smtClean="0"/>
              <a:t>rf</a:t>
            </a:r>
            <a:r>
              <a:rPr lang="en-US" sz="2000" dirty="0" smtClean="0"/>
              <a:t> cavities, frequencies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err="1" smtClean="0"/>
              <a:t>Buncher</a:t>
            </a:r>
            <a:r>
              <a:rPr lang="en-US" sz="2000" dirty="0" smtClean="0"/>
              <a:t> – 13 </a:t>
            </a:r>
            <a:r>
              <a:rPr lang="en-US" sz="2000" dirty="0" err="1" smtClean="0"/>
              <a:t>rf</a:t>
            </a:r>
            <a:r>
              <a:rPr lang="en-US" sz="2000" dirty="0" smtClean="0"/>
              <a:t> frequencies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319.63, 305.56, 293.93, 285.46, 278.59, 272.05, 265.80, 259.83, 254.13, 248.67, 243.44, 238.42, 233.61   (13 f)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~</a:t>
            </a:r>
            <a:r>
              <a:rPr lang="en-US" sz="1800" b="1" dirty="0" smtClean="0"/>
              <a:t>100MV total</a:t>
            </a:r>
            <a:r>
              <a:rPr lang="en-US" sz="1800" dirty="0" smtClean="0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/>
              <a:t>Keep V’ &lt; ~7.5MV/m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Rotator – 15 </a:t>
            </a:r>
            <a:r>
              <a:rPr lang="en-US" sz="2000" dirty="0" err="1" smtClean="0"/>
              <a:t>rf</a:t>
            </a:r>
            <a:r>
              <a:rPr lang="en-US" sz="2000" dirty="0" smtClean="0"/>
              <a:t> frequencies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230.19, 226.13, 222.59, 219.48, 216.76, 214.37,212.28, 210.46,208.64, 206.90, 205.49,204.25, 203.26, 202.63,202.33   (15 f)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1" dirty="0" smtClean="0"/>
              <a:t>336MV </a:t>
            </a:r>
            <a:r>
              <a:rPr lang="en-US" sz="1800" dirty="0" smtClean="0"/>
              <a:t>total, 56 </a:t>
            </a:r>
            <a:r>
              <a:rPr lang="en-US" sz="1800" dirty="0" err="1" smtClean="0"/>
              <a:t>rf</a:t>
            </a:r>
            <a:r>
              <a:rPr lang="en-US" sz="1800" dirty="0" smtClean="0"/>
              <a:t> cavities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/>
              <a:t>12MV/m at 2/3 occupancy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Cooler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smtClean="0"/>
              <a:t>201.25</a:t>
            </a:r>
            <a:r>
              <a:rPr lang="en-US" sz="1800" dirty="0" smtClean="0"/>
              <a:t>MHz –up to 75m ~750MV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~15 MV/m, 100 </a:t>
            </a:r>
            <a:r>
              <a:rPr lang="en-US" dirty="0" err="1" smtClean="0"/>
              <a:t>rf</a:t>
            </a:r>
            <a:r>
              <a:rPr lang="en-US" dirty="0" smtClean="0"/>
              <a:t> cavities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912" y="5258024"/>
            <a:ext cx="7258424" cy="159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62715" y="4857914"/>
            <a:ext cx="2948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Magnet Requirements:</a:t>
            </a:r>
            <a:endParaRPr lang="en-US" sz="20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D18EB3-2E49-481D-9103-30C497C57912}" type="slidenum">
              <a:rPr lang="en-US" sz="1400" smtClean="0"/>
              <a:pPr eaLnBrk="1" hangingPunct="1"/>
              <a:t>8</a:t>
            </a:fld>
            <a:endParaRPr lang="en-US" sz="1400" smtClean="0"/>
          </a:p>
        </p:txBody>
      </p:sp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Rf Buncher/Rotator/Cooler requirements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800" smtClean="0"/>
              <a:t>Buncher</a:t>
            </a:r>
          </a:p>
          <a:p>
            <a:pPr lvl="1" eaLnBrk="1" hangingPunct="1"/>
            <a:r>
              <a:rPr lang="en-US" sz="1600" b="1" smtClean="0"/>
              <a:t>37</a:t>
            </a:r>
            <a:r>
              <a:rPr lang="en-US" sz="1600" smtClean="0"/>
              <a:t> cavities (</a:t>
            </a:r>
            <a:r>
              <a:rPr lang="en-US" sz="1600" b="1" smtClean="0"/>
              <a:t>13</a:t>
            </a:r>
            <a:r>
              <a:rPr lang="en-US" sz="1600" smtClean="0"/>
              <a:t> frequencies)</a:t>
            </a:r>
          </a:p>
          <a:p>
            <a:pPr lvl="1" eaLnBrk="1" hangingPunct="1"/>
            <a:r>
              <a:rPr lang="en-US" sz="1600" b="1" smtClean="0"/>
              <a:t>13</a:t>
            </a:r>
            <a:r>
              <a:rPr lang="en-US" sz="1600" smtClean="0"/>
              <a:t> power supplies </a:t>
            </a:r>
            <a:r>
              <a:rPr lang="en-US" sz="1600" b="1" smtClean="0"/>
              <a:t>(~1—3MW)</a:t>
            </a:r>
            <a:endParaRPr lang="en-US" sz="1600" smtClean="0"/>
          </a:p>
          <a:p>
            <a:pPr eaLnBrk="1" hangingPunct="1"/>
            <a:r>
              <a:rPr lang="en-US" sz="1800" smtClean="0"/>
              <a:t>RF Rotator</a:t>
            </a:r>
          </a:p>
          <a:p>
            <a:pPr lvl="1" eaLnBrk="1" hangingPunct="1"/>
            <a:r>
              <a:rPr lang="en-US" sz="1600" b="1" smtClean="0"/>
              <a:t>56</a:t>
            </a:r>
            <a:r>
              <a:rPr lang="en-US" sz="1600" smtClean="0"/>
              <a:t> cavities (</a:t>
            </a:r>
            <a:r>
              <a:rPr lang="en-US" sz="1600" b="1" smtClean="0"/>
              <a:t>15</a:t>
            </a:r>
            <a:r>
              <a:rPr lang="en-US" sz="1600" smtClean="0"/>
              <a:t>  frequencies)</a:t>
            </a:r>
          </a:p>
          <a:p>
            <a:pPr lvl="1" eaLnBrk="1" hangingPunct="1"/>
            <a:r>
              <a:rPr lang="en-US" sz="1600" smtClean="0"/>
              <a:t>12 MV/m, 0.5m</a:t>
            </a:r>
          </a:p>
          <a:p>
            <a:pPr lvl="1" eaLnBrk="1" hangingPunct="1"/>
            <a:r>
              <a:rPr lang="en-US" sz="1600" smtClean="0"/>
              <a:t>~</a:t>
            </a:r>
            <a:r>
              <a:rPr lang="en-US" sz="1600" b="1" smtClean="0"/>
              <a:t>2.5MW</a:t>
            </a:r>
            <a:r>
              <a:rPr lang="en-US" sz="1600" smtClean="0"/>
              <a:t> (peak power) per cavity</a:t>
            </a:r>
          </a:p>
          <a:p>
            <a:pPr eaLnBrk="1" hangingPunct="1"/>
            <a:r>
              <a:rPr lang="en-US" sz="1800" smtClean="0"/>
              <a:t>Cooling System – 201.25 MHz</a:t>
            </a:r>
          </a:p>
          <a:p>
            <a:pPr lvl="1" eaLnBrk="1" hangingPunct="1"/>
            <a:r>
              <a:rPr lang="en-US" sz="1600" smtClean="0"/>
              <a:t> </a:t>
            </a:r>
            <a:r>
              <a:rPr lang="en-US" sz="1800" smtClean="0"/>
              <a:t>100 0.5m cavities (75m cooler), </a:t>
            </a:r>
            <a:r>
              <a:rPr lang="en-US" sz="1800" b="1" smtClean="0"/>
              <a:t>15MV/m</a:t>
            </a:r>
          </a:p>
          <a:p>
            <a:pPr lvl="1" eaLnBrk="1" hangingPunct="1"/>
            <a:r>
              <a:rPr lang="en-US" sz="1800" smtClean="0"/>
              <a:t>~</a:t>
            </a:r>
            <a:r>
              <a:rPr lang="en-US" sz="1800" b="1" smtClean="0"/>
              <a:t>4MW </a:t>
            </a:r>
            <a:r>
              <a:rPr lang="en-US" sz="1800" smtClean="0"/>
              <a:t>/cavity  </a:t>
            </a:r>
          </a:p>
        </p:txBody>
      </p:sp>
      <p:pic>
        <p:nvPicPr>
          <p:cNvPr id="16389" name="Picture 4" descr="celrealis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701675"/>
            <a:ext cx="3157538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2560638"/>
            <a:ext cx="26765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0" y="2741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tabLst>
                <a:tab pos="228600" algn="l"/>
              </a:tabLst>
            </a:pPr>
            <a:endParaRPr lang="en-US" sz="1800"/>
          </a:p>
        </p:txBody>
      </p:sp>
      <p:graphicFrame>
        <p:nvGraphicFramePr>
          <p:cNvPr id="844858" name="Group 58"/>
          <p:cNvGraphicFramePr>
            <a:graphicFrameLocks noGrp="1"/>
          </p:cNvGraphicFramePr>
          <p:nvPr/>
        </p:nvGraphicFramePr>
        <p:xfrm>
          <a:off x="669925" y="4206875"/>
          <a:ext cx="7396163" cy="2651490"/>
        </p:xfrm>
        <a:graphic>
          <a:graphicData uri="http://schemas.openxmlformats.org/drawingml/2006/table">
            <a:tbl>
              <a:tblPr/>
              <a:tblGrid>
                <a:gridCol w="1149350"/>
                <a:gridCol w="803275"/>
                <a:gridCol w="822325"/>
                <a:gridCol w="1139825"/>
                <a:gridCol w="769938"/>
                <a:gridCol w="1028700"/>
                <a:gridCol w="1682750"/>
              </a:tblGrid>
              <a:tr h="5789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Front End section 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Length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#rf cavities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frequencies 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# of freq.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rf gradient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rf peak power requirements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89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Buncher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33m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37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319.6 to 233.6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 to 7.5 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~1 to 3.5 MW/freq.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89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Rotator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42m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56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230.2 to 202.3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15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~2.5MW/cavity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Cooler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75m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201.25MHz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15 MV/m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~4MW/cavity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89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Total  drift)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~240m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193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29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~1000MV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~550MW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42" name="Rectangle 57"/>
          <p:cNvSpPr>
            <a:spLocks noChangeArrowheads="1"/>
          </p:cNvSpPr>
          <p:nvPr/>
        </p:nvSpPr>
        <p:spPr bwMode="auto">
          <a:xfrm>
            <a:off x="0" y="4114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tabLst>
                <a:tab pos="228600" algn="l"/>
              </a:tabLst>
            </a:pPr>
            <a:endParaRPr 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4917C3-1251-482C-8520-C8F9C169C43D}" type="slidenum">
              <a:rPr lang="en-US" sz="1400" smtClean="0"/>
              <a:pPr eaLnBrk="1" hangingPunct="1"/>
              <a:t>9</a:t>
            </a:fld>
            <a:endParaRPr lang="en-US" sz="1400" smtClean="0"/>
          </a:p>
        </p:txBody>
      </p:sp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How Long a Bunch Train for IDS?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0350" y="800100"/>
            <a:ext cx="4814888" cy="5524500"/>
          </a:xfrm>
        </p:spPr>
        <p:txBody>
          <a:bodyPr/>
          <a:lstStyle/>
          <a:p>
            <a:pPr eaLnBrk="1" hangingPunct="1"/>
            <a:r>
              <a:rPr lang="en-US" sz="2000" smtClean="0"/>
              <a:t>ISS study alotted space for 80 bunches (120m long train)</a:t>
            </a:r>
          </a:p>
          <a:p>
            <a:pPr eaLnBrk="1" hangingPunct="1"/>
            <a:r>
              <a:rPr lang="en-US" sz="2000" smtClean="0"/>
              <a:t>For IDS 80m (54 bunches) is probably plenty</a:t>
            </a:r>
          </a:p>
          <a:p>
            <a:pPr eaLnBrk="1" hangingPunct="1"/>
            <a:endParaRPr lang="en-US" sz="2000" smtClean="0"/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8482013" y="3471863"/>
            <a:ext cx="522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100</a:t>
            </a:r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5367338" y="2676525"/>
            <a:ext cx="2363787" cy="400050"/>
          </a:xfrm>
          <a:prstGeom prst="rect">
            <a:avLst/>
          </a:prstGeom>
          <a:noFill/>
          <a:ln w="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6296025" y="5789613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</a:rPr>
              <a:t>~60m</a:t>
            </a:r>
          </a:p>
        </p:txBody>
      </p:sp>
      <p:sp>
        <p:nvSpPr>
          <p:cNvPr id="17416" name="Text Box 7"/>
          <p:cNvSpPr txBox="1">
            <a:spLocks noChangeArrowheads="1"/>
          </p:cNvSpPr>
          <p:nvPr/>
        </p:nvSpPr>
        <p:spPr bwMode="auto">
          <a:xfrm>
            <a:off x="6211888" y="3038475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</a:rPr>
              <a:t>~80m</a:t>
            </a:r>
          </a:p>
        </p:txBody>
      </p:sp>
      <p:sp>
        <p:nvSpPr>
          <p:cNvPr id="17417" name="Text Box 8"/>
          <p:cNvSpPr txBox="1">
            <a:spLocks noChangeArrowheads="1"/>
          </p:cNvSpPr>
          <p:nvPr/>
        </p:nvSpPr>
        <p:spPr bwMode="auto">
          <a:xfrm>
            <a:off x="6318250" y="1474788"/>
            <a:ext cx="125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</a:rPr>
              <a:t>Study ISS</a:t>
            </a:r>
          </a:p>
        </p:txBody>
      </p:sp>
      <p:pic>
        <p:nvPicPr>
          <p:cNvPr id="17418" name="Picture 9" descr="olde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1006475"/>
            <a:ext cx="3986212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0" descr="newe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3652838"/>
            <a:ext cx="3203575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Line 11"/>
          <p:cNvSpPr>
            <a:spLocks noChangeShapeType="1"/>
          </p:cNvSpPr>
          <p:nvPr/>
        </p:nvSpPr>
        <p:spPr bwMode="auto">
          <a:xfrm flipV="1">
            <a:off x="6194425" y="6388100"/>
            <a:ext cx="203517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2"/>
          <p:cNvSpPr>
            <a:spLocks noChangeShapeType="1"/>
          </p:cNvSpPr>
          <p:nvPr/>
        </p:nvSpPr>
        <p:spPr bwMode="auto">
          <a:xfrm flipV="1">
            <a:off x="5935663" y="3568700"/>
            <a:ext cx="2640012" cy="38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Text Box 13"/>
          <p:cNvSpPr txBox="1">
            <a:spLocks noChangeArrowheads="1"/>
          </p:cNvSpPr>
          <p:nvPr/>
        </p:nvSpPr>
        <p:spPr bwMode="auto">
          <a:xfrm>
            <a:off x="6991350" y="3511550"/>
            <a:ext cx="84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1">
                <a:solidFill>
                  <a:srgbClr val="FF0000"/>
                </a:solidFill>
                <a:latin typeface="Comic Sans MS" pitchFamily="66" charset="0"/>
              </a:rPr>
              <a:t>120m</a:t>
            </a:r>
          </a:p>
        </p:txBody>
      </p:sp>
      <p:sp>
        <p:nvSpPr>
          <p:cNvPr id="17423" name="Text Box 14"/>
          <p:cNvSpPr txBox="1">
            <a:spLocks noChangeArrowheads="1"/>
          </p:cNvSpPr>
          <p:nvPr/>
        </p:nvSpPr>
        <p:spPr bwMode="auto">
          <a:xfrm>
            <a:off x="6888163" y="6461125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1">
                <a:solidFill>
                  <a:srgbClr val="FF0000"/>
                </a:solidFill>
                <a:latin typeface="Comic Sans MS" pitchFamily="66" charset="0"/>
              </a:rPr>
              <a:t>80m</a:t>
            </a:r>
          </a:p>
        </p:txBody>
      </p:sp>
      <p:sp>
        <p:nvSpPr>
          <p:cNvPr id="17424" name="Text Box 15"/>
          <p:cNvSpPr txBox="1">
            <a:spLocks noChangeArrowheads="1"/>
          </p:cNvSpPr>
          <p:nvPr/>
        </p:nvSpPr>
        <p:spPr bwMode="auto">
          <a:xfrm>
            <a:off x="7661275" y="1296988"/>
            <a:ext cx="674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1">
                <a:solidFill>
                  <a:srgbClr val="0033CC"/>
                </a:solidFill>
                <a:latin typeface="Comic Sans MS" pitchFamily="66" charset="0"/>
              </a:rPr>
              <a:t>ISS</a:t>
            </a:r>
          </a:p>
        </p:txBody>
      </p:sp>
      <p:sp>
        <p:nvSpPr>
          <p:cNvPr id="17425" name="Text Box 16"/>
          <p:cNvSpPr txBox="1">
            <a:spLocks noChangeArrowheads="1"/>
          </p:cNvSpPr>
          <p:nvPr/>
        </p:nvSpPr>
        <p:spPr bwMode="auto">
          <a:xfrm>
            <a:off x="7326313" y="4130675"/>
            <a:ext cx="681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1">
                <a:solidFill>
                  <a:srgbClr val="0033CC"/>
                </a:solidFill>
                <a:latin typeface="Comic Sans MS" pitchFamily="66" charset="0"/>
              </a:rPr>
              <a:t>IDS</a:t>
            </a:r>
          </a:p>
        </p:txBody>
      </p:sp>
      <p:grpSp>
        <p:nvGrpSpPr>
          <p:cNvPr id="17426" name="Group 10"/>
          <p:cNvGrpSpPr>
            <a:grpSpLocks/>
          </p:cNvGrpSpPr>
          <p:nvPr/>
        </p:nvGrpSpPr>
        <p:grpSpPr bwMode="auto">
          <a:xfrm>
            <a:off x="333375" y="3476625"/>
            <a:ext cx="5154613" cy="1474788"/>
            <a:chOff x="3360" y="2200"/>
            <a:chExt cx="2104" cy="632"/>
          </a:xfrm>
        </p:grpSpPr>
        <p:grpSp>
          <p:nvGrpSpPr>
            <p:cNvPr id="17431" name="Group 8"/>
            <p:cNvGrpSpPr>
              <a:grpSpLocks/>
            </p:cNvGrpSpPr>
            <p:nvPr/>
          </p:nvGrpSpPr>
          <p:grpSpPr bwMode="auto">
            <a:xfrm>
              <a:off x="3360" y="2286"/>
              <a:ext cx="2104" cy="546"/>
              <a:chOff x="3360" y="2286"/>
              <a:chExt cx="2104" cy="546"/>
            </a:xfrm>
          </p:grpSpPr>
          <p:pic>
            <p:nvPicPr>
              <p:cNvPr id="17433" name="Picture 6" descr="ISS_2scale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20" t="75465" r="35773" b="5161"/>
              <a:stretch>
                <a:fillRect/>
              </a:stretch>
            </p:blipFill>
            <p:spPr bwMode="auto">
              <a:xfrm>
                <a:off x="3360" y="2286"/>
                <a:ext cx="2104" cy="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34" name="Text Box 7"/>
              <p:cNvSpPr txBox="1">
                <a:spLocks noChangeArrowheads="1"/>
              </p:cNvSpPr>
              <p:nvPr/>
            </p:nvSpPr>
            <p:spPr bwMode="auto">
              <a:xfrm>
                <a:off x="3360" y="2515"/>
                <a:ext cx="161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sz="3200">
                    <a:latin typeface="Symbol" pitchFamily="18" charset="2"/>
                  </a:rPr>
                  <a:t>n</a:t>
                </a:r>
              </a:p>
            </p:txBody>
          </p:sp>
        </p:grpSp>
        <p:sp>
          <p:nvSpPr>
            <p:cNvPr id="17432" name="Text Box 9"/>
            <p:cNvSpPr txBox="1">
              <a:spLocks noChangeArrowheads="1"/>
            </p:cNvSpPr>
            <p:nvPr/>
          </p:nvSpPr>
          <p:spPr bwMode="auto">
            <a:xfrm rot="-277473">
              <a:off x="3941" y="2200"/>
              <a:ext cx="646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sz="1800"/>
                <a:t>Muon Decays</a:t>
              </a:r>
            </a:p>
          </p:txBody>
        </p:sp>
      </p:grpSp>
      <p:sp>
        <p:nvSpPr>
          <p:cNvPr id="17427" name="Line 22"/>
          <p:cNvSpPr>
            <a:spLocks noChangeShapeType="1"/>
          </p:cNvSpPr>
          <p:nvPr/>
        </p:nvSpPr>
        <p:spPr bwMode="auto">
          <a:xfrm flipV="1">
            <a:off x="1455738" y="4070350"/>
            <a:ext cx="746125" cy="52388"/>
          </a:xfrm>
          <a:prstGeom prst="line">
            <a:avLst/>
          </a:prstGeom>
          <a:noFill/>
          <a:ln w="57150" cap="rnd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8" name="Line 23"/>
          <p:cNvSpPr>
            <a:spLocks noChangeShapeType="1"/>
          </p:cNvSpPr>
          <p:nvPr/>
        </p:nvSpPr>
        <p:spPr bwMode="auto">
          <a:xfrm flipV="1">
            <a:off x="4157663" y="3824288"/>
            <a:ext cx="746125" cy="52387"/>
          </a:xfrm>
          <a:prstGeom prst="line">
            <a:avLst/>
          </a:prstGeom>
          <a:noFill/>
          <a:ln w="57150" cap="rnd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9" name="Line 24"/>
          <p:cNvSpPr>
            <a:spLocks noChangeShapeType="1"/>
          </p:cNvSpPr>
          <p:nvPr/>
        </p:nvSpPr>
        <p:spPr bwMode="auto">
          <a:xfrm flipV="1">
            <a:off x="2935288" y="4508500"/>
            <a:ext cx="746125" cy="52388"/>
          </a:xfrm>
          <a:prstGeom prst="line">
            <a:avLst/>
          </a:prstGeom>
          <a:noFill/>
          <a:ln w="57150" cap="rnd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0" name="Text Box 25"/>
          <p:cNvSpPr txBox="1">
            <a:spLocks noChangeArrowheads="1"/>
          </p:cNvSpPr>
          <p:nvPr/>
        </p:nvSpPr>
        <p:spPr bwMode="auto">
          <a:xfrm>
            <a:off x="552450" y="5121275"/>
            <a:ext cx="467042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1">
                <a:latin typeface="Comic Sans MS" pitchFamily="66" charset="0"/>
              </a:rPr>
              <a:t>IDS: ~3 bunch trains simultaneously</a:t>
            </a:r>
          </a:p>
          <a:p>
            <a:pPr algn="l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1">
                <a:latin typeface="Comic Sans MS" pitchFamily="66" charset="0"/>
              </a:rPr>
              <a:t>	-both </a:t>
            </a:r>
            <a:r>
              <a:rPr lang="el-GR" sz="2000" b="1">
                <a:latin typeface="Comic Sans MS" pitchFamily="66" charset="0"/>
              </a:rPr>
              <a:t>μ</a:t>
            </a:r>
            <a:r>
              <a:rPr lang="en-US" sz="2000" b="1">
                <a:latin typeface="Comic Sans MS" pitchFamily="66" charset="0"/>
              </a:rPr>
              <a:t>+ and  </a:t>
            </a:r>
            <a:r>
              <a:rPr lang="el-GR" sz="2000" b="1">
                <a:latin typeface="Comic Sans MS" pitchFamily="66" charset="0"/>
              </a:rPr>
              <a:t>μ</a:t>
            </a:r>
            <a:r>
              <a:rPr lang="en-US" sz="2000" b="1" baseline="30000">
                <a:latin typeface="Comic Sans MS" pitchFamily="66" charset="0"/>
              </a:rPr>
              <a:t>-</a:t>
            </a:r>
            <a:endParaRPr lang="el-GR" sz="2000" b="1">
              <a:latin typeface="Comic Sans MS" pitchFamily="66" charset="0"/>
            </a:endParaRPr>
          </a:p>
          <a:p>
            <a:pPr algn="l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1">
                <a:latin typeface="Comic Sans MS" pitchFamily="66" charset="0"/>
              </a:rPr>
              <a:t>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CC"/>
        </a:solidFill>
        <a:ln w="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CC"/>
        </a:solidFill>
        <a:ln w="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CC"/>
        </a:solidFill>
        <a:ln w="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CC"/>
        </a:solidFill>
        <a:ln w="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40536</TotalTime>
  <Words>1463</Words>
  <Application>Microsoft Office PowerPoint</Application>
  <PresentationFormat>On-screen Show (4:3)</PresentationFormat>
  <Paragraphs>413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Default Design</vt:lpstr>
      <vt:lpstr>1_Default Design</vt:lpstr>
      <vt:lpstr>Equation</vt:lpstr>
      <vt:lpstr>Neutrino Factory Front End (IDS) and Variations </vt:lpstr>
      <vt:lpstr>Outline</vt:lpstr>
      <vt:lpstr>IDS Baseline Buncher and φ-E Rotator</vt:lpstr>
      <vt:lpstr>Neutrino Factory Front End</vt:lpstr>
      <vt:lpstr>ICOOL - G4beamline </vt:lpstr>
      <vt:lpstr>Parameters of IDR baseline</vt:lpstr>
      <vt:lpstr>IDS : hardware specification</vt:lpstr>
      <vt:lpstr>Rf Buncher/Rotator/Cooler requirements</vt:lpstr>
      <vt:lpstr>How Long a Bunch Train for IDS?</vt:lpstr>
      <vt:lpstr>Possible rf cavity limitations</vt:lpstr>
      <vt:lpstr>Cooling Lattice variations</vt:lpstr>
      <vt:lpstr>Problem: Beam losses along Front End</vt:lpstr>
      <vt:lpstr>Control of Front End Losses</vt:lpstr>
      <vt:lpstr>Muon Collider/NF Beam Preparation</vt:lpstr>
      <vt:lpstr>Front End for Muon Collider</vt:lpstr>
      <vt:lpstr>Muon Collider variants</vt:lpstr>
      <vt:lpstr>Variant front ends for muon collider</vt:lpstr>
      <vt:lpstr>Integrate into 6-D cooling system</vt:lpstr>
      <vt:lpstr>Bunch Recombination: Helical Channel</vt:lpstr>
      <vt:lpstr>Longitudinal Dynamics in Helical Channel</vt:lpstr>
      <vt:lpstr>Simulate in 3-D- G4BL  –C Yoshikawa</vt:lpstr>
      <vt:lpstr>Summary</vt:lpstr>
      <vt:lpstr>Questions?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munu Slides</dc:title>
  <dc:creator>David Neuffer</dc:creator>
  <cp:lastModifiedBy>David Neuffer</cp:lastModifiedBy>
  <cp:revision>1163</cp:revision>
  <dcterms:created xsi:type="dcterms:W3CDTF">2003-09-15T21:58:19Z</dcterms:created>
  <dcterms:modified xsi:type="dcterms:W3CDTF">2011-08-04T08:25:21Z</dcterms:modified>
</cp:coreProperties>
</file>