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432" r:id="rId3"/>
    <p:sldId id="417" r:id="rId4"/>
    <p:sldId id="443" r:id="rId5"/>
    <p:sldId id="450" r:id="rId6"/>
    <p:sldId id="451" r:id="rId7"/>
    <p:sldId id="452" r:id="rId8"/>
    <p:sldId id="453" r:id="rId9"/>
    <p:sldId id="422" r:id="rId10"/>
    <p:sldId id="444" r:id="rId11"/>
  </p:sldIdLst>
  <p:sldSz cx="9144000" cy="6858000" type="screen4x3"/>
  <p:notesSz cx="9296400" cy="68818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00080"/>
    <a:srgbClr val="0099CC"/>
    <a:srgbClr val="FF0000"/>
    <a:srgbClr val="FF1F1F"/>
    <a:srgbClr val="E1F4FF"/>
    <a:srgbClr val="CCECFF"/>
    <a:srgbClr val="FFCCCC"/>
    <a:srgbClr val="CC3300"/>
    <a:srgbClr val="CC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99" autoAdjust="0"/>
    <p:restoredTop sz="86356" autoAdjust="0"/>
  </p:normalViewPr>
  <p:slideViewPr>
    <p:cSldViewPr snapToGrid="0">
      <p:cViewPr varScale="1">
        <p:scale>
          <a:sx n="83" d="100"/>
          <a:sy n="83" d="100"/>
        </p:scale>
        <p:origin x="-8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786" y="-84"/>
      </p:cViewPr>
      <p:guideLst>
        <p:guide orient="horz" pos="2168"/>
        <p:guide pos="2927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D575CCDA-FAD9-4534-9A8F-CDAEDDF90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7915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7350" y="517525"/>
            <a:ext cx="3443288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046" y="3269090"/>
            <a:ext cx="7436313" cy="309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3B29DA05-BEDB-40F5-8F29-BC14CEF2E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6109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331399-86D8-4208-9331-CD4E42573133}" type="slidenum">
              <a:rPr lang="en-GB"/>
              <a:pPr/>
              <a:t>2</a:t>
            </a:fld>
            <a:endParaRPr lang="en-GB"/>
          </a:p>
        </p:txBody>
      </p:sp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549401" y="516136"/>
            <a:ext cx="6197600" cy="25806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437" tIns="46219" rIns="92437" bIns="46219" anchor="ctr"/>
          <a:lstStyle/>
          <a:p>
            <a:endParaRPr lang="en-US"/>
          </a:p>
        </p:txBody>
      </p:sp>
      <p:sp>
        <p:nvSpPr>
          <p:cNvPr id="92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39521" y="3268861"/>
            <a:ext cx="6817360" cy="309681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14827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A5118-C375-4F3B-B4E7-7D7982B62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046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12982-7199-441B-9E98-BAB2F2F93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08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0"/>
            <a:ext cx="1946275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0"/>
            <a:ext cx="5686425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A6A86-0886-4D25-8C73-57BA81287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1205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6B300-94C0-49ED-8800-CFA7A61CE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4737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5ABF-3A28-47BB-94AB-C3106FE43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370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800100"/>
            <a:ext cx="77724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12FC5-3AC9-48BF-A64A-5101BFD5D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7887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C698-6998-4B6A-BD9E-EB5F3391B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1248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16" y="1379494"/>
            <a:ext cx="7772400" cy="1660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459" y="322798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049B-66AD-48F4-9632-B7F1ECCF1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5331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FB84-71D5-41F7-A6DA-255237DEC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9331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054" y="0"/>
            <a:ext cx="8229600" cy="790832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0259"/>
            <a:ext cx="4040188" cy="76611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5805"/>
            <a:ext cx="4040188" cy="447035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6171" y="818420"/>
            <a:ext cx="4041775" cy="77560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7287" y="1668162"/>
            <a:ext cx="4139514" cy="44580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2A8A0-0A8A-4AF7-8C6F-8CC0307F1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8960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284" y="0"/>
            <a:ext cx="6813579" cy="647700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06D2C-E861-4931-A2D0-8445588D3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158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71D55-07AD-4803-B443-A7CA5BF47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2438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B9248-0EA6-4221-8041-D22641688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1791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470B-DD32-4F16-8C83-650B4992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1879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0"/>
            <a:ext cx="73707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00100"/>
            <a:ext cx="777240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17"/>
          <p:cNvSpPr>
            <a:spLocks noChangeShapeType="1"/>
          </p:cNvSpPr>
          <p:nvPr userDrawn="1"/>
        </p:nvSpPr>
        <p:spPr bwMode="auto">
          <a:xfrm>
            <a:off x="685800" y="714375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3849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75C0C97-C959-403F-8BF0-604148A05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23" descr="FNAL_logo_sm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78838" y="0"/>
            <a:ext cx="66516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6" descr="mu-symbol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568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5" descr="map-091203a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198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ids-100121a-www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6900" y="152400"/>
            <a:ext cx="534988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SzPct val="150000"/>
        <a:buChar char="•"/>
        <a:defRPr>
          <a:solidFill>
            <a:srgbClr val="CC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7" Type="http://schemas.openxmlformats.org/officeDocument/2006/relationships/image" Target="../media/image20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28BD4E-A28C-4ED4-9A53-ACB645DA7B0C}" type="slidenum">
              <a:rPr lang="en-US" sz="1400" smtClean="0"/>
              <a:pPr eaLnBrk="1" hangingPunct="1"/>
              <a:t>1</a:t>
            </a:fld>
            <a:endParaRPr lang="en-US" sz="1400" dirty="0" smtClean="0"/>
          </a:p>
        </p:txBody>
      </p:sp>
      <p:sp>
        <p:nvSpPr>
          <p:cNvPr id="6379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8656" y="1987399"/>
            <a:ext cx="7904163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Chicane Beam Dynamics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1178" y="4114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David </a:t>
            </a:r>
            <a:r>
              <a:rPr lang="en-US" dirty="0" err="1" smtClean="0"/>
              <a:t>Neuffer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800" dirty="0" smtClean="0"/>
              <a:t>August </a:t>
            </a:r>
            <a:r>
              <a:rPr lang="en-US" sz="1800" dirty="0" smtClean="0"/>
              <a:t>14, 2012</a:t>
            </a:r>
            <a:endParaRPr lang="en-US" sz="1800" dirty="0" smtClean="0"/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Compare-absorber </a:t>
            </a:r>
            <a:r>
              <a:rPr lang="en-US" dirty="0" err="1" smtClean="0">
                <a:latin typeface="Arial Narrow" pitchFamily="34" charset="0"/>
              </a:rPr>
              <a:t>vs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absorber+chicane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06D2C-E861-4931-A2D0-8445588D32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2950" y="1316698"/>
            <a:ext cx="4146393" cy="18540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7677" y="3170712"/>
            <a:ext cx="4141667" cy="183074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882" y="1316698"/>
            <a:ext cx="4144488" cy="18540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208" y="3170712"/>
            <a:ext cx="4136207" cy="18307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881" y="5001452"/>
            <a:ext cx="4108863" cy="18565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44566" y="5001454"/>
            <a:ext cx="4154777" cy="185654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610382" y="1840675"/>
            <a:ext cx="806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z=38m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36663" y="1823798"/>
            <a:ext cx="8066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z=38m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48379" y="3524992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z=137m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422849" y="3673433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z=137m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80925" y="5446816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z=255m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353799" y="5429939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z=255m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78166" y="893713"/>
            <a:ext cx="67297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This compares absorber only (10cm Be) to chicane (BSOL) + absorber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56874" y="300143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0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57678" y="1147421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1.0 </a:t>
            </a:r>
            <a:r>
              <a:rPr lang="en-US" b="1" dirty="0" err="1" smtClean="0">
                <a:solidFill>
                  <a:srgbClr val="0033CC"/>
                </a:solidFill>
              </a:rPr>
              <a:t>GeV</a:t>
            </a:r>
            <a:r>
              <a:rPr lang="en-US" b="1" dirty="0" smtClean="0">
                <a:solidFill>
                  <a:srgbClr val="0033CC"/>
                </a:solidFill>
              </a:rPr>
              <a:t>/c</a:t>
            </a:r>
            <a:endParaRPr lang="en-US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126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694714" y="1362075"/>
            <a:ext cx="2227036" cy="3827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3438" y="1362075"/>
            <a:ext cx="1111250" cy="463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-215900"/>
            <a:ext cx="7793038" cy="901700"/>
          </a:xfrm>
          <a:ln/>
        </p:spPr>
        <p:txBody>
          <a:bodyPr lIns="90000" tIns="75024" rIns="90000" bIns="46800" anchor="b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Chicane/Absorber Design </a:t>
            </a:r>
            <a:r>
              <a:rPr lang="en-GB" dirty="0"/>
              <a:t>Concept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16342" y="849312"/>
            <a:ext cx="6272212" cy="3074988"/>
          </a:xfrm>
          <a:ln/>
        </p:spPr>
        <p:txBody>
          <a:bodyPr lIns="90000" tIns="64440" rIns="90000" bIns="46800"/>
          <a:lstStyle/>
          <a:p>
            <a:pPr marL="341313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Bent solenoid chicane induces vertical dispersion in </a:t>
            </a:r>
            <a:r>
              <a:rPr lang="en-GB" dirty="0" smtClean="0"/>
              <a:t>beam</a:t>
            </a:r>
          </a:p>
          <a:p>
            <a:pPr marL="741363" lvl="1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bend out – 5m, 12.5</a:t>
            </a:r>
            <a:r>
              <a:rPr lang="en-GB" dirty="0" smtClean="0">
                <a:latin typeface="Arial Unicode MS"/>
                <a:ea typeface="Arial Unicode MS"/>
                <a:cs typeface="Arial Unicode MS"/>
              </a:rPr>
              <a:t>°</a:t>
            </a:r>
            <a:endParaRPr lang="en-GB" dirty="0"/>
          </a:p>
          <a:p>
            <a:pPr marL="741363" lvl="1" indent="-284163">
              <a:buClr>
                <a:srgbClr val="FF0000"/>
              </a:buClr>
              <a:buSzPct val="5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Single chicane will contain both signs</a:t>
            </a:r>
          </a:p>
          <a:p>
            <a:pPr lvl="2">
              <a:buClr>
                <a:srgbClr val="3333CC"/>
              </a:buClr>
              <a:buSzPct val="5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Opposite signs have dispersion in opposite sense</a:t>
            </a:r>
          </a:p>
          <a:p>
            <a:pPr marL="741363" lvl="1" indent="-284163">
              <a:buClr>
                <a:srgbClr val="FF0000"/>
              </a:buClr>
              <a:buSzPct val="5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Little disruption to the </a:t>
            </a:r>
            <a:r>
              <a:rPr lang="en-GB" dirty="0" smtClean="0"/>
              <a:t>central beam</a:t>
            </a:r>
            <a:endParaRPr lang="en-GB" dirty="0"/>
          </a:p>
          <a:p>
            <a:pPr marL="741363" lvl="1" indent="-284163">
              <a:buClr>
                <a:srgbClr val="FF0000"/>
              </a:buClr>
              <a:buSzPct val="5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High momentum particles scrape</a:t>
            </a:r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 smtClean="0"/>
          </a:p>
          <a:p>
            <a:pPr marL="341313" indent="-341313">
              <a:buClr>
                <a:srgbClr val="3333CC"/>
              </a:buClr>
              <a:buSzPct val="60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/>
              <a:t>Subsequent </a:t>
            </a:r>
            <a:r>
              <a:rPr lang="en-GB" dirty="0"/>
              <a:t>proton absorber to remove low momentum protons</a:t>
            </a:r>
          </a:p>
          <a:p>
            <a:pPr marL="741363" lvl="1" indent="-284163">
              <a:buClr>
                <a:srgbClr val="FF0000"/>
              </a:buClr>
              <a:buSzPct val="5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Non-relativistic protons don't have much energy, even for </a:t>
            </a:r>
            <a:r>
              <a:rPr lang="en-GB" dirty="0" smtClean="0"/>
              <a:t>relatively</a:t>
            </a:r>
          </a:p>
          <a:p>
            <a:pPr marL="457200" lvl="1" indent="0">
              <a:buClr>
                <a:srgbClr val="FF0000"/>
              </a:buClr>
              <a:buSzPct val="5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 </a:t>
            </a:r>
            <a:r>
              <a:rPr lang="en-GB" dirty="0" smtClean="0"/>
              <a:t>   </a:t>
            </a:r>
            <a:r>
              <a:rPr lang="en-GB" dirty="0"/>
              <a:t>large </a:t>
            </a:r>
            <a:r>
              <a:rPr lang="en-GB" dirty="0" smtClean="0"/>
              <a:t>momenta</a:t>
            </a:r>
          </a:p>
          <a:p>
            <a:pPr marL="457200" lvl="1" indent="0">
              <a:buClr>
                <a:srgbClr val="FF0000"/>
              </a:buClr>
              <a:buSzPct val="5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	</a:t>
            </a:r>
            <a:r>
              <a:rPr lang="en-GB" dirty="0" smtClean="0">
                <a:solidFill>
                  <a:srgbClr val="FF0000"/>
                </a:solidFill>
              </a:rPr>
              <a:t>(~10cm Be)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7862888" y="3763963"/>
            <a:ext cx="577850" cy="54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112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r>
              <a:rPr lang="en-GB" sz="1600">
                <a:solidFill>
                  <a:srgbClr val="0000FF"/>
                </a:solidFill>
              </a:rPr>
              <a:t>bend</a:t>
            </a:r>
          </a:p>
          <a:p>
            <a:r>
              <a:rPr lang="en-GB" sz="1600">
                <a:solidFill>
                  <a:srgbClr val="0000FF"/>
                </a:solidFill>
              </a:rPr>
              <a:t>out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080375" y="2811463"/>
            <a:ext cx="577850" cy="54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112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r>
              <a:rPr lang="en-GB" sz="1600">
                <a:solidFill>
                  <a:srgbClr val="FF0000"/>
                </a:solidFill>
              </a:rPr>
              <a:t>bend</a:t>
            </a:r>
          </a:p>
          <a:p>
            <a:r>
              <a:rPr lang="en-GB" sz="1600">
                <a:solidFill>
                  <a:srgbClr val="FF0000"/>
                </a:solidFill>
              </a:rPr>
              <a:t>back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7710488" y="4500563"/>
            <a:ext cx="585787" cy="54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112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r>
              <a:rPr lang="en-GB" sz="1600">
                <a:solidFill>
                  <a:srgbClr val="FF0000"/>
                </a:solidFill>
              </a:rPr>
              <a:t>field</a:t>
            </a:r>
          </a:p>
          <a:p>
            <a:r>
              <a:rPr lang="en-GB" sz="1600">
                <a:solidFill>
                  <a:srgbClr val="FF0000"/>
                </a:solidFill>
              </a:rPr>
              <a:t>taper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51700" y="5189538"/>
            <a:ext cx="755650" cy="898525"/>
          </a:xfrm>
          <a:prstGeom prst="rect">
            <a:avLst/>
          </a:prstGeom>
          <a:solidFill>
            <a:srgbClr val="FF9966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2640" rIns="90000" bIns="450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</a:rPr>
              <a:t>target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8080375" y="3303588"/>
            <a:ext cx="841375" cy="62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112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1600" dirty="0" smtClean="0">
                <a:latin typeface="Symbol" pitchFamily="18" charset="2"/>
              </a:rPr>
              <a:t>, </a:t>
            </a:r>
            <a:r>
              <a:rPr lang="en-GB" sz="1600" dirty="0">
                <a:latin typeface="Symbol" pitchFamily="18" charset="2"/>
              </a:rPr>
              <a:t>p</a:t>
            </a:r>
            <a:r>
              <a:rPr lang="en-GB" sz="1600" baseline="33000" dirty="0">
                <a:latin typeface="Symbol" pitchFamily="18" charset="2"/>
              </a:rPr>
              <a:t>-</a:t>
            </a:r>
            <a:r>
              <a:rPr lang="en-GB" sz="1600" dirty="0">
                <a:latin typeface="Symbol" pitchFamily="18" charset="2"/>
              </a:rPr>
              <a:t>, m</a:t>
            </a:r>
            <a:r>
              <a:rPr lang="en-GB" sz="1600" baseline="33000" dirty="0">
                <a:latin typeface="Symbol" pitchFamily="18" charset="2"/>
              </a:rPr>
              <a:t>-</a:t>
            </a:r>
          </a:p>
          <a:p>
            <a:pPr>
              <a:lnSpc>
                <a:spcPct val="109000"/>
              </a:lnSpc>
            </a:pPr>
            <a:r>
              <a:rPr lang="en-GB" sz="1600" dirty="0">
                <a:latin typeface="Symbol" pitchFamily="18" charset="2"/>
              </a:rPr>
              <a:t>p</a:t>
            </a:r>
            <a:r>
              <a:rPr lang="en-GB" sz="1600" baseline="33000" dirty="0">
                <a:latin typeface="Symbol" pitchFamily="18" charset="2"/>
              </a:rPr>
              <a:t>+</a:t>
            </a:r>
            <a:r>
              <a:rPr lang="en-GB" sz="1600" dirty="0">
                <a:latin typeface="Symbol" pitchFamily="18" charset="2"/>
              </a:rPr>
              <a:t>, m</a:t>
            </a:r>
            <a:r>
              <a:rPr lang="en-GB" sz="1600" baseline="33000" dirty="0">
                <a:latin typeface="Symbol" pitchFamily="18" charset="2"/>
              </a:rPr>
              <a:t>+</a:t>
            </a: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 flipV="1">
            <a:off x="7956550" y="3421063"/>
            <a:ext cx="180975" cy="395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7748588" y="2759075"/>
            <a:ext cx="234950" cy="66675"/>
          </a:xfrm>
          <a:prstGeom prst="rect">
            <a:avLst/>
          </a:prstGeom>
          <a:solidFill>
            <a:srgbClr val="66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811963" y="2444750"/>
            <a:ext cx="879475" cy="54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112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r>
              <a:rPr lang="en-GB" sz="1600">
                <a:solidFill>
                  <a:srgbClr val="663300"/>
                </a:solidFill>
              </a:rPr>
              <a:t>proton </a:t>
            </a:r>
          </a:p>
          <a:p>
            <a:r>
              <a:rPr lang="en-GB" sz="1600">
                <a:solidFill>
                  <a:srgbClr val="663300"/>
                </a:solidFill>
              </a:rPr>
              <a:t>absorber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8086725" y="1784350"/>
            <a:ext cx="638175" cy="62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5pPr>
            <a:lvl6pPr marL="25146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6pPr>
            <a:lvl7pPr marL="29718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7pPr>
            <a:lvl8pPr marL="34290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8pPr>
            <a:lvl9pPr marL="3886200" indent="-228600" defTabSz="449263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DejaVu Sans" charset="0"/>
              </a:defRPr>
            </a:lvl9pPr>
          </a:lstStyle>
          <a:p>
            <a:pPr>
              <a:lnSpc>
                <a:spcPct val="109000"/>
              </a:lnSpc>
            </a:pPr>
            <a:r>
              <a:rPr lang="en-GB" sz="1600" dirty="0">
                <a:latin typeface="Symbol" pitchFamily="18" charset="2"/>
              </a:rPr>
              <a:t>p</a:t>
            </a:r>
            <a:r>
              <a:rPr lang="en-GB" sz="1600" baseline="33000" dirty="0">
                <a:latin typeface="Symbol" pitchFamily="18" charset="2"/>
              </a:rPr>
              <a:t>-</a:t>
            </a:r>
            <a:r>
              <a:rPr lang="en-GB" sz="1600" dirty="0">
                <a:latin typeface="Symbol" pitchFamily="18" charset="2"/>
              </a:rPr>
              <a:t>, m</a:t>
            </a:r>
            <a:r>
              <a:rPr lang="en-GB" sz="1600" baseline="33000" dirty="0">
                <a:latin typeface="Symbol" pitchFamily="18" charset="2"/>
              </a:rPr>
              <a:t>-</a:t>
            </a:r>
          </a:p>
          <a:p>
            <a:pPr>
              <a:lnSpc>
                <a:spcPct val="109000"/>
              </a:lnSpc>
            </a:pPr>
            <a:r>
              <a:rPr lang="en-GB" sz="1600" dirty="0">
                <a:latin typeface="Symbol" pitchFamily="18" charset="2"/>
              </a:rPr>
              <a:t>p</a:t>
            </a:r>
            <a:r>
              <a:rPr lang="en-GB" sz="1600" baseline="33000" dirty="0">
                <a:latin typeface="Symbol" pitchFamily="18" charset="2"/>
              </a:rPr>
              <a:t>+</a:t>
            </a:r>
            <a:r>
              <a:rPr lang="en-GB" sz="1600" dirty="0">
                <a:latin typeface="Symbol" pitchFamily="18" charset="2"/>
              </a:rPr>
              <a:t>, m</a:t>
            </a:r>
            <a:r>
              <a:rPr lang="en-GB" sz="1600" baseline="33000" dirty="0">
                <a:latin typeface="Symbol" pitchFamily="18" charset="2"/>
              </a:rPr>
              <a:t>+</a:t>
            </a:r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8034338" y="1841500"/>
            <a:ext cx="1587" cy="463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5875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Estrangelo Edessa" pitchFamily="66" charset="0"/>
                <a:cs typeface="Estrangelo Edessa" pitchFamily="66" charset="0"/>
              </a:rPr>
              <a:t>Front End with Absorber-Rematch</a:t>
            </a:r>
            <a:endParaRPr lang="en-US" dirty="0"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2455862"/>
            <a:ext cx="7772400" cy="3868738"/>
          </a:xfrm>
        </p:spPr>
        <p:txBody>
          <a:bodyPr/>
          <a:lstStyle/>
          <a:p>
            <a:r>
              <a:rPr lang="en-US" dirty="0"/>
              <a:t>with absorber</a:t>
            </a:r>
          </a:p>
          <a:p>
            <a:pPr lvl="2"/>
            <a:r>
              <a:rPr lang="en-US" dirty="0"/>
              <a:t>particle 1-270 MeV/c</a:t>
            </a:r>
          </a:p>
          <a:p>
            <a:pPr lvl="2"/>
            <a:r>
              <a:rPr lang="en-US" dirty="0"/>
              <a:t>particle 2-185 MeV/c</a:t>
            </a:r>
          </a:p>
          <a:p>
            <a:pPr lvl="1"/>
            <a:r>
              <a:rPr lang="en-US" dirty="0"/>
              <a:t>absorber at  29m</a:t>
            </a:r>
          </a:p>
          <a:p>
            <a:pPr lvl="2"/>
            <a:r>
              <a:rPr lang="en-US" dirty="0"/>
              <a:t>10cm Be</a:t>
            </a:r>
          </a:p>
          <a:p>
            <a:pPr lvl="2"/>
            <a:r>
              <a:rPr lang="en-US" dirty="0"/>
              <a:t>particle 1-237 MeV/c</a:t>
            </a:r>
          </a:p>
          <a:p>
            <a:pPr lvl="2"/>
            <a:r>
              <a:rPr lang="en-US" dirty="0"/>
              <a:t>particle 2-144 MeV/c</a:t>
            </a:r>
          </a:p>
          <a:p>
            <a:pPr lvl="1"/>
            <a:r>
              <a:rPr lang="en-US" dirty="0"/>
              <a:t>Bunch N=10 </a:t>
            </a:r>
          </a:p>
          <a:p>
            <a:pPr lvl="1"/>
            <a:r>
              <a:rPr lang="en-US" dirty="0"/>
              <a:t>Rotate N=10.04</a:t>
            </a:r>
          </a:p>
          <a:p>
            <a:pPr lvl="1"/>
            <a:r>
              <a:rPr lang="en-US" dirty="0"/>
              <a:t>Cool -201.25MHz</a:t>
            </a:r>
          </a:p>
          <a:p>
            <a:pPr lvl="2"/>
            <a:r>
              <a:rPr lang="en-US" dirty="0" err="1"/>
              <a:t>p</a:t>
            </a:r>
            <a:r>
              <a:rPr lang="en-US" baseline="-25000" dirty="0" err="1"/>
              <a:t>ref</a:t>
            </a:r>
            <a:r>
              <a:rPr lang="en-US" dirty="0"/>
              <a:t>=230 MeV/c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472074" y="888999"/>
            <a:ext cx="974494" cy="33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ja-JP" b="1">
                <a:solidFill>
                  <a:srgbClr val="0000FF"/>
                </a:solidFill>
                <a:ea typeface="MS Mincho" pitchFamily="49" charset="-128"/>
              </a:rPr>
              <a:t>p</a:t>
            </a:r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72074" y="1001047"/>
            <a:ext cx="8055151" cy="1454815"/>
            <a:chOff x="472074" y="1001047"/>
            <a:chExt cx="8055151" cy="1454815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1143111" y="2119718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18.9 m</a:t>
              </a:r>
              <a:endParaRPr lang="en-US" sz="1200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103839" y="2098935"/>
              <a:ext cx="100700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~39.5m</a:t>
              </a:r>
              <a:endParaRPr lang="en-US" sz="1200" dirty="0"/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808044" y="1560383"/>
              <a:ext cx="447057" cy="783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>
                  <a:latin typeface="Arial Narrow" pitchFamily="34" charset="0"/>
                  <a:ea typeface="MS Mincho" pitchFamily="49" charset="-128"/>
                </a:rPr>
                <a:t>FE Target</a:t>
              </a:r>
              <a:endParaRPr lang="en-US" sz="1200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143111" y="1784478"/>
              <a:ext cx="783027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800" b="1">
                  <a:latin typeface="Arial Narrow" pitchFamily="34" charset="0"/>
                  <a:ea typeface="MS Mincho" pitchFamily="49" charset="-128"/>
                </a:rPr>
                <a:t>Solenoid</a:t>
              </a:r>
              <a:endParaRPr lang="en-US" sz="1800"/>
            </a:p>
          </p:txBody>
        </p:sp>
        <p:sp>
          <p:nvSpPr>
            <p:cNvPr id="10" name="AutoShape 10"/>
            <p:cNvSpPr>
              <a:spLocks noChangeArrowheads="1"/>
            </p:cNvSpPr>
            <p:nvPr/>
          </p:nvSpPr>
          <p:spPr bwMode="auto">
            <a:xfrm>
              <a:off x="808044" y="1225143"/>
              <a:ext cx="335067" cy="335240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472074" y="1214299"/>
              <a:ext cx="335970" cy="1219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1196606">
              <a:off x="810753" y="1317311"/>
              <a:ext cx="223980" cy="1120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AutoShape 13"/>
            <p:cNvSpPr>
              <a:spLocks noChangeArrowheads="1"/>
            </p:cNvSpPr>
            <p:nvPr/>
          </p:nvSpPr>
          <p:spPr bwMode="auto">
            <a:xfrm>
              <a:off x="1031121" y="1225143"/>
              <a:ext cx="111990" cy="335240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>
              <a:off x="1703061" y="1001047"/>
              <a:ext cx="111087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1143111" y="1001047"/>
              <a:ext cx="559950" cy="242168"/>
            </a:xfrm>
            <a:custGeom>
              <a:avLst/>
              <a:gdLst>
                <a:gd name="T0" fmla="*/ 0 w 720"/>
                <a:gd name="T1" fmla="*/ 117 h 390"/>
                <a:gd name="T2" fmla="*/ 115 w 720"/>
                <a:gd name="T3" fmla="*/ 117 h 390"/>
                <a:gd name="T4" fmla="*/ 344 w 720"/>
                <a:gd name="T5" fmla="*/ 58 h 390"/>
                <a:gd name="T6" fmla="*/ 460 w 720"/>
                <a:gd name="T7" fmla="*/ 0 h 3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0"/>
                <a:gd name="T13" fmla="*/ 0 h 390"/>
                <a:gd name="T14" fmla="*/ 720 w 720"/>
                <a:gd name="T15" fmla="*/ 390 h 3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0" h="390">
                  <a:moveTo>
                    <a:pt x="0" y="360"/>
                  </a:moveTo>
                  <a:cubicBezTo>
                    <a:pt x="45" y="375"/>
                    <a:pt x="90" y="390"/>
                    <a:pt x="180" y="360"/>
                  </a:cubicBezTo>
                  <a:cubicBezTo>
                    <a:pt x="270" y="330"/>
                    <a:pt x="450" y="240"/>
                    <a:pt x="540" y="180"/>
                  </a:cubicBezTo>
                  <a:cubicBezTo>
                    <a:pt x="630" y="120"/>
                    <a:pt x="690" y="30"/>
                    <a:pt x="72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143111" y="1523335"/>
              <a:ext cx="559950" cy="261144"/>
            </a:xfrm>
            <a:custGeom>
              <a:avLst/>
              <a:gdLst>
                <a:gd name="T0" fmla="*/ 0 w 720"/>
                <a:gd name="T1" fmla="*/ 19 h 420"/>
                <a:gd name="T2" fmla="*/ 230 w 720"/>
                <a:gd name="T3" fmla="*/ 19 h 420"/>
                <a:gd name="T4" fmla="*/ 460 w 720"/>
                <a:gd name="T5" fmla="*/ 137 h 420"/>
                <a:gd name="T6" fmla="*/ 0 60000 65536"/>
                <a:gd name="T7" fmla="*/ 0 60000 65536"/>
                <a:gd name="T8" fmla="*/ 0 60000 65536"/>
                <a:gd name="T9" fmla="*/ 0 w 720"/>
                <a:gd name="T10" fmla="*/ 0 h 420"/>
                <a:gd name="T11" fmla="*/ 720 w 720"/>
                <a:gd name="T12" fmla="*/ 420 h 4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420">
                  <a:moveTo>
                    <a:pt x="0" y="60"/>
                  </a:moveTo>
                  <a:cubicBezTo>
                    <a:pt x="120" y="30"/>
                    <a:pt x="240" y="0"/>
                    <a:pt x="360" y="60"/>
                  </a:cubicBezTo>
                  <a:cubicBezTo>
                    <a:pt x="480" y="120"/>
                    <a:pt x="600" y="270"/>
                    <a:pt x="720" y="42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auto">
            <a:xfrm>
              <a:off x="4052141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814148" y="1001047"/>
              <a:ext cx="290903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1814148" y="1784478"/>
              <a:ext cx="290903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1143111" y="1672431"/>
              <a:ext cx="903" cy="559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>
              <a:off x="1703061" y="1896526"/>
              <a:ext cx="0" cy="335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4052141" y="1896526"/>
              <a:ext cx="903" cy="335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808044" y="1672431"/>
              <a:ext cx="0" cy="559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2712325" y="1764599"/>
              <a:ext cx="179003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 dirty="0">
                  <a:ea typeface="MS Mincho" pitchFamily="49" charset="-128"/>
                </a:rPr>
                <a:t>Drift</a:t>
              </a:r>
              <a:endParaRPr lang="en-US" sz="1400" dirty="0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143111" y="2119718"/>
              <a:ext cx="559950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4723178" y="1784478"/>
              <a:ext cx="3692057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4723178" y="1001047"/>
              <a:ext cx="3804047" cy="9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AutoShape 29"/>
            <p:cNvSpPr>
              <a:spLocks noChangeArrowheads="1"/>
            </p:cNvSpPr>
            <p:nvPr/>
          </p:nvSpPr>
          <p:spPr bwMode="auto">
            <a:xfrm>
              <a:off x="5171138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AutoShape 30"/>
            <p:cNvSpPr>
              <a:spLocks noChangeArrowheads="1"/>
            </p:cNvSpPr>
            <p:nvPr/>
          </p:nvSpPr>
          <p:spPr bwMode="auto">
            <a:xfrm>
              <a:off x="6401221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31"/>
            <p:cNvSpPr>
              <a:spLocks noChangeArrowheads="1"/>
            </p:cNvSpPr>
            <p:nvPr/>
          </p:nvSpPr>
          <p:spPr bwMode="auto">
            <a:xfrm>
              <a:off x="8415235" y="1001047"/>
              <a:ext cx="111990" cy="783431"/>
            </a:xfrm>
            <a:prstGeom prst="flowChartMagneticDrum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3940151" y="1784478"/>
              <a:ext cx="1230987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Buncher</a:t>
              </a:r>
              <a:endParaRPr lang="en-US" sz="1400"/>
            </a:p>
          </p:txBody>
        </p: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5171138" y="1784478"/>
              <a:ext cx="123008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Rotator</a:t>
              </a:r>
              <a:endParaRPr lang="en-US" sz="1400"/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849181" y="1784478"/>
              <a:ext cx="1230084" cy="335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b="1">
                  <a:ea typeface="MS Mincho" pitchFamily="49" charset="-128"/>
                </a:rPr>
                <a:t>Cooler</a:t>
              </a:r>
              <a:endParaRPr lang="en-US" sz="1400"/>
            </a:p>
          </p:txBody>
        </p:sp>
        <p:sp>
          <p:nvSpPr>
            <p:cNvPr id="35" name="Text Box 35"/>
            <p:cNvSpPr txBox="1">
              <a:spLocks noChangeArrowheads="1"/>
            </p:cNvSpPr>
            <p:nvPr/>
          </p:nvSpPr>
          <p:spPr bwMode="auto">
            <a:xfrm>
              <a:off x="4048529" y="2099839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~33m</a:t>
              </a:r>
              <a:endParaRPr lang="en-US" sz="1200" dirty="0"/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5356283" y="2120622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42 m</a:t>
              </a:r>
              <a:endParaRPr lang="en-US" sz="1200" dirty="0"/>
            </a:p>
          </p:txBody>
        </p:sp>
        <p:sp>
          <p:nvSpPr>
            <p:cNvPr id="37" name="Text Box 37"/>
            <p:cNvSpPr txBox="1">
              <a:spLocks noChangeArrowheads="1"/>
            </p:cNvSpPr>
            <p:nvPr/>
          </p:nvSpPr>
          <p:spPr bwMode="auto">
            <a:xfrm>
              <a:off x="6974719" y="2138694"/>
              <a:ext cx="1007007" cy="2656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400" dirty="0">
                  <a:latin typeface="Times New Roman" pitchFamily="18" charset="0"/>
                  <a:ea typeface="MS Mincho" pitchFamily="49" charset="-128"/>
                </a:rPr>
                <a:t>~</a:t>
              </a:r>
              <a:r>
                <a:rPr lang="en-US" altLang="ja-JP" sz="1400" b="1" dirty="0">
                  <a:latin typeface="Times New Roman" pitchFamily="18" charset="0"/>
                  <a:ea typeface="MS Mincho" pitchFamily="49" charset="-128"/>
                </a:rPr>
                <a:t>80 </a:t>
              </a:r>
              <a:r>
                <a:rPr lang="en-US" altLang="ja-JP" sz="9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800" dirty="0"/>
            </a:p>
          </p:txBody>
        </p:sp>
        <p:sp>
          <p:nvSpPr>
            <p:cNvPr id="39" name="Text Box 39"/>
            <p:cNvSpPr txBox="1">
              <a:spLocks noChangeArrowheads="1"/>
            </p:cNvSpPr>
            <p:nvPr/>
          </p:nvSpPr>
          <p:spPr bwMode="auto">
            <a:xfrm>
              <a:off x="2036983" y="1214299"/>
              <a:ext cx="1299626" cy="366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en-US" altLang="ja-JP" sz="1800" b="1" dirty="0" smtClean="0">
                  <a:solidFill>
                    <a:srgbClr val="6600CC"/>
                  </a:solidFill>
                  <a:ea typeface="MS Mincho" pitchFamily="49" charset="-128"/>
                </a:rPr>
                <a:t>π   </a:t>
              </a:r>
              <a:r>
                <a:rPr lang="en-US" altLang="ja-JP" sz="1800" b="1" dirty="0" smtClean="0">
                  <a:solidFill>
                    <a:srgbClr val="D60093"/>
                  </a:solidFill>
                  <a:ea typeface="MS Mincho" pitchFamily="49" charset="-128"/>
                </a:rPr>
                <a:t>→</a:t>
              </a:r>
              <a:r>
                <a:rPr lang="en-US" altLang="ja-JP" sz="1800" b="1" dirty="0">
                  <a:solidFill>
                    <a:srgbClr val="D60093"/>
                  </a:solidFill>
                  <a:ea typeface="MS Mincho" pitchFamily="49" charset="-128"/>
                </a:rPr>
                <a:t>μ</a:t>
              </a:r>
              <a:endParaRPr lang="en-US" sz="1800" dirty="0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3073132" y="1432974"/>
              <a:ext cx="3901587" cy="904"/>
            </a:xfrm>
            <a:prstGeom prst="lin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1015767" y="1394118"/>
              <a:ext cx="893210" cy="38855"/>
            </a:xfrm>
            <a:prstGeom prst="line">
              <a:avLst/>
            </a:prstGeom>
            <a:noFill/>
            <a:ln w="9525">
              <a:solidFill>
                <a:srgbClr val="6600CC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lowchart: Direct Access Storage 41"/>
            <p:cNvSpPr/>
            <p:nvPr/>
          </p:nvSpPr>
          <p:spPr bwMode="auto">
            <a:xfrm>
              <a:off x="2474976" y="1001951"/>
              <a:ext cx="110909" cy="783431"/>
            </a:xfrm>
            <a:prstGeom prst="flowChartMagneticDrum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1679596" y="2007670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latin typeface="Times New Roman" pitchFamily="18" charset="0"/>
                  <a:ea typeface="MS Mincho" pitchFamily="49" charset="-128"/>
                </a:rPr>
                <a:t>10.1 </a:t>
              </a:r>
              <a:r>
                <a:rPr lang="en-US" altLang="ja-JP" sz="1200" b="1" dirty="0">
                  <a:latin typeface="Times New Roman" pitchFamily="18" charset="0"/>
                  <a:ea typeface="MS Mincho" pitchFamily="49" charset="-128"/>
                </a:rPr>
                <a:t>m</a:t>
              </a:r>
              <a:endParaRPr lang="en-US" sz="1200" dirty="0"/>
            </a:p>
          </p:txBody>
        </p:sp>
        <p:sp>
          <p:nvSpPr>
            <p:cNvPr id="83" name="Text Box 6"/>
            <p:cNvSpPr txBox="1">
              <a:spLocks noChangeArrowheads="1"/>
            </p:cNvSpPr>
            <p:nvPr/>
          </p:nvSpPr>
          <p:spPr bwMode="auto">
            <a:xfrm>
              <a:off x="2250366" y="2007670"/>
              <a:ext cx="671037" cy="336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3094" tIns="31547" rIns="63094" bIns="31547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ja-JP" sz="1200" b="1" dirty="0" smtClean="0">
                  <a:solidFill>
                    <a:srgbClr val="0033CC"/>
                  </a:solidFill>
                  <a:latin typeface="Times New Roman" pitchFamily="18" charset="0"/>
                  <a:ea typeface="MS Mincho" pitchFamily="49" charset="-128"/>
                </a:rPr>
                <a:t>0.1 m Be</a:t>
              </a:r>
              <a:endParaRPr lang="en-US" sz="1200" dirty="0">
                <a:solidFill>
                  <a:srgbClr val="0033CC"/>
                </a:solidFill>
              </a:endParaRPr>
            </a:p>
          </p:txBody>
        </p:sp>
      </p:grpSp>
      <p:sp>
        <p:nvSpPr>
          <p:cNvPr id="43" name="Slide Number Placeholder 4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1346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chicane to absorber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5749290" cy="5524500"/>
          </a:xfrm>
        </p:spPr>
        <p:txBody>
          <a:bodyPr/>
          <a:lstStyle/>
          <a:p>
            <a:r>
              <a:rPr lang="en-US" dirty="0" smtClean="0"/>
              <a:t> ICOOL version</a:t>
            </a:r>
          </a:p>
          <a:p>
            <a:pPr lvl="1"/>
            <a:r>
              <a:rPr lang="en-US" dirty="0" smtClean="0"/>
              <a:t>2 Bent Solenoids – 10m  </a:t>
            </a:r>
          </a:p>
          <a:p>
            <a:pPr lvl="1"/>
            <a:r>
              <a:rPr lang="en-US" dirty="0" smtClean="0"/>
              <a:t>5m, 1.5T, 12.5</a:t>
            </a:r>
            <a:r>
              <a:rPr lang="en-US" dirty="0" smtClean="0">
                <a:latin typeface="Arial"/>
                <a:cs typeface="Arial"/>
              </a:rPr>
              <a:t>º,0.27GeV/c</a:t>
            </a:r>
          </a:p>
          <a:p>
            <a:pPr lvl="1"/>
            <a:r>
              <a:rPr lang="en-US" dirty="0" smtClean="0"/>
              <a:t>5m</a:t>
            </a:r>
            <a:r>
              <a:rPr lang="en-US" dirty="0"/>
              <a:t>, 1.5T, </a:t>
            </a:r>
            <a:r>
              <a:rPr lang="en-US" dirty="0" smtClean="0"/>
              <a:t>-12.5</a:t>
            </a:r>
            <a:r>
              <a:rPr lang="en-US" dirty="0" smtClean="0">
                <a:latin typeface="Arial"/>
                <a:cs typeface="Arial"/>
              </a:rPr>
              <a:t>º ,0.27GeV/c</a:t>
            </a:r>
            <a:endParaRPr lang="en-US" dirty="0">
              <a:latin typeface="Arial"/>
              <a:cs typeface="Arial"/>
            </a:endParaRPr>
          </a:p>
          <a:p>
            <a:pPr lvl="2"/>
            <a:r>
              <a:rPr lang="en-US" sz="1400" b="1" dirty="0" smtClean="0">
                <a:latin typeface="Arial"/>
                <a:cs typeface="Arial"/>
              </a:rPr>
              <a:t>bend radius is 22.92m  (1/r=0.043636)</a:t>
            </a:r>
          </a:p>
          <a:p>
            <a:pPr lvl="2"/>
            <a:r>
              <a:rPr lang="en-US" sz="1400" dirty="0" smtClean="0">
                <a:latin typeface="Arial"/>
                <a:cs typeface="Arial"/>
              </a:rPr>
              <a:t>B</a:t>
            </a:r>
            <a:r>
              <a:rPr lang="en-US" sz="1400" baseline="-25000" dirty="0" smtClean="0">
                <a:latin typeface="Arial"/>
                <a:cs typeface="Arial"/>
              </a:rPr>
              <a:t>y</a:t>
            </a:r>
            <a:r>
              <a:rPr lang="en-US" sz="1400" dirty="0" smtClean="0">
                <a:latin typeface="Arial"/>
                <a:cs typeface="Arial"/>
              </a:rPr>
              <a:t>=0</a:t>
            </a:r>
          </a:p>
          <a:p>
            <a:r>
              <a:rPr lang="en-US" sz="2000" dirty="0" smtClean="0">
                <a:latin typeface="Arial"/>
                <a:cs typeface="Arial"/>
              </a:rPr>
              <a:t>Match to channel</a:t>
            </a:r>
          </a:p>
          <a:p>
            <a:pPr lvl="1"/>
            <a:r>
              <a:rPr lang="en-US" sz="1600" dirty="0" smtClean="0">
                <a:latin typeface="Arial"/>
                <a:cs typeface="Arial"/>
              </a:rPr>
              <a:t>add 1m drift  </a:t>
            </a:r>
          </a:p>
          <a:p>
            <a:pPr lvl="1"/>
            <a:endParaRPr lang="en-US" sz="1600" dirty="0"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rgbClr val="0033CC"/>
                </a:solidFill>
                <a:latin typeface="Arial"/>
                <a:cs typeface="Arial"/>
              </a:rPr>
              <a:t>ICOOL BSOL element:</a:t>
            </a:r>
            <a:endParaRPr lang="en-US" sz="2000" dirty="0">
              <a:solidFill>
                <a:srgbClr val="0033CC"/>
              </a:solidFill>
              <a:latin typeface="Arial"/>
              <a:cs typeface="Arial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4E5ABF-3A28-47BB-94AB-C3106FE434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694714" y="1362075"/>
            <a:ext cx="2227036" cy="4725988"/>
            <a:chOff x="6694714" y="1362075"/>
            <a:chExt cx="2227036" cy="4725988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6694714" y="1362075"/>
              <a:ext cx="2227036" cy="382746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83438" y="1362075"/>
              <a:ext cx="1111250" cy="4635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7862888" y="3763963"/>
              <a:ext cx="577850" cy="541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>
                  <a:solidFill>
                    <a:srgbClr val="0000FF"/>
                  </a:solidFill>
                </a:rPr>
                <a:t>bend</a:t>
              </a:r>
            </a:p>
            <a:p>
              <a:r>
                <a:rPr lang="en-GB" sz="1600">
                  <a:solidFill>
                    <a:srgbClr val="0000FF"/>
                  </a:solidFill>
                </a:rPr>
                <a:t>out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8080375" y="2811463"/>
              <a:ext cx="577850" cy="541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>
                  <a:solidFill>
                    <a:srgbClr val="FF0000"/>
                  </a:solidFill>
                </a:rPr>
                <a:t>bend</a:t>
              </a:r>
            </a:p>
            <a:p>
              <a:r>
                <a:rPr lang="en-GB" sz="1600">
                  <a:solidFill>
                    <a:srgbClr val="FF0000"/>
                  </a:solidFill>
                </a:rPr>
                <a:t>back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7710488" y="4500563"/>
              <a:ext cx="585787" cy="541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>
                  <a:solidFill>
                    <a:srgbClr val="FF0000"/>
                  </a:solidFill>
                </a:rPr>
                <a:t>field</a:t>
              </a:r>
            </a:p>
            <a:p>
              <a:r>
                <a:rPr lang="en-GB" sz="1600">
                  <a:solidFill>
                    <a:srgbClr val="FF0000"/>
                  </a:solidFill>
                </a:rPr>
                <a:t>taper</a:t>
              </a: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7251700" y="5189538"/>
              <a:ext cx="755650" cy="898525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2640" rIns="90000" bIns="450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target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station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8080375" y="3303588"/>
              <a:ext cx="841375" cy="620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GB" sz="1600" dirty="0" smtClean="0">
                  <a:latin typeface="Symbol" pitchFamily="18" charset="2"/>
                </a:rPr>
                <a:t>, </a:t>
              </a: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</a:p>
            <a:p>
              <a:pPr>
                <a:lnSpc>
                  <a:spcPct val="109000"/>
                </a:lnSpc>
              </a:pP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7956550" y="3421063"/>
              <a:ext cx="180975" cy="3952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Palatino Linotype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7748588" y="2759075"/>
              <a:ext cx="234950" cy="66675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6811963" y="2444750"/>
              <a:ext cx="879475" cy="541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 dirty="0">
                  <a:solidFill>
                    <a:srgbClr val="663300"/>
                  </a:solidFill>
                </a:rPr>
                <a:t>proton </a:t>
              </a:r>
            </a:p>
            <a:p>
              <a:r>
                <a:rPr lang="en-GB" sz="1600" dirty="0">
                  <a:solidFill>
                    <a:srgbClr val="663300"/>
                  </a:solidFill>
                </a:rPr>
                <a:t>absorber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8086725" y="1784350"/>
              <a:ext cx="638175" cy="62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pPr>
                <a:lnSpc>
                  <a:spcPct val="109000"/>
                </a:lnSpc>
              </a:pP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</a:p>
            <a:p>
              <a:pPr>
                <a:lnSpc>
                  <a:spcPct val="109000"/>
                </a:lnSpc>
              </a:pP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8034338" y="1841500"/>
              <a:ext cx="1587" cy="463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68680" y="4305300"/>
            <a:ext cx="521649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SREGION         ! </a:t>
            </a:r>
            <a:r>
              <a:rPr lang="en-US" dirty="0" err="1"/>
              <a:t>bentsol</a:t>
            </a:r>
            <a:endParaRPr lang="en-US" dirty="0"/>
          </a:p>
          <a:p>
            <a:pPr algn="l"/>
            <a:r>
              <a:rPr lang="en-US" dirty="0"/>
              <a:t>5.0  1   1e-2</a:t>
            </a:r>
          </a:p>
          <a:p>
            <a:pPr algn="l"/>
            <a:r>
              <a:rPr lang="en-US" dirty="0"/>
              <a:t>1  0.   1.0</a:t>
            </a:r>
          </a:p>
          <a:p>
            <a:pPr algn="l"/>
            <a:r>
              <a:rPr lang="en-US" dirty="0"/>
              <a:t>BSOL</a:t>
            </a:r>
          </a:p>
          <a:p>
            <a:pPr algn="l"/>
            <a:r>
              <a:rPr lang="en-US" dirty="0"/>
              <a:t>1 1.5 0.0 1 0.27 </a:t>
            </a:r>
            <a:r>
              <a:rPr lang="en-US" dirty="0" smtClean="0"/>
              <a:t>0.0  0.043636  </a:t>
            </a:r>
            <a:r>
              <a:rPr lang="en-US" dirty="0"/>
              <a:t>0.0 0.0 0.0  0. 0. 0. 0. 0.</a:t>
            </a:r>
          </a:p>
          <a:p>
            <a:pPr algn="l"/>
            <a:r>
              <a:rPr lang="en-US" dirty="0"/>
              <a:t>VAC</a:t>
            </a:r>
          </a:p>
          <a:p>
            <a:pPr algn="l"/>
            <a:r>
              <a:rPr lang="en-US" dirty="0"/>
              <a:t>NONE</a:t>
            </a:r>
          </a:p>
          <a:p>
            <a:pPr algn="l"/>
            <a:r>
              <a:rPr lang="en-US" dirty="0"/>
              <a:t>   0. 0. 0. 0. 0.   0. 0. 0. 0. 0.</a:t>
            </a:r>
          </a:p>
        </p:txBody>
      </p:sp>
    </p:spTree>
    <p:extLst>
      <p:ext uri="{BB962C8B-B14F-4D97-AF65-F5344CB8AC3E}">
        <p14:creationId xmlns:p14="http://schemas.microsoft.com/office/powerpoint/2010/main" xmlns="" val="2053053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Equations of motion and solution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243840" y="800100"/>
                <a:ext cx="8778240" cy="5524500"/>
              </a:xfrm>
            </p:spPr>
            <p:txBody>
              <a:bodyPr/>
              <a:lstStyle/>
              <a:p>
                <a:r>
                  <a:rPr lang="en-US" dirty="0" smtClean="0"/>
                  <a:t>Equations of motion:</a:t>
                </a:r>
                <a:endParaRPr lang="en-US" dirty="0"/>
              </a:p>
              <a:p>
                <a:r>
                  <a:rPr lang="en-US" dirty="0"/>
                  <a:t>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′′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=−</m:t>
                    </m:r>
                    <m:r>
                      <a:rPr lang="en-US" i="1">
                        <a:latin typeface="Cambria Math"/>
                      </a:rPr>
                      <m:t>𝑏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b= B</a:t>
                </a:r>
                <a:r>
                  <a:rPr lang="en-US" baseline="-25000" dirty="0"/>
                  <a:t>o</a:t>
                </a:r>
                <a:r>
                  <a:rPr lang="en-US" dirty="0"/>
                  <a:t> /</a:t>
                </a:r>
                <a:r>
                  <a:rPr lang="en-US" dirty="0" err="1"/>
                  <a:t>Bρ</a:t>
                </a:r>
                <a:r>
                  <a:rPr lang="en-US" dirty="0"/>
                  <a:t> and </a:t>
                </a:r>
                <a:r>
                  <a:rPr lang="en-US" dirty="0" smtClean="0"/>
                  <a:t>h=1/R; </a:t>
                </a:r>
                <a:r>
                  <a:rPr lang="en-US" sz="1800" dirty="0">
                    <a:solidFill>
                      <a:srgbClr val="FF0000"/>
                    </a:solidFill>
                  </a:rPr>
                  <a:t>R=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22.918m,</a:t>
                </a:r>
                <a:r>
                  <a:rPr lang="en-US" sz="1800" dirty="0">
                    <a:solidFill>
                      <a:srgbClr val="FF0000"/>
                    </a:solidFill>
                  </a:rPr>
                  <a:t> B</a:t>
                </a:r>
                <a:r>
                  <a:rPr lang="en-US" sz="1800" baseline="-25000" dirty="0">
                    <a:solidFill>
                      <a:srgbClr val="FF0000"/>
                    </a:solidFill>
                  </a:rPr>
                  <a:t>0</a:t>
                </a:r>
                <a:r>
                  <a:rPr lang="en-US" sz="1800" dirty="0">
                    <a:solidFill>
                      <a:srgbClr val="FF0000"/>
                    </a:solidFill>
                  </a:rPr>
                  <a:t>=1.5T </a:t>
                </a:r>
                <a:r>
                  <a:rPr lang="en-US" sz="1800" dirty="0" smtClean="0">
                    <a:solidFill>
                      <a:srgbClr val="FF0000"/>
                    </a:solidFill>
                  </a:rPr>
                  <a:t>,</a:t>
                </a:r>
                <a:r>
                  <a:rPr lang="en-US" sz="1800" dirty="0">
                    <a:solidFill>
                      <a:srgbClr val="FF0000"/>
                    </a:solidFill>
                  </a:rPr>
                  <a:t> </a:t>
                </a:r>
                <a:r>
                  <a:rPr lang="en-US" sz="1800" dirty="0" err="1">
                    <a:solidFill>
                      <a:srgbClr val="FF0000"/>
                    </a:solidFill>
                  </a:rPr>
                  <a:t>Bρ</a:t>
                </a:r>
                <a:r>
                  <a:rPr lang="en-US" sz="1800" dirty="0">
                    <a:solidFill>
                      <a:srgbClr val="FF0000"/>
                    </a:solidFill>
                  </a:rPr>
                  <a:t> (T-m) = p (</a:t>
                </a:r>
                <a:r>
                  <a:rPr lang="en-US" sz="1800" dirty="0" err="1">
                    <a:solidFill>
                      <a:srgbClr val="FF0000"/>
                    </a:solidFill>
                  </a:rPr>
                  <a:t>GeV</a:t>
                </a:r>
                <a:r>
                  <a:rPr lang="en-US" sz="1800" dirty="0">
                    <a:solidFill>
                      <a:srgbClr val="FF0000"/>
                    </a:solidFill>
                  </a:rPr>
                  <a:t>/c)/0.3</a:t>
                </a:r>
                <a:endParaRPr lang="en-US" sz="18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𝑦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h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𝑠</m:t>
                      </m:r>
                      <m:r>
                        <a:rPr lang="en-US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h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unc>
                        <m:funcPr>
                          <m:ctrlPr>
                            <a:rPr lang="en-US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𝑏𝑠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𝑏𝑠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4</m:t>
                          </m:r>
                        </m:sub>
                      </m:sSub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𝑏𝑠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000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h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latin typeface="Cambria Math"/>
                        </a:rPr>
                        <m:t>(1−</m:t>
                      </m:r>
                      <m:func>
                        <m:funcPr>
                          <m:ctrlPr>
                            <a:rPr lang="en-US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𝑏𝑠</m:t>
                              </m:r>
                            </m:e>
                          </m:d>
                        </m:e>
                      </m:func>
                      <m:r>
                        <a:rPr lang="en-US" sz="2000" i="1">
                          <a:latin typeface="Cambria Math"/>
                        </a:rPr>
                        <m:t>)+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den>
                      </m:f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𝑏𝑠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sz="20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4</m:t>
                          </m:r>
                        </m:sub>
                      </m:sSub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den>
                      </m:f>
                      <m:func>
                        <m:funcPr>
                          <m:ctrlPr>
                            <a:rPr lang="en-US" sz="20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𝑏𝑠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  <a:p>
                <a:r>
                  <a:rPr lang="en-US" sz="2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  C</a:t>
                </a:r>
                <a:r>
                  <a:rPr lang="en-US" sz="2000" baseline="-25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=y(0), C</a:t>
                </a:r>
                <a:r>
                  <a:rPr lang="en-US" sz="2000" baseline="-25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=y’(0), C</a:t>
                </a:r>
                <a:r>
                  <a:rPr lang="en-US" sz="2000" baseline="-25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=x(0), C</a:t>
                </a:r>
                <a:r>
                  <a:rPr lang="en-US" sz="2000" baseline="-25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en-US" sz="2000" dirty="0">
                    <a:solidFill>
                      <a:srgbClr val="0033CC"/>
                    </a:solidFill>
                    <a:latin typeface="Times New Roman" pitchFamily="18" charset="0"/>
                    <a:cs typeface="Times New Roman" pitchFamily="18" charset="0"/>
                  </a:rPr>
                  <a:t>= x’(0)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i="1"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1800" i="1">
                        <a:latin typeface="Cambria Math"/>
                      </a:rPr>
                      <m:t>𝑠</m:t>
                    </m:r>
                    <m:r>
                      <a:rPr lang="en-US" sz="18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h</m:t>
                        </m:r>
                      </m:num>
                      <m:den>
                        <m:sSup>
                          <m:sSup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1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func>
                      <m:funcPr>
                        <m:ctrlPr>
                          <a:rPr lang="en-US" sz="18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𝑏𝑠</m:t>
                            </m:r>
                          </m:e>
                        </m:d>
                      </m:e>
                    </m:func>
                    <m:r>
                      <a:rPr lang="en-US" sz="1800" i="1">
                        <a:latin typeface="Cambria Math"/>
                      </a:rPr>
                      <m:t>;</m:t>
                    </m:r>
                    <m:r>
                      <a:rPr lang="en-US" sz="1800" i="1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</a:rPr>
                          <m:t>h</m:t>
                        </m:r>
                      </m:num>
                      <m:den>
                        <m:sSup>
                          <m:sSup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18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i="1">
                        <a:latin typeface="Cambria Math"/>
                      </a:rPr>
                      <m:t>(1−</m:t>
                    </m:r>
                    <m:func>
                      <m:funcPr>
                        <m:ctrlPr>
                          <a:rPr lang="en-US" sz="18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𝑏𝑠</m:t>
                            </m:r>
                          </m:e>
                        </m:d>
                      </m:e>
                    </m:func>
                    <m:r>
                      <a:rPr lang="en-US" sz="18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; s&lt;5m</a:t>
                </a:r>
                <a:endParaRPr lang="en-US" sz="1800" dirty="0"/>
              </a:p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𝑦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600" b="1" i="1" smtClean="0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𝑏</m:t>
                        </m:r>
                      </m:den>
                    </m:f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h</m:t>
                        </m:r>
                      </m:num>
                      <m:den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func>
                      <m:funcPr>
                        <m:ctrlPr>
                          <a:rPr lang="en-US" sz="16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US" sz="16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a:rPr lang="en-US" sz="1600" i="1">
                        <a:latin typeface="Cambria Math"/>
                      </a:rPr>
                      <m:t>𝑠</m:t>
                    </m:r>
                    <m:r>
                      <a:rPr lang="en-US" sz="16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h</m:t>
                        </m:r>
                      </m:num>
                      <m:den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func>
                      <m:funcPr>
                        <m:ctrlPr>
                          <a:rPr lang="en-US" sz="16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𝑏𝑠</m:t>
                            </m:r>
                          </m:e>
                        </m:d>
                      </m:e>
                    </m:func>
                    <m:r>
                      <a:rPr lang="en-US" sz="16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m:rPr>
                        <m:sty m:val="p"/>
                      </m:rPr>
                      <a:rPr lang="en-US" sz="1600">
                        <a:latin typeface="Cambria Math"/>
                      </a:rPr>
                      <m:t>cos</m:t>
                    </m:r>
                    <m:r>
                      <a:rPr lang="en-US" sz="1600" i="1">
                        <a:latin typeface="Cambria Math"/>
                      </a:rPr>
                      <m:t>(</m:t>
                    </m:r>
                    <m:r>
                      <a:rPr lang="en-US" sz="1600" i="1">
                        <a:latin typeface="Cambria Math"/>
                      </a:rPr>
                      <m:t>𝑏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)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𝑏</m:t>
                        </m:r>
                      </m:den>
                    </m:f>
                    <m:func>
                      <m:funcPr>
                        <m:ctrlPr>
                          <a:rPr lang="en-US" sz="16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𝑏𝑠</m:t>
                            </m:r>
                          </m:e>
                        </m:d>
                      </m:e>
                    </m:func>
                    <m:r>
                      <a:rPr lang="en-US" sz="16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m:rPr>
                        <m:sty m:val="p"/>
                      </m:rPr>
                      <a:rPr lang="en-US" sz="1600">
                        <a:latin typeface="Cambria Math"/>
                      </a:rPr>
                      <m:t>sin</m:t>
                    </m:r>
                    <m:r>
                      <a:rPr lang="en-US" sz="1600" i="1" smtClean="0">
                        <a:latin typeface="Cambria Math"/>
                      </a:rPr>
                      <m:t> </m:t>
                    </m:r>
                    <m:r>
                      <a:rPr lang="en-US" sz="1600" i="1">
                        <a:latin typeface="Cambria Math"/>
                      </a:rPr>
                      <m:t>(</m:t>
                    </m:r>
                    <m:r>
                      <a:rPr lang="en-US" sz="1600" i="1">
                        <a:latin typeface="Cambria Math"/>
                      </a:rPr>
                      <m:t>𝑏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)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𝑏</m:t>
                        </m:r>
                      </m:den>
                    </m:f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𝑏𝑠</m:t>
                                </m:r>
                              </m:e>
                            </m:d>
                          </m:e>
                        </m:func>
                        <m:r>
                          <a:rPr lang="en-US" sz="1600" i="1">
                            <a:latin typeface="Cambria Math"/>
                          </a:rPr>
                          <m:t>−1</m:t>
                        </m:r>
                      </m:e>
                    </m:d>
                  </m:oMath>
                </a14:m>
                <a:endParaRPr lang="en-US" sz="1600" dirty="0"/>
              </a:p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𝑥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h</m:t>
                        </m:r>
                      </m:num>
                      <m:den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1−</m:t>
                        </m:r>
                        <m:func>
                          <m:func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d>
                    <m:r>
                      <a:rPr lang="en-US" sz="16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h</m:t>
                        </m:r>
                      </m:num>
                      <m:den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i="1">
                        <a:latin typeface="Cambria Math"/>
                      </a:rPr>
                      <m:t>(1−</m:t>
                    </m:r>
                    <m:func>
                      <m:funcPr>
                        <m:ctrlPr>
                          <a:rPr lang="en-US" sz="16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𝑏𝑠</m:t>
                            </m:r>
                          </m:e>
                        </m:d>
                      </m:e>
                    </m:func>
                    <m:r>
                      <a:rPr lang="en-US" sz="1600" i="1">
                        <a:latin typeface="Cambria Math"/>
                      </a:rPr>
                      <m:t>)+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m:rPr>
                        <m:sty m:val="p"/>
                      </m:rPr>
                      <a:rPr lang="en-US" sz="1600">
                        <a:latin typeface="Cambria Math"/>
                      </a:rPr>
                      <m:t>co</m:t>
                    </m:r>
                    <m:r>
                      <a:rPr lang="en-US" sz="1600" b="1" i="0" smtClean="0">
                        <a:latin typeface="Cambria Math"/>
                      </a:rPr>
                      <m:t>𝐬</m:t>
                    </m:r>
                    <m:r>
                      <a:rPr lang="en-US" sz="1600" i="1">
                        <a:latin typeface="Cambria Math"/>
                      </a:rPr>
                      <m:t>(</m:t>
                    </m:r>
                    <m:r>
                      <a:rPr lang="en-US" sz="1600" i="1">
                        <a:latin typeface="Cambria Math"/>
                      </a:rPr>
                      <m:t>𝑏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)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𝑏</m:t>
                        </m:r>
                      </m:den>
                    </m:f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1−</m:t>
                        </m:r>
                        <m:func>
                          <m:func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𝑏𝑠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en-US" sz="16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𝑏</m:t>
                        </m:r>
                      </m:den>
                    </m:f>
                    <m:r>
                      <m:rPr>
                        <m:sty m:val="p"/>
                      </m:rPr>
                      <a:rPr lang="en-US" sz="1600">
                        <a:latin typeface="Cambria Math"/>
                      </a:rPr>
                      <m:t>sin</m:t>
                    </m:r>
                    <m:r>
                      <a:rPr lang="en-US" sz="1600" i="1">
                        <a:latin typeface="Cambria Math"/>
                      </a:rPr>
                      <m:t>(</m:t>
                    </m:r>
                    <m:r>
                      <a:rPr lang="en-US" sz="1600" i="1">
                        <a:latin typeface="Cambria Math"/>
                      </a:rPr>
                      <m:t>𝑏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/>
                      </a:rPr>
                      <m:t>)</m:t>
                    </m:r>
                    <m:f>
                      <m:fPr>
                        <m:ctrlPr>
                          <a:rPr lang="en-US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𝑏</m:t>
                        </m:r>
                      </m:den>
                    </m:f>
                    <m:func>
                      <m:funcPr>
                        <m:ctrlPr>
                          <a:rPr lang="en-US" sz="16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60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𝑏𝑠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1600" dirty="0"/>
                  <a:t>,</a:t>
                </a:r>
              </a:p>
              <a:p>
                <a:pPr marL="0" indent="0">
                  <a:buNone/>
                </a:pPr>
                <a:endParaRPr lang="en-US" sz="16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3840" y="800100"/>
                <a:ext cx="8778240" cy="5524500"/>
              </a:xfrm>
              <a:blipFill rotWithShape="1">
                <a:blip r:embed="rId2" cstate="print"/>
                <a:stretch>
                  <a:fillRect l="-903" t="-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06D2C-E861-4931-A2D0-8445588D32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02080" y="5666006"/>
            <a:ext cx="2105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 dirty="0" smtClean="0"/>
              <a:t>5&lt;s+s</a:t>
            </a:r>
            <a:r>
              <a:rPr lang="en-US" b="1" baseline="-25000" dirty="0" smtClean="0"/>
              <a:t>0</a:t>
            </a:r>
            <a:r>
              <a:rPr lang="en-US" b="1" dirty="0" smtClean="0"/>
              <a:t>&lt;10m; s</a:t>
            </a:r>
            <a:r>
              <a:rPr lang="en-US" b="1" baseline="-25000" dirty="0" smtClean="0"/>
              <a:t>0</a:t>
            </a:r>
            <a:r>
              <a:rPr lang="en-US" b="1" dirty="0" smtClean="0"/>
              <a:t>=5m</a:t>
            </a:r>
            <a:endParaRPr lang="en-US" b="1" dirty="0"/>
          </a:p>
        </p:txBody>
      </p:sp>
      <p:grpSp>
        <p:nvGrpSpPr>
          <p:cNvPr id="6" name="Group 5"/>
          <p:cNvGrpSpPr/>
          <p:nvPr/>
        </p:nvGrpSpPr>
        <p:grpSpPr>
          <a:xfrm rot="5400000">
            <a:off x="6334464" y="-492756"/>
            <a:ext cx="1483792" cy="3679825"/>
            <a:chOff x="6694714" y="1362075"/>
            <a:chExt cx="2227036" cy="4725988"/>
          </a:xfrm>
        </p:grpSpPr>
        <p:sp>
          <p:nvSpPr>
            <p:cNvPr id="7" name="Rectangle 1"/>
            <p:cNvSpPr>
              <a:spLocks noChangeArrowheads="1"/>
            </p:cNvSpPr>
            <p:nvPr/>
          </p:nvSpPr>
          <p:spPr bwMode="auto">
            <a:xfrm>
              <a:off x="6694714" y="1362075"/>
              <a:ext cx="2227036" cy="382746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5640" y="1362075"/>
              <a:ext cx="1269048" cy="4635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7862888" y="3763963"/>
              <a:ext cx="577850" cy="541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 dirty="0">
                  <a:solidFill>
                    <a:srgbClr val="0000FF"/>
                  </a:solidFill>
                </a:rPr>
                <a:t>bend</a:t>
              </a:r>
            </a:p>
            <a:p>
              <a:r>
                <a:rPr lang="en-GB" sz="1600" dirty="0">
                  <a:solidFill>
                    <a:srgbClr val="0000FF"/>
                  </a:solidFill>
                </a:rPr>
                <a:t>out</a:t>
              </a: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8080375" y="2811463"/>
              <a:ext cx="577850" cy="541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>
                  <a:solidFill>
                    <a:srgbClr val="FF0000"/>
                  </a:solidFill>
                </a:rPr>
                <a:t>bend</a:t>
              </a:r>
            </a:p>
            <a:p>
              <a:r>
                <a:rPr lang="en-GB" sz="1600">
                  <a:solidFill>
                    <a:srgbClr val="FF0000"/>
                  </a:solidFill>
                </a:rPr>
                <a:t>back</a:t>
              </a: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7710488" y="4500563"/>
              <a:ext cx="585787" cy="541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 dirty="0">
                  <a:solidFill>
                    <a:srgbClr val="FF0000"/>
                  </a:solidFill>
                </a:rPr>
                <a:t>field</a:t>
              </a:r>
            </a:p>
            <a:p>
              <a:r>
                <a:rPr lang="en-GB" sz="1600" dirty="0">
                  <a:solidFill>
                    <a:srgbClr val="FF0000"/>
                  </a:solidFill>
                </a:rPr>
                <a:t>taper</a:t>
              </a: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7251700" y="5189538"/>
              <a:ext cx="755650" cy="898525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2640" rIns="90000" bIns="450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>
                  <a:solidFill>
                    <a:srgbClr val="000000"/>
                  </a:solidFill>
                </a:rPr>
                <a:t>target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>
                  <a:solidFill>
                    <a:srgbClr val="000000"/>
                  </a:solidFill>
                </a:rPr>
                <a:t>station</a:t>
              </a: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8080375" y="3303588"/>
              <a:ext cx="841375" cy="620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GB" sz="1600" dirty="0" smtClean="0">
                  <a:latin typeface="Symbol" pitchFamily="18" charset="2"/>
                </a:rPr>
                <a:t>, </a:t>
              </a: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</a:p>
            <a:p>
              <a:pPr>
                <a:lnSpc>
                  <a:spcPct val="109000"/>
                </a:lnSpc>
              </a:pP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V="1">
              <a:off x="7956550" y="3421063"/>
              <a:ext cx="180975" cy="3952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>
                <a:latin typeface="Palatino Linotype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7748588" y="2759075"/>
              <a:ext cx="234950" cy="66675"/>
            </a:xfrm>
            <a:prstGeom prst="rect">
              <a:avLst/>
            </a:prstGeom>
            <a:solidFill>
              <a:srgbClr val="6633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6811963" y="2444750"/>
              <a:ext cx="879475" cy="541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59112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r>
                <a:rPr lang="en-GB" sz="1600" dirty="0">
                  <a:solidFill>
                    <a:srgbClr val="663300"/>
                  </a:solidFill>
                </a:rPr>
                <a:t>proton </a:t>
              </a:r>
            </a:p>
            <a:p>
              <a:r>
                <a:rPr lang="en-GB" sz="1600" dirty="0">
                  <a:solidFill>
                    <a:srgbClr val="663300"/>
                  </a:solidFill>
                </a:rPr>
                <a:t>absorber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8086725" y="1784350"/>
              <a:ext cx="638175" cy="62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5000" rIns="90000" bIns="450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5pPr>
              <a:lvl6pPr marL="25146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6pPr>
              <a:lvl7pPr marL="29718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7pPr>
              <a:lvl8pPr marL="34290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8pPr>
              <a:lvl9pPr marL="3886200" indent="-228600" defTabSz="449263" fontAlgn="base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itchFamily="16" charset="0"/>
                  <a:cs typeface="DejaVu Sans" charset="0"/>
                </a:defRPr>
              </a:lvl9pPr>
            </a:lstStyle>
            <a:p>
              <a:pPr>
                <a:lnSpc>
                  <a:spcPct val="109000"/>
                </a:lnSpc>
              </a:pP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-</a:t>
              </a:r>
            </a:p>
            <a:p>
              <a:pPr>
                <a:lnSpc>
                  <a:spcPct val="109000"/>
                </a:lnSpc>
              </a:pPr>
              <a:r>
                <a:rPr lang="en-GB" sz="1600" dirty="0">
                  <a:latin typeface="Symbol" pitchFamily="18" charset="2"/>
                </a:rPr>
                <a:t>p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  <a:r>
                <a:rPr lang="en-GB" sz="1600" dirty="0">
                  <a:latin typeface="Symbol" pitchFamily="18" charset="2"/>
                </a:rPr>
                <a:t>, m</a:t>
              </a:r>
              <a:r>
                <a:rPr lang="en-GB" sz="1600" baseline="33000" dirty="0">
                  <a:latin typeface="Symbol" pitchFamily="18" charset="2"/>
                </a:rPr>
                <a:t>+</a:t>
              </a: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8034338" y="1841500"/>
              <a:ext cx="1587" cy="463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03552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particles in chicane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65736" y="4221480"/>
            <a:ext cx="4330064" cy="2651760"/>
          </a:xfrm>
        </p:spPr>
        <p:txBody>
          <a:bodyPr/>
          <a:lstStyle/>
          <a:p>
            <a:r>
              <a:rPr lang="en-US" dirty="0" smtClean="0"/>
              <a:t>x deviation</a:t>
            </a:r>
          </a:p>
          <a:p>
            <a:pPr lvl="1"/>
            <a:r>
              <a:rPr lang="en-US" dirty="0" smtClean="0"/>
              <a:t>p=0.2, 0.3, 0.4, 0.5, 0.6, 0.7,0.8 ,0.9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17720" y="5379720"/>
            <a:ext cx="3810000" cy="1112520"/>
          </a:xfrm>
        </p:spPr>
        <p:txBody>
          <a:bodyPr/>
          <a:lstStyle/>
          <a:p>
            <a:r>
              <a:rPr lang="en-US" dirty="0" smtClean="0"/>
              <a:t>y deviation</a:t>
            </a:r>
          </a:p>
          <a:p>
            <a:pPr marL="342900" lvl="1" indent="-342900">
              <a:buClrTx/>
              <a:buFont typeface="Wingdings" pitchFamily="2" charset="2"/>
              <a:buChar char="Ø"/>
            </a:pPr>
            <a:r>
              <a:rPr lang="en-US" dirty="0"/>
              <a:t>p=0.2, 0.3, 0.4, 0.5, 0.6, </a:t>
            </a:r>
            <a:r>
              <a:rPr lang="en-US" dirty="0" smtClean="0"/>
              <a:t>0.7, 0.8, 0.9</a:t>
            </a:r>
            <a:endParaRPr lang="en-US" dirty="0"/>
          </a:p>
          <a:p>
            <a:endParaRPr lang="en-US" dirty="0"/>
          </a:p>
        </p:txBody>
      </p:sp>
      <p:pic>
        <p:nvPicPr>
          <p:cNvPr id="14" name="Picture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9582" y="822960"/>
            <a:ext cx="3812858" cy="283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907" y="1407794"/>
            <a:ext cx="3457893" cy="29813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72914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reference particles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" y="3810000"/>
            <a:ext cx="4251960" cy="2514600"/>
          </a:xfrm>
        </p:spPr>
        <p:txBody>
          <a:bodyPr/>
          <a:lstStyle/>
          <a:p>
            <a:r>
              <a:rPr lang="en-US" dirty="0" smtClean="0"/>
              <a:t>x motion</a:t>
            </a:r>
          </a:p>
          <a:p>
            <a:pPr lvl="1"/>
            <a:r>
              <a:rPr lang="en-US" dirty="0" smtClean="0"/>
              <a:t>p=0.05, 0.1, 0.15, 0.2, 0.25, 0.3, 0.35 ,0.4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3920" y="5013960"/>
            <a:ext cx="3810000" cy="1844040"/>
          </a:xfrm>
        </p:spPr>
        <p:txBody>
          <a:bodyPr/>
          <a:lstStyle/>
          <a:p>
            <a:r>
              <a:rPr lang="en-US" dirty="0" smtClean="0"/>
              <a:t>y </a:t>
            </a:r>
            <a:r>
              <a:rPr lang="en-US" dirty="0"/>
              <a:t>motion</a:t>
            </a:r>
          </a:p>
          <a:p>
            <a:pPr lvl="1"/>
            <a:r>
              <a:rPr lang="en-US" dirty="0"/>
              <a:t>p=0.05, 0.1, 0.15, 0.2, 0.25, 0.3, 0.35 ,0.4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757" y="1122362"/>
            <a:ext cx="3616643" cy="1818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808162"/>
            <a:ext cx="3825241" cy="2900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56655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within chicane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vertical dispersion</a:t>
            </a:r>
          </a:p>
          <a:p>
            <a:pPr lvl="1"/>
            <a:r>
              <a:rPr lang="en-US" dirty="0" smtClean="0"/>
              <a:t>D=-h p s /(0.3B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s&lt;s</a:t>
            </a:r>
            <a:r>
              <a:rPr lang="en-US" baseline="-25000" dirty="0" smtClean="0"/>
              <a:t>0</a:t>
            </a:r>
          </a:p>
          <a:p>
            <a:pPr lvl="1"/>
            <a:r>
              <a:rPr lang="en-US" dirty="0" smtClean="0"/>
              <a:t>D=</a:t>
            </a:r>
            <a:r>
              <a:rPr lang="en-US" dirty="0"/>
              <a:t>h p </a:t>
            </a:r>
            <a:r>
              <a:rPr lang="en-US" dirty="0" smtClean="0"/>
              <a:t>(s-s</a:t>
            </a:r>
            <a:r>
              <a:rPr lang="en-US" baseline="-25000" dirty="0" smtClean="0"/>
              <a:t>0</a:t>
            </a:r>
            <a:r>
              <a:rPr lang="en-US" dirty="0" smtClean="0"/>
              <a:t>) </a:t>
            </a:r>
            <a:r>
              <a:rPr lang="en-US" dirty="0"/>
              <a:t>/(0.3B</a:t>
            </a:r>
            <a:r>
              <a:rPr lang="en-US" baseline="-25000" dirty="0"/>
              <a:t>0</a:t>
            </a:r>
            <a:r>
              <a:rPr lang="en-US" dirty="0"/>
              <a:t>)</a:t>
            </a:r>
          </a:p>
          <a:p>
            <a:pPr lvl="2"/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&lt;s&lt;2s</a:t>
            </a:r>
            <a:r>
              <a:rPr lang="en-US" baseline="-25000" dirty="0" smtClean="0"/>
              <a:t>0</a:t>
            </a:r>
          </a:p>
          <a:p>
            <a:r>
              <a:rPr lang="en-US" dirty="0" smtClean="0"/>
              <a:t>oscillatory motion</a:t>
            </a:r>
          </a:p>
          <a:p>
            <a:pPr lvl="1"/>
            <a:r>
              <a:rPr lang="en-US" dirty="0" smtClean="0"/>
              <a:t>period is </a:t>
            </a:r>
            <a:r>
              <a:rPr lang="el-GR" dirty="0" smtClean="0"/>
              <a:t>Λ</a:t>
            </a:r>
            <a:r>
              <a:rPr lang="en-US" dirty="0" smtClean="0"/>
              <a:t>= 2</a:t>
            </a:r>
            <a:r>
              <a:rPr lang="el-GR" dirty="0" smtClean="0"/>
              <a:t>π</a:t>
            </a:r>
            <a:r>
              <a:rPr lang="en-US" dirty="0" smtClean="0"/>
              <a:t> p/(0.3B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initial amplitude is </a:t>
            </a:r>
          </a:p>
          <a:p>
            <a:pPr lvl="1"/>
            <a:r>
              <a:rPr lang="en-US" dirty="0" smtClean="0"/>
              <a:t>A=hp</a:t>
            </a:r>
            <a:r>
              <a:rPr lang="en-US" baseline="30000" dirty="0" smtClean="0"/>
              <a:t>2</a:t>
            </a:r>
            <a:r>
              <a:rPr lang="en-US" dirty="0" smtClean="0"/>
              <a:t>/(0.3B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449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Chicane + absorber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00100"/>
            <a:ext cx="4584192" cy="5524500"/>
          </a:xfrm>
        </p:spPr>
        <p:txBody>
          <a:bodyPr/>
          <a:lstStyle/>
          <a:p>
            <a:r>
              <a:rPr lang="en-US" dirty="0" smtClean="0"/>
              <a:t>Chicane effect:</a:t>
            </a:r>
          </a:p>
          <a:p>
            <a:pPr lvl="1"/>
            <a:r>
              <a:rPr lang="en-US" dirty="0" smtClean="0"/>
              <a:t>P &gt; ~500MeV/c  are lost</a:t>
            </a:r>
          </a:p>
          <a:p>
            <a:pPr lvl="1"/>
            <a:r>
              <a:rPr lang="en-US" dirty="0" smtClean="0"/>
              <a:t>P &lt; ~500MeV pass through</a:t>
            </a:r>
          </a:p>
          <a:p>
            <a:pPr lvl="2"/>
            <a:r>
              <a:rPr lang="en-US" dirty="0" smtClean="0"/>
              <a:t>displaced by ~1.1m</a:t>
            </a:r>
          </a:p>
          <a:p>
            <a:pPr lvl="1"/>
            <a:r>
              <a:rPr lang="en-US" dirty="0" smtClean="0"/>
              <a:t>Nominal Path length increased by only 8cm</a:t>
            </a:r>
          </a:p>
          <a:p>
            <a:pPr lvl="2"/>
            <a:r>
              <a:rPr lang="en-US" dirty="0" smtClean="0"/>
              <a:t>orbits perturbed </a:t>
            </a:r>
          </a:p>
          <a:p>
            <a:pPr lvl="2"/>
            <a:endParaRPr lang="en-US" dirty="0"/>
          </a:p>
          <a:p>
            <a:r>
              <a:rPr lang="en-US" dirty="0" smtClean="0"/>
              <a:t>absorber effect</a:t>
            </a:r>
          </a:p>
          <a:p>
            <a:pPr lvl="1"/>
            <a:r>
              <a:rPr lang="en-US" dirty="0" smtClean="0"/>
              <a:t>removes low energy particles</a:t>
            </a:r>
          </a:p>
          <a:p>
            <a:pPr lvl="2"/>
            <a:r>
              <a:rPr lang="en-US" dirty="0" smtClean="0"/>
              <a:t>designed to remove protons</a:t>
            </a:r>
          </a:p>
          <a:p>
            <a:pPr lvl="1"/>
            <a:r>
              <a:rPr lang="en-US" dirty="0" smtClean="0"/>
              <a:t>distorts energy distribution</a:t>
            </a:r>
          </a:p>
          <a:p>
            <a:pPr lvl="2"/>
            <a:r>
              <a:rPr lang="en-US" dirty="0" smtClean="0"/>
              <a:t>energy phase-rotation distorted; must be </a:t>
            </a:r>
            <a:r>
              <a:rPr lang="en-US" dirty="0" err="1" smtClean="0"/>
              <a:t>rematched</a:t>
            </a:r>
            <a:r>
              <a:rPr lang="en-US" smtClean="0"/>
              <a:t>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FE949-5F73-42DE-AB09-1A1ABAFED63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0476" y="533735"/>
            <a:ext cx="309562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0476" y="2734010"/>
            <a:ext cx="3067050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88842" y="4540741"/>
            <a:ext cx="1997871" cy="263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2502024" y="5689787"/>
                <a:ext cx="2872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024" y="5689787"/>
                <a:ext cx="287258" cy="338554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554677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48426</TotalTime>
  <Words>513</Words>
  <Application>Microsoft Office PowerPoint</Application>
  <PresentationFormat>On-screen Show (4:3)</PresentationFormat>
  <Paragraphs>163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 Chicane Beam Dynamics</vt:lpstr>
      <vt:lpstr>Chicane/Absorber Design Concept</vt:lpstr>
      <vt:lpstr>Front End with Absorber-Rematch</vt:lpstr>
      <vt:lpstr>Add chicane to absorber</vt:lpstr>
      <vt:lpstr>Equations of motion and solution</vt:lpstr>
      <vt:lpstr>reference particles in chicane</vt:lpstr>
      <vt:lpstr>More reference particles</vt:lpstr>
      <vt:lpstr>motion within chicane </vt:lpstr>
      <vt:lpstr>Chicane + absorber</vt:lpstr>
      <vt:lpstr>Compare-absorber vs absorber+chicane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munu Slides</dc:title>
  <dc:creator>David Neuffer</dc:creator>
  <cp:lastModifiedBy>Kirk T McDonald</cp:lastModifiedBy>
  <cp:revision>1322</cp:revision>
  <cp:lastPrinted>2012-07-18T17:25:35Z</cp:lastPrinted>
  <dcterms:created xsi:type="dcterms:W3CDTF">2003-09-15T21:58:19Z</dcterms:created>
  <dcterms:modified xsi:type="dcterms:W3CDTF">2012-08-14T14:13:07Z</dcterms:modified>
</cp:coreProperties>
</file>