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0" r:id="rId3"/>
    <p:sldId id="309" r:id="rId4"/>
    <p:sldId id="314" r:id="rId5"/>
    <p:sldId id="308" r:id="rId6"/>
    <p:sldId id="307" r:id="rId7"/>
    <p:sldId id="311" r:id="rId8"/>
    <p:sldId id="310" r:id="rId9"/>
    <p:sldId id="312" r:id="rId10"/>
    <p:sldId id="313" r:id="rId11"/>
    <p:sldId id="306" r:id="rId12"/>
  </p:sldIdLst>
  <p:sldSz cx="9144000" cy="6858000" type="screen4x3"/>
  <p:notesSz cx="6935788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1F1F"/>
    <a:srgbClr val="FF0000"/>
    <a:srgbClr val="E1F4FF"/>
    <a:srgbClr val="CCECFF"/>
    <a:srgbClr val="FFCCCC"/>
    <a:srgbClr val="CC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86354" autoAdjust="0"/>
  </p:normalViewPr>
  <p:slideViewPr>
    <p:cSldViewPr snapToGrid="0">
      <p:cViewPr varScale="1">
        <p:scale>
          <a:sx n="85" d="100"/>
          <a:sy n="85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75292971-7003-4029-9CBD-9099A37B5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7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F2D1B42A-1C6C-4826-9F05-AC2066831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4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4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6E769F-FDFC-41DB-BAC8-50A3F848B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65F235-401B-44A7-B02B-6AF666260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A8BC6A-AD7D-4631-B3E0-DB026B6F0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49E14F-9730-469F-91C1-B9081F757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9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58" y="187017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049" y="42488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BD8CDD-50A2-4CE9-BEE0-310D0C0BD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7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F056-E88A-4B6D-82B9-2F13BC928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4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16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703" y="796413"/>
            <a:ext cx="4040188" cy="921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773" y="825910"/>
            <a:ext cx="4041775" cy="8917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64D68E-BE38-4151-A99A-366768986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4B5073-BADD-455F-8DA2-6E9EF3CC5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5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E20C45-11DD-4022-A50E-F2082540C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6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BC64BD-D96A-408F-BBF8-D6E8B7235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6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DAF6B1-5A6A-49BB-A866-5DC72801D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66D07C-7DD4-4AAF-AEAA-4069979481B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6" name="Picture 22" descr="mu2e_logo_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FNAL_logo_s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numu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7400" cy="82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mu-symbol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Sherwoo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47.pd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43.pd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3E026DD-9417-4935-AADD-9C4705E3C8F1}" type="slidenum">
              <a:rPr lang="en-US"/>
              <a:pPr/>
              <a:t>1</a:t>
            </a:fld>
            <a:endParaRPr lang="en-US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0" dirty="0" smtClean="0"/>
              <a:t>Front </a:t>
            </a:r>
            <a:r>
              <a:rPr lang="en-US" sz="2800" b="0" smtClean="0"/>
              <a:t>End </a:t>
            </a:r>
            <a:r>
              <a:rPr lang="en-US" sz="2800" b="0" smtClean="0"/>
              <a:t>RF</a:t>
            </a:r>
            <a:r>
              <a:rPr lang="en-US" sz="2800" b="0" smtClean="0"/>
              <a:t> </a:t>
            </a:r>
            <a:r>
              <a:rPr lang="en-US" sz="2800" b="0" dirty="0" smtClean="0"/>
              <a:t>and Gas Cavities</a:t>
            </a:r>
            <a:endParaRPr lang="en-US" sz="2800" b="0" dirty="0"/>
          </a:p>
        </p:txBody>
      </p:sp>
      <p:sp>
        <p:nvSpPr>
          <p:cNvPr id="6379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Neuffer</a:t>
            </a:r>
            <a:endParaRPr lang="en-US" dirty="0"/>
          </a:p>
          <a:p>
            <a:endParaRPr lang="en-US" dirty="0"/>
          </a:p>
          <a:p>
            <a:r>
              <a:rPr lang="en-US" sz="2000" dirty="0" err="1" smtClean="0"/>
              <a:t>Fermilab</a:t>
            </a:r>
            <a:endParaRPr lang="en-US" dirty="0">
              <a:latin typeface="Untitled" pitchFamily="2" charset="0"/>
            </a:endParaRPr>
          </a:p>
          <a:p>
            <a:r>
              <a:rPr lang="en-US" sz="1800" dirty="0" smtClean="0"/>
              <a:t>October </a:t>
            </a:r>
            <a:r>
              <a:rPr lang="en-US" sz="1800" dirty="0" smtClean="0"/>
              <a:t>11, 2011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60061"/>
            <a:ext cx="8108831" cy="5524500"/>
          </a:xfrm>
        </p:spPr>
        <p:txBody>
          <a:bodyPr/>
          <a:lstStyle/>
          <a:p>
            <a:r>
              <a:rPr lang="en-US" dirty="0" smtClean="0"/>
              <a:t>Fewer p/bunch</a:t>
            </a:r>
          </a:p>
          <a:p>
            <a:pPr lvl="1"/>
            <a:r>
              <a:rPr lang="en-US" dirty="0" smtClean="0"/>
              <a:t>50Hz, 5 bunches, 2MW scenario reduces by factor of ~10</a:t>
            </a:r>
          </a:p>
          <a:p>
            <a:pPr lvl="2"/>
            <a:r>
              <a:rPr lang="en-US" dirty="0" smtClean="0"/>
              <a:t>manageable</a:t>
            </a:r>
            <a:endParaRPr lang="en-US" dirty="0"/>
          </a:p>
          <a:p>
            <a:r>
              <a:rPr lang="en-US" dirty="0" smtClean="0"/>
              <a:t>Must reduce free electron lifetime in gas</a:t>
            </a:r>
          </a:p>
          <a:p>
            <a:pPr lvl="1"/>
            <a:r>
              <a:rPr lang="en-US" dirty="0" smtClean="0"/>
              <a:t>if &lt; ~10ns problem is manageable</a:t>
            </a:r>
          </a:p>
          <a:p>
            <a:pPr lvl="1"/>
            <a:r>
              <a:rPr lang="en-US" dirty="0" smtClean="0"/>
              <a:t>&lt; ~200ns (KY)</a:t>
            </a:r>
          </a:p>
          <a:p>
            <a:pPr lvl="1"/>
            <a:r>
              <a:rPr lang="en-US" dirty="0" smtClean="0"/>
              <a:t>Is smaller with small amount of dopant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F056-E88A-4B6D-82B9-2F13BC9287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muonbea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19601" y="3657601"/>
            <a:ext cx="4724399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9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2932-0E57-444C-BE59-51A47A6FFD6A}" type="slidenum">
              <a:rPr lang="en-US"/>
              <a:pPr/>
              <a:t>11</a:t>
            </a:fld>
            <a:endParaRPr 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Gas-filled </a:t>
            </a:r>
            <a:r>
              <a:rPr lang="en-US" dirty="0" err="1" smtClean="0"/>
              <a:t>rf</a:t>
            </a:r>
            <a:r>
              <a:rPr lang="en-US" dirty="0" smtClean="0"/>
              <a:t> in </a:t>
            </a:r>
            <a:r>
              <a:rPr lang="el-GR" dirty="0"/>
              <a:t>ν</a:t>
            </a:r>
            <a:r>
              <a:rPr lang="en-US" dirty="0"/>
              <a:t>-Factory </a:t>
            </a:r>
            <a:r>
              <a:rPr lang="en-US" dirty="0" smtClean="0"/>
              <a:t>Front end Cooling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could have large beam-loading effect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/>
              <a:t>Require electron recombination within ~20ns</a:t>
            </a:r>
          </a:p>
          <a:p>
            <a:pPr lvl="1"/>
            <a:r>
              <a:rPr lang="en-US" dirty="0" smtClean="0"/>
              <a:t>Can obtain this with dopant </a:t>
            </a:r>
            <a:r>
              <a:rPr lang="en-US" smtClean="0"/>
              <a:t>in H</a:t>
            </a:r>
            <a:r>
              <a:rPr lang="en-US" baseline="-25000" smtClean="0"/>
              <a:t>2</a:t>
            </a:r>
            <a:endParaRPr lang="en-US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 smtClean="0"/>
          </a:p>
          <a:p>
            <a:pPr lvl="1"/>
            <a:endParaRPr lang="en-US" baseline="-25000" dirty="0"/>
          </a:p>
          <a:p>
            <a:r>
              <a:rPr lang="en-US" dirty="0" smtClean="0"/>
              <a:t>Gas-Filled </a:t>
            </a:r>
            <a:r>
              <a:rPr lang="en-US" dirty="0" err="1" smtClean="0"/>
              <a:t>rf</a:t>
            </a:r>
            <a:r>
              <a:rPr lang="en-US" dirty="0" smtClean="0"/>
              <a:t> can be used in Front end</a:t>
            </a:r>
          </a:p>
          <a:p>
            <a:pPr lvl="1"/>
            <a:r>
              <a:rPr lang="en-US" dirty="0" smtClean="0"/>
              <a:t>is not trouble-free however</a:t>
            </a:r>
          </a:p>
          <a:p>
            <a:pPr lvl="1"/>
            <a:endParaRPr lang="en-US" baseline="-25000" dirty="0" smtClean="0"/>
          </a:p>
          <a:p>
            <a:pPr lvl="1"/>
            <a:endParaRPr lang="en-US" baseline="-25000" dirty="0"/>
          </a:p>
          <a:p>
            <a:pPr lvl="1"/>
            <a:endParaRPr lang="en-US" dirty="0"/>
          </a:p>
          <a:p>
            <a:pPr lvl="1"/>
            <a:endParaRPr lang="en-US" sz="2400" b="1" dirty="0"/>
          </a:p>
          <a:p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FDD1-062F-4A55-B4A1-2625C2E253DD}" type="slidenum">
              <a:rPr lang="en-US"/>
              <a:pPr/>
              <a:t>2</a:t>
            </a:fld>
            <a:endParaRPr 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0utline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815975"/>
            <a:ext cx="5070475" cy="5524500"/>
          </a:xfrm>
        </p:spPr>
        <p:txBody>
          <a:bodyPr/>
          <a:lstStyle/>
          <a:p>
            <a:r>
              <a:rPr lang="en-US" b="0" dirty="0"/>
              <a:t>Introduction</a:t>
            </a:r>
          </a:p>
          <a:p>
            <a:pPr lvl="1"/>
            <a:r>
              <a:rPr lang="en-US" b="1" dirty="0"/>
              <a:t> </a:t>
            </a:r>
            <a:r>
              <a:rPr lang="el-GR" b="1" dirty="0"/>
              <a:t>ν</a:t>
            </a:r>
            <a:r>
              <a:rPr lang="en-US" b="1" dirty="0"/>
              <a:t>-Factory Front </a:t>
            </a:r>
            <a:r>
              <a:rPr lang="en-US" b="1" dirty="0" smtClean="0"/>
              <a:t>end</a:t>
            </a:r>
          </a:p>
          <a:p>
            <a:pPr lvl="1"/>
            <a:r>
              <a:rPr lang="en-US" b="1" dirty="0" err="1" smtClean="0"/>
              <a:t>rf</a:t>
            </a:r>
            <a:r>
              <a:rPr lang="en-US" b="1" dirty="0" smtClean="0"/>
              <a:t>/B limitation</a:t>
            </a:r>
            <a:endParaRPr lang="en-US" b="1" dirty="0"/>
          </a:p>
          <a:p>
            <a:r>
              <a:rPr lang="en-US" b="0" dirty="0" smtClean="0"/>
              <a:t>gas-filled </a:t>
            </a:r>
            <a:r>
              <a:rPr lang="en-US" b="0" dirty="0" err="1" smtClean="0"/>
              <a:t>rf</a:t>
            </a:r>
            <a:r>
              <a:rPr lang="en-US" b="0" dirty="0" smtClean="0"/>
              <a:t> </a:t>
            </a:r>
            <a:endParaRPr lang="en-US" b="0" dirty="0"/>
          </a:p>
          <a:p>
            <a:pPr lvl="2"/>
            <a:r>
              <a:rPr lang="el-GR" b="1" dirty="0" smtClean="0"/>
              <a:t>ν</a:t>
            </a:r>
            <a:r>
              <a:rPr lang="en-US" b="1" dirty="0"/>
              <a:t>-Factory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</a:t>
            </a:r>
            <a:r>
              <a:rPr lang="el-GR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l-GR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n-US" b="1" baseline="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Collider</a:t>
            </a:r>
            <a:endParaRPr lang="el-G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None/>
            </a:pPr>
            <a:endParaRPr lang="en-US" b="1" dirty="0"/>
          </a:p>
          <a:p>
            <a:r>
              <a:rPr lang="en-US" b="0" dirty="0"/>
              <a:t>Discussion</a:t>
            </a:r>
            <a:endParaRPr lang="el-GR" b="0" dirty="0"/>
          </a:p>
        </p:txBody>
      </p:sp>
      <p:sp>
        <p:nvSpPr>
          <p:cNvPr id="652293" name="Oval 5"/>
          <p:cNvSpPr>
            <a:spLocks noChangeArrowheads="1"/>
          </p:cNvSpPr>
          <p:nvPr/>
        </p:nvSpPr>
        <p:spPr bwMode="auto">
          <a:xfrm>
            <a:off x="6261100" y="1503363"/>
            <a:ext cx="481013" cy="108426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2295" name="Line 7"/>
          <p:cNvSpPr>
            <a:spLocks noChangeShapeType="1"/>
          </p:cNvSpPr>
          <p:nvPr/>
        </p:nvSpPr>
        <p:spPr bwMode="auto">
          <a:xfrm flipH="1">
            <a:off x="5734050" y="1998663"/>
            <a:ext cx="511175" cy="327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90563"/>
            <a:ext cx="3810000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484486" y="4967259"/>
            <a:ext cx="8453438" cy="1566863"/>
            <a:chOff x="4344" y="8640"/>
            <a:chExt cx="9360" cy="1734"/>
          </a:xfrm>
        </p:grpSpPr>
        <p:sp>
          <p:nvSpPr>
            <p:cNvPr id="13" name="AutoShape 5"/>
            <p:cNvSpPr>
              <a:spLocks noChangeAspect="1" noChangeArrowheads="1"/>
            </p:cNvSpPr>
            <p:nvPr/>
          </p:nvSpPr>
          <p:spPr bwMode="auto">
            <a:xfrm>
              <a:off x="4344" y="8640"/>
              <a:ext cx="9360" cy="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5087" y="10002"/>
              <a:ext cx="743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6574" y="10002"/>
              <a:ext cx="1115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~60.7 m</a:t>
              </a:r>
              <a:endParaRPr lang="en-US" sz="1200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4716" y="9383"/>
              <a:ext cx="495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5087" y="9631"/>
              <a:ext cx="867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4716" y="9012"/>
              <a:ext cx="371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4344" y="9000"/>
              <a:ext cx="372" cy="13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 rot="1196606">
              <a:off x="4719" y="9114"/>
              <a:ext cx="248" cy="1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>
              <a:off x="4963" y="9012"/>
              <a:ext cx="124" cy="37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5707" y="8764"/>
              <a:ext cx="123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5087" y="8764"/>
              <a:ext cx="620" cy="2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5087" y="9342"/>
              <a:ext cx="620" cy="289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>
              <a:off x="8308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5830" y="8764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5830" y="9631"/>
              <a:ext cx="32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5087" y="9507"/>
              <a:ext cx="1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5707" y="9755"/>
              <a:ext cx="0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8308" y="9755"/>
              <a:ext cx="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716" y="9507"/>
              <a:ext cx="0" cy="6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6202" y="9631"/>
              <a:ext cx="198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Drift</a:t>
              </a:r>
              <a:endParaRPr lang="en-US" sz="1400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5707" y="10002"/>
              <a:ext cx="260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5087" y="10002"/>
              <a:ext cx="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9051" y="9631"/>
              <a:ext cx="40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>
              <a:off x="9051" y="8764"/>
              <a:ext cx="421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29"/>
            <p:cNvSpPr>
              <a:spLocks noChangeArrowheads="1"/>
            </p:cNvSpPr>
            <p:nvPr/>
          </p:nvSpPr>
          <p:spPr bwMode="auto">
            <a:xfrm>
              <a:off x="9547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30"/>
            <p:cNvSpPr>
              <a:spLocks noChangeArrowheads="1"/>
            </p:cNvSpPr>
            <p:nvPr/>
          </p:nvSpPr>
          <p:spPr bwMode="auto">
            <a:xfrm>
              <a:off x="1090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1"/>
            <p:cNvSpPr>
              <a:spLocks noChangeArrowheads="1"/>
            </p:cNvSpPr>
            <p:nvPr/>
          </p:nvSpPr>
          <p:spPr bwMode="auto">
            <a:xfrm>
              <a:off x="13139" y="8764"/>
              <a:ext cx="124" cy="867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8184" y="9631"/>
              <a:ext cx="1363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 err="1">
                  <a:ea typeface="MS Mincho" pitchFamily="49" charset="-128"/>
                </a:rPr>
                <a:t>Buncher</a:t>
              </a:r>
              <a:endParaRPr lang="en-US" sz="1400" dirty="0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9547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11405" y="9631"/>
              <a:ext cx="1362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43" name="Text Box 35"/>
            <p:cNvSpPr txBox="1">
              <a:spLocks noChangeArrowheads="1"/>
            </p:cNvSpPr>
            <p:nvPr/>
          </p:nvSpPr>
          <p:spPr bwMode="auto">
            <a:xfrm>
              <a:off x="830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/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97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Times New Roman" pitchFamily="18" charset="0"/>
                  <a:ea typeface="MS Mincho" pitchFamily="49" charset="-128"/>
                </a:rPr>
                <a:t>42 m</a:t>
              </a:r>
              <a:endParaRPr lang="en-US" sz="1200"/>
            </a:p>
          </p:txBody>
        </p:sp>
        <p:sp>
          <p:nvSpPr>
            <p:cNvPr id="45" name="Text Box 37"/>
            <p:cNvSpPr txBox="1">
              <a:spLocks noChangeArrowheads="1"/>
            </p:cNvSpPr>
            <p:nvPr/>
          </p:nvSpPr>
          <p:spPr bwMode="auto">
            <a:xfrm>
              <a:off x="11544" y="10080"/>
              <a:ext cx="1115" cy="2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latin typeface="Times New Roman" pitchFamily="18" charset="0"/>
                  <a:ea typeface="MS Mincho" pitchFamily="49" charset="-128"/>
                </a:rPr>
                <a:t>~</a:t>
              </a:r>
              <a:r>
                <a:rPr lang="en-US" altLang="ja-JP" sz="1400" b="1">
                  <a:latin typeface="Times New Roman" pitchFamily="18" charset="0"/>
                  <a:ea typeface="MS Mincho" pitchFamily="49" charset="-128"/>
                </a:rPr>
                <a:t>80 </a:t>
              </a:r>
              <a:r>
                <a:rPr lang="en-US" altLang="ja-JP" sz="900" b="1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800"/>
            </a:p>
          </p:txBody>
        </p:sp>
        <p:sp>
          <p:nvSpPr>
            <p:cNvPr id="46" name="Text Box 38"/>
            <p:cNvSpPr txBox="1">
              <a:spLocks noChangeArrowheads="1"/>
            </p:cNvSpPr>
            <p:nvPr/>
          </p:nvSpPr>
          <p:spPr bwMode="auto">
            <a:xfrm>
              <a:off x="4344" y="8640"/>
              <a:ext cx="10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b="1">
                  <a:solidFill>
                    <a:srgbClr val="0000FF"/>
                  </a:solidFill>
                  <a:ea typeface="MS Mincho" pitchFamily="49" charset="-128"/>
                </a:rPr>
                <a:t>p</a:t>
              </a:r>
              <a:endParaRPr lang="en-US"/>
            </a:p>
          </p:txBody>
        </p:sp>
        <p:sp>
          <p:nvSpPr>
            <p:cNvPr id="47" name="Text Box 39"/>
            <p:cNvSpPr txBox="1">
              <a:spLocks noChangeArrowheads="1"/>
            </p:cNvSpPr>
            <p:nvPr/>
          </p:nvSpPr>
          <p:spPr bwMode="auto">
            <a:xfrm>
              <a:off x="5965" y="9000"/>
              <a:ext cx="1439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>
                  <a:solidFill>
                    <a:srgbClr val="6600CC"/>
                  </a:solidFill>
                  <a:ea typeface="MS Mincho" pitchFamily="49" charset="-128"/>
                </a:rPr>
                <a:t>π</a:t>
              </a:r>
              <a:r>
                <a:rPr lang="en-US" altLang="ja-JP" sz="1800" b="1">
                  <a:solidFill>
                    <a:srgbClr val="D60093"/>
                  </a:solidFill>
                  <a:ea typeface="MS Mincho" pitchFamily="49" charset="-128"/>
                </a:rPr>
                <a:t>→μ</a:t>
              </a:r>
              <a:endParaRPr lang="en-US" sz="1800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>
              <a:off x="7224" y="9242"/>
              <a:ext cx="4320" cy="1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>
              <a:off x="4946" y="9199"/>
              <a:ext cx="989" cy="43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C9732A-D44D-4C5F-9CD7-6502D0734C16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Parameters of IDR baseline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714375"/>
            <a:ext cx="7772400" cy="5524500"/>
          </a:xfrm>
        </p:spPr>
        <p:txBody>
          <a:bodyPr/>
          <a:lstStyle/>
          <a:p>
            <a:pPr eaLnBrk="1" hangingPunct="1"/>
            <a:r>
              <a:rPr lang="en-US" dirty="0" smtClean="0"/>
              <a:t>Initial drift from target to </a:t>
            </a:r>
            <a:r>
              <a:rPr lang="en-US" dirty="0" err="1" smtClean="0"/>
              <a:t>buncher</a:t>
            </a:r>
            <a:r>
              <a:rPr lang="en-US" dirty="0" smtClean="0"/>
              <a:t> is 79.6m</a:t>
            </a:r>
          </a:p>
          <a:p>
            <a:pPr lvl="1" eaLnBrk="1" hangingPunct="1"/>
            <a:r>
              <a:rPr lang="en-US" dirty="0" smtClean="0"/>
              <a:t>18.9m (adiabatic ~20T to ~1.5T solenoid)</a:t>
            </a:r>
          </a:p>
          <a:p>
            <a:pPr lvl="1" eaLnBrk="1" hangingPunct="1"/>
            <a:r>
              <a:rPr lang="en-US" dirty="0" smtClean="0"/>
              <a:t>60.7m (1.5T solenoid)</a:t>
            </a:r>
            <a:endParaRPr lang="en-US" dirty="0" smtClean="0">
              <a:latin typeface="Estrangelo Edessa" pitchFamily="66" charset="0"/>
            </a:endParaRPr>
          </a:p>
          <a:p>
            <a:pPr eaLnBrk="1" hangingPunct="1"/>
            <a:r>
              <a:rPr lang="en-US" dirty="0" err="1" smtClean="0"/>
              <a:t>Buncher</a:t>
            </a:r>
            <a:r>
              <a:rPr lang="en-US" dirty="0" smtClean="0"/>
              <a:t> </a:t>
            </a:r>
            <a:r>
              <a:rPr lang="en-US" dirty="0" err="1" smtClean="0"/>
              <a:t>rf</a:t>
            </a:r>
            <a:r>
              <a:rPr lang="en-US" dirty="0" smtClean="0"/>
              <a:t> – 33m </a:t>
            </a:r>
          </a:p>
          <a:p>
            <a:pPr lvl="1" eaLnBrk="1" hangingPunct="1"/>
            <a:r>
              <a:rPr lang="en-US" dirty="0" smtClean="0"/>
              <a:t>320 </a:t>
            </a:r>
            <a:r>
              <a:rPr lang="en-US" dirty="0" smtClean="0">
                <a:sym typeface="Wingdings" pitchFamily="2" charset="2"/>
              </a:rPr>
              <a:t> 232 MHz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0  9 MV/m  (2/3 occupancy)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B=1.5T</a:t>
            </a:r>
          </a:p>
          <a:p>
            <a:pPr eaLnBrk="1" hangingPunct="1"/>
            <a:r>
              <a:rPr lang="en-US" dirty="0" smtClean="0"/>
              <a:t>Rotator </a:t>
            </a:r>
            <a:r>
              <a:rPr lang="en-US" dirty="0" err="1" smtClean="0"/>
              <a:t>rf</a:t>
            </a:r>
            <a:r>
              <a:rPr lang="en-US" dirty="0" smtClean="0"/>
              <a:t> -42m</a:t>
            </a:r>
          </a:p>
          <a:p>
            <a:pPr lvl="1" eaLnBrk="1" hangingPunct="1"/>
            <a:r>
              <a:rPr lang="en-US" dirty="0" smtClean="0"/>
              <a:t>232 </a:t>
            </a:r>
            <a:r>
              <a:rPr lang="en-US" dirty="0" smtClean="0">
                <a:sym typeface="Wingdings" pitchFamily="2" charset="2"/>
              </a:rPr>
              <a:t> 202 MHz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12 MV/m (2/3 occupancy)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B=1.5T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Cooler (50 to 90m)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ASOL lattice, P</a:t>
            </a:r>
            <a:r>
              <a:rPr lang="en-US" baseline="-25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= 232MeV/c, 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Baseline has ~16MV/m, 2 1.1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 /cell</a:t>
            </a:r>
          </a:p>
        </p:txBody>
      </p:sp>
      <p:pic>
        <p:nvPicPr>
          <p:cNvPr id="8197" name="Picture 4" descr="celmodif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4" t="6252" r="7144"/>
          <a:stretch>
            <a:fillRect/>
          </a:stretch>
        </p:blipFill>
        <p:spPr bwMode="auto">
          <a:xfrm>
            <a:off x="5330825" y="1885950"/>
            <a:ext cx="30194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2" y="3441700"/>
            <a:ext cx="2490787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6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E9AE8C-AD8C-4BEB-8D7B-81F9A23D579A}" type="slidenum">
              <a:rPr lang="en-US" sz="140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Possible rf cavity limitations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1081" y="850900"/>
            <a:ext cx="4981575" cy="6161087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D60093"/>
                </a:solidFill>
              </a:rPr>
              <a:t>V’</a:t>
            </a:r>
            <a:r>
              <a:rPr lang="en-US" sz="2000" baseline="-25000" dirty="0" err="1" smtClean="0">
                <a:solidFill>
                  <a:srgbClr val="D60093"/>
                </a:solidFill>
              </a:rPr>
              <a:t>rf</a:t>
            </a:r>
            <a:r>
              <a:rPr lang="en-US" sz="2000" dirty="0" smtClean="0">
                <a:solidFill>
                  <a:srgbClr val="D60093"/>
                </a:solidFill>
              </a:rPr>
              <a:t> may be limited in B-fields</a:t>
            </a:r>
            <a:r>
              <a:rPr lang="en-US" sz="1800" b="1" dirty="0" smtClean="0">
                <a:solidFill>
                  <a:srgbClr val="0033CC"/>
                </a:solidFill>
              </a:rPr>
              <a:t>	</a:t>
            </a:r>
            <a:endParaRPr lang="en-US" sz="2000" dirty="0" smtClean="0"/>
          </a:p>
          <a:p>
            <a:pPr marL="781050" lvl="1" indent="-381000" eaLnBrk="1" hangingPunct="1">
              <a:lnSpc>
                <a:spcPct val="90000"/>
              </a:lnSpc>
            </a:pPr>
            <a:r>
              <a:rPr lang="en-US" sz="1800" dirty="0" smtClean="0"/>
              <a:t> 800 MHz pillbox cavity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33CC"/>
                </a:solidFill>
              </a:rPr>
              <a:t> 200 MHz pillbox test (different B)</a:t>
            </a:r>
            <a:endParaRPr lang="en-US" dirty="0" smtClean="0">
              <a:solidFill>
                <a:schemeClr val="tx2"/>
              </a:solidFill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NF needs </a:t>
            </a:r>
            <a:r>
              <a:rPr lang="en-US" sz="2000" dirty="0">
                <a:solidFill>
                  <a:schemeClr val="tx2"/>
                </a:solidFill>
              </a:rPr>
              <a:t>up to ~1.5T, 12 MV/m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33CC"/>
                </a:solidFill>
              </a:rPr>
              <a:t>More for cooling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Potential strategies: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6600CC"/>
                </a:solidFill>
              </a:rPr>
              <a:t>Use Be </a:t>
            </a:r>
            <a:r>
              <a:rPr lang="en-US" dirty="0" smtClean="0">
                <a:solidFill>
                  <a:srgbClr val="6600CC"/>
                </a:solidFill>
              </a:rPr>
              <a:t>Cavities </a:t>
            </a:r>
            <a:r>
              <a:rPr lang="en-US" sz="1600" dirty="0" smtClean="0">
                <a:solidFill>
                  <a:srgbClr val="6600CC"/>
                </a:solidFill>
              </a:rPr>
              <a:t>(Palmer)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 dirty="0" smtClean="0"/>
              <a:t>Use lower fields  (V’, B) </a:t>
            </a:r>
          </a:p>
          <a:p>
            <a:pPr marL="800100" lvl="1" indent="-342900" eaLnBrk="1" hangingPunct="1">
              <a:lnSpc>
                <a:spcPct val="90000"/>
              </a:lnSpc>
            </a:pPr>
            <a:r>
              <a:rPr lang="en-US" sz="1800" dirty="0" smtClean="0"/>
              <a:t>&lt;10MV/m at 1.5T?</a:t>
            </a:r>
          </a:p>
          <a:p>
            <a:pPr marL="1200150" lvl="2" indent="-342900">
              <a:lnSpc>
                <a:spcPct val="90000"/>
              </a:lnSpc>
            </a:pPr>
            <a:r>
              <a:rPr lang="en-US" dirty="0" smtClean="0"/>
              <a:t>Need variant for cooling ?</a:t>
            </a:r>
            <a:endParaRPr lang="en-US" sz="1800" dirty="0" smtClean="0"/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2000" dirty="0" smtClean="0"/>
              <a:t>Cooling channel variants</a:t>
            </a:r>
          </a:p>
          <a:p>
            <a:pPr marL="781050" lvl="1" indent="-381000" eaLnBrk="1" hangingPunct="1">
              <a:lnSpc>
                <a:spcPct val="90000"/>
              </a:lnSpc>
            </a:pPr>
            <a:r>
              <a:rPr lang="en-US" sz="2000" b="1" dirty="0" smtClean="0"/>
              <a:t>Use gas-filled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 cavities</a:t>
            </a:r>
          </a:p>
          <a:p>
            <a:pPr marL="781050" lvl="1" indent="-381000" eaLnBrk="1" hangingPunct="1">
              <a:lnSpc>
                <a:spcPct val="90000"/>
              </a:lnSpc>
            </a:pPr>
            <a:r>
              <a:rPr lang="en-US" dirty="0" smtClean="0"/>
              <a:t>Insulated </a:t>
            </a:r>
            <a:r>
              <a:rPr lang="en-US" dirty="0" err="1" smtClean="0"/>
              <a:t>rf</a:t>
            </a:r>
            <a:r>
              <a:rPr lang="en-US" dirty="0" smtClean="0"/>
              <a:t> cavities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Bucked coils 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</a:rPr>
              <a:t>Alekou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Magnetic shielding</a:t>
            </a:r>
            <a:endParaRPr lang="en-US" sz="1800" dirty="0" smtClean="0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8283575" y="1855788"/>
            <a:ext cx="860425" cy="317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8039100" y="1690688"/>
            <a:ext cx="263525" cy="317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93" y="850900"/>
            <a:ext cx="4029075" cy="2314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4593" y="2173288"/>
            <a:ext cx="809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 Narrow" pitchFamily="34" charset="0"/>
              </a:rPr>
              <a:t>201MHz</a:t>
            </a:r>
            <a:endParaRPr lang="en-US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9050" y="1366591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805MHz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1050" y="4699000"/>
            <a:ext cx="3284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00080"/>
                </a:solidFill>
              </a:rPr>
              <a:t>Need More Experiments !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33CC"/>
                </a:solidFill>
              </a:rPr>
              <a:t>at ~200MHz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33CC"/>
                </a:solidFill>
              </a:rPr>
              <a:t>with B ~</a:t>
            </a:r>
            <a:r>
              <a:rPr lang="en-US" sz="1800" b="1" dirty="0" err="1" smtClean="0">
                <a:solidFill>
                  <a:srgbClr val="0033CC"/>
                </a:solidFill>
              </a:rPr>
              <a:t>B</a:t>
            </a:r>
            <a:r>
              <a:rPr lang="en-US" sz="1800" b="1" baseline="-25000" dirty="0" err="1" smtClean="0">
                <a:solidFill>
                  <a:srgbClr val="0033CC"/>
                </a:solidFill>
              </a:rPr>
              <a:t>frontend</a:t>
            </a:r>
            <a:endParaRPr lang="en-US" sz="1800" b="1" dirty="0">
              <a:solidFill>
                <a:srgbClr val="0033CC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56" y="3114675"/>
            <a:ext cx="3260829" cy="143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30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gas-filled </a:t>
            </a:r>
            <a:r>
              <a:rPr lang="en-US" dirty="0" err="1" smtClean="0"/>
              <a:t>rf</a:t>
            </a:r>
            <a:r>
              <a:rPr lang="en-US" dirty="0" smtClean="0"/>
              <a:t> in front end cooling section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0625" y="800100"/>
            <a:ext cx="4195175" cy="5524500"/>
          </a:xfrm>
        </p:spPr>
        <p:txBody>
          <a:bodyPr/>
          <a:lstStyle/>
          <a:p>
            <a:r>
              <a:rPr lang="en-US" dirty="0" smtClean="0"/>
              <a:t>Scenario I</a:t>
            </a:r>
          </a:p>
          <a:p>
            <a:pPr lvl="1"/>
            <a:r>
              <a:rPr lang="en-US" dirty="0" smtClean="0"/>
              <a:t>include only enough gas to prevent breakdown – ~20 </a:t>
            </a:r>
            <a:r>
              <a:rPr lang="en-US" dirty="0" err="1" smtClean="0"/>
              <a:t>atm</a:t>
            </a:r>
            <a:endParaRPr lang="en-US" dirty="0" smtClean="0"/>
          </a:p>
          <a:p>
            <a:pPr lvl="2"/>
            <a:r>
              <a:rPr lang="en-US" dirty="0" smtClean="0"/>
              <a:t>E/P  = ~9.9 </a:t>
            </a:r>
            <a:r>
              <a:rPr lang="en-US" sz="1800" dirty="0" smtClean="0"/>
              <a:t>V/cm/</a:t>
            </a:r>
            <a:r>
              <a:rPr lang="en-US" sz="1800" dirty="0" err="1" smtClean="0"/>
              <a:t>Torr</a:t>
            </a:r>
            <a:endParaRPr lang="en-US" sz="1800" dirty="0"/>
          </a:p>
          <a:p>
            <a:pPr lvl="1"/>
            <a:endParaRPr lang="en-US" dirty="0" smtClean="0"/>
          </a:p>
          <a:p>
            <a:r>
              <a:rPr lang="en-US" dirty="0" smtClean="0"/>
              <a:t>Scenario II</a:t>
            </a:r>
          </a:p>
          <a:p>
            <a:pPr lvl="1"/>
            <a:r>
              <a:rPr lang="en-US" dirty="0" smtClean="0"/>
              <a:t>include gas density to provide all cooling</a:t>
            </a:r>
          </a:p>
          <a:p>
            <a:pPr lvl="2"/>
            <a:r>
              <a:rPr lang="en-US" dirty="0" smtClean="0"/>
              <a:t>~100atm</a:t>
            </a:r>
          </a:p>
          <a:p>
            <a:pPr lvl="3"/>
            <a:r>
              <a:rPr lang="en-US" dirty="0" smtClean="0"/>
              <a:t>E/P ~2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9E14F-9730-469F-91C1-B9081F757C8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740585"/>
            <a:ext cx="2701721" cy="317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58" y="3919080"/>
            <a:ext cx="4850660" cy="287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6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in </a:t>
            </a:r>
            <a:r>
              <a:rPr lang="en-US" dirty="0" err="1" smtClean="0"/>
              <a:t>rf</a:t>
            </a:r>
            <a:r>
              <a:rPr lang="en-US" dirty="0" smtClean="0"/>
              <a:t>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ionization produces electrons along the beam path</a:t>
            </a:r>
          </a:p>
          <a:p>
            <a:pPr lvl="1"/>
            <a:r>
              <a:rPr lang="en-US" dirty="0" smtClean="0"/>
              <a:t>~1 e</a:t>
            </a:r>
            <a:r>
              <a:rPr lang="en-US" baseline="30000" dirty="0" smtClean="0"/>
              <a:t>-</a:t>
            </a:r>
            <a:r>
              <a:rPr lang="en-US" dirty="0" smtClean="0"/>
              <a:t> / 35eV of energy loss (?)</a:t>
            </a:r>
          </a:p>
          <a:p>
            <a:pPr lvl="1"/>
            <a:r>
              <a:rPr lang="el-GR" dirty="0" smtClean="0">
                <a:latin typeface="Franklin Gothic Medium"/>
              </a:rPr>
              <a:t>μ</a:t>
            </a:r>
            <a:r>
              <a:rPr lang="en-US" dirty="0" smtClean="0">
                <a:latin typeface="Franklin Gothic Medium"/>
              </a:rPr>
              <a:t> in H</a:t>
            </a:r>
            <a:r>
              <a:rPr lang="en-US" baseline="-25000" dirty="0" smtClean="0">
                <a:latin typeface="Franklin Gothic Medium"/>
              </a:rPr>
              <a:t>2 </a:t>
            </a:r>
            <a:r>
              <a:rPr lang="en-US" dirty="0" smtClean="0">
                <a:latin typeface="Franklin Gothic Medium"/>
              </a:rPr>
              <a:t>– 4.1 MeV/</a:t>
            </a:r>
            <a:r>
              <a:rPr lang="en-US" dirty="0" err="1" smtClean="0">
                <a:latin typeface="Franklin Gothic Medium"/>
              </a:rPr>
              <a:t>gm</a:t>
            </a:r>
            <a:r>
              <a:rPr lang="en-US" dirty="0" smtClean="0">
                <a:latin typeface="Franklin Gothic Medium"/>
              </a:rPr>
              <a:t>/cm</a:t>
            </a:r>
            <a:r>
              <a:rPr lang="en-US" baseline="30000" dirty="0" smtClean="0">
                <a:latin typeface="Franklin Gothic Medium"/>
              </a:rPr>
              <a:t>2</a:t>
            </a:r>
            <a:endParaRPr lang="en-US" dirty="0" smtClean="0">
              <a:latin typeface="Franklin Gothic Medium"/>
            </a:endParaRPr>
          </a:p>
          <a:p>
            <a:pPr lvl="2"/>
            <a:r>
              <a:rPr lang="en-US" dirty="0" smtClean="0">
                <a:latin typeface="Franklin Gothic Medium"/>
              </a:rPr>
              <a:t>At Liquid density (0.0708) 8290 </a:t>
            </a:r>
            <a:r>
              <a:rPr lang="en-US" dirty="0"/>
              <a:t>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 smtClean="0"/>
              <a:t>/cm</a:t>
            </a:r>
          </a:p>
          <a:p>
            <a:pPr lvl="2"/>
            <a:r>
              <a:rPr lang="en-US" dirty="0" smtClean="0">
                <a:latin typeface="Franklin Gothic Medium"/>
              </a:rPr>
              <a:t>At 1 </a:t>
            </a:r>
            <a:r>
              <a:rPr lang="en-US" dirty="0" err="1" smtClean="0">
                <a:latin typeface="Franklin Gothic Medium"/>
              </a:rPr>
              <a:t>atm</a:t>
            </a:r>
            <a:r>
              <a:rPr lang="en-US" dirty="0" smtClean="0">
                <a:latin typeface="Franklin Gothic Medium"/>
              </a:rPr>
              <a:t> ~9.82 e</a:t>
            </a:r>
            <a:r>
              <a:rPr lang="en-US" baseline="30000" dirty="0" smtClean="0">
                <a:latin typeface="Franklin Gothic Medium"/>
              </a:rPr>
              <a:t>-</a:t>
            </a:r>
            <a:r>
              <a:rPr lang="en-US" dirty="0" smtClean="0">
                <a:latin typeface="Franklin Gothic Medium"/>
              </a:rPr>
              <a:t>/cm</a:t>
            </a:r>
          </a:p>
          <a:p>
            <a:pPr lvl="2"/>
            <a:r>
              <a:rPr lang="en-US" dirty="0" smtClean="0">
                <a:latin typeface="Franklin Gothic Medium"/>
              </a:rPr>
              <a:t>At 20 </a:t>
            </a:r>
            <a:r>
              <a:rPr lang="en-US" dirty="0" err="1" smtClean="0">
                <a:latin typeface="Franklin Gothic Medium"/>
              </a:rPr>
              <a:t>atm</a:t>
            </a:r>
            <a:r>
              <a:rPr lang="en-US" dirty="0" smtClean="0">
                <a:latin typeface="Franklin Gothic Medium"/>
              </a:rPr>
              <a:t> ~196 </a:t>
            </a:r>
            <a:r>
              <a:rPr lang="en-US" dirty="0">
                <a:latin typeface="Franklin Gothic Medium"/>
              </a:rPr>
              <a:t>e</a:t>
            </a:r>
            <a:r>
              <a:rPr lang="en-US" baseline="30000" dirty="0">
                <a:latin typeface="Franklin Gothic Medium"/>
              </a:rPr>
              <a:t>-</a:t>
            </a:r>
            <a:r>
              <a:rPr lang="en-US" dirty="0">
                <a:latin typeface="Franklin Gothic Medium"/>
              </a:rPr>
              <a:t>/cm</a:t>
            </a:r>
          </a:p>
          <a:p>
            <a:pPr lvl="2"/>
            <a:r>
              <a:rPr lang="en-US" dirty="0" smtClean="0">
                <a:latin typeface="Franklin Gothic Medium"/>
              </a:rPr>
              <a:t>At 100atm ~980  </a:t>
            </a:r>
            <a:r>
              <a:rPr lang="en-US" dirty="0">
                <a:latin typeface="Franklin Gothic Medium"/>
              </a:rPr>
              <a:t>e</a:t>
            </a:r>
            <a:r>
              <a:rPr lang="en-US" baseline="30000" dirty="0">
                <a:latin typeface="Franklin Gothic Medium"/>
              </a:rPr>
              <a:t>-</a:t>
            </a:r>
            <a:r>
              <a:rPr lang="en-US" dirty="0">
                <a:latin typeface="Franklin Gothic Medium"/>
              </a:rPr>
              <a:t>/</a:t>
            </a:r>
            <a:r>
              <a:rPr lang="en-US" dirty="0" smtClean="0">
                <a:latin typeface="Franklin Gothic Medium"/>
              </a:rPr>
              <a:t>cm</a:t>
            </a:r>
          </a:p>
          <a:p>
            <a:pPr lvl="1"/>
            <a:r>
              <a:rPr lang="en-US" dirty="0" smtClean="0">
                <a:latin typeface="Franklin Gothic Medium"/>
              </a:rPr>
              <a:t>Electrons have low energy collisions with H</a:t>
            </a:r>
            <a:r>
              <a:rPr lang="en-US" baseline="-25000" dirty="0" smtClean="0">
                <a:latin typeface="Franklin Gothic Medium"/>
              </a:rPr>
              <a:t>2</a:t>
            </a:r>
            <a:r>
              <a:rPr lang="en-US" dirty="0" smtClean="0">
                <a:latin typeface="Franklin Gothic Medium"/>
              </a:rPr>
              <a:t> in electric field, equilibrating to a meant velocity proportional </a:t>
            </a:r>
          </a:p>
          <a:p>
            <a:endParaRPr lang="en-US" b="0" dirty="0" smtClean="0">
              <a:latin typeface="Franklin Gothic Medium"/>
            </a:endParaRPr>
          </a:p>
          <a:p>
            <a:r>
              <a:rPr lang="en-US" b="0" dirty="0" smtClean="0">
                <a:latin typeface="Franklin Gothic Medium"/>
              </a:rPr>
              <a:t>baseline 200 MHz cavity is 0.5m long</a:t>
            </a:r>
          </a:p>
          <a:p>
            <a:pPr lvl="1"/>
            <a:r>
              <a:rPr lang="en-US" dirty="0" smtClean="0">
                <a:latin typeface="Franklin Gothic Medium"/>
              </a:rPr>
              <a:t>10</a:t>
            </a:r>
            <a:r>
              <a:rPr lang="en-US" baseline="30000" dirty="0" smtClean="0">
                <a:latin typeface="Franklin Gothic Medium"/>
              </a:rPr>
              <a:t>4 </a:t>
            </a:r>
            <a:r>
              <a:rPr lang="en-US" dirty="0" smtClean="0">
                <a:latin typeface="Franklin Gothic Medium"/>
              </a:rPr>
              <a:t>e/cavity per </a:t>
            </a:r>
            <a:r>
              <a:rPr lang="el-GR" dirty="0" smtClean="0">
                <a:latin typeface="Franklin Gothic Medium"/>
              </a:rPr>
              <a:t>μ</a:t>
            </a:r>
            <a:r>
              <a:rPr lang="en-US" dirty="0" smtClean="0">
                <a:latin typeface="Franklin Gothic Medium"/>
              </a:rPr>
              <a:t> at 20 </a:t>
            </a:r>
            <a:r>
              <a:rPr lang="en-US" dirty="0" err="1" smtClean="0">
                <a:latin typeface="Franklin Gothic Medium"/>
              </a:rPr>
              <a:t>atm</a:t>
            </a:r>
            <a:endParaRPr lang="en-US" dirty="0" smtClean="0">
              <a:latin typeface="Franklin Gothic Medium"/>
            </a:endParaRPr>
          </a:p>
          <a:p>
            <a:pPr lvl="1"/>
            <a:r>
              <a:rPr lang="en-US" b="0" dirty="0" smtClean="0">
                <a:latin typeface="Franklin Gothic Medium"/>
              </a:rPr>
              <a:t>5×10</a:t>
            </a:r>
            <a:r>
              <a:rPr lang="en-US" b="0" baseline="30000" dirty="0" smtClean="0">
                <a:latin typeface="Franklin Gothic Medium"/>
              </a:rPr>
              <a:t>4</a:t>
            </a:r>
            <a:r>
              <a:rPr lang="en-US" b="0" dirty="0" smtClean="0">
                <a:latin typeface="Franklin Gothic Medium"/>
              </a:rPr>
              <a:t>e/cavity at 100 </a:t>
            </a:r>
            <a:r>
              <a:rPr lang="en-US" b="0" dirty="0" err="1" smtClean="0">
                <a:latin typeface="Franklin Gothic Medium"/>
              </a:rPr>
              <a:t>atm</a:t>
            </a:r>
            <a:endParaRPr lang="en-US" b="0" dirty="0" smtClean="0">
              <a:latin typeface="Franklin Gothic Medium"/>
            </a:endParaRPr>
          </a:p>
          <a:p>
            <a:pPr lvl="1"/>
            <a:endParaRPr lang="en-US" dirty="0" smtClean="0">
              <a:latin typeface="Franklin Gothic Medium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9E14F-9730-469F-91C1-B9081F757C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1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within cavity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9744" y="800100"/>
                <a:ext cx="8068456" cy="5524500"/>
              </a:xfrm>
            </p:spPr>
            <p:txBody>
              <a:bodyPr/>
              <a:lstStyle/>
              <a:p>
                <a:r>
                  <a:rPr lang="en-US" b="0" dirty="0" smtClean="0">
                    <a:latin typeface="Franklin Gothic Medium"/>
                  </a:rPr>
                  <a:t>Electrons have low energy collisions with H</a:t>
                </a:r>
                <a:r>
                  <a:rPr lang="en-US" b="0" baseline="-25000" dirty="0">
                    <a:latin typeface="Franklin Gothic Medium"/>
                  </a:rPr>
                  <a:t>2</a:t>
                </a:r>
                <a:r>
                  <a:rPr lang="en-US" b="0" dirty="0">
                    <a:latin typeface="Franklin Gothic Medium"/>
                  </a:rPr>
                  <a:t> in electric field, equilibrating to a </a:t>
                </a:r>
                <a:r>
                  <a:rPr lang="en-US" b="0" dirty="0" smtClean="0">
                    <a:latin typeface="Franklin Gothic Medium"/>
                  </a:rPr>
                  <a:t>mean velocity </a:t>
                </a:r>
                <a:r>
                  <a:rPr lang="en-US" b="0" dirty="0">
                    <a:latin typeface="Franklin Gothic Medium"/>
                  </a:rPr>
                  <a:t>proportional </a:t>
                </a:r>
                <a:r>
                  <a:rPr lang="en-US" b="0" dirty="0" smtClean="0">
                    <a:latin typeface="Franklin Gothic Medium"/>
                  </a:rPr>
                  <a:t> to x=E/P </a:t>
                </a:r>
                <a:r>
                  <a:rPr lang="en-US" sz="2000" b="0" dirty="0" smtClean="0">
                    <a:latin typeface="Franklin Gothic Medium"/>
                  </a:rPr>
                  <a:t>(</a:t>
                </a:r>
                <a:r>
                  <a:rPr lang="en-US" sz="2000" b="0" dirty="0" err="1" smtClean="0">
                    <a:latin typeface="Franklin Gothic Medium"/>
                  </a:rPr>
                  <a:t>Hylen</a:t>
                </a:r>
                <a:r>
                  <a:rPr lang="en-US" sz="2000" b="0" dirty="0" smtClean="0">
                    <a:latin typeface="Franklin Gothic Medium"/>
                  </a:rPr>
                  <a:t>)</a:t>
                </a:r>
              </a:p>
              <a:p>
                <a:pPr lvl="1"/>
                <a:r>
                  <a:rPr lang="en-US" dirty="0">
                    <a:latin typeface="Franklin Gothic Medium"/>
                  </a:rPr>
                  <a:t> </a:t>
                </a:r>
                <a:r>
                  <a:rPr lang="en-US" dirty="0" smtClean="0">
                    <a:latin typeface="Franklin Gothic Medium"/>
                  </a:rPr>
                  <a:t>	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𝑯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5.9×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>
                    <a:latin typeface="Franklin Gothic Medium"/>
                  </a:rPr>
                  <a:t>  m/s</a:t>
                </a:r>
              </a:p>
              <a:p>
                <a:pPr lvl="1"/>
                <a:endParaRPr lang="en-US" dirty="0" smtClean="0">
                  <a:latin typeface="Franklin Gothic Medium"/>
                </a:endParaRPr>
              </a:p>
              <a:p>
                <a:pPr lvl="1"/>
                <a:r>
                  <a:rPr lang="en-US" dirty="0">
                    <a:latin typeface="Franklin Gothic Medium"/>
                  </a:rPr>
                  <a:t> </a:t>
                </a:r>
                <a:r>
                  <a:rPr lang="en-US" dirty="0" smtClean="0">
                    <a:latin typeface="Franklin Gothic Medium"/>
                  </a:rPr>
                  <a:t>	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𝑯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)≅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𝟎𝟏𝟕𝟐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𝟓𝟑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𝟎𝟐𝟒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𝟕𝟏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𝟕𝟓</m:t>
                        </m:r>
                      </m:sup>
                    </m:sSup>
                  </m:oMath>
                </a14:m>
                <a:r>
                  <a:rPr lang="en-US" dirty="0" smtClean="0">
                    <a:latin typeface="Franklin Gothic Medium"/>
                  </a:rPr>
                  <a:t> </a:t>
                </a:r>
              </a:p>
              <a:p>
                <a:pPr lvl="2"/>
                <a:r>
                  <a:rPr lang="en-US" dirty="0" smtClean="0">
                    <a:latin typeface="Franklin Gothic Medium"/>
                  </a:rPr>
                  <a:t>x is in V/cm/</a:t>
                </a:r>
                <a:r>
                  <a:rPr lang="en-US" dirty="0" err="1" smtClean="0">
                    <a:latin typeface="Franklin Gothic Medium"/>
                  </a:rPr>
                  <a:t>Torr</a:t>
                </a:r>
                <a:r>
                  <a:rPr lang="en-US" dirty="0" smtClean="0">
                    <a:latin typeface="Franklin Gothic Medium"/>
                  </a:rPr>
                  <a:t>		</a:t>
                </a:r>
                <a:endParaRPr lang="en-US" dirty="0">
                  <a:latin typeface="Franklin Gothic Medium"/>
                </a:endParaRPr>
              </a:p>
              <a:p>
                <a:r>
                  <a:rPr lang="en-US" sz="2200" dirty="0" smtClean="0"/>
                  <a:t>Electrons extract energy from the cavity from </a:t>
                </a:r>
                <a:r>
                  <a:rPr lang="en-US" sz="2200" dirty="0" err="1" smtClean="0"/>
                  <a:t>eV</a:t>
                </a:r>
                <a:r>
                  <a:rPr lang="en-US" sz="2200" dirty="0" err="1" smtClean="0">
                    <a:latin typeface="Franklin Gothic Medium"/>
                  </a:rPr>
                  <a:t>·E</a:t>
                </a:r>
                <a:endParaRPr lang="en-US" sz="2200" dirty="0" smtClean="0">
                  <a:latin typeface="Franklin Gothic Medium"/>
                </a:endParaRPr>
              </a:p>
              <a:p>
                <a:pPr lvl="1"/>
                <a:r>
                  <a:rPr lang="en-US" dirty="0" smtClean="0">
                    <a:latin typeface="Franklin Gothic Medium"/>
                  </a:rPr>
                  <a:t>Energy loss per </a:t>
                </a:r>
                <a:r>
                  <a:rPr lang="en-US" dirty="0" err="1" smtClean="0">
                    <a:latin typeface="Franklin Gothic Medium"/>
                  </a:rPr>
                  <a:t>rf</a:t>
                </a:r>
                <a:r>
                  <a:rPr lang="en-US" dirty="0" smtClean="0">
                    <a:latin typeface="Franklin Gothic Medium"/>
                  </a:rPr>
                  <a:t> cycle: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  <a:ea typeface="Cambria Math"/>
                      </a:rPr>
                      <m:t>ΔΕ</m:t>
                    </m:r>
                    <m:r>
                      <a:rPr lang="el-GR" sz="2400" i="1" smtClean="0">
                        <a:latin typeface="Cambria Math"/>
                        <a:ea typeface="Cambria Math"/>
                      </a:rPr>
                      <m:t>≅</m:t>
                    </m:r>
                    <m:nary>
                      <m:naryPr>
                        <m:ctrlPr>
                          <a:rPr lang="el-GR" sz="240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sz="24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sz="240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sSub>
                          <m:sSubPr>
                            <m:ctrlPr>
                              <a:rPr lang="el-GR" sz="24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l-GR" sz="240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  <a:ea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 5.935×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𝑟𝑓</m:t>
                                    </m:r>
                                  </m:sub>
                                </m:sSub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  <a:ea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𝑑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e>
                    </m:nary>
                  </m:oMath>
                </a14:m>
                <a:endParaRPr lang="en-US" dirty="0" smtClean="0">
                  <a:latin typeface="Franklin Gothic Medium"/>
                </a:endParaRPr>
              </a:p>
              <a:p>
                <a:pPr lvl="2"/>
                <a:r>
                  <a:rPr lang="en-US" dirty="0" smtClean="0">
                    <a:latin typeface="Franklin Gothic Medium"/>
                  </a:rPr>
                  <a:t>assumes electron velocity tracks Electric field through </a:t>
                </a:r>
                <a:r>
                  <a:rPr lang="en-US" dirty="0" err="1" smtClean="0">
                    <a:latin typeface="Franklin Gothic Medium"/>
                  </a:rPr>
                  <a:t>rf</a:t>
                </a:r>
                <a:r>
                  <a:rPr lang="en-US" dirty="0" smtClean="0">
                    <a:latin typeface="Franklin Gothic Medium"/>
                  </a:rPr>
                  <a:t> cycle</a:t>
                </a:r>
              </a:p>
              <a:p>
                <a:pPr lvl="1"/>
                <a:r>
                  <a:rPr lang="en-US" dirty="0" smtClean="0">
                    <a:latin typeface="Lucida Console"/>
                  </a:rPr>
                  <a:t>∆E = </a:t>
                </a:r>
                <a:r>
                  <a:rPr lang="en-US" dirty="0" smtClean="0">
                    <a:latin typeface="Franklin Gothic Medium" pitchFamily="34" charset="0"/>
                  </a:rPr>
                  <a:t>2.6×10</a:t>
                </a:r>
                <a:r>
                  <a:rPr lang="en-US" baseline="30000" dirty="0" smtClean="0">
                    <a:latin typeface="Franklin Gothic Medium" pitchFamily="34" charset="0"/>
                  </a:rPr>
                  <a:t>-16</a:t>
                </a:r>
                <a:r>
                  <a:rPr lang="en-US" dirty="0" smtClean="0">
                    <a:latin typeface="Franklin Gothic Medium" pitchFamily="34" charset="0"/>
                  </a:rPr>
                  <a:t> J  (x=10) or </a:t>
                </a:r>
                <a:r>
                  <a:rPr lang="en-US" dirty="0">
                    <a:latin typeface="Lucida Console"/>
                  </a:rPr>
                  <a:t>∆E = </a:t>
                </a:r>
                <a:r>
                  <a:rPr lang="en-US" dirty="0" smtClean="0">
                    <a:latin typeface="Franklin Gothic Medium" pitchFamily="34" charset="0"/>
                  </a:rPr>
                  <a:t>1.1×10</a:t>
                </a:r>
                <a:r>
                  <a:rPr lang="en-US" baseline="30000" dirty="0" smtClean="0">
                    <a:latin typeface="Franklin Gothic Medium" pitchFamily="34" charset="0"/>
                  </a:rPr>
                  <a:t>-16</a:t>
                </a:r>
                <a:r>
                  <a:rPr lang="en-US" dirty="0" smtClean="0">
                    <a:latin typeface="Franklin Gothic Medium" pitchFamily="34" charset="0"/>
                  </a:rPr>
                  <a:t> J  (x=2)</a:t>
                </a:r>
              </a:p>
              <a:p>
                <a:pPr lvl="2"/>
                <a:r>
                  <a:rPr lang="en-US" dirty="0" smtClean="0">
                    <a:latin typeface="Franklin Gothic Medium" pitchFamily="34" charset="0"/>
                  </a:rPr>
                  <a:t>16MV/m, 200 MHz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9744" y="800100"/>
                <a:ext cx="8068456" cy="5524500"/>
              </a:xfrm>
              <a:blipFill rotWithShape="1">
                <a:blip r:embed="rId2"/>
                <a:stretch>
                  <a:fillRect l="-1057"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9E14F-9730-469F-91C1-B9081F757C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2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Scenario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260" y="800100"/>
            <a:ext cx="4370540" cy="5524500"/>
          </a:xfrm>
        </p:spPr>
        <p:txBody>
          <a:bodyPr/>
          <a:lstStyle/>
          <a:p>
            <a:r>
              <a:rPr lang="en-US" sz="2200" b="0" dirty="0" err="1" smtClean="0"/>
              <a:t>Muon</a:t>
            </a:r>
            <a:r>
              <a:rPr lang="en-US" sz="2200" b="0" dirty="0" smtClean="0"/>
              <a:t> + intensity depends on proton production intensity</a:t>
            </a:r>
          </a:p>
          <a:p>
            <a:pPr lvl="1"/>
            <a:r>
              <a:rPr lang="en-US" b="1" dirty="0" smtClean="0"/>
              <a:t>Assume 4MW – 8GeV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</a:t>
            </a:r>
            <a:r>
              <a:rPr lang="en-US" dirty="0" smtClean="0">
                <a:latin typeface="Verdana"/>
                <a:ea typeface="Verdana"/>
                <a:cs typeface="Verdana"/>
                <a:sym typeface="Symbol"/>
              </a:rPr>
              <a:t>≈ 3</a:t>
            </a:r>
            <a:r>
              <a:rPr lang="en-US" dirty="0" smtClean="0"/>
              <a:t>×10</a:t>
            </a:r>
            <a:r>
              <a:rPr lang="en-US" baseline="30000" dirty="0" smtClean="0"/>
              <a:t>15</a:t>
            </a:r>
            <a:r>
              <a:rPr lang="en-US" dirty="0" smtClean="0"/>
              <a:t>/s</a:t>
            </a:r>
          </a:p>
          <a:p>
            <a:r>
              <a:rPr lang="en-US" dirty="0" smtClean="0"/>
              <a:t>60 Hz scenario</a:t>
            </a:r>
          </a:p>
          <a:p>
            <a:pPr lvl="1"/>
            <a:r>
              <a:rPr lang="en-US" dirty="0" smtClean="0"/>
              <a:t>~5×10</a:t>
            </a:r>
            <a:r>
              <a:rPr lang="en-US" baseline="30000" dirty="0" smtClean="0"/>
              <a:t>13</a:t>
            </a:r>
            <a:r>
              <a:rPr lang="en-US" dirty="0" smtClean="0"/>
              <a:t>/bunch</a:t>
            </a:r>
          </a:p>
          <a:p>
            <a:pPr lvl="1"/>
            <a:r>
              <a:rPr lang="en-US" dirty="0" smtClean="0"/>
              <a:t>Each bunch produces train of secondary bunches</a:t>
            </a:r>
          </a:p>
          <a:p>
            <a:pPr lvl="2"/>
            <a:r>
              <a:rPr lang="en-US" dirty="0" smtClean="0"/>
              <a:t>~20 bunches, 0.2 </a:t>
            </a:r>
            <a:r>
              <a:rPr lang="el-GR" dirty="0" smtClean="0">
                <a:latin typeface="Comic Sans MS"/>
              </a:rPr>
              <a:t>μ</a:t>
            </a:r>
            <a:r>
              <a:rPr lang="en-US" dirty="0" smtClean="0">
                <a:latin typeface="Comic Sans MS"/>
              </a:rPr>
              <a:t>/p</a:t>
            </a:r>
          </a:p>
          <a:p>
            <a:pPr lvl="2"/>
            <a:r>
              <a:rPr lang="en-US" dirty="0" smtClean="0">
                <a:latin typeface="Comic Sans MS"/>
              </a:rPr>
              <a:t>~</a:t>
            </a:r>
            <a:r>
              <a:rPr lang="en-US" dirty="0" smtClean="0"/>
              <a:t>5×10</a:t>
            </a:r>
            <a:r>
              <a:rPr lang="en-US" baseline="30000" dirty="0" smtClean="0"/>
              <a:t>11</a:t>
            </a:r>
            <a:r>
              <a:rPr lang="en-US" dirty="0" smtClean="0"/>
              <a:t> charges/bunch</a:t>
            </a:r>
          </a:p>
          <a:p>
            <a:r>
              <a:rPr lang="en-US" dirty="0" smtClean="0"/>
              <a:t>50 Hz, 5 bunches/cycle </a:t>
            </a:r>
          </a:p>
          <a:p>
            <a:pPr lvl="1"/>
            <a:r>
              <a:rPr lang="en-US" dirty="0" smtClean="0"/>
              <a:t>~1.2×10</a:t>
            </a:r>
            <a:r>
              <a:rPr lang="en-US" baseline="30000" dirty="0" smtClean="0"/>
              <a:t>13</a:t>
            </a:r>
            <a:r>
              <a:rPr lang="en-US" dirty="0" smtClean="0"/>
              <a:t>/bunch</a:t>
            </a:r>
          </a:p>
          <a:p>
            <a:pPr lvl="2"/>
            <a:r>
              <a:rPr lang="en-US" dirty="0" smtClean="0">
                <a:latin typeface="Comic Sans MS"/>
              </a:rPr>
              <a:t>~</a:t>
            </a:r>
            <a:r>
              <a:rPr lang="en-US" dirty="0" smtClean="0"/>
              <a:t>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/>
              <a:t>charges/bunch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9E14F-9730-469F-91C1-B9081F757C8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70" y="843592"/>
            <a:ext cx="2628451" cy="180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56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in </a:t>
            </a:r>
            <a:r>
              <a:rPr lang="en-US" dirty="0" err="1" smtClean="0"/>
              <a:t>rf</a:t>
            </a:r>
            <a:r>
              <a:rPr lang="en-US" dirty="0" smtClean="0"/>
              <a:t> cavity: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833" y="800100"/>
            <a:ext cx="4094967" cy="5524500"/>
          </a:xfrm>
        </p:spPr>
        <p:txBody>
          <a:bodyPr/>
          <a:lstStyle/>
          <a:p>
            <a:r>
              <a:rPr lang="en-US" sz="2000" dirty="0" smtClean="0"/>
              <a:t>Baseline stored energy in 1 </a:t>
            </a:r>
            <a:r>
              <a:rPr lang="en-US" sz="2000" dirty="0" err="1" smtClean="0"/>
              <a:t>rf</a:t>
            </a:r>
            <a:r>
              <a:rPr lang="en-US" sz="2000" dirty="0" smtClean="0"/>
              <a:t> cavity is 158J</a:t>
            </a:r>
          </a:p>
          <a:p>
            <a:pPr lvl="1"/>
            <a:r>
              <a:rPr lang="en-US" sz="1800" dirty="0" smtClean="0"/>
              <a:t>5</a:t>
            </a:r>
            <a:r>
              <a:rPr lang="en-US" sz="1800" dirty="0" smtClean="0">
                <a:latin typeface="Franklin Gothic Medium"/>
              </a:rPr>
              <a:t>×10</a:t>
            </a:r>
            <a:r>
              <a:rPr lang="en-US" sz="1800" baseline="30000" dirty="0" smtClean="0">
                <a:latin typeface="Franklin Gothic Medium"/>
              </a:rPr>
              <a:t>11</a:t>
            </a:r>
            <a:r>
              <a:rPr lang="en-US" sz="1800" dirty="0" smtClean="0">
                <a:latin typeface="Franklin Gothic Medium"/>
              </a:rPr>
              <a:t>×10</a:t>
            </a:r>
            <a:r>
              <a:rPr lang="en-US" sz="1800" baseline="30000" dirty="0" smtClean="0">
                <a:latin typeface="Franklin Gothic Medium"/>
              </a:rPr>
              <a:t>4</a:t>
            </a:r>
            <a:r>
              <a:rPr lang="en-US" sz="1800" dirty="0" smtClean="0">
                <a:latin typeface="Franklin Gothic Medium"/>
              </a:rPr>
              <a:t>×</a:t>
            </a:r>
            <a:r>
              <a:rPr lang="en-US" sz="1800" dirty="0">
                <a:latin typeface="Franklin Gothic Medium" pitchFamily="34" charset="0"/>
              </a:rPr>
              <a:t> 2.6×10</a:t>
            </a:r>
            <a:r>
              <a:rPr lang="en-US" sz="1800" baseline="30000" dirty="0">
                <a:latin typeface="Franklin Gothic Medium" pitchFamily="34" charset="0"/>
              </a:rPr>
              <a:t>-16</a:t>
            </a:r>
            <a:r>
              <a:rPr lang="en-US" sz="1800" dirty="0">
                <a:latin typeface="Franklin Gothic Medium" pitchFamily="34" charset="0"/>
              </a:rPr>
              <a:t> </a:t>
            </a:r>
            <a:r>
              <a:rPr lang="en-US" sz="1800" dirty="0" smtClean="0">
                <a:latin typeface="Franklin Gothic Medium" pitchFamily="34" charset="0"/>
              </a:rPr>
              <a:t>J/cavity/bunch/</a:t>
            </a:r>
            <a:r>
              <a:rPr lang="en-US" sz="1800" dirty="0" err="1" smtClean="0">
                <a:latin typeface="Franklin Gothic Medium" pitchFamily="34" charset="0"/>
              </a:rPr>
              <a:t>rf</a:t>
            </a:r>
            <a:r>
              <a:rPr lang="en-US" sz="1800" dirty="0" smtClean="0">
                <a:latin typeface="Franklin Gothic Medium" pitchFamily="34" charset="0"/>
              </a:rPr>
              <a:t> cycle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~1.3J/</a:t>
            </a:r>
            <a:r>
              <a:rPr lang="en-US" dirty="0" err="1" smtClean="0">
                <a:latin typeface="Franklin Gothic Medium" pitchFamily="34" charset="0"/>
              </a:rPr>
              <a:t>rf</a:t>
            </a:r>
            <a:r>
              <a:rPr lang="en-US" dirty="0" smtClean="0">
                <a:latin typeface="Franklin Gothic Medium" pitchFamily="34" charset="0"/>
              </a:rPr>
              <a:t> cycle</a:t>
            </a:r>
          </a:p>
          <a:p>
            <a:pPr lvl="1"/>
            <a:r>
              <a:rPr lang="en-US" sz="1800" dirty="0" smtClean="0">
                <a:latin typeface="Franklin Gothic Medium" pitchFamily="34" charset="0"/>
              </a:rPr>
              <a:t>but we have ~20 bunches</a:t>
            </a:r>
          </a:p>
          <a:p>
            <a:pPr lvl="2"/>
            <a:r>
              <a:rPr lang="en-US" b="1" dirty="0" smtClean="0"/>
              <a:t>~26J/</a:t>
            </a:r>
            <a:r>
              <a:rPr lang="en-US" b="1" dirty="0" err="1" smtClean="0"/>
              <a:t>rf</a:t>
            </a:r>
            <a:r>
              <a:rPr lang="en-US" b="1" dirty="0" smtClean="0"/>
              <a:t> cycle</a:t>
            </a:r>
          </a:p>
          <a:p>
            <a:pPr lvl="1"/>
            <a:r>
              <a:rPr lang="en-US" b="1" dirty="0" smtClean="0"/>
              <a:t>after 20 </a:t>
            </a:r>
            <a:r>
              <a:rPr lang="en-US" b="1" dirty="0" err="1" smtClean="0"/>
              <a:t>rf</a:t>
            </a:r>
            <a:r>
              <a:rPr lang="en-US" b="1" dirty="0" smtClean="0"/>
              <a:t> cycles</a:t>
            </a:r>
          </a:p>
          <a:p>
            <a:pPr lvl="2"/>
            <a:r>
              <a:rPr lang="en-US" b="1" dirty="0" smtClean="0"/>
              <a:t>lose 200J</a:t>
            </a:r>
            <a:endParaRPr lang="en-US" b="1" dirty="0"/>
          </a:p>
          <a:p>
            <a:r>
              <a:rPr lang="en-US" sz="2000" dirty="0" smtClean="0"/>
              <a:t>Assumes no recombination/loss of electrons over 100ns </a:t>
            </a:r>
          </a:p>
          <a:p>
            <a:pPr lvl="1"/>
            <a:r>
              <a:rPr lang="en-US" sz="1800" dirty="0" smtClean="0"/>
              <a:t>(20 cycles)</a:t>
            </a:r>
            <a:endParaRPr lang="en-US" sz="2000" dirty="0"/>
          </a:p>
          <a:p>
            <a:r>
              <a:rPr lang="en-US" sz="2000" dirty="0" smtClean="0"/>
              <a:t>100 </a:t>
            </a:r>
            <a:r>
              <a:rPr lang="en-US" sz="2000" dirty="0" err="1" smtClean="0"/>
              <a:t>atm</a:t>
            </a:r>
            <a:r>
              <a:rPr lang="en-US" sz="2000" dirty="0" smtClean="0"/>
              <a:t> scenario is only a factor of 2 worse.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6F056-E88A-4B6D-82B9-2F13BC9287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rawplot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623759" y="1098429"/>
            <a:ext cx="3881886" cy="251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82979"/>
      </p:ext>
    </p:extLst>
  </p:cSld>
  <p:clrMapOvr>
    <a:masterClrMapping/>
  </p:clrMapOvr>
</p:sld>
</file>

<file path=ppt/theme/theme1.xml><?xml version="1.0" encoding="utf-8"?>
<a:theme xmlns:a="http://schemas.openxmlformats.org/drawingml/2006/main" name="basetr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noFill/>
          <a:prstDash val="solid"/>
          <a:round/>
          <a:headEnd type="none" w="med" len="med"/>
          <a:tailEnd type="triangl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0" cap="flat" cmpd="sng" algn="ctr">
          <a:noFill/>
          <a:prstDash val="solid"/>
          <a:round/>
          <a:headEnd type="none" w="med" len="med"/>
          <a:tailEnd type="triangle" w="med" len="med"/>
        </a:ln>
        <a:effectLst/>
        <a:scene3d>
          <a:camera prst="legacyPerspectiveFront">
            <a:rot lat="20519999" lon="1080000" rev="0"/>
          </a:camera>
          <a:lightRig rig="legacyHarsh2" dir="b"/>
        </a:scene3d>
        <a:sp3d extrusionH="430200" prstMaterial="legacyMatte">
          <a:bevelT w="13500" h="13500" prst="angle"/>
          <a:bevelB w="13500" h="13500" prst="angle"/>
          <a:extrusionClr>
            <a:srgbClr val="FF6600"/>
          </a:extrusion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basetrk</Template>
  <TotalTime>4320</TotalTime>
  <Words>526</Words>
  <Application>Microsoft Office PowerPoint</Application>
  <PresentationFormat>On-screen Show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basetrk</vt:lpstr>
      <vt:lpstr>Front End RF and Gas Cavities</vt:lpstr>
      <vt:lpstr>0utline</vt:lpstr>
      <vt:lpstr>Parameters of IDR baseline</vt:lpstr>
      <vt:lpstr>Possible rf cavity limitations</vt:lpstr>
      <vt:lpstr>H2 gas-filled rf in front end cooling section</vt:lpstr>
      <vt:lpstr>beam in rf cavity</vt:lpstr>
      <vt:lpstr>Electrons within cavity</vt:lpstr>
      <vt:lpstr>Beam Scenario ?</vt:lpstr>
      <vt:lpstr>Effect in rf cavity:</vt:lpstr>
      <vt:lpstr>Mitigation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End rf and Gas Cavities</dc:title>
  <dc:creator>David Neuffer</dc:creator>
  <cp:lastModifiedBy>Kirk T McDonald</cp:lastModifiedBy>
  <cp:revision>44</cp:revision>
  <dcterms:created xsi:type="dcterms:W3CDTF">2011-10-05T20:29:12Z</dcterms:created>
  <dcterms:modified xsi:type="dcterms:W3CDTF">2011-10-11T17:45:58Z</dcterms:modified>
</cp:coreProperties>
</file>