
<file path=[Content_Types].xml><?xml version="1.0" encoding="utf-8"?>
<Types xmlns="http://schemas.openxmlformats.org/package/2006/content-types">
  <Default Extension="png" ContentType="image/png"/>
  <Default Extension="pdf" ContentType="application/pd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8" r:id="rId2"/>
    <p:sldId id="260" r:id="rId3"/>
    <p:sldId id="309" r:id="rId4"/>
    <p:sldId id="314" r:id="rId5"/>
    <p:sldId id="308" r:id="rId6"/>
    <p:sldId id="307" r:id="rId7"/>
    <p:sldId id="311" r:id="rId8"/>
    <p:sldId id="310" r:id="rId9"/>
    <p:sldId id="312" r:id="rId10"/>
    <p:sldId id="313" r:id="rId11"/>
    <p:sldId id="306" r:id="rId12"/>
  </p:sldIdLst>
  <p:sldSz cx="9144000" cy="6858000" type="screen4x3"/>
  <p:notesSz cx="6935788" cy="92202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CC"/>
    <a:srgbClr val="FF1F1F"/>
    <a:srgbClr val="FF0000"/>
    <a:srgbClr val="E1F4FF"/>
    <a:srgbClr val="CCECFF"/>
    <a:srgbClr val="FFCCCC"/>
    <a:srgbClr val="CC00CC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316" autoAdjust="0"/>
    <p:restoredTop sz="86354" autoAdjust="0"/>
  </p:normalViewPr>
  <p:slideViewPr>
    <p:cSldViewPr snapToGrid="0">
      <p:cViewPr varScale="1">
        <p:scale>
          <a:sx n="85" d="100"/>
          <a:sy n="85" d="100"/>
        </p:scale>
        <p:origin x="-74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493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-786" y="-84"/>
      </p:cViewPr>
      <p:guideLst>
        <p:guide orient="horz" pos="2904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5138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10" tIns="45706" rIns="91410" bIns="45706" numCol="1" anchor="t" anchorCtr="0" compatLnSpc="1">
            <a:prstTxWarp prst="textNoShape">
              <a:avLst/>
            </a:prstTxWarp>
          </a:bodyPr>
          <a:lstStyle>
            <a:lvl1pPr algn="l" defTabSz="911225">
              <a:defRPr sz="1200"/>
            </a:lvl1pPr>
          </a:lstStyle>
          <a:p>
            <a:endParaRPr lang="en-US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29063" y="0"/>
            <a:ext cx="3005137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10" tIns="45706" rIns="91410" bIns="45706" numCol="1" anchor="t" anchorCtr="0" compatLnSpc="1">
            <a:prstTxWarp prst="textNoShape">
              <a:avLst/>
            </a:prstTxWarp>
          </a:bodyPr>
          <a:lstStyle>
            <a:lvl1pPr algn="r" defTabSz="911225">
              <a:defRPr sz="1200"/>
            </a:lvl1pPr>
          </a:lstStyle>
          <a:p>
            <a:endParaRPr lang="en-US"/>
          </a:p>
        </p:txBody>
      </p:sp>
      <p:sp>
        <p:nvSpPr>
          <p:cNvPr id="174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58238"/>
            <a:ext cx="3005138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10" tIns="45706" rIns="91410" bIns="45706" numCol="1" anchor="b" anchorCtr="0" compatLnSpc="1">
            <a:prstTxWarp prst="textNoShape">
              <a:avLst/>
            </a:prstTxWarp>
          </a:bodyPr>
          <a:lstStyle>
            <a:lvl1pPr algn="l" defTabSz="911225">
              <a:defRPr sz="1200"/>
            </a:lvl1pPr>
          </a:lstStyle>
          <a:p>
            <a:endParaRPr lang="en-US"/>
          </a:p>
        </p:txBody>
      </p:sp>
      <p:sp>
        <p:nvSpPr>
          <p:cNvPr id="174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29063" y="8758238"/>
            <a:ext cx="3005137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10" tIns="45706" rIns="91410" bIns="45706" numCol="1" anchor="b" anchorCtr="0" compatLnSpc="1">
            <a:prstTxWarp prst="textNoShape">
              <a:avLst/>
            </a:prstTxWarp>
          </a:bodyPr>
          <a:lstStyle>
            <a:lvl1pPr algn="r" defTabSz="911225">
              <a:defRPr sz="1200"/>
            </a:lvl1pPr>
          </a:lstStyle>
          <a:p>
            <a:fld id="{75292971-7003-4029-9CBD-9099A37B54E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017373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5138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10" tIns="45706" rIns="91410" bIns="45706" numCol="1" anchor="t" anchorCtr="0" compatLnSpc="1">
            <a:prstTxWarp prst="textNoShape">
              <a:avLst/>
            </a:prstTxWarp>
          </a:bodyPr>
          <a:lstStyle>
            <a:lvl1pPr algn="l" defTabSz="911225">
              <a:defRPr sz="1200"/>
            </a:lvl1pPr>
          </a:lstStyle>
          <a:p>
            <a:endParaRPr lang="en-US"/>
          </a:p>
        </p:txBody>
      </p:sp>
      <p:sp>
        <p:nvSpPr>
          <p:cNvPr id="1167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29063" y="0"/>
            <a:ext cx="3005137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10" tIns="45706" rIns="91410" bIns="45706" numCol="1" anchor="t" anchorCtr="0" compatLnSpc="1">
            <a:prstTxWarp prst="textNoShape">
              <a:avLst/>
            </a:prstTxWarp>
          </a:bodyPr>
          <a:lstStyle>
            <a:lvl1pPr algn="r" defTabSz="911225">
              <a:defRPr sz="1200"/>
            </a:lvl1pPr>
          </a:lstStyle>
          <a:p>
            <a:endParaRPr lang="en-US"/>
          </a:p>
        </p:txBody>
      </p:sp>
      <p:sp>
        <p:nvSpPr>
          <p:cNvPr id="1167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63638" y="692150"/>
            <a:ext cx="4610100" cy="34575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167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93738" y="4379913"/>
            <a:ext cx="5548312" cy="4148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10" tIns="45706" rIns="91410" bIns="4570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167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58238"/>
            <a:ext cx="3005138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10" tIns="45706" rIns="91410" bIns="45706" numCol="1" anchor="b" anchorCtr="0" compatLnSpc="1">
            <a:prstTxWarp prst="textNoShape">
              <a:avLst/>
            </a:prstTxWarp>
          </a:bodyPr>
          <a:lstStyle>
            <a:lvl1pPr algn="l" defTabSz="911225">
              <a:defRPr sz="1200"/>
            </a:lvl1pPr>
          </a:lstStyle>
          <a:p>
            <a:endParaRPr lang="en-US"/>
          </a:p>
        </p:txBody>
      </p:sp>
      <p:sp>
        <p:nvSpPr>
          <p:cNvPr id="1167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29063" y="8758238"/>
            <a:ext cx="3005137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10" tIns="45706" rIns="91410" bIns="45706" numCol="1" anchor="b" anchorCtr="0" compatLnSpc="1">
            <a:prstTxWarp prst="textNoShape">
              <a:avLst/>
            </a:prstTxWarp>
          </a:bodyPr>
          <a:lstStyle>
            <a:lvl1pPr algn="r" defTabSz="911225">
              <a:defRPr sz="1200"/>
            </a:lvl1pPr>
          </a:lstStyle>
          <a:p>
            <a:fld id="{F2D1B42A-1C6C-4826-9F05-AC20668316D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544220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52463" y="1482725"/>
            <a:ext cx="7772400" cy="1470025"/>
          </a:xfrm>
        </p:spPr>
        <p:txBody>
          <a:bodyPr/>
          <a:lstStyle>
            <a:lvl1pPr>
              <a:defRPr sz="3200" b="1"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64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b="0"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644102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F86E769F-FDFC-41DB-BAC8-50A3F848B6B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B265F235-401B-44A7-B02B-6AF666260D1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59117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1925" y="0"/>
            <a:ext cx="1946275" cy="6324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3100" y="0"/>
            <a:ext cx="5686425" cy="63246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62A8BC6A-AD7D-4631-B3E0-DB026B6F022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2893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3B49E14F-9730-469F-91C1-B9081F757C8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67959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6558" y="1870178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5049" y="4248816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D4BD8CDD-50A2-4CE9-BEE0-310D0C0BD38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45775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800100"/>
            <a:ext cx="3810000" cy="5524500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800100"/>
            <a:ext cx="3810000" cy="5524500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3656F056-E88A-4B6D-82B9-2F13BC92879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59485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81665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7703" y="796413"/>
            <a:ext cx="4040188" cy="9212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59773" y="825910"/>
            <a:ext cx="4041775" cy="89176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2564D68E-BE38-4151-A99A-36676898624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9983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374B5073-BADD-455F-8DA2-6E9EF3CC540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37588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68E20C45-11DD-4022-A50E-F2082540C0E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60674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76BC64BD-D96A-408F-BBF8-D6E8B72358C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59614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D6DAF6B1-5A6A-49BB-A866-5DC72801DCB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46234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8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673100" y="0"/>
            <a:ext cx="7370763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039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800100"/>
            <a:ext cx="7772400" cy="5524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41" name="Line 17"/>
          <p:cNvSpPr>
            <a:spLocks noChangeShapeType="1"/>
          </p:cNvSpPr>
          <p:nvPr/>
        </p:nvSpPr>
        <p:spPr bwMode="auto">
          <a:xfrm>
            <a:off x="685800" y="714375"/>
            <a:ext cx="7772400" cy="0"/>
          </a:xfrm>
          <a:prstGeom prst="line">
            <a:avLst/>
          </a:prstGeom>
          <a:noFill/>
          <a:ln w="762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45" name="Rectangle 2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477000" y="63849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0F66D07C-7DD4-4AAF-AEAA-4069979481BA}" type="slidenum">
              <a:rPr lang="en-US"/>
              <a:pPr/>
              <a:t>‹#›</a:t>
            </a:fld>
            <a:endParaRPr lang="en-US"/>
          </a:p>
        </p:txBody>
      </p:sp>
      <p:pic>
        <p:nvPicPr>
          <p:cNvPr id="1046" name="Picture 22" descr="mu2e_logo_small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762000" cy="752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7" name="Picture 23" descr="FNAL_logo_sm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78838" y="0"/>
            <a:ext cx="665162" cy="682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8" name="Picture 24" descr="numu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787400" cy="8207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50" name="Picture 26" descr="mu-symbol"/>
          <p:cNvPicPr>
            <a:picLocks noChangeAspect="1" noChangeArrowheads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24800" y="0"/>
            <a:ext cx="568325" cy="720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2800">
          <a:solidFill>
            <a:srgbClr val="CC0000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2800">
          <a:solidFill>
            <a:srgbClr val="CC0000"/>
          </a:solidFill>
          <a:effectLst>
            <a:outerShdw blurRad="38100" dist="38100" dir="2700000" algn="tl">
              <a:srgbClr val="C0C0C0"/>
            </a:outerShdw>
          </a:effectLst>
          <a:latin typeface="Sherwood" pitchFamily="2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2800">
          <a:solidFill>
            <a:srgbClr val="CC0000"/>
          </a:solidFill>
          <a:effectLst>
            <a:outerShdw blurRad="38100" dist="38100" dir="2700000" algn="tl">
              <a:srgbClr val="C0C0C0"/>
            </a:outerShdw>
          </a:effectLst>
          <a:latin typeface="Sherwood" pitchFamily="2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2800">
          <a:solidFill>
            <a:srgbClr val="CC0000"/>
          </a:solidFill>
          <a:effectLst>
            <a:outerShdw blurRad="38100" dist="38100" dir="2700000" algn="tl">
              <a:srgbClr val="C0C0C0"/>
            </a:outerShdw>
          </a:effectLst>
          <a:latin typeface="Sherwood" pitchFamily="2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2800">
          <a:solidFill>
            <a:srgbClr val="CC0000"/>
          </a:solidFill>
          <a:effectLst>
            <a:outerShdw blurRad="38100" dist="38100" dir="2700000" algn="tl">
              <a:srgbClr val="C0C0C0"/>
            </a:outerShdw>
          </a:effectLst>
          <a:latin typeface="Sherwood" pitchFamily="2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2800">
          <a:solidFill>
            <a:srgbClr val="CC0000"/>
          </a:solidFill>
          <a:effectLst>
            <a:outerShdw blurRad="38100" dist="38100" dir="2700000" algn="tl">
              <a:srgbClr val="C0C0C0"/>
            </a:outerShdw>
          </a:effectLst>
          <a:latin typeface="Sherwood" pitchFamily="2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2800">
          <a:solidFill>
            <a:srgbClr val="CC0000"/>
          </a:solidFill>
          <a:effectLst>
            <a:outerShdw blurRad="38100" dist="38100" dir="2700000" algn="tl">
              <a:srgbClr val="C0C0C0"/>
            </a:outerShdw>
          </a:effectLst>
          <a:latin typeface="Sherwood" pitchFamily="2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2800">
          <a:solidFill>
            <a:srgbClr val="CC0000"/>
          </a:solidFill>
          <a:effectLst>
            <a:outerShdw blurRad="38100" dist="38100" dir="2700000" algn="tl">
              <a:srgbClr val="C0C0C0"/>
            </a:outerShdw>
          </a:effectLst>
          <a:latin typeface="Sherwood" pitchFamily="2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2800">
          <a:solidFill>
            <a:srgbClr val="CC0000"/>
          </a:solidFill>
          <a:effectLst>
            <a:outerShdw blurRad="38100" dist="38100" dir="2700000" algn="tl">
              <a:srgbClr val="C0C0C0"/>
            </a:outerShdw>
          </a:effectLst>
          <a:latin typeface="Sherwood" pitchFamily="2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Ø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FF0000"/>
        </a:buClr>
        <a:buFont typeface="Wingdings" pitchFamily="2" charset="2"/>
        <a:buChar char="§"/>
        <a:defRPr sz="2000">
          <a:solidFill>
            <a:schemeClr val="accent2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0033CC"/>
        </a:buClr>
        <a:buSzPct val="150000"/>
        <a:buChar char="•"/>
        <a:defRPr>
          <a:solidFill>
            <a:srgbClr val="CC0000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§"/>
        <a:defRPr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§"/>
        <a:defRPr sz="16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§"/>
        <a:defRPr sz="16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§"/>
        <a:defRPr sz="16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§"/>
        <a:defRPr sz="16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§"/>
        <a:defRPr sz="16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15.png"/><Relationship Id="rId4" Type="http://schemas.openxmlformats.org/officeDocument/2006/relationships/image" Target="../media/image47.pdf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14.png"/><Relationship Id="rId4" Type="http://schemas.openxmlformats.org/officeDocument/2006/relationships/image" Target="../media/image43.pd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/>
          <a:p>
            <a:fld id="{B3E026DD-9417-4935-AADD-9C4705E3C8F1}" type="slidenum">
              <a:rPr lang="en-US"/>
              <a:pPr/>
              <a:t>1</a:t>
            </a:fld>
            <a:endParaRPr lang="en-US"/>
          </a:p>
        </p:txBody>
      </p:sp>
      <p:sp>
        <p:nvSpPr>
          <p:cNvPr id="637956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2800" b="0" dirty="0" smtClean="0"/>
              <a:t>Front </a:t>
            </a:r>
            <a:r>
              <a:rPr lang="en-US" sz="2800" b="0" smtClean="0"/>
              <a:t>End </a:t>
            </a:r>
            <a:r>
              <a:rPr lang="en-US" sz="2800" b="0" smtClean="0"/>
              <a:t>RF</a:t>
            </a:r>
            <a:r>
              <a:rPr lang="en-US" sz="2800" b="0" smtClean="0"/>
              <a:t> </a:t>
            </a:r>
            <a:r>
              <a:rPr lang="en-US" sz="2800" b="0" dirty="0" smtClean="0"/>
              <a:t>and Gas Cavities</a:t>
            </a:r>
            <a:endParaRPr lang="en-US" sz="2800" b="0" dirty="0"/>
          </a:p>
        </p:txBody>
      </p:sp>
      <p:sp>
        <p:nvSpPr>
          <p:cNvPr id="637957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David </a:t>
            </a:r>
            <a:r>
              <a:rPr lang="en-US" dirty="0" err="1"/>
              <a:t>Neuffer</a:t>
            </a:r>
            <a:endParaRPr lang="en-US" dirty="0"/>
          </a:p>
          <a:p>
            <a:endParaRPr lang="en-US" dirty="0"/>
          </a:p>
          <a:p>
            <a:r>
              <a:rPr lang="en-US" sz="2000" dirty="0" err="1" smtClean="0"/>
              <a:t>Fermilab</a:t>
            </a:r>
            <a:endParaRPr lang="en-US" dirty="0">
              <a:latin typeface="Untitled" pitchFamily="2" charset="0"/>
            </a:endParaRPr>
          </a:p>
          <a:p>
            <a:r>
              <a:rPr lang="en-US" sz="1800" dirty="0" smtClean="0"/>
              <a:t>October </a:t>
            </a:r>
            <a:r>
              <a:rPr lang="en-US" sz="1800" dirty="0" smtClean="0"/>
              <a:t>11, 2011</a:t>
            </a:r>
            <a:endParaRPr lang="en-US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Mitigation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-1" y="860061"/>
            <a:ext cx="8108831" cy="5524500"/>
          </a:xfrm>
        </p:spPr>
        <p:txBody>
          <a:bodyPr/>
          <a:lstStyle/>
          <a:p>
            <a:r>
              <a:rPr lang="en-US" dirty="0" smtClean="0"/>
              <a:t>Fewer p/bunch</a:t>
            </a:r>
          </a:p>
          <a:p>
            <a:pPr lvl="1"/>
            <a:r>
              <a:rPr lang="en-US" dirty="0" smtClean="0"/>
              <a:t>50Hz, 5 bunches, 2MW scenario reduces by factor of ~10</a:t>
            </a:r>
          </a:p>
          <a:p>
            <a:pPr lvl="2"/>
            <a:r>
              <a:rPr lang="en-US" dirty="0" smtClean="0"/>
              <a:t>manageable</a:t>
            </a:r>
            <a:endParaRPr lang="en-US" dirty="0"/>
          </a:p>
          <a:p>
            <a:r>
              <a:rPr lang="en-US" dirty="0" smtClean="0"/>
              <a:t>Must reduce free electron lifetime in gas</a:t>
            </a:r>
          </a:p>
          <a:p>
            <a:pPr lvl="1"/>
            <a:r>
              <a:rPr lang="en-US" dirty="0" smtClean="0"/>
              <a:t>if &lt; ~10ns problem is manageable</a:t>
            </a:r>
          </a:p>
          <a:p>
            <a:pPr lvl="1"/>
            <a:r>
              <a:rPr lang="en-US" dirty="0" smtClean="0"/>
              <a:t>&lt; ~200ns (KY)</a:t>
            </a:r>
          </a:p>
          <a:p>
            <a:pPr lvl="1"/>
            <a:r>
              <a:rPr lang="en-US" dirty="0" smtClean="0"/>
              <a:t>Is smaller with small amount of dopant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56F056-E88A-4B6D-82B9-2F13BC92879E}" type="slidenum">
              <a:rPr lang="en-US" smtClean="0"/>
              <a:pPr/>
              <a:t>10</a:t>
            </a:fld>
            <a:endParaRPr lang="en-US"/>
          </a:p>
        </p:txBody>
      </p:sp>
      <p:pic>
        <p:nvPicPr>
          <p:cNvPr id="6" name="Picture 5" descr="muonbeam.pdf"/>
          <p:cNvPicPr>
            <a:picLocks noChangeAspect="1"/>
          </p:cNvPicPr>
          <p:nvPr/>
        </p:nvPicPr>
        <mc:AlternateContent xmlns:mc="http://schemas.openxmlformats.org/markup-compatibility/2006">
          <mc:Choice xmlns:ma="http://schemas.microsoft.com/office/mac/drawingml/2008/main" xmlns:mv="urn:schemas-microsoft-com:mac:vml" xmlns="" Requires="ma">
            <p:blipFill>
              <a:blip r:embed="rId4"/>
              <a:stretch>
                <a:fillRect/>
              </a:stretch>
            </p:blipFill>
          </mc:Choice>
          <mc:Fallback>
            <p:blipFill>
              <a:blip r:embed="rId5"/>
              <a:stretch>
                <a:fillRect/>
              </a:stretch>
            </p:blipFill>
          </mc:Fallback>
        </mc:AlternateContent>
        <p:spPr>
          <a:xfrm>
            <a:off x="4419601" y="3657601"/>
            <a:ext cx="4724399" cy="3200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209404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C72932-0E57-444C-BE59-51A47A6FFD6A}" type="slidenum">
              <a:rPr lang="en-US"/>
              <a:pPr/>
              <a:t>11</a:t>
            </a:fld>
            <a:endParaRPr lang="en-US"/>
          </a:p>
        </p:txBody>
      </p:sp>
      <p:sp>
        <p:nvSpPr>
          <p:cNvPr id="7168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Conclusions</a:t>
            </a:r>
          </a:p>
        </p:txBody>
      </p:sp>
      <p:sp>
        <p:nvSpPr>
          <p:cNvPr id="7168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Gas-filled </a:t>
            </a:r>
            <a:r>
              <a:rPr lang="en-US" dirty="0" err="1" smtClean="0"/>
              <a:t>rf</a:t>
            </a:r>
            <a:r>
              <a:rPr lang="en-US" dirty="0" smtClean="0"/>
              <a:t> in </a:t>
            </a:r>
            <a:r>
              <a:rPr lang="el-GR" dirty="0"/>
              <a:t>ν</a:t>
            </a:r>
            <a:r>
              <a:rPr lang="en-US" dirty="0"/>
              <a:t>-Factory </a:t>
            </a:r>
            <a:r>
              <a:rPr lang="en-US" dirty="0" smtClean="0"/>
              <a:t>Front end Cooling </a:t>
            </a:r>
            <a:r>
              <a:rPr lang="en-US" dirty="0" smtClean="0">
                <a:latin typeface="Arial" pitchFamily="34" charset="0"/>
                <a:ea typeface="Arial Unicode MS" pitchFamily="34" charset="-128"/>
                <a:cs typeface="Arial" pitchFamily="34" charset="0"/>
              </a:rPr>
              <a:t>could have large beam-loading effect </a:t>
            </a:r>
            <a:endParaRPr lang="en-US" dirty="0">
              <a:latin typeface="Arial" pitchFamily="34" charset="0"/>
              <a:cs typeface="Arial" pitchFamily="34" charset="0"/>
            </a:endParaRPr>
          </a:p>
          <a:p>
            <a:pPr lvl="1"/>
            <a:r>
              <a:rPr lang="en-US" dirty="0" smtClean="0"/>
              <a:t>Require electron recombination within ~20ns</a:t>
            </a:r>
          </a:p>
          <a:p>
            <a:pPr lvl="1"/>
            <a:r>
              <a:rPr lang="en-US" dirty="0" smtClean="0"/>
              <a:t>Can obtain this with dopant </a:t>
            </a:r>
            <a:r>
              <a:rPr lang="en-US" smtClean="0"/>
              <a:t>in H</a:t>
            </a:r>
            <a:r>
              <a:rPr lang="en-US" baseline="-25000" smtClean="0"/>
              <a:t>2</a:t>
            </a:r>
            <a:endParaRPr lang="en-US" smtClean="0"/>
          </a:p>
          <a:p>
            <a:pPr lvl="1"/>
            <a:endParaRPr lang="en-US" baseline="-25000" dirty="0" smtClean="0"/>
          </a:p>
          <a:p>
            <a:pPr lvl="1"/>
            <a:endParaRPr lang="en-US" baseline="-25000" dirty="0" smtClean="0"/>
          </a:p>
          <a:p>
            <a:pPr lvl="1"/>
            <a:endParaRPr lang="en-US" baseline="-25000" dirty="0"/>
          </a:p>
          <a:p>
            <a:r>
              <a:rPr lang="en-US" dirty="0" smtClean="0"/>
              <a:t>Gas-Filled </a:t>
            </a:r>
            <a:r>
              <a:rPr lang="en-US" dirty="0" err="1" smtClean="0"/>
              <a:t>rf</a:t>
            </a:r>
            <a:r>
              <a:rPr lang="en-US" dirty="0" smtClean="0"/>
              <a:t> can be used in Front end</a:t>
            </a:r>
          </a:p>
          <a:p>
            <a:pPr lvl="1"/>
            <a:r>
              <a:rPr lang="en-US" dirty="0" smtClean="0"/>
              <a:t>is not trouble-free however</a:t>
            </a:r>
          </a:p>
          <a:p>
            <a:pPr lvl="1"/>
            <a:endParaRPr lang="en-US" baseline="-25000" dirty="0" smtClean="0"/>
          </a:p>
          <a:p>
            <a:pPr lvl="1"/>
            <a:endParaRPr lang="en-US" baseline="-25000" dirty="0"/>
          </a:p>
          <a:p>
            <a:pPr lvl="1"/>
            <a:endParaRPr lang="en-US" dirty="0"/>
          </a:p>
          <a:p>
            <a:pPr lvl="1"/>
            <a:endParaRPr lang="en-US" sz="2400" b="1" dirty="0"/>
          </a:p>
          <a:p>
            <a:endParaRPr lang="en-US" sz="2800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31FDD1-062F-4A55-B4A1-2625C2E253DD}" type="slidenum">
              <a:rPr lang="en-US"/>
              <a:pPr/>
              <a:t>2</a:t>
            </a:fld>
            <a:endParaRPr lang="en-US"/>
          </a:p>
        </p:txBody>
      </p:sp>
      <p:sp>
        <p:nvSpPr>
          <p:cNvPr id="65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0utline</a:t>
            </a:r>
          </a:p>
        </p:txBody>
      </p:sp>
      <p:sp>
        <p:nvSpPr>
          <p:cNvPr id="65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7488" y="815975"/>
            <a:ext cx="5070475" cy="5524500"/>
          </a:xfrm>
        </p:spPr>
        <p:txBody>
          <a:bodyPr/>
          <a:lstStyle/>
          <a:p>
            <a:r>
              <a:rPr lang="en-US" b="0" dirty="0"/>
              <a:t>Introduction</a:t>
            </a:r>
          </a:p>
          <a:p>
            <a:pPr lvl="1"/>
            <a:r>
              <a:rPr lang="en-US" b="1" dirty="0"/>
              <a:t> </a:t>
            </a:r>
            <a:r>
              <a:rPr lang="el-GR" b="1" dirty="0"/>
              <a:t>ν</a:t>
            </a:r>
            <a:r>
              <a:rPr lang="en-US" b="1" dirty="0"/>
              <a:t>-Factory Front </a:t>
            </a:r>
            <a:r>
              <a:rPr lang="en-US" b="1" dirty="0" smtClean="0"/>
              <a:t>end</a:t>
            </a:r>
          </a:p>
          <a:p>
            <a:pPr lvl="1"/>
            <a:r>
              <a:rPr lang="en-US" b="1" dirty="0" err="1" smtClean="0"/>
              <a:t>rf</a:t>
            </a:r>
            <a:r>
              <a:rPr lang="en-US" b="1" dirty="0" smtClean="0"/>
              <a:t>/B limitation</a:t>
            </a:r>
            <a:endParaRPr lang="en-US" b="1" dirty="0"/>
          </a:p>
          <a:p>
            <a:r>
              <a:rPr lang="en-US" b="0" dirty="0" smtClean="0"/>
              <a:t>gas-filled </a:t>
            </a:r>
            <a:r>
              <a:rPr lang="en-US" b="0" dirty="0" err="1" smtClean="0"/>
              <a:t>rf</a:t>
            </a:r>
            <a:r>
              <a:rPr lang="en-US" b="0" dirty="0" smtClean="0"/>
              <a:t> </a:t>
            </a:r>
            <a:endParaRPr lang="en-US" b="0" dirty="0"/>
          </a:p>
          <a:p>
            <a:pPr lvl="2"/>
            <a:r>
              <a:rPr lang="el-GR" b="1" dirty="0" smtClean="0"/>
              <a:t>ν</a:t>
            </a:r>
            <a:r>
              <a:rPr lang="en-US" b="1" dirty="0"/>
              <a:t>-Factory</a:t>
            </a:r>
            <a:r>
              <a:rPr lang="en-US" b="1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→</a:t>
            </a:r>
            <a:r>
              <a:rPr lang="el-GR" b="1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μ</a:t>
            </a:r>
            <a:r>
              <a:rPr lang="en-US" b="1" baseline="300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+</a:t>
            </a:r>
            <a:r>
              <a:rPr lang="en-US" b="1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-</a:t>
            </a:r>
            <a:r>
              <a:rPr lang="el-GR" b="1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μ</a:t>
            </a:r>
            <a:r>
              <a:rPr lang="en-US" b="1" baseline="300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-</a:t>
            </a:r>
            <a:r>
              <a:rPr lang="en-US" b="1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Collider</a:t>
            </a:r>
            <a:endParaRPr lang="el-GR" b="1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lvl="2">
              <a:buFontTx/>
              <a:buNone/>
            </a:pPr>
            <a:endParaRPr lang="en-US" b="1" dirty="0"/>
          </a:p>
          <a:p>
            <a:r>
              <a:rPr lang="en-US" b="0" dirty="0"/>
              <a:t>Discussion</a:t>
            </a:r>
            <a:endParaRPr lang="el-GR" b="0" dirty="0"/>
          </a:p>
        </p:txBody>
      </p:sp>
      <p:sp>
        <p:nvSpPr>
          <p:cNvPr id="652293" name="Oval 5"/>
          <p:cNvSpPr>
            <a:spLocks noChangeArrowheads="1"/>
          </p:cNvSpPr>
          <p:nvPr/>
        </p:nvSpPr>
        <p:spPr bwMode="auto">
          <a:xfrm>
            <a:off x="6261100" y="1503363"/>
            <a:ext cx="481013" cy="1084262"/>
          </a:xfrm>
          <a:prstGeom prst="ellipse">
            <a:avLst/>
          </a:prstGeom>
          <a:noFill/>
          <a:ln w="28575" algn="ctr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52295" name="Line 7"/>
          <p:cNvSpPr>
            <a:spLocks noChangeShapeType="1"/>
          </p:cNvSpPr>
          <p:nvPr/>
        </p:nvSpPr>
        <p:spPr bwMode="auto">
          <a:xfrm flipH="1">
            <a:off x="5734050" y="1998663"/>
            <a:ext cx="511175" cy="327025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65229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0" y="690563"/>
            <a:ext cx="3810000" cy="3951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12" name="Group 4"/>
          <p:cNvGrpSpPr>
            <a:grpSpLocks noChangeAspect="1"/>
          </p:cNvGrpSpPr>
          <p:nvPr/>
        </p:nvGrpSpPr>
        <p:grpSpPr bwMode="auto">
          <a:xfrm>
            <a:off x="484486" y="4967259"/>
            <a:ext cx="8453438" cy="1566863"/>
            <a:chOff x="4344" y="8640"/>
            <a:chExt cx="9360" cy="1734"/>
          </a:xfrm>
        </p:grpSpPr>
        <p:sp>
          <p:nvSpPr>
            <p:cNvPr id="13" name="AutoShape 5"/>
            <p:cNvSpPr>
              <a:spLocks noChangeAspect="1" noChangeArrowheads="1"/>
            </p:cNvSpPr>
            <p:nvPr/>
          </p:nvSpPr>
          <p:spPr bwMode="auto">
            <a:xfrm>
              <a:off x="4344" y="8640"/>
              <a:ext cx="9360" cy="173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" name="Text Box 6"/>
            <p:cNvSpPr txBox="1">
              <a:spLocks noChangeArrowheads="1"/>
            </p:cNvSpPr>
            <p:nvPr/>
          </p:nvSpPr>
          <p:spPr bwMode="auto">
            <a:xfrm>
              <a:off x="5087" y="10002"/>
              <a:ext cx="743" cy="372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63094" tIns="31547" rIns="63094" bIns="31547"/>
            <a:lstStyle>
              <a:lvl1pPr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ja-JP" sz="1200" b="1">
                  <a:latin typeface="Times New Roman" pitchFamily="18" charset="0"/>
                  <a:ea typeface="MS Mincho" pitchFamily="49" charset="-128"/>
                </a:rPr>
                <a:t>18.9 m</a:t>
              </a:r>
              <a:endParaRPr lang="en-US" sz="1200"/>
            </a:p>
          </p:txBody>
        </p:sp>
        <p:sp>
          <p:nvSpPr>
            <p:cNvPr id="15" name="Text Box 7"/>
            <p:cNvSpPr txBox="1">
              <a:spLocks noChangeArrowheads="1"/>
            </p:cNvSpPr>
            <p:nvPr/>
          </p:nvSpPr>
          <p:spPr bwMode="auto">
            <a:xfrm>
              <a:off x="6574" y="10002"/>
              <a:ext cx="1115" cy="372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63094" tIns="31547" rIns="63094" bIns="31547"/>
            <a:lstStyle>
              <a:lvl1pPr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ja-JP" sz="1200" b="1">
                  <a:latin typeface="Times New Roman" pitchFamily="18" charset="0"/>
                  <a:ea typeface="MS Mincho" pitchFamily="49" charset="-128"/>
                </a:rPr>
                <a:t>~60.7 m</a:t>
              </a:r>
              <a:endParaRPr lang="en-US" sz="1200"/>
            </a:p>
          </p:txBody>
        </p:sp>
        <p:sp>
          <p:nvSpPr>
            <p:cNvPr id="16" name="Text Box 8"/>
            <p:cNvSpPr txBox="1">
              <a:spLocks noChangeArrowheads="1"/>
            </p:cNvSpPr>
            <p:nvPr/>
          </p:nvSpPr>
          <p:spPr bwMode="auto">
            <a:xfrm>
              <a:off x="4716" y="9383"/>
              <a:ext cx="495" cy="86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63094" tIns="31547" rIns="63094" bIns="31547"/>
            <a:lstStyle>
              <a:lvl1pPr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ja-JP" sz="1200" b="1">
                  <a:latin typeface="Arial Narrow" pitchFamily="34" charset="0"/>
                  <a:ea typeface="MS Mincho" pitchFamily="49" charset="-128"/>
                </a:rPr>
                <a:t>FE Target</a:t>
              </a:r>
              <a:endParaRPr lang="en-US" sz="1200"/>
            </a:p>
          </p:txBody>
        </p:sp>
        <p:sp>
          <p:nvSpPr>
            <p:cNvPr id="17" name="Text Box 9"/>
            <p:cNvSpPr txBox="1">
              <a:spLocks noChangeArrowheads="1"/>
            </p:cNvSpPr>
            <p:nvPr/>
          </p:nvSpPr>
          <p:spPr bwMode="auto">
            <a:xfrm>
              <a:off x="5087" y="9631"/>
              <a:ext cx="867" cy="3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63094" tIns="31547" rIns="63094" bIns="31547"/>
            <a:lstStyle>
              <a:lvl1pPr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en-US" altLang="ja-JP" sz="800" b="1">
                  <a:latin typeface="Arial Narrow" pitchFamily="34" charset="0"/>
                  <a:ea typeface="MS Mincho" pitchFamily="49" charset="-128"/>
                </a:rPr>
                <a:t>Solenoid</a:t>
              </a:r>
              <a:endParaRPr lang="en-US" sz="1800"/>
            </a:p>
          </p:txBody>
        </p:sp>
        <p:sp>
          <p:nvSpPr>
            <p:cNvPr id="18" name="AutoShape 10"/>
            <p:cNvSpPr>
              <a:spLocks noChangeArrowheads="1"/>
            </p:cNvSpPr>
            <p:nvPr/>
          </p:nvSpPr>
          <p:spPr bwMode="auto">
            <a:xfrm>
              <a:off x="4716" y="9012"/>
              <a:ext cx="371" cy="371"/>
            </a:xfrm>
            <a:prstGeom prst="flowChartMagneticDrum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" name="Line 11"/>
            <p:cNvSpPr>
              <a:spLocks noChangeShapeType="1"/>
            </p:cNvSpPr>
            <p:nvPr/>
          </p:nvSpPr>
          <p:spPr bwMode="auto">
            <a:xfrm>
              <a:off x="4344" y="9000"/>
              <a:ext cx="372" cy="135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" name="Rectangle 12"/>
            <p:cNvSpPr>
              <a:spLocks noChangeArrowheads="1"/>
            </p:cNvSpPr>
            <p:nvPr/>
          </p:nvSpPr>
          <p:spPr bwMode="auto">
            <a:xfrm rot="1196606">
              <a:off x="4719" y="9114"/>
              <a:ext cx="248" cy="12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" name="AutoShape 13"/>
            <p:cNvSpPr>
              <a:spLocks noChangeArrowheads="1"/>
            </p:cNvSpPr>
            <p:nvPr/>
          </p:nvSpPr>
          <p:spPr bwMode="auto">
            <a:xfrm>
              <a:off x="4963" y="9012"/>
              <a:ext cx="124" cy="371"/>
            </a:xfrm>
            <a:prstGeom prst="flowChartMagneticDrum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" name="AutoShape 14"/>
            <p:cNvSpPr>
              <a:spLocks noChangeArrowheads="1"/>
            </p:cNvSpPr>
            <p:nvPr/>
          </p:nvSpPr>
          <p:spPr bwMode="auto">
            <a:xfrm>
              <a:off x="5707" y="8764"/>
              <a:ext cx="123" cy="867"/>
            </a:xfrm>
            <a:prstGeom prst="flowChartMagneticDrum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" name="Freeform 15"/>
            <p:cNvSpPr>
              <a:spLocks/>
            </p:cNvSpPr>
            <p:nvPr/>
          </p:nvSpPr>
          <p:spPr bwMode="auto">
            <a:xfrm>
              <a:off x="5087" y="8764"/>
              <a:ext cx="620" cy="268"/>
            </a:xfrm>
            <a:custGeom>
              <a:avLst/>
              <a:gdLst>
                <a:gd name="T0" fmla="*/ 0 w 720"/>
                <a:gd name="T1" fmla="*/ 117 h 390"/>
                <a:gd name="T2" fmla="*/ 115 w 720"/>
                <a:gd name="T3" fmla="*/ 117 h 390"/>
                <a:gd name="T4" fmla="*/ 344 w 720"/>
                <a:gd name="T5" fmla="*/ 58 h 390"/>
                <a:gd name="T6" fmla="*/ 460 w 720"/>
                <a:gd name="T7" fmla="*/ 0 h 39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720"/>
                <a:gd name="T13" fmla="*/ 0 h 390"/>
                <a:gd name="T14" fmla="*/ 720 w 720"/>
                <a:gd name="T15" fmla="*/ 390 h 39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720" h="390">
                  <a:moveTo>
                    <a:pt x="0" y="360"/>
                  </a:moveTo>
                  <a:cubicBezTo>
                    <a:pt x="45" y="375"/>
                    <a:pt x="90" y="390"/>
                    <a:pt x="180" y="360"/>
                  </a:cubicBezTo>
                  <a:cubicBezTo>
                    <a:pt x="270" y="330"/>
                    <a:pt x="450" y="240"/>
                    <a:pt x="540" y="180"/>
                  </a:cubicBezTo>
                  <a:cubicBezTo>
                    <a:pt x="630" y="120"/>
                    <a:pt x="690" y="30"/>
                    <a:pt x="720" y="0"/>
                  </a:cubicBez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" name="Freeform 16"/>
            <p:cNvSpPr>
              <a:spLocks/>
            </p:cNvSpPr>
            <p:nvPr/>
          </p:nvSpPr>
          <p:spPr bwMode="auto">
            <a:xfrm>
              <a:off x="5087" y="9342"/>
              <a:ext cx="620" cy="289"/>
            </a:xfrm>
            <a:custGeom>
              <a:avLst/>
              <a:gdLst>
                <a:gd name="T0" fmla="*/ 0 w 720"/>
                <a:gd name="T1" fmla="*/ 19 h 420"/>
                <a:gd name="T2" fmla="*/ 230 w 720"/>
                <a:gd name="T3" fmla="*/ 19 h 420"/>
                <a:gd name="T4" fmla="*/ 460 w 720"/>
                <a:gd name="T5" fmla="*/ 137 h 420"/>
                <a:gd name="T6" fmla="*/ 0 60000 65536"/>
                <a:gd name="T7" fmla="*/ 0 60000 65536"/>
                <a:gd name="T8" fmla="*/ 0 60000 65536"/>
                <a:gd name="T9" fmla="*/ 0 w 720"/>
                <a:gd name="T10" fmla="*/ 0 h 420"/>
                <a:gd name="T11" fmla="*/ 720 w 720"/>
                <a:gd name="T12" fmla="*/ 420 h 42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720" h="420">
                  <a:moveTo>
                    <a:pt x="0" y="60"/>
                  </a:moveTo>
                  <a:cubicBezTo>
                    <a:pt x="120" y="30"/>
                    <a:pt x="240" y="0"/>
                    <a:pt x="360" y="60"/>
                  </a:cubicBezTo>
                  <a:cubicBezTo>
                    <a:pt x="480" y="120"/>
                    <a:pt x="600" y="270"/>
                    <a:pt x="720" y="420"/>
                  </a:cubicBez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" name="AutoShape 17"/>
            <p:cNvSpPr>
              <a:spLocks noChangeArrowheads="1"/>
            </p:cNvSpPr>
            <p:nvPr/>
          </p:nvSpPr>
          <p:spPr bwMode="auto">
            <a:xfrm>
              <a:off x="8308" y="8764"/>
              <a:ext cx="124" cy="867"/>
            </a:xfrm>
            <a:prstGeom prst="flowChartMagneticDrum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6" name="Line 18"/>
            <p:cNvSpPr>
              <a:spLocks noChangeShapeType="1"/>
            </p:cNvSpPr>
            <p:nvPr/>
          </p:nvSpPr>
          <p:spPr bwMode="auto">
            <a:xfrm>
              <a:off x="5830" y="8764"/>
              <a:ext cx="3221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7" name="Line 19"/>
            <p:cNvSpPr>
              <a:spLocks noChangeShapeType="1"/>
            </p:cNvSpPr>
            <p:nvPr/>
          </p:nvSpPr>
          <p:spPr bwMode="auto">
            <a:xfrm>
              <a:off x="5830" y="9631"/>
              <a:ext cx="3221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" name="Line 20"/>
            <p:cNvSpPr>
              <a:spLocks noChangeShapeType="1"/>
            </p:cNvSpPr>
            <p:nvPr/>
          </p:nvSpPr>
          <p:spPr bwMode="auto">
            <a:xfrm>
              <a:off x="5087" y="9507"/>
              <a:ext cx="1" cy="61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" name="Line 21"/>
            <p:cNvSpPr>
              <a:spLocks noChangeShapeType="1"/>
            </p:cNvSpPr>
            <p:nvPr/>
          </p:nvSpPr>
          <p:spPr bwMode="auto">
            <a:xfrm>
              <a:off x="5707" y="9755"/>
              <a:ext cx="0" cy="37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" name="Line 22"/>
            <p:cNvSpPr>
              <a:spLocks noChangeShapeType="1"/>
            </p:cNvSpPr>
            <p:nvPr/>
          </p:nvSpPr>
          <p:spPr bwMode="auto">
            <a:xfrm>
              <a:off x="8308" y="9755"/>
              <a:ext cx="1" cy="37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" name="Line 23"/>
            <p:cNvSpPr>
              <a:spLocks noChangeShapeType="1"/>
            </p:cNvSpPr>
            <p:nvPr/>
          </p:nvSpPr>
          <p:spPr bwMode="auto">
            <a:xfrm>
              <a:off x="4716" y="9507"/>
              <a:ext cx="0" cy="61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" name="Text Box 24"/>
            <p:cNvSpPr txBox="1">
              <a:spLocks noChangeArrowheads="1"/>
            </p:cNvSpPr>
            <p:nvPr/>
          </p:nvSpPr>
          <p:spPr bwMode="auto">
            <a:xfrm>
              <a:off x="6202" y="9631"/>
              <a:ext cx="1982" cy="3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63094" tIns="31547" rIns="63094" bIns="31547"/>
            <a:lstStyle>
              <a:lvl1pPr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ja-JP" sz="1400" b="1">
                  <a:ea typeface="MS Mincho" pitchFamily="49" charset="-128"/>
                </a:rPr>
                <a:t>Drift</a:t>
              </a:r>
              <a:endParaRPr lang="en-US" sz="1400"/>
            </a:p>
          </p:txBody>
        </p:sp>
        <p:sp>
          <p:nvSpPr>
            <p:cNvPr id="33" name="Line 25"/>
            <p:cNvSpPr>
              <a:spLocks noChangeShapeType="1"/>
            </p:cNvSpPr>
            <p:nvPr/>
          </p:nvSpPr>
          <p:spPr bwMode="auto">
            <a:xfrm>
              <a:off x="5707" y="10002"/>
              <a:ext cx="2601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" name="Line 26"/>
            <p:cNvSpPr>
              <a:spLocks noChangeShapeType="1"/>
            </p:cNvSpPr>
            <p:nvPr/>
          </p:nvSpPr>
          <p:spPr bwMode="auto">
            <a:xfrm>
              <a:off x="5087" y="10002"/>
              <a:ext cx="620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" name="Line 27"/>
            <p:cNvSpPr>
              <a:spLocks noChangeShapeType="1"/>
            </p:cNvSpPr>
            <p:nvPr/>
          </p:nvSpPr>
          <p:spPr bwMode="auto">
            <a:xfrm>
              <a:off x="9051" y="9631"/>
              <a:ext cx="4088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" name="Line 28"/>
            <p:cNvSpPr>
              <a:spLocks noChangeShapeType="1"/>
            </p:cNvSpPr>
            <p:nvPr/>
          </p:nvSpPr>
          <p:spPr bwMode="auto">
            <a:xfrm>
              <a:off x="9051" y="8764"/>
              <a:ext cx="4212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" name="AutoShape 29"/>
            <p:cNvSpPr>
              <a:spLocks noChangeArrowheads="1"/>
            </p:cNvSpPr>
            <p:nvPr/>
          </p:nvSpPr>
          <p:spPr bwMode="auto">
            <a:xfrm>
              <a:off x="9547" y="8764"/>
              <a:ext cx="124" cy="867"/>
            </a:xfrm>
            <a:prstGeom prst="flowChartMagneticDrum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8" name="AutoShape 30"/>
            <p:cNvSpPr>
              <a:spLocks noChangeArrowheads="1"/>
            </p:cNvSpPr>
            <p:nvPr/>
          </p:nvSpPr>
          <p:spPr bwMode="auto">
            <a:xfrm>
              <a:off x="10909" y="8764"/>
              <a:ext cx="124" cy="867"/>
            </a:xfrm>
            <a:prstGeom prst="flowChartMagneticDrum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9" name="AutoShape 31"/>
            <p:cNvSpPr>
              <a:spLocks noChangeArrowheads="1"/>
            </p:cNvSpPr>
            <p:nvPr/>
          </p:nvSpPr>
          <p:spPr bwMode="auto">
            <a:xfrm>
              <a:off x="13139" y="8764"/>
              <a:ext cx="124" cy="867"/>
            </a:xfrm>
            <a:prstGeom prst="flowChartMagneticDrum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" name="Text Box 32"/>
            <p:cNvSpPr txBox="1">
              <a:spLocks noChangeArrowheads="1"/>
            </p:cNvSpPr>
            <p:nvPr/>
          </p:nvSpPr>
          <p:spPr bwMode="auto">
            <a:xfrm>
              <a:off x="8184" y="9631"/>
              <a:ext cx="1363" cy="3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63094" tIns="31547" rIns="63094" bIns="31547"/>
            <a:lstStyle>
              <a:lvl1pPr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ja-JP" sz="1400" b="1" dirty="0" err="1">
                  <a:ea typeface="MS Mincho" pitchFamily="49" charset="-128"/>
                </a:rPr>
                <a:t>Buncher</a:t>
              </a:r>
              <a:endParaRPr lang="en-US" sz="1400" dirty="0"/>
            </a:p>
          </p:txBody>
        </p:sp>
        <p:sp>
          <p:nvSpPr>
            <p:cNvPr id="41" name="Text Box 33"/>
            <p:cNvSpPr txBox="1">
              <a:spLocks noChangeArrowheads="1"/>
            </p:cNvSpPr>
            <p:nvPr/>
          </p:nvSpPr>
          <p:spPr bwMode="auto">
            <a:xfrm>
              <a:off x="9547" y="9631"/>
              <a:ext cx="1362" cy="3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63094" tIns="31547" rIns="63094" bIns="31547"/>
            <a:lstStyle>
              <a:lvl1pPr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ja-JP" sz="1400" b="1">
                  <a:ea typeface="MS Mincho" pitchFamily="49" charset="-128"/>
                </a:rPr>
                <a:t>Rotator</a:t>
              </a:r>
              <a:endParaRPr lang="en-US" sz="1400"/>
            </a:p>
          </p:txBody>
        </p:sp>
        <p:sp>
          <p:nvSpPr>
            <p:cNvPr id="42" name="Text Box 34"/>
            <p:cNvSpPr txBox="1">
              <a:spLocks noChangeArrowheads="1"/>
            </p:cNvSpPr>
            <p:nvPr/>
          </p:nvSpPr>
          <p:spPr bwMode="auto">
            <a:xfrm>
              <a:off x="11405" y="9631"/>
              <a:ext cx="1362" cy="3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63094" tIns="31547" rIns="63094" bIns="31547"/>
            <a:lstStyle>
              <a:lvl1pPr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ja-JP" sz="1400" b="1">
                  <a:ea typeface="MS Mincho" pitchFamily="49" charset="-128"/>
                </a:rPr>
                <a:t>Cooler</a:t>
              </a:r>
              <a:endParaRPr lang="en-US" sz="1400"/>
            </a:p>
          </p:txBody>
        </p:sp>
        <p:sp>
          <p:nvSpPr>
            <p:cNvPr id="43" name="Text Box 35"/>
            <p:cNvSpPr txBox="1">
              <a:spLocks noChangeArrowheads="1"/>
            </p:cNvSpPr>
            <p:nvPr/>
          </p:nvSpPr>
          <p:spPr bwMode="auto">
            <a:xfrm>
              <a:off x="8304" y="10080"/>
              <a:ext cx="1115" cy="294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63094" tIns="31547" rIns="63094" bIns="31547"/>
            <a:lstStyle>
              <a:lvl1pPr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ja-JP" sz="1200" b="1">
                  <a:latin typeface="Times New Roman" pitchFamily="18" charset="0"/>
                  <a:ea typeface="MS Mincho" pitchFamily="49" charset="-128"/>
                </a:rPr>
                <a:t>~33m</a:t>
              </a:r>
              <a:endParaRPr lang="en-US" sz="1200"/>
            </a:p>
          </p:txBody>
        </p:sp>
        <p:sp>
          <p:nvSpPr>
            <p:cNvPr id="44" name="Text Box 36"/>
            <p:cNvSpPr txBox="1">
              <a:spLocks noChangeArrowheads="1"/>
            </p:cNvSpPr>
            <p:nvPr/>
          </p:nvSpPr>
          <p:spPr bwMode="auto">
            <a:xfrm>
              <a:off x="9744" y="10080"/>
              <a:ext cx="1115" cy="294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63094" tIns="31547" rIns="63094" bIns="31547"/>
            <a:lstStyle>
              <a:lvl1pPr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ja-JP" sz="1200" b="1">
                  <a:latin typeface="Times New Roman" pitchFamily="18" charset="0"/>
                  <a:ea typeface="MS Mincho" pitchFamily="49" charset="-128"/>
                </a:rPr>
                <a:t>42 m</a:t>
              </a:r>
              <a:endParaRPr lang="en-US" sz="1200"/>
            </a:p>
          </p:txBody>
        </p:sp>
        <p:sp>
          <p:nvSpPr>
            <p:cNvPr id="45" name="Text Box 37"/>
            <p:cNvSpPr txBox="1">
              <a:spLocks noChangeArrowheads="1"/>
            </p:cNvSpPr>
            <p:nvPr/>
          </p:nvSpPr>
          <p:spPr bwMode="auto">
            <a:xfrm>
              <a:off x="11544" y="10080"/>
              <a:ext cx="1115" cy="294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63094" tIns="31547" rIns="63094" bIns="31547"/>
            <a:lstStyle>
              <a:lvl1pPr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ja-JP" sz="1400">
                  <a:latin typeface="Times New Roman" pitchFamily="18" charset="0"/>
                  <a:ea typeface="MS Mincho" pitchFamily="49" charset="-128"/>
                </a:rPr>
                <a:t>~</a:t>
              </a:r>
              <a:r>
                <a:rPr lang="en-US" altLang="ja-JP" sz="1400" b="1">
                  <a:latin typeface="Times New Roman" pitchFamily="18" charset="0"/>
                  <a:ea typeface="MS Mincho" pitchFamily="49" charset="-128"/>
                </a:rPr>
                <a:t>80 </a:t>
              </a:r>
              <a:r>
                <a:rPr lang="en-US" altLang="ja-JP" sz="900" b="1">
                  <a:latin typeface="Times New Roman" pitchFamily="18" charset="0"/>
                  <a:ea typeface="MS Mincho" pitchFamily="49" charset="-128"/>
                </a:rPr>
                <a:t>m</a:t>
              </a:r>
              <a:endParaRPr lang="en-US" sz="1800"/>
            </a:p>
          </p:txBody>
        </p:sp>
        <p:sp>
          <p:nvSpPr>
            <p:cNvPr id="46" name="Text Box 38"/>
            <p:cNvSpPr txBox="1">
              <a:spLocks noChangeArrowheads="1"/>
            </p:cNvSpPr>
            <p:nvPr/>
          </p:nvSpPr>
          <p:spPr bwMode="auto">
            <a:xfrm>
              <a:off x="4344" y="8640"/>
              <a:ext cx="1079" cy="3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en-US" altLang="ja-JP" b="1">
                  <a:solidFill>
                    <a:srgbClr val="0000FF"/>
                  </a:solidFill>
                  <a:ea typeface="MS Mincho" pitchFamily="49" charset="-128"/>
                </a:rPr>
                <a:t>p</a:t>
              </a:r>
              <a:endParaRPr lang="en-US"/>
            </a:p>
          </p:txBody>
        </p:sp>
        <p:sp>
          <p:nvSpPr>
            <p:cNvPr id="47" name="Text Box 39"/>
            <p:cNvSpPr txBox="1">
              <a:spLocks noChangeArrowheads="1"/>
            </p:cNvSpPr>
            <p:nvPr/>
          </p:nvSpPr>
          <p:spPr bwMode="auto">
            <a:xfrm>
              <a:off x="5965" y="9000"/>
              <a:ext cx="1439" cy="4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en-US" altLang="ja-JP" sz="1800" b="1">
                  <a:solidFill>
                    <a:srgbClr val="6600CC"/>
                  </a:solidFill>
                  <a:ea typeface="MS Mincho" pitchFamily="49" charset="-128"/>
                </a:rPr>
                <a:t>π</a:t>
              </a:r>
              <a:r>
                <a:rPr lang="en-US" altLang="ja-JP" sz="1800" b="1">
                  <a:solidFill>
                    <a:srgbClr val="D60093"/>
                  </a:solidFill>
                  <a:ea typeface="MS Mincho" pitchFamily="49" charset="-128"/>
                </a:rPr>
                <a:t>→μ</a:t>
              </a:r>
              <a:endParaRPr lang="en-US" sz="1800"/>
            </a:p>
          </p:txBody>
        </p:sp>
        <p:sp>
          <p:nvSpPr>
            <p:cNvPr id="48" name="Line 40"/>
            <p:cNvSpPr>
              <a:spLocks noChangeShapeType="1"/>
            </p:cNvSpPr>
            <p:nvPr/>
          </p:nvSpPr>
          <p:spPr bwMode="auto">
            <a:xfrm>
              <a:off x="7224" y="9242"/>
              <a:ext cx="4320" cy="1"/>
            </a:xfrm>
            <a:prstGeom prst="line">
              <a:avLst/>
            </a:prstGeom>
            <a:noFill/>
            <a:ln w="9525">
              <a:solidFill>
                <a:srgbClr val="D60093"/>
              </a:solidFill>
              <a:round/>
              <a:headEnd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9" name="Line 41"/>
            <p:cNvSpPr>
              <a:spLocks noChangeShapeType="1"/>
            </p:cNvSpPr>
            <p:nvPr/>
          </p:nvSpPr>
          <p:spPr bwMode="auto">
            <a:xfrm>
              <a:off x="4946" y="9199"/>
              <a:ext cx="989" cy="43"/>
            </a:xfrm>
            <a:prstGeom prst="line">
              <a:avLst/>
            </a:prstGeom>
            <a:noFill/>
            <a:ln w="9525">
              <a:solidFill>
                <a:srgbClr val="6600CC"/>
              </a:solidFill>
              <a:round/>
              <a:headEnd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66C9732A-D44D-4C5F-9CD7-6502D0734C16}" type="slidenum">
              <a:rPr lang="en-US" sz="1400" smtClean="0"/>
              <a:pPr eaLnBrk="1" hangingPunct="1"/>
              <a:t>3</a:t>
            </a:fld>
            <a:endParaRPr lang="en-US" sz="1400" smtClean="0"/>
          </a:p>
        </p:txBody>
      </p:sp>
      <p:sp>
        <p:nvSpPr>
          <p:cNvPr id="836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Parameters of IDR baseline</a:t>
            </a:r>
          </a:p>
        </p:txBody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1925" y="714375"/>
            <a:ext cx="7772400" cy="5524500"/>
          </a:xfrm>
        </p:spPr>
        <p:txBody>
          <a:bodyPr/>
          <a:lstStyle/>
          <a:p>
            <a:pPr eaLnBrk="1" hangingPunct="1"/>
            <a:r>
              <a:rPr lang="en-US" dirty="0" smtClean="0"/>
              <a:t>Initial drift from target to </a:t>
            </a:r>
            <a:r>
              <a:rPr lang="en-US" dirty="0" err="1" smtClean="0"/>
              <a:t>buncher</a:t>
            </a:r>
            <a:r>
              <a:rPr lang="en-US" dirty="0" smtClean="0"/>
              <a:t> is 79.6m</a:t>
            </a:r>
          </a:p>
          <a:p>
            <a:pPr lvl="1" eaLnBrk="1" hangingPunct="1"/>
            <a:r>
              <a:rPr lang="en-US" dirty="0" smtClean="0"/>
              <a:t>18.9m (adiabatic ~20T to ~1.5T solenoid)</a:t>
            </a:r>
          </a:p>
          <a:p>
            <a:pPr lvl="1" eaLnBrk="1" hangingPunct="1"/>
            <a:r>
              <a:rPr lang="en-US" dirty="0" smtClean="0"/>
              <a:t>60.7m (1.5T solenoid)</a:t>
            </a:r>
            <a:endParaRPr lang="en-US" dirty="0" smtClean="0">
              <a:latin typeface="Estrangelo Edessa" pitchFamily="66" charset="0"/>
            </a:endParaRPr>
          </a:p>
          <a:p>
            <a:pPr eaLnBrk="1" hangingPunct="1"/>
            <a:r>
              <a:rPr lang="en-US" dirty="0" err="1" smtClean="0"/>
              <a:t>Buncher</a:t>
            </a:r>
            <a:r>
              <a:rPr lang="en-US" dirty="0" smtClean="0"/>
              <a:t> </a:t>
            </a:r>
            <a:r>
              <a:rPr lang="en-US" dirty="0" err="1" smtClean="0"/>
              <a:t>rf</a:t>
            </a:r>
            <a:r>
              <a:rPr lang="en-US" dirty="0" smtClean="0"/>
              <a:t> – 33m </a:t>
            </a:r>
          </a:p>
          <a:p>
            <a:pPr lvl="1" eaLnBrk="1" hangingPunct="1"/>
            <a:r>
              <a:rPr lang="en-US" dirty="0" smtClean="0"/>
              <a:t>320 </a:t>
            </a:r>
            <a:r>
              <a:rPr lang="en-US" dirty="0" smtClean="0">
                <a:sym typeface="Wingdings" pitchFamily="2" charset="2"/>
              </a:rPr>
              <a:t> 232 MHz</a:t>
            </a:r>
          </a:p>
          <a:p>
            <a:pPr lvl="1" eaLnBrk="1" hangingPunct="1"/>
            <a:r>
              <a:rPr lang="en-US" dirty="0" smtClean="0">
                <a:sym typeface="Wingdings" pitchFamily="2" charset="2"/>
              </a:rPr>
              <a:t>0  9 MV/m  (2/3 occupancy)</a:t>
            </a:r>
          </a:p>
          <a:p>
            <a:pPr lvl="1" eaLnBrk="1" hangingPunct="1"/>
            <a:r>
              <a:rPr lang="en-US" dirty="0" smtClean="0">
                <a:sym typeface="Wingdings" pitchFamily="2" charset="2"/>
              </a:rPr>
              <a:t>B=1.5T</a:t>
            </a:r>
          </a:p>
          <a:p>
            <a:pPr eaLnBrk="1" hangingPunct="1"/>
            <a:r>
              <a:rPr lang="en-US" dirty="0" smtClean="0"/>
              <a:t>Rotator </a:t>
            </a:r>
            <a:r>
              <a:rPr lang="en-US" dirty="0" err="1" smtClean="0"/>
              <a:t>rf</a:t>
            </a:r>
            <a:r>
              <a:rPr lang="en-US" dirty="0" smtClean="0"/>
              <a:t> -42m</a:t>
            </a:r>
          </a:p>
          <a:p>
            <a:pPr lvl="1" eaLnBrk="1" hangingPunct="1"/>
            <a:r>
              <a:rPr lang="en-US" dirty="0" smtClean="0"/>
              <a:t>232 </a:t>
            </a:r>
            <a:r>
              <a:rPr lang="en-US" dirty="0" smtClean="0">
                <a:sym typeface="Wingdings" pitchFamily="2" charset="2"/>
              </a:rPr>
              <a:t> 202 MHz</a:t>
            </a:r>
          </a:p>
          <a:p>
            <a:pPr lvl="1" eaLnBrk="1" hangingPunct="1"/>
            <a:r>
              <a:rPr lang="en-US" dirty="0" smtClean="0">
                <a:sym typeface="Wingdings" pitchFamily="2" charset="2"/>
              </a:rPr>
              <a:t>12 MV/m (2/3 occupancy)</a:t>
            </a:r>
          </a:p>
          <a:p>
            <a:pPr lvl="1" eaLnBrk="1" hangingPunct="1"/>
            <a:r>
              <a:rPr lang="en-US" dirty="0" smtClean="0">
                <a:sym typeface="Wingdings" pitchFamily="2" charset="2"/>
              </a:rPr>
              <a:t>B=1.5T</a:t>
            </a:r>
          </a:p>
          <a:p>
            <a:pPr eaLnBrk="1" hangingPunct="1"/>
            <a:r>
              <a:rPr lang="en-US" dirty="0" smtClean="0">
                <a:sym typeface="Wingdings" pitchFamily="2" charset="2"/>
              </a:rPr>
              <a:t>Cooler (50 to 90m)</a:t>
            </a:r>
          </a:p>
          <a:p>
            <a:pPr lvl="1" eaLnBrk="1" hangingPunct="1"/>
            <a:r>
              <a:rPr lang="en-US" dirty="0" smtClean="0">
                <a:sym typeface="Wingdings" pitchFamily="2" charset="2"/>
              </a:rPr>
              <a:t>ASOL lattice, P</a:t>
            </a:r>
            <a:r>
              <a:rPr lang="en-US" baseline="-25000" dirty="0" smtClean="0">
                <a:sym typeface="Wingdings" pitchFamily="2" charset="2"/>
              </a:rPr>
              <a:t>0</a:t>
            </a:r>
            <a:r>
              <a:rPr lang="en-US" dirty="0" smtClean="0">
                <a:sym typeface="Wingdings" pitchFamily="2" charset="2"/>
              </a:rPr>
              <a:t> = 232MeV/c, </a:t>
            </a:r>
          </a:p>
          <a:p>
            <a:pPr lvl="1" eaLnBrk="1" hangingPunct="1"/>
            <a:r>
              <a:rPr lang="en-US" dirty="0" smtClean="0">
                <a:sym typeface="Wingdings" pitchFamily="2" charset="2"/>
              </a:rPr>
              <a:t>Baseline has ~16MV/m, 2 1.1 cm </a:t>
            </a:r>
            <a:r>
              <a:rPr lang="en-US" dirty="0" err="1" smtClean="0">
                <a:sym typeface="Wingdings" pitchFamily="2" charset="2"/>
              </a:rPr>
              <a:t>LiH</a:t>
            </a:r>
            <a:r>
              <a:rPr lang="en-US" dirty="0" smtClean="0">
                <a:sym typeface="Wingdings" pitchFamily="2" charset="2"/>
              </a:rPr>
              <a:t> absorbers /cell</a:t>
            </a:r>
          </a:p>
        </p:txBody>
      </p:sp>
      <p:pic>
        <p:nvPicPr>
          <p:cNvPr id="8197" name="Picture 4" descr="celmodify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144" t="6252" r="7144"/>
          <a:stretch>
            <a:fillRect/>
          </a:stretch>
        </p:blipFill>
        <p:spPr bwMode="auto">
          <a:xfrm>
            <a:off x="5330825" y="1885950"/>
            <a:ext cx="3019425" cy="155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8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97562" y="3441700"/>
            <a:ext cx="2490787" cy="1416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956700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Number Placeholder 4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81E9AE8C-AD8C-4BEB-8D7B-81F9A23D579A}" type="slidenum">
              <a:rPr lang="en-US" sz="1400">
                <a:solidFill>
                  <a:srgbClr val="000000"/>
                </a:solidFill>
              </a:rPr>
              <a:pPr eaLnBrk="1" hangingPunct="1"/>
              <a:t>4</a:t>
            </a:fld>
            <a:endParaRPr lang="en-US" sz="1400">
              <a:solidFill>
                <a:srgbClr val="000000"/>
              </a:solidFill>
            </a:endParaRPr>
          </a:p>
        </p:txBody>
      </p:sp>
      <p:sp>
        <p:nvSpPr>
          <p:cNvPr id="8478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Possible rf cavity limitations</a:t>
            </a:r>
          </a:p>
        </p:txBody>
      </p:sp>
      <p:sp>
        <p:nvSpPr>
          <p:cNvPr id="21508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51081" y="850900"/>
            <a:ext cx="4981575" cy="6161087"/>
          </a:xfrm>
        </p:spPr>
        <p:txBody>
          <a:bodyPr/>
          <a:lstStyle/>
          <a:p>
            <a:pPr marL="381000" indent="-38100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dirty="0" err="1" smtClean="0">
                <a:solidFill>
                  <a:srgbClr val="D60093"/>
                </a:solidFill>
              </a:rPr>
              <a:t>V’</a:t>
            </a:r>
            <a:r>
              <a:rPr lang="en-US" sz="2000" baseline="-25000" dirty="0" err="1" smtClean="0">
                <a:solidFill>
                  <a:srgbClr val="D60093"/>
                </a:solidFill>
              </a:rPr>
              <a:t>rf</a:t>
            </a:r>
            <a:r>
              <a:rPr lang="en-US" sz="2000" dirty="0" smtClean="0">
                <a:solidFill>
                  <a:srgbClr val="D60093"/>
                </a:solidFill>
              </a:rPr>
              <a:t> may be limited in B-fields</a:t>
            </a:r>
            <a:r>
              <a:rPr lang="en-US" sz="1800" b="1" dirty="0" smtClean="0">
                <a:solidFill>
                  <a:srgbClr val="0033CC"/>
                </a:solidFill>
              </a:rPr>
              <a:t>	</a:t>
            </a:r>
            <a:endParaRPr lang="en-US" sz="2000" dirty="0" smtClean="0"/>
          </a:p>
          <a:p>
            <a:pPr marL="781050" lvl="1" indent="-381000" eaLnBrk="1" hangingPunct="1">
              <a:lnSpc>
                <a:spcPct val="90000"/>
              </a:lnSpc>
            </a:pPr>
            <a:r>
              <a:rPr lang="en-US" sz="1800" dirty="0" smtClean="0"/>
              <a:t> 800 MHz pillbox cavity</a:t>
            </a:r>
          </a:p>
          <a:p>
            <a:pPr marL="800100" lvl="1" indent="-342900" eaLnBrk="1" hangingPunct="1">
              <a:lnSpc>
                <a:spcPct val="90000"/>
              </a:lnSpc>
            </a:pPr>
            <a:r>
              <a:rPr lang="en-US" sz="1800" dirty="0" smtClean="0">
                <a:solidFill>
                  <a:srgbClr val="0033CC"/>
                </a:solidFill>
              </a:rPr>
              <a:t> 200 MHz pillbox test (different B)</a:t>
            </a:r>
            <a:endParaRPr lang="en-US" dirty="0" smtClean="0">
              <a:solidFill>
                <a:schemeClr val="tx2"/>
              </a:solidFill>
            </a:endParaRPr>
          </a:p>
          <a:p>
            <a:pPr marL="381000" indent="-381000" eaLnBrk="1" hangingPunct="1">
              <a:lnSpc>
                <a:spcPct val="90000"/>
              </a:lnSpc>
            </a:pPr>
            <a:r>
              <a:rPr lang="en-US" sz="2000" dirty="0" smtClean="0">
                <a:solidFill>
                  <a:schemeClr val="tx2"/>
                </a:solidFill>
              </a:rPr>
              <a:t>NF needs </a:t>
            </a:r>
            <a:r>
              <a:rPr lang="en-US" sz="2000" dirty="0">
                <a:solidFill>
                  <a:schemeClr val="tx2"/>
                </a:solidFill>
              </a:rPr>
              <a:t>up to ~1.5T, 12 MV/m </a:t>
            </a:r>
            <a:endParaRPr lang="en-US" sz="2000" dirty="0" smtClean="0">
              <a:solidFill>
                <a:schemeClr val="tx2"/>
              </a:solidFill>
            </a:endParaRPr>
          </a:p>
          <a:p>
            <a:pPr lvl="2" eaLnBrk="1" hangingPunct="1">
              <a:lnSpc>
                <a:spcPct val="90000"/>
              </a:lnSpc>
            </a:pPr>
            <a:r>
              <a:rPr lang="en-US" dirty="0" smtClean="0">
                <a:solidFill>
                  <a:srgbClr val="0033CC"/>
                </a:solidFill>
              </a:rPr>
              <a:t>More for cooling</a:t>
            </a:r>
            <a:endParaRPr lang="en-US" sz="2000" dirty="0" smtClean="0">
              <a:solidFill>
                <a:srgbClr val="0033CC"/>
              </a:solidFill>
            </a:endParaRPr>
          </a:p>
          <a:p>
            <a:pPr marL="381000" indent="-381000"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2000" dirty="0" smtClean="0">
              <a:solidFill>
                <a:srgbClr val="0033CC"/>
              </a:solidFill>
            </a:endParaRPr>
          </a:p>
          <a:p>
            <a:pPr marL="381000" indent="-38100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dirty="0" smtClean="0">
                <a:solidFill>
                  <a:srgbClr val="0033CC"/>
                </a:solidFill>
              </a:rPr>
              <a:t>Potential strategies:</a:t>
            </a:r>
          </a:p>
          <a:p>
            <a:pPr eaLnBrk="1" hangingPunct="1">
              <a:lnSpc>
                <a:spcPct val="90000"/>
              </a:lnSpc>
            </a:pPr>
            <a:r>
              <a:rPr lang="en-US" dirty="0">
                <a:solidFill>
                  <a:srgbClr val="6600CC"/>
                </a:solidFill>
              </a:rPr>
              <a:t>Use Be </a:t>
            </a:r>
            <a:r>
              <a:rPr lang="en-US" dirty="0" smtClean="0">
                <a:solidFill>
                  <a:srgbClr val="6600CC"/>
                </a:solidFill>
              </a:rPr>
              <a:t>Cavities </a:t>
            </a:r>
            <a:r>
              <a:rPr lang="en-US" sz="1600" dirty="0" smtClean="0">
                <a:solidFill>
                  <a:srgbClr val="6600CC"/>
                </a:solidFill>
              </a:rPr>
              <a:t>(Palmer)</a:t>
            </a:r>
          </a:p>
          <a:p>
            <a:pPr lvl="1" eaLnBrk="1" hangingPunct="1">
              <a:lnSpc>
                <a:spcPct val="90000"/>
              </a:lnSpc>
            </a:pPr>
            <a:endParaRPr lang="en-US" sz="1800" dirty="0" smtClean="0">
              <a:solidFill>
                <a:srgbClr val="0033CC"/>
              </a:solidFill>
            </a:endParaRPr>
          </a:p>
          <a:p>
            <a:pPr marL="381000" indent="-381000" eaLnBrk="1" hangingPunct="1">
              <a:lnSpc>
                <a:spcPct val="90000"/>
              </a:lnSpc>
            </a:pPr>
            <a:r>
              <a:rPr lang="en-US" sz="2000" dirty="0" smtClean="0"/>
              <a:t>Use lower fields  (V’, B) </a:t>
            </a:r>
          </a:p>
          <a:p>
            <a:pPr marL="800100" lvl="1" indent="-342900" eaLnBrk="1" hangingPunct="1">
              <a:lnSpc>
                <a:spcPct val="90000"/>
              </a:lnSpc>
            </a:pPr>
            <a:r>
              <a:rPr lang="en-US" sz="1800" dirty="0" smtClean="0"/>
              <a:t>&lt;10MV/m at 1.5T?</a:t>
            </a:r>
          </a:p>
          <a:p>
            <a:pPr marL="1200150" lvl="2" indent="-342900">
              <a:lnSpc>
                <a:spcPct val="90000"/>
              </a:lnSpc>
            </a:pPr>
            <a:r>
              <a:rPr lang="en-US" dirty="0" smtClean="0"/>
              <a:t>Need variant for cooling ?</a:t>
            </a:r>
            <a:endParaRPr lang="en-US" sz="1800" dirty="0" smtClean="0"/>
          </a:p>
          <a:p>
            <a:pPr marL="381000" indent="-381000" eaLnBrk="1" hangingPunct="1">
              <a:lnSpc>
                <a:spcPct val="90000"/>
              </a:lnSpc>
            </a:pPr>
            <a:r>
              <a:rPr lang="en-US" sz="2000" dirty="0" smtClean="0"/>
              <a:t>Cooling channel variants</a:t>
            </a:r>
          </a:p>
          <a:p>
            <a:pPr marL="781050" lvl="1" indent="-381000" eaLnBrk="1" hangingPunct="1">
              <a:lnSpc>
                <a:spcPct val="90000"/>
              </a:lnSpc>
            </a:pPr>
            <a:r>
              <a:rPr lang="en-US" sz="2000" b="1" dirty="0" smtClean="0"/>
              <a:t>Use gas-filled </a:t>
            </a:r>
            <a:r>
              <a:rPr lang="en-US" sz="2000" b="1" dirty="0" err="1" smtClean="0"/>
              <a:t>rf</a:t>
            </a:r>
            <a:r>
              <a:rPr lang="en-US" sz="2000" b="1" dirty="0" smtClean="0"/>
              <a:t> cavities</a:t>
            </a:r>
          </a:p>
          <a:p>
            <a:pPr marL="781050" lvl="1" indent="-381000" eaLnBrk="1" hangingPunct="1">
              <a:lnSpc>
                <a:spcPct val="90000"/>
              </a:lnSpc>
            </a:pPr>
            <a:r>
              <a:rPr lang="en-US" dirty="0" smtClean="0"/>
              <a:t>Insulated </a:t>
            </a:r>
            <a:r>
              <a:rPr lang="en-US" dirty="0" err="1" smtClean="0"/>
              <a:t>rf</a:t>
            </a:r>
            <a:r>
              <a:rPr lang="en-US" dirty="0" smtClean="0"/>
              <a:t> cavities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800" dirty="0" smtClean="0"/>
              <a:t>Bucked coils </a:t>
            </a:r>
            <a:r>
              <a:rPr lang="en-US" sz="1600" dirty="0" smtClean="0">
                <a:solidFill>
                  <a:srgbClr val="FF0000"/>
                </a:solidFill>
              </a:rPr>
              <a:t>(</a:t>
            </a:r>
            <a:r>
              <a:rPr lang="en-US" sz="1600" dirty="0" err="1" smtClean="0">
                <a:solidFill>
                  <a:srgbClr val="FF0000"/>
                </a:solidFill>
              </a:rPr>
              <a:t>Alekou</a:t>
            </a:r>
            <a:r>
              <a:rPr lang="en-US" sz="1600" dirty="0" smtClean="0">
                <a:solidFill>
                  <a:srgbClr val="FF0000"/>
                </a:solidFill>
              </a:rPr>
              <a:t>)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Magnetic shielding</a:t>
            </a:r>
            <a:endParaRPr lang="en-US" sz="1800" dirty="0" smtClean="0"/>
          </a:p>
        </p:txBody>
      </p:sp>
      <p:sp>
        <p:nvSpPr>
          <p:cNvPr id="21512" name="Rectangle 7"/>
          <p:cNvSpPr>
            <a:spLocks noChangeArrowheads="1"/>
          </p:cNvSpPr>
          <p:nvPr/>
        </p:nvSpPr>
        <p:spPr bwMode="auto">
          <a:xfrm>
            <a:off x="8283575" y="1855788"/>
            <a:ext cx="860425" cy="317500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21513" name="Rectangle 8"/>
          <p:cNvSpPr>
            <a:spLocks noChangeArrowheads="1"/>
          </p:cNvSpPr>
          <p:nvPr/>
        </p:nvSpPr>
        <p:spPr bwMode="auto">
          <a:xfrm>
            <a:off x="8039100" y="1690688"/>
            <a:ext cx="263525" cy="317500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solidFill>
                <a:srgbClr val="000000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79893" y="850900"/>
            <a:ext cx="4029075" cy="2314575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6284593" y="2173288"/>
            <a:ext cx="80983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00CC"/>
                </a:solidFill>
                <a:latin typeface="Arial Narrow" pitchFamily="34" charset="0"/>
              </a:rPr>
              <a:t>201MHz</a:t>
            </a:r>
            <a:endParaRPr lang="en-US" dirty="0">
              <a:solidFill>
                <a:srgbClr val="0000CC"/>
              </a:solidFill>
              <a:latin typeface="Arial Narrow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8069050" y="1366591"/>
            <a:ext cx="80983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  <a:latin typeface="Arial Narrow" pitchFamily="34" charset="0"/>
              </a:rPr>
              <a:t>805MHz</a:t>
            </a:r>
            <a:endParaRPr lang="en-US" dirty="0">
              <a:solidFill>
                <a:srgbClr val="FF0000"/>
              </a:solidFill>
              <a:latin typeface="Arial Narrow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321050" y="4699000"/>
            <a:ext cx="3284041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800080"/>
                </a:solidFill>
              </a:rPr>
              <a:t>Need More Experiments !</a:t>
            </a:r>
          </a:p>
          <a:p>
            <a:pPr marL="342900" indent="-342900" algn="l">
              <a:buFont typeface="Arial" pitchFamily="34" charset="0"/>
              <a:buChar char="•"/>
            </a:pPr>
            <a:r>
              <a:rPr lang="en-US" sz="1800" b="1" dirty="0" smtClean="0">
                <a:solidFill>
                  <a:srgbClr val="0033CC"/>
                </a:solidFill>
              </a:rPr>
              <a:t>at ~200MHz</a:t>
            </a:r>
          </a:p>
          <a:p>
            <a:pPr marL="342900" indent="-342900" algn="l">
              <a:buFont typeface="Arial" pitchFamily="34" charset="0"/>
              <a:buChar char="•"/>
            </a:pPr>
            <a:r>
              <a:rPr lang="en-US" sz="1800" b="1" dirty="0" smtClean="0">
                <a:solidFill>
                  <a:srgbClr val="0033CC"/>
                </a:solidFill>
              </a:rPr>
              <a:t>with B ~</a:t>
            </a:r>
            <a:r>
              <a:rPr lang="en-US" sz="1800" b="1" dirty="0" err="1" smtClean="0">
                <a:solidFill>
                  <a:srgbClr val="0033CC"/>
                </a:solidFill>
              </a:rPr>
              <a:t>B</a:t>
            </a:r>
            <a:r>
              <a:rPr lang="en-US" sz="1800" b="1" baseline="-25000" dirty="0" err="1" smtClean="0">
                <a:solidFill>
                  <a:srgbClr val="0033CC"/>
                </a:solidFill>
              </a:rPr>
              <a:t>frontend</a:t>
            </a:r>
            <a:endParaRPr lang="en-US" sz="1800" b="1" dirty="0">
              <a:solidFill>
                <a:srgbClr val="0033CC"/>
              </a:solidFill>
            </a:endParaRPr>
          </a:p>
        </p:txBody>
      </p:sp>
      <p:pic>
        <p:nvPicPr>
          <p:cNvPr id="51202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2656" y="3114675"/>
            <a:ext cx="3260829" cy="14350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193033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</a:t>
            </a:r>
            <a:r>
              <a:rPr lang="en-US" baseline="-25000" dirty="0" smtClean="0"/>
              <a:t>2</a:t>
            </a:r>
            <a:r>
              <a:rPr lang="en-US" dirty="0" smtClean="0"/>
              <a:t> gas-filled </a:t>
            </a:r>
            <a:r>
              <a:rPr lang="en-US" dirty="0" err="1" smtClean="0"/>
              <a:t>rf</a:t>
            </a:r>
            <a:r>
              <a:rPr lang="en-US" dirty="0" smtClean="0"/>
              <a:t> in front end cooling section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>
          <a:xfrm>
            <a:off x="300625" y="800100"/>
            <a:ext cx="4195175" cy="5524500"/>
          </a:xfrm>
        </p:spPr>
        <p:txBody>
          <a:bodyPr/>
          <a:lstStyle/>
          <a:p>
            <a:r>
              <a:rPr lang="en-US" dirty="0" smtClean="0"/>
              <a:t>Scenario I</a:t>
            </a:r>
          </a:p>
          <a:p>
            <a:pPr lvl="1"/>
            <a:r>
              <a:rPr lang="en-US" dirty="0" smtClean="0"/>
              <a:t>include only enough gas to prevent breakdown – ~20 </a:t>
            </a:r>
            <a:r>
              <a:rPr lang="en-US" dirty="0" err="1" smtClean="0"/>
              <a:t>atm</a:t>
            </a:r>
            <a:endParaRPr lang="en-US" dirty="0" smtClean="0"/>
          </a:p>
          <a:p>
            <a:pPr lvl="2"/>
            <a:r>
              <a:rPr lang="en-US" dirty="0" smtClean="0"/>
              <a:t>E/P  = ~9.9 </a:t>
            </a:r>
            <a:r>
              <a:rPr lang="en-US" sz="1800" dirty="0" smtClean="0"/>
              <a:t>V/cm/</a:t>
            </a:r>
            <a:r>
              <a:rPr lang="en-US" sz="1800" dirty="0" err="1" smtClean="0"/>
              <a:t>Torr</a:t>
            </a:r>
            <a:endParaRPr lang="en-US" sz="1800" dirty="0"/>
          </a:p>
          <a:p>
            <a:pPr lvl="1"/>
            <a:endParaRPr lang="en-US" dirty="0" smtClean="0"/>
          </a:p>
          <a:p>
            <a:r>
              <a:rPr lang="en-US" dirty="0" smtClean="0"/>
              <a:t>Scenario II</a:t>
            </a:r>
          </a:p>
          <a:p>
            <a:pPr lvl="1"/>
            <a:r>
              <a:rPr lang="en-US" dirty="0" smtClean="0"/>
              <a:t>include gas density to provide all cooling</a:t>
            </a:r>
          </a:p>
          <a:p>
            <a:pPr lvl="2"/>
            <a:r>
              <a:rPr lang="en-US" dirty="0" smtClean="0"/>
              <a:t>~100atm</a:t>
            </a:r>
          </a:p>
          <a:p>
            <a:pPr lvl="3"/>
            <a:r>
              <a:rPr lang="en-US" dirty="0" smtClean="0"/>
              <a:t>E/P ~2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49E14F-9730-469F-91C1-B9081F757C8D}" type="slidenum">
              <a:rPr lang="en-US" smtClean="0"/>
              <a:pPr/>
              <a:t>5</a:t>
            </a:fld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6399" y="740585"/>
            <a:ext cx="2701721" cy="31784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13458" y="3919080"/>
            <a:ext cx="4850660" cy="28772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11624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beam in </a:t>
            </a:r>
            <a:r>
              <a:rPr lang="en-US" dirty="0" err="1" smtClean="0"/>
              <a:t>rf</a:t>
            </a:r>
            <a:r>
              <a:rPr lang="en-US" dirty="0" smtClean="0"/>
              <a:t> cavity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0" dirty="0" smtClean="0"/>
              <a:t>ionization produces electrons along the beam path</a:t>
            </a:r>
          </a:p>
          <a:p>
            <a:pPr lvl="1"/>
            <a:r>
              <a:rPr lang="en-US" dirty="0" smtClean="0"/>
              <a:t>~1 e</a:t>
            </a:r>
            <a:r>
              <a:rPr lang="en-US" baseline="30000" dirty="0" smtClean="0"/>
              <a:t>-</a:t>
            </a:r>
            <a:r>
              <a:rPr lang="en-US" dirty="0" smtClean="0"/>
              <a:t> / 35eV of energy loss (?)</a:t>
            </a:r>
          </a:p>
          <a:p>
            <a:pPr lvl="1"/>
            <a:r>
              <a:rPr lang="el-GR" dirty="0" smtClean="0">
                <a:latin typeface="Franklin Gothic Medium"/>
              </a:rPr>
              <a:t>μ</a:t>
            </a:r>
            <a:r>
              <a:rPr lang="en-US" dirty="0" smtClean="0">
                <a:latin typeface="Franklin Gothic Medium"/>
              </a:rPr>
              <a:t> in H</a:t>
            </a:r>
            <a:r>
              <a:rPr lang="en-US" baseline="-25000" dirty="0" smtClean="0">
                <a:latin typeface="Franklin Gothic Medium"/>
              </a:rPr>
              <a:t>2 </a:t>
            </a:r>
            <a:r>
              <a:rPr lang="en-US" dirty="0" smtClean="0">
                <a:latin typeface="Franklin Gothic Medium"/>
              </a:rPr>
              <a:t>– 4.1 MeV/</a:t>
            </a:r>
            <a:r>
              <a:rPr lang="en-US" dirty="0" err="1" smtClean="0">
                <a:latin typeface="Franklin Gothic Medium"/>
              </a:rPr>
              <a:t>gm</a:t>
            </a:r>
            <a:r>
              <a:rPr lang="en-US" dirty="0" smtClean="0">
                <a:latin typeface="Franklin Gothic Medium"/>
              </a:rPr>
              <a:t>/cm</a:t>
            </a:r>
            <a:r>
              <a:rPr lang="en-US" baseline="30000" dirty="0" smtClean="0">
                <a:latin typeface="Franklin Gothic Medium"/>
              </a:rPr>
              <a:t>2</a:t>
            </a:r>
            <a:endParaRPr lang="en-US" dirty="0" smtClean="0">
              <a:latin typeface="Franklin Gothic Medium"/>
            </a:endParaRPr>
          </a:p>
          <a:p>
            <a:pPr lvl="2"/>
            <a:r>
              <a:rPr lang="en-US" dirty="0" smtClean="0">
                <a:latin typeface="Franklin Gothic Medium"/>
              </a:rPr>
              <a:t>At Liquid density (0.0708) 8290 </a:t>
            </a:r>
            <a:r>
              <a:rPr lang="en-US" dirty="0"/>
              <a:t>e</a:t>
            </a:r>
            <a:r>
              <a:rPr lang="en-US" baseline="30000" dirty="0"/>
              <a:t>-</a:t>
            </a:r>
            <a:r>
              <a:rPr lang="en-US" dirty="0"/>
              <a:t> </a:t>
            </a:r>
            <a:r>
              <a:rPr lang="en-US" dirty="0" smtClean="0"/>
              <a:t>/cm</a:t>
            </a:r>
          </a:p>
          <a:p>
            <a:pPr lvl="2"/>
            <a:r>
              <a:rPr lang="en-US" dirty="0" smtClean="0">
                <a:latin typeface="Franklin Gothic Medium"/>
              </a:rPr>
              <a:t>At 1 </a:t>
            </a:r>
            <a:r>
              <a:rPr lang="en-US" dirty="0" err="1" smtClean="0">
                <a:latin typeface="Franklin Gothic Medium"/>
              </a:rPr>
              <a:t>atm</a:t>
            </a:r>
            <a:r>
              <a:rPr lang="en-US" dirty="0" smtClean="0">
                <a:latin typeface="Franklin Gothic Medium"/>
              </a:rPr>
              <a:t> ~9.82 e</a:t>
            </a:r>
            <a:r>
              <a:rPr lang="en-US" baseline="30000" dirty="0" smtClean="0">
                <a:latin typeface="Franklin Gothic Medium"/>
              </a:rPr>
              <a:t>-</a:t>
            </a:r>
            <a:r>
              <a:rPr lang="en-US" dirty="0" smtClean="0">
                <a:latin typeface="Franklin Gothic Medium"/>
              </a:rPr>
              <a:t>/cm</a:t>
            </a:r>
          </a:p>
          <a:p>
            <a:pPr lvl="2"/>
            <a:r>
              <a:rPr lang="en-US" dirty="0" smtClean="0">
                <a:latin typeface="Franklin Gothic Medium"/>
              </a:rPr>
              <a:t>At 20 </a:t>
            </a:r>
            <a:r>
              <a:rPr lang="en-US" dirty="0" err="1" smtClean="0">
                <a:latin typeface="Franklin Gothic Medium"/>
              </a:rPr>
              <a:t>atm</a:t>
            </a:r>
            <a:r>
              <a:rPr lang="en-US" dirty="0" smtClean="0">
                <a:latin typeface="Franklin Gothic Medium"/>
              </a:rPr>
              <a:t> ~196 </a:t>
            </a:r>
            <a:r>
              <a:rPr lang="en-US" dirty="0">
                <a:latin typeface="Franklin Gothic Medium"/>
              </a:rPr>
              <a:t>e</a:t>
            </a:r>
            <a:r>
              <a:rPr lang="en-US" baseline="30000" dirty="0">
                <a:latin typeface="Franklin Gothic Medium"/>
              </a:rPr>
              <a:t>-</a:t>
            </a:r>
            <a:r>
              <a:rPr lang="en-US" dirty="0">
                <a:latin typeface="Franklin Gothic Medium"/>
              </a:rPr>
              <a:t>/cm</a:t>
            </a:r>
          </a:p>
          <a:p>
            <a:pPr lvl="2"/>
            <a:r>
              <a:rPr lang="en-US" dirty="0" smtClean="0">
                <a:latin typeface="Franklin Gothic Medium"/>
              </a:rPr>
              <a:t>At 100atm ~980  </a:t>
            </a:r>
            <a:r>
              <a:rPr lang="en-US" dirty="0">
                <a:latin typeface="Franklin Gothic Medium"/>
              </a:rPr>
              <a:t>e</a:t>
            </a:r>
            <a:r>
              <a:rPr lang="en-US" baseline="30000" dirty="0">
                <a:latin typeface="Franklin Gothic Medium"/>
              </a:rPr>
              <a:t>-</a:t>
            </a:r>
            <a:r>
              <a:rPr lang="en-US" dirty="0">
                <a:latin typeface="Franklin Gothic Medium"/>
              </a:rPr>
              <a:t>/</a:t>
            </a:r>
            <a:r>
              <a:rPr lang="en-US" dirty="0" smtClean="0">
                <a:latin typeface="Franklin Gothic Medium"/>
              </a:rPr>
              <a:t>cm</a:t>
            </a:r>
          </a:p>
          <a:p>
            <a:pPr lvl="1"/>
            <a:r>
              <a:rPr lang="en-US" dirty="0" smtClean="0">
                <a:latin typeface="Franklin Gothic Medium"/>
              </a:rPr>
              <a:t>Electrons have low energy collisions with H</a:t>
            </a:r>
            <a:r>
              <a:rPr lang="en-US" baseline="-25000" dirty="0" smtClean="0">
                <a:latin typeface="Franklin Gothic Medium"/>
              </a:rPr>
              <a:t>2</a:t>
            </a:r>
            <a:r>
              <a:rPr lang="en-US" dirty="0" smtClean="0">
                <a:latin typeface="Franklin Gothic Medium"/>
              </a:rPr>
              <a:t> in electric field, equilibrating to a meant velocity proportional </a:t>
            </a:r>
          </a:p>
          <a:p>
            <a:endParaRPr lang="en-US" b="0" dirty="0" smtClean="0">
              <a:latin typeface="Franklin Gothic Medium"/>
            </a:endParaRPr>
          </a:p>
          <a:p>
            <a:r>
              <a:rPr lang="en-US" b="0" dirty="0" smtClean="0">
                <a:latin typeface="Franklin Gothic Medium"/>
              </a:rPr>
              <a:t>baseline 200 MHz cavity is 0.5m long</a:t>
            </a:r>
          </a:p>
          <a:p>
            <a:pPr lvl="1"/>
            <a:r>
              <a:rPr lang="en-US" dirty="0" smtClean="0">
                <a:latin typeface="Franklin Gothic Medium"/>
              </a:rPr>
              <a:t>10</a:t>
            </a:r>
            <a:r>
              <a:rPr lang="en-US" baseline="30000" dirty="0" smtClean="0">
                <a:latin typeface="Franklin Gothic Medium"/>
              </a:rPr>
              <a:t>4 </a:t>
            </a:r>
            <a:r>
              <a:rPr lang="en-US" dirty="0" smtClean="0">
                <a:latin typeface="Franklin Gothic Medium"/>
              </a:rPr>
              <a:t>e/cavity per </a:t>
            </a:r>
            <a:r>
              <a:rPr lang="el-GR" dirty="0" smtClean="0">
                <a:latin typeface="Franklin Gothic Medium"/>
              </a:rPr>
              <a:t>μ</a:t>
            </a:r>
            <a:r>
              <a:rPr lang="en-US" dirty="0" smtClean="0">
                <a:latin typeface="Franklin Gothic Medium"/>
              </a:rPr>
              <a:t> at 20 </a:t>
            </a:r>
            <a:r>
              <a:rPr lang="en-US" dirty="0" err="1" smtClean="0">
                <a:latin typeface="Franklin Gothic Medium"/>
              </a:rPr>
              <a:t>atm</a:t>
            </a:r>
            <a:endParaRPr lang="en-US" dirty="0" smtClean="0">
              <a:latin typeface="Franklin Gothic Medium"/>
            </a:endParaRPr>
          </a:p>
          <a:p>
            <a:pPr lvl="1"/>
            <a:r>
              <a:rPr lang="en-US" b="0" dirty="0" smtClean="0">
                <a:latin typeface="Franklin Gothic Medium"/>
              </a:rPr>
              <a:t>5×10</a:t>
            </a:r>
            <a:r>
              <a:rPr lang="en-US" b="0" baseline="30000" dirty="0" smtClean="0">
                <a:latin typeface="Franklin Gothic Medium"/>
              </a:rPr>
              <a:t>4</a:t>
            </a:r>
            <a:r>
              <a:rPr lang="en-US" b="0" dirty="0" smtClean="0">
                <a:latin typeface="Franklin Gothic Medium"/>
              </a:rPr>
              <a:t>e/cavity at 100 </a:t>
            </a:r>
            <a:r>
              <a:rPr lang="en-US" b="0" dirty="0" err="1" smtClean="0">
                <a:latin typeface="Franklin Gothic Medium"/>
              </a:rPr>
              <a:t>atm</a:t>
            </a:r>
            <a:endParaRPr lang="en-US" b="0" dirty="0" smtClean="0">
              <a:latin typeface="Franklin Gothic Medium"/>
            </a:endParaRPr>
          </a:p>
          <a:p>
            <a:pPr lvl="1"/>
            <a:endParaRPr lang="en-US" dirty="0" smtClean="0">
              <a:latin typeface="Franklin Gothic Medium"/>
            </a:endParaRPr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49E14F-9730-469F-91C1-B9081F757C8D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89157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Electrons within cavity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389744" y="800100"/>
                <a:ext cx="8068456" cy="5524500"/>
              </a:xfrm>
            </p:spPr>
            <p:txBody>
              <a:bodyPr/>
              <a:lstStyle/>
              <a:p>
                <a:r>
                  <a:rPr lang="en-US" b="0" dirty="0" smtClean="0">
                    <a:latin typeface="Franklin Gothic Medium"/>
                  </a:rPr>
                  <a:t>Electrons have low energy collisions with H</a:t>
                </a:r>
                <a:r>
                  <a:rPr lang="en-US" b="0" baseline="-25000" dirty="0">
                    <a:latin typeface="Franklin Gothic Medium"/>
                  </a:rPr>
                  <a:t>2</a:t>
                </a:r>
                <a:r>
                  <a:rPr lang="en-US" b="0" dirty="0">
                    <a:latin typeface="Franklin Gothic Medium"/>
                  </a:rPr>
                  <a:t> in electric field, equilibrating to a </a:t>
                </a:r>
                <a:r>
                  <a:rPr lang="en-US" b="0" dirty="0" smtClean="0">
                    <a:latin typeface="Franklin Gothic Medium"/>
                  </a:rPr>
                  <a:t>mean velocity </a:t>
                </a:r>
                <a:r>
                  <a:rPr lang="en-US" b="0" dirty="0">
                    <a:latin typeface="Franklin Gothic Medium"/>
                  </a:rPr>
                  <a:t>proportional </a:t>
                </a:r>
                <a:r>
                  <a:rPr lang="en-US" b="0" dirty="0" smtClean="0">
                    <a:latin typeface="Franklin Gothic Medium"/>
                  </a:rPr>
                  <a:t> to x=E/P </a:t>
                </a:r>
                <a:r>
                  <a:rPr lang="en-US" sz="2000" b="0" dirty="0" smtClean="0">
                    <a:latin typeface="Franklin Gothic Medium"/>
                  </a:rPr>
                  <a:t>(</a:t>
                </a:r>
                <a:r>
                  <a:rPr lang="en-US" sz="2000" b="0" dirty="0" err="1" smtClean="0">
                    <a:latin typeface="Franklin Gothic Medium"/>
                  </a:rPr>
                  <a:t>Hylen</a:t>
                </a:r>
                <a:r>
                  <a:rPr lang="en-US" sz="2000" b="0" dirty="0" smtClean="0">
                    <a:latin typeface="Franklin Gothic Medium"/>
                  </a:rPr>
                  <a:t>)</a:t>
                </a:r>
              </a:p>
              <a:p>
                <a:pPr lvl="1"/>
                <a:r>
                  <a:rPr lang="en-US" dirty="0">
                    <a:latin typeface="Franklin Gothic Medium"/>
                  </a:rPr>
                  <a:t> </a:t>
                </a:r>
                <a:r>
                  <a:rPr lang="en-US" dirty="0" smtClean="0">
                    <a:latin typeface="Franklin Gothic Medium"/>
                  </a:rPr>
                  <a:t>		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i="1" smtClean="0">
                            <a:latin typeface="Cambria Math"/>
                          </a:rPr>
                        </m:ctrlPr>
                      </m:accPr>
                      <m:e>
                        <m:r>
                          <a:rPr lang="en-US" b="1" i="1" smtClean="0">
                            <a:latin typeface="Cambria Math"/>
                          </a:rPr>
                          <m:t>𝒗</m:t>
                        </m:r>
                      </m:e>
                    </m:acc>
                    <m:r>
                      <a:rPr lang="en-US" b="1" i="1" smtClean="0">
                        <a:latin typeface="Cambria Math"/>
                      </a:rPr>
                      <m:t>(</m:t>
                    </m:r>
                    <m:r>
                      <a:rPr lang="en-US" b="1" i="1" smtClean="0">
                        <a:latin typeface="Cambria Math"/>
                      </a:rPr>
                      <m:t>𝒙</m:t>
                    </m:r>
                    <m:r>
                      <a:rPr lang="en-US" b="1" i="1" smtClean="0">
                        <a:latin typeface="Cambria Math"/>
                      </a:rPr>
                      <m:t>)=</m:t>
                    </m:r>
                    <m:sSub>
                      <m:sSubPr>
                        <m:ctrlPr>
                          <a:rPr lang="en-US" b="1" i="1" smtClean="0"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en-US" b="1" i="1" smtClean="0">
                            <a:latin typeface="Cambria Math"/>
                            <a:ea typeface="Cambria Math"/>
                          </a:rPr>
                          <m:t>𝝁</m:t>
                        </m:r>
                      </m:e>
                      <m:sub>
                        <m:r>
                          <a:rPr lang="en-US" b="1" i="1" smtClean="0">
                            <a:latin typeface="Cambria Math"/>
                            <a:ea typeface="Cambria Math"/>
                          </a:rPr>
                          <m:t>𝑯</m:t>
                        </m:r>
                      </m:sub>
                    </m:sSub>
                    <m:r>
                      <a:rPr lang="en-US" b="1" i="1" smtClean="0">
                        <a:latin typeface="Cambria Math"/>
                        <a:ea typeface="Cambria Math"/>
                      </a:rPr>
                      <m:t>(</m:t>
                    </m:r>
                    <m:r>
                      <a:rPr lang="en-US" b="1" i="1" smtClean="0">
                        <a:latin typeface="Cambria Math"/>
                        <a:ea typeface="Cambria Math"/>
                      </a:rPr>
                      <m:t>𝒙</m:t>
                    </m:r>
                    <m:r>
                      <a:rPr lang="en-US" b="1" i="1" smtClean="0">
                        <a:latin typeface="Cambria Math"/>
                        <a:ea typeface="Cambria Math"/>
                      </a:rPr>
                      <m:t>)</m:t>
                    </m:r>
                    <m:acc>
                      <m:accPr>
                        <m:chr m:val="⃗"/>
                        <m:ctrlPr>
                          <a:rPr lang="en-US" b="1" i="1" smtClean="0">
                            <a:latin typeface="Cambria Math"/>
                            <a:ea typeface="Cambria Math"/>
                          </a:rPr>
                        </m:ctrlPr>
                      </m:accPr>
                      <m:e>
                        <m:r>
                          <a:rPr lang="en-US" b="1" i="1" smtClean="0">
                            <a:latin typeface="Cambria Math"/>
                            <a:ea typeface="Cambria Math"/>
                          </a:rPr>
                          <m:t>𝒙</m:t>
                        </m:r>
                      </m:e>
                    </m:acc>
                    <m:r>
                      <a:rPr lang="en-US" i="1" smtClean="0">
                        <a:latin typeface="Cambria Math"/>
                        <a:ea typeface="Cambria Math"/>
                      </a:rPr>
                      <m:t>×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5.9×</m:t>
                    </m:r>
                    <m:sSup>
                      <m:sSupPr>
                        <m:ctrlPr>
                          <a:rPr lang="en-US" b="0" i="1" smtClean="0">
                            <a:latin typeface="Cambria Math"/>
                            <a:ea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10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5</m:t>
                        </m:r>
                      </m:sup>
                    </m:sSup>
                  </m:oMath>
                </a14:m>
                <a:r>
                  <a:rPr lang="en-US" dirty="0" smtClean="0">
                    <a:latin typeface="Franklin Gothic Medium"/>
                  </a:rPr>
                  <a:t>  m/s</a:t>
                </a:r>
              </a:p>
              <a:p>
                <a:pPr lvl="1"/>
                <a:endParaRPr lang="en-US" dirty="0" smtClean="0">
                  <a:latin typeface="Franklin Gothic Medium"/>
                </a:endParaRPr>
              </a:p>
              <a:p>
                <a:pPr lvl="1"/>
                <a:r>
                  <a:rPr lang="en-US" dirty="0">
                    <a:latin typeface="Franklin Gothic Medium"/>
                  </a:rPr>
                  <a:t> </a:t>
                </a:r>
                <a:r>
                  <a:rPr lang="en-US" dirty="0" smtClean="0">
                    <a:latin typeface="Franklin Gothic Medium"/>
                  </a:rPr>
                  <a:t>		</a:t>
                </a:r>
                <a14:m>
                  <m:oMath xmlns:m="http://schemas.openxmlformats.org/officeDocument/2006/math">
                    <m:r>
                      <a:rPr lang="en-US" b="1" i="1" smtClean="0">
                        <a:latin typeface="Cambria Math"/>
                        <a:ea typeface="Cambria Math"/>
                      </a:rPr>
                      <m:t> </m:t>
                    </m:r>
                    <m:sSub>
                      <m:sSubPr>
                        <m:ctrlPr>
                          <a:rPr lang="en-US" b="1" i="1" smtClean="0"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en-US" b="1" i="1" smtClean="0">
                            <a:latin typeface="Cambria Math"/>
                            <a:ea typeface="Cambria Math"/>
                          </a:rPr>
                          <m:t>𝝁</m:t>
                        </m:r>
                      </m:e>
                      <m:sub>
                        <m:r>
                          <a:rPr lang="en-US" b="1" i="1" smtClean="0">
                            <a:latin typeface="Cambria Math"/>
                            <a:ea typeface="Cambria Math"/>
                          </a:rPr>
                          <m:t>𝑯</m:t>
                        </m:r>
                      </m:sub>
                    </m:sSub>
                    <m:r>
                      <a:rPr lang="en-US" b="1" i="1" smtClean="0">
                        <a:latin typeface="Cambria Math"/>
                        <a:ea typeface="Cambria Math"/>
                      </a:rPr>
                      <m:t>(</m:t>
                    </m:r>
                    <m:r>
                      <a:rPr lang="en-US" b="1" i="1" smtClean="0">
                        <a:latin typeface="Cambria Math"/>
                        <a:ea typeface="Cambria Math"/>
                      </a:rPr>
                      <m:t>𝒙</m:t>
                    </m:r>
                    <m:r>
                      <a:rPr lang="en-US" b="1" i="1" smtClean="0">
                        <a:latin typeface="Cambria Math"/>
                        <a:ea typeface="Cambria Math"/>
                      </a:rPr>
                      <m:t>)≅</m:t>
                    </m:r>
                    <m:r>
                      <a:rPr lang="en-US" b="1" i="1" smtClean="0">
                        <a:latin typeface="Cambria Math"/>
                        <a:ea typeface="Cambria Math"/>
                      </a:rPr>
                      <m:t>𝟎</m:t>
                    </m:r>
                    <m:r>
                      <a:rPr lang="en-US" b="1" i="1" smtClean="0">
                        <a:latin typeface="Cambria Math"/>
                        <a:ea typeface="Cambria Math"/>
                      </a:rPr>
                      <m:t>.</m:t>
                    </m:r>
                    <m:r>
                      <a:rPr lang="en-US" b="1" i="1" smtClean="0">
                        <a:latin typeface="Cambria Math"/>
                        <a:ea typeface="Cambria Math"/>
                      </a:rPr>
                      <m:t>𝟎𝟏𝟕𝟐</m:t>
                    </m:r>
                    <m:sSup>
                      <m:sSupPr>
                        <m:ctrlPr>
                          <a:rPr lang="en-US" b="1" i="1" smtClean="0">
                            <a:latin typeface="Cambria Math"/>
                            <a:ea typeface="Cambria Math"/>
                          </a:rPr>
                        </m:ctrlPr>
                      </m:sSupPr>
                      <m:e>
                        <m:r>
                          <a:rPr lang="en-US" b="1" i="1" smtClean="0">
                            <a:latin typeface="Cambria Math"/>
                            <a:ea typeface="Cambria Math"/>
                          </a:rPr>
                          <m:t>𝒙</m:t>
                        </m:r>
                      </m:e>
                      <m:sup>
                        <m:r>
                          <a:rPr lang="en-US" b="1" i="1" smtClean="0">
                            <a:latin typeface="Cambria Math"/>
                            <a:ea typeface="Cambria Math"/>
                          </a:rPr>
                          <m:t>−</m:t>
                        </m:r>
                        <m:r>
                          <a:rPr lang="en-US" b="1" i="1" smtClean="0">
                            <a:latin typeface="Cambria Math"/>
                            <a:ea typeface="Cambria Math"/>
                          </a:rPr>
                          <m:t>𝟎</m:t>
                        </m:r>
                        <m:r>
                          <a:rPr lang="en-US" b="1" i="1" smtClean="0">
                            <a:latin typeface="Cambria Math"/>
                            <a:ea typeface="Cambria Math"/>
                          </a:rPr>
                          <m:t>.</m:t>
                        </m:r>
                        <m:r>
                          <a:rPr lang="en-US" b="1" i="1" smtClean="0">
                            <a:latin typeface="Cambria Math"/>
                            <a:ea typeface="Cambria Math"/>
                          </a:rPr>
                          <m:t>𝟓𝟑</m:t>
                        </m:r>
                      </m:sup>
                    </m:sSup>
                    <m:sSup>
                      <m:sSupPr>
                        <m:ctrlPr>
                          <a:rPr lang="en-US" b="1" i="1" smtClean="0">
                            <a:latin typeface="Cambria Math"/>
                            <a:ea typeface="Cambria Math"/>
                          </a:rPr>
                        </m:ctrlPr>
                      </m:sSupPr>
                      <m:e>
                        <m:r>
                          <a:rPr lang="en-US" b="1" i="1" smtClean="0">
                            <a:latin typeface="Cambria Math"/>
                            <a:ea typeface="Cambria Math"/>
                          </a:rPr>
                          <m:t>(</m:t>
                        </m:r>
                        <m:r>
                          <a:rPr lang="en-US" b="1" i="1" smtClean="0">
                            <a:latin typeface="Cambria Math"/>
                            <a:ea typeface="Cambria Math"/>
                          </a:rPr>
                          <m:t>𝟏</m:t>
                        </m:r>
                        <m:r>
                          <a:rPr lang="en-US" b="1" i="1" smtClean="0">
                            <a:latin typeface="Cambria Math"/>
                            <a:ea typeface="Cambria Math"/>
                          </a:rPr>
                          <m:t>−</m:t>
                        </m:r>
                        <m:r>
                          <a:rPr lang="en-US" b="1" i="1" smtClean="0">
                            <a:latin typeface="Cambria Math"/>
                            <a:ea typeface="Cambria Math"/>
                          </a:rPr>
                          <m:t>𝟎</m:t>
                        </m:r>
                        <m:r>
                          <a:rPr lang="en-US" b="1" i="1" smtClean="0">
                            <a:latin typeface="Cambria Math"/>
                            <a:ea typeface="Cambria Math"/>
                          </a:rPr>
                          <m:t>.</m:t>
                        </m:r>
                        <m:r>
                          <a:rPr lang="en-US" b="1" i="1" smtClean="0">
                            <a:latin typeface="Cambria Math"/>
                            <a:ea typeface="Cambria Math"/>
                          </a:rPr>
                          <m:t>𝟎𝟐𝟒</m:t>
                        </m:r>
                        <m:sSup>
                          <m:sSupPr>
                            <m:ctrlPr>
                              <a:rPr lang="en-US" b="1" i="1" smtClean="0">
                                <a:latin typeface="Cambria Math"/>
                                <a:ea typeface="Cambria Math"/>
                              </a:rPr>
                            </m:ctrlPr>
                          </m:sSupPr>
                          <m:e>
                            <m:r>
                              <a:rPr lang="en-US" b="1" i="1" smtClean="0">
                                <a:latin typeface="Cambria Math"/>
                                <a:ea typeface="Cambria Math"/>
                              </a:rPr>
                              <m:t>𝒙</m:t>
                            </m:r>
                          </m:e>
                          <m:sup>
                            <m:r>
                              <a:rPr lang="en-US" b="1" i="1" smtClean="0">
                                <a:latin typeface="Cambria Math"/>
                                <a:ea typeface="Cambria Math"/>
                              </a:rPr>
                              <m:t>𝟎</m:t>
                            </m:r>
                            <m:r>
                              <a:rPr lang="en-US" b="1" i="1" smtClean="0">
                                <a:latin typeface="Cambria Math"/>
                                <a:ea typeface="Cambria Math"/>
                              </a:rPr>
                              <m:t>.</m:t>
                            </m:r>
                            <m:r>
                              <a:rPr lang="en-US" b="1" i="1" smtClean="0">
                                <a:latin typeface="Cambria Math"/>
                                <a:ea typeface="Cambria Math"/>
                              </a:rPr>
                              <m:t>𝟕𝟏</m:t>
                            </m:r>
                          </m:sup>
                        </m:sSup>
                        <m:r>
                          <a:rPr lang="en-US" b="1" i="1" smtClean="0">
                            <a:latin typeface="Cambria Math"/>
                            <a:ea typeface="Cambria Math"/>
                          </a:rPr>
                          <m:t>)</m:t>
                        </m:r>
                      </m:e>
                      <m:sup>
                        <m:r>
                          <a:rPr lang="en-US" b="1" i="1" smtClean="0">
                            <a:latin typeface="Cambria Math"/>
                            <a:ea typeface="Cambria Math"/>
                          </a:rPr>
                          <m:t>−</m:t>
                        </m:r>
                        <m:r>
                          <a:rPr lang="en-US" b="1" i="1" smtClean="0">
                            <a:latin typeface="Cambria Math"/>
                            <a:ea typeface="Cambria Math"/>
                          </a:rPr>
                          <m:t>𝟏</m:t>
                        </m:r>
                        <m:r>
                          <a:rPr lang="en-US" b="1" i="1" smtClean="0">
                            <a:latin typeface="Cambria Math"/>
                            <a:ea typeface="Cambria Math"/>
                          </a:rPr>
                          <m:t>.</m:t>
                        </m:r>
                        <m:r>
                          <a:rPr lang="en-US" b="1" i="1" smtClean="0">
                            <a:latin typeface="Cambria Math"/>
                            <a:ea typeface="Cambria Math"/>
                          </a:rPr>
                          <m:t>𝟕𝟓</m:t>
                        </m:r>
                      </m:sup>
                    </m:sSup>
                  </m:oMath>
                </a14:m>
                <a:r>
                  <a:rPr lang="en-US" dirty="0" smtClean="0">
                    <a:latin typeface="Franklin Gothic Medium"/>
                  </a:rPr>
                  <a:t> </a:t>
                </a:r>
              </a:p>
              <a:p>
                <a:pPr lvl="2"/>
                <a:r>
                  <a:rPr lang="en-US" dirty="0" smtClean="0">
                    <a:latin typeface="Franklin Gothic Medium"/>
                  </a:rPr>
                  <a:t>x is in V/cm/</a:t>
                </a:r>
                <a:r>
                  <a:rPr lang="en-US" dirty="0" err="1" smtClean="0">
                    <a:latin typeface="Franklin Gothic Medium"/>
                  </a:rPr>
                  <a:t>Torr</a:t>
                </a:r>
                <a:r>
                  <a:rPr lang="en-US" dirty="0" smtClean="0">
                    <a:latin typeface="Franklin Gothic Medium"/>
                  </a:rPr>
                  <a:t>		</a:t>
                </a:r>
                <a:endParaRPr lang="en-US" dirty="0">
                  <a:latin typeface="Franklin Gothic Medium"/>
                </a:endParaRPr>
              </a:p>
              <a:p>
                <a:r>
                  <a:rPr lang="en-US" sz="2200" dirty="0" smtClean="0"/>
                  <a:t>Electrons extract energy from the cavity from </a:t>
                </a:r>
                <a:r>
                  <a:rPr lang="en-US" sz="2200" dirty="0" err="1" smtClean="0"/>
                  <a:t>eV</a:t>
                </a:r>
                <a:r>
                  <a:rPr lang="en-US" sz="2200" dirty="0" err="1" smtClean="0">
                    <a:latin typeface="Franklin Gothic Medium"/>
                  </a:rPr>
                  <a:t>·E</a:t>
                </a:r>
                <a:endParaRPr lang="en-US" sz="2200" dirty="0" smtClean="0">
                  <a:latin typeface="Franklin Gothic Medium"/>
                </a:endParaRPr>
              </a:p>
              <a:p>
                <a:pPr lvl="1"/>
                <a:r>
                  <a:rPr lang="en-US" dirty="0" smtClean="0">
                    <a:latin typeface="Franklin Gothic Medium"/>
                  </a:rPr>
                  <a:t>Energy loss per </a:t>
                </a:r>
                <a:r>
                  <a:rPr lang="en-US" dirty="0" err="1" smtClean="0">
                    <a:latin typeface="Franklin Gothic Medium"/>
                  </a:rPr>
                  <a:t>rf</a:t>
                </a:r>
                <a:r>
                  <a:rPr lang="en-US" dirty="0" smtClean="0">
                    <a:latin typeface="Franklin Gothic Medium"/>
                  </a:rPr>
                  <a:t> cycle:</a:t>
                </a:r>
              </a:p>
              <a:p>
                <a:pPr lvl="1"/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sz="2400" i="1" smtClean="0">
                        <a:latin typeface="Cambria Math"/>
                        <a:ea typeface="Cambria Math"/>
                      </a:rPr>
                      <m:t>ΔΕ</m:t>
                    </m:r>
                    <m:r>
                      <a:rPr lang="el-GR" sz="2400" i="1" smtClean="0">
                        <a:latin typeface="Cambria Math"/>
                        <a:ea typeface="Cambria Math"/>
                      </a:rPr>
                      <m:t>≅</m:t>
                    </m:r>
                    <m:nary>
                      <m:naryPr>
                        <m:ctrlPr>
                          <a:rPr lang="el-GR" sz="2400" i="1" smtClean="0">
                            <a:latin typeface="Cambria Math"/>
                            <a:ea typeface="Cambria Math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sz="2400" b="0" i="1" smtClean="0">
                            <a:latin typeface="Cambria Math"/>
                            <a:ea typeface="Cambria Math"/>
                          </a:rPr>
                          <m:t>−</m:t>
                        </m:r>
                        <m:f>
                          <m:fPr>
                            <m:ctrlPr>
                              <a:rPr lang="en-US" sz="2400" b="0" i="1" smtClean="0">
                                <a:latin typeface="Cambria Math"/>
                                <a:ea typeface="Cambria Math"/>
                              </a:rPr>
                            </m:ctrlPr>
                          </m:fPr>
                          <m:num>
                            <m:r>
                              <a:rPr lang="en-US" sz="2400" b="0" i="1" smtClean="0">
                                <a:latin typeface="Cambria Math"/>
                                <a:ea typeface="Cambria Math"/>
                              </a:rPr>
                              <m:t>𝜋</m:t>
                            </m:r>
                          </m:num>
                          <m:den>
                            <m:r>
                              <a:rPr lang="en-US" sz="2400" b="0" i="1" smtClean="0">
                                <a:latin typeface="Cambria Math"/>
                                <a:ea typeface="Cambria Math"/>
                              </a:rPr>
                              <m:t>2</m:t>
                            </m:r>
                          </m:den>
                        </m:f>
                      </m:sub>
                      <m:sup>
                        <m:f>
                          <m:fPr>
                            <m:ctrlPr>
                              <a:rPr lang="el-GR" sz="2400" i="1" smtClean="0">
                                <a:latin typeface="Cambria Math"/>
                                <a:ea typeface="Cambria Math"/>
                              </a:rPr>
                            </m:ctrlPr>
                          </m:fPr>
                          <m:num>
                            <m:r>
                              <a:rPr lang="el-GR" sz="2400" i="1" smtClean="0">
                                <a:latin typeface="Cambria Math"/>
                                <a:ea typeface="Cambria Math"/>
                              </a:rPr>
                              <m:t>𝜋</m:t>
                            </m:r>
                          </m:num>
                          <m:den>
                            <m:r>
                              <a:rPr lang="en-US" sz="2400" b="0" i="1" smtClean="0">
                                <a:latin typeface="Cambria Math"/>
                                <a:ea typeface="Cambria Math"/>
                              </a:rPr>
                              <m:t>2</m:t>
                            </m:r>
                          </m:den>
                        </m:f>
                      </m:sup>
                      <m:e>
                        <m:r>
                          <a:rPr lang="en-US" sz="2400" b="0" i="1" smtClean="0">
                            <a:latin typeface="Cambria Math"/>
                            <a:ea typeface="Cambria Math"/>
                          </a:rPr>
                          <m:t>𝑒</m:t>
                        </m:r>
                        <m:sSub>
                          <m:sSubPr>
                            <m:ctrlPr>
                              <a:rPr lang="el-GR" sz="2400" i="1" smtClean="0">
                                <a:latin typeface="Cambria Math"/>
                                <a:ea typeface="Cambria Math"/>
                              </a:rPr>
                            </m:ctrlPr>
                          </m:sSubPr>
                          <m:e>
                            <m:r>
                              <a:rPr lang="el-GR" sz="2400" i="1" smtClean="0">
                                <a:latin typeface="Cambria Math"/>
                                <a:ea typeface="Cambria Math"/>
                              </a:rPr>
                              <m:t>𝜇</m:t>
                            </m:r>
                          </m:e>
                          <m:sub>
                            <m:r>
                              <a:rPr lang="en-US" sz="2400" b="0" i="1" smtClean="0">
                                <a:latin typeface="Cambria Math"/>
                                <a:ea typeface="Cambria Math"/>
                              </a:rPr>
                              <m:t>𝐻</m:t>
                            </m:r>
                          </m:sub>
                        </m:sSub>
                        <m:r>
                          <a:rPr lang="en-US" sz="2400" b="0" i="1" smtClean="0">
                            <a:latin typeface="Cambria Math"/>
                            <a:ea typeface="Cambria Math"/>
                          </a:rPr>
                          <m:t>(</m:t>
                        </m:r>
                        <m:r>
                          <a:rPr lang="en-US" sz="2400" b="0" i="1" smtClean="0">
                            <a:latin typeface="Cambria Math"/>
                            <a:ea typeface="Cambria Math"/>
                          </a:rPr>
                          <m:t>𝑥</m:t>
                        </m:r>
                        <m:func>
                          <m:funcPr>
                            <m:ctrlPr>
                              <a:rPr lang="en-US" sz="2400" b="0" i="1" smtClean="0">
                                <a:latin typeface="Cambria Math"/>
                                <a:ea typeface="Cambria Math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sz="2400" b="0" i="0" smtClean="0">
                                <a:latin typeface="Cambria Math"/>
                                <a:ea typeface="Cambria Math"/>
                              </a:rPr>
                              <m:t>cos</m:t>
                            </m:r>
                          </m:fName>
                          <m:e>
                            <m:r>
                              <a:rPr lang="en-US" sz="2400" b="0" i="1" smtClean="0">
                                <a:latin typeface="Cambria Math"/>
                                <a:ea typeface="Cambria Math"/>
                              </a:rPr>
                              <m:t>𝜃</m:t>
                            </m:r>
                            <m:r>
                              <a:rPr lang="en-US" sz="2400" b="0" i="1" smtClean="0">
                                <a:latin typeface="Cambria Math"/>
                                <a:ea typeface="Cambria Math"/>
                              </a:rPr>
                              <m:t>)</m:t>
                            </m:r>
                            <m:r>
                              <a:rPr lang="en-US" sz="2400" b="0" i="1" smtClean="0">
                                <a:latin typeface="Cambria Math"/>
                                <a:ea typeface="Cambria Math"/>
                              </a:rPr>
                              <m:t>𝑥</m:t>
                            </m:r>
                            <m:func>
                              <m:funcPr>
                                <m:ctrlPr>
                                  <a:rPr lang="en-US" sz="2400" b="0" i="1" smtClean="0">
                                    <a:latin typeface="Cambria Math"/>
                                    <a:ea typeface="Cambria Math"/>
                                  </a:rPr>
                                </m:ctrlPr>
                              </m:funcPr>
                              <m:fName>
                                <m:r>
                                  <m:rPr>
                                    <m:sty m:val="p"/>
                                  </m:rPr>
                                  <a:rPr lang="en-US" sz="2400" b="0" i="0" smtClean="0">
                                    <a:latin typeface="Cambria Math"/>
                                    <a:ea typeface="Cambria Math"/>
                                  </a:rPr>
                                  <m:t>cos</m:t>
                                </m:r>
                              </m:fName>
                              <m:e>
                                <m:r>
                                  <a:rPr lang="en-US" sz="2400" b="0" i="1" smtClean="0">
                                    <a:latin typeface="Cambria Math"/>
                                    <a:ea typeface="Cambria Math"/>
                                  </a:rPr>
                                  <m:t>𝜃</m:t>
                                </m:r>
                                <m:r>
                                  <a:rPr lang="en-US" sz="2400" b="0" i="1" smtClean="0">
                                    <a:latin typeface="Cambria Math"/>
                                    <a:ea typeface="Cambria Math"/>
                                  </a:rPr>
                                  <m:t> 5.935×</m:t>
                                </m:r>
                                <m:sSup>
                                  <m:sSupPr>
                                    <m:ctrlPr>
                                      <a:rPr lang="en-US" sz="2400" b="0" i="1" smtClean="0">
                                        <a:latin typeface="Cambria Math"/>
                                        <a:ea typeface="Cambria Math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2400" b="0" i="1" smtClean="0">
                                        <a:latin typeface="Cambria Math"/>
                                        <a:ea typeface="Cambria Math"/>
                                      </a:rPr>
                                      <m:t>10</m:t>
                                    </m:r>
                                  </m:e>
                                  <m:sup>
                                    <m:r>
                                      <a:rPr lang="en-US" sz="2400" b="0" i="1" smtClean="0">
                                        <a:latin typeface="Cambria Math"/>
                                        <a:ea typeface="Cambria Math"/>
                                      </a:rPr>
                                      <m:t>5</m:t>
                                    </m:r>
                                  </m:sup>
                                </m:sSup>
                                <m:sSub>
                                  <m:sSubPr>
                                    <m:ctrlPr>
                                      <a:rPr lang="en-US" sz="2400" b="0" i="1" smtClean="0">
                                        <a:latin typeface="Cambria Math"/>
                                        <a:ea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400" b="0" i="1" smtClean="0">
                                        <a:latin typeface="Cambria Math"/>
                                        <a:ea typeface="Cambria Math"/>
                                      </a:rPr>
                                      <m:t>𝐸</m:t>
                                    </m:r>
                                  </m:e>
                                  <m:sub>
                                    <m:r>
                                      <a:rPr lang="en-US" sz="2400" b="0" i="1" smtClean="0">
                                        <a:latin typeface="Cambria Math"/>
                                        <a:ea typeface="Cambria Math"/>
                                      </a:rPr>
                                      <m:t>𝑟𝑓</m:t>
                                    </m:r>
                                  </m:sub>
                                </m:sSub>
                                <m:func>
                                  <m:funcPr>
                                    <m:ctrlPr>
                                      <a:rPr lang="en-US" sz="2400" b="0" i="1" smtClean="0">
                                        <a:latin typeface="Cambria Math"/>
                                        <a:ea typeface="Cambria Math"/>
                                      </a:rPr>
                                    </m:ctrlPr>
                                  </m:funcPr>
                                  <m:fName>
                                    <m:r>
                                      <m:rPr>
                                        <m:sty m:val="p"/>
                                      </m:rPr>
                                      <a:rPr lang="en-US" sz="2400" b="0" i="0" smtClean="0">
                                        <a:latin typeface="Cambria Math"/>
                                        <a:ea typeface="Cambria Math"/>
                                      </a:rPr>
                                      <m:t>cos</m:t>
                                    </m:r>
                                  </m:fName>
                                  <m:e>
                                    <m:r>
                                      <a:rPr lang="en-US" sz="2400" b="0" i="1" smtClean="0">
                                        <a:latin typeface="Cambria Math"/>
                                        <a:ea typeface="Cambria Math"/>
                                      </a:rPr>
                                      <m:t>𝜃</m:t>
                                    </m:r>
                                    <m:r>
                                      <a:rPr lang="en-US" sz="2400" b="0" i="1" smtClean="0">
                                        <a:latin typeface="Cambria Math"/>
                                        <a:ea typeface="Cambria Math"/>
                                      </a:rPr>
                                      <m:t>𝑑</m:t>
                                    </m:r>
                                    <m:r>
                                      <a:rPr lang="en-US" sz="2400" b="0" i="1" smtClean="0">
                                        <a:latin typeface="Cambria Math"/>
                                        <a:ea typeface="Cambria Math"/>
                                      </a:rPr>
                                      <m:t>𝜃</m:t>
                                    </m:r>
                                  </m:e>
                                </m:func>
                              </m:e>
                            </m:func>
                          </m:e>
                        </m:func>
                      </m:e>
                    </m:nary>
                  </m:oMath>
                </a14:m>
                <a:endParaRPr lang="en-US" dirty="0" smtClean="0">
                  <a:latin typeface="Franklin Gothic Medium"/>
                </a:endParaRPr>
              </a:p>
              <a:p>
                <a:pPr lvl="2"/>
                <a:r>
                  <a:rPr lang="en-US" dirty="0" smtClean="0">
                    <a:latin typeface="Franklin Gothic Medium"/>
                  </a:rPr>
                  <a:t>assumes electron velocity tracks Electric field through </a:t>
                </a:r>
                <a:r>
                  <a:rPr lang="en-US" dirty="0" err="1" smtClean="0">
                    <a:latin typeface="Franklin Gothic Medium"/>
                  </a:rPr>
                  <a:t>rf</a:t>
                </a:r>
                <a:r>
                  <a:rPr lang="en-US" dirty="0" smtClean="0">
                    <a:latin typeface="Franklin Gothic Medium"/>
                  </a:rPr>
                  <a:t> cycle</a:t>
                </a:r>
              </a:p>
              <a:p>
                <a:pPr lvl="1"/>
                <a:r>
                  <a:rPr lang="en-US" dirty="0" smtClean="0">
                    <a:latin typeface="Lucida Console"/>
                  </a:rPr>
                  <a:t>∆E = </a:t>
                </a:r>
                <a:r>
                  <a:rPr lang="en-US" dirty="0" smtClean="0">
                    <a:latin typeface="Franklin Gothic Medium" pitchFamily="34" charset="0"/>
                  </a:rPr>
                  <a:t>2.6×10</a:t>
                </a:r>
                <a:r>
                  <a:rPr lang="en-US" baseline="30000" dirty="0" smtClean="0">
                    <a:latin typeface="Franklin Gothic Medium" pitchFamily="34" charset="0"/>
                  </a:rPr>
                  <a:t>-16</a:t>
                </a:r>
                <a:r>
                  <a:rPr lang="en-US" dirty="0" smtClean="0">
                    <a:latin typeface="Franklin Gothic Medium" pitchFamily="34" charset="0"/>
                  </a:rPr>
                  <a:t> J  (x=10) or </a:t>
                </a:r>
                <a:r>
                  <a:rPr lang="en-US" dirty="0">
                    <a:latin typeface="Lucida Console"/>
                  </a:rPr>
                  <a:t>∆E = </a:t>
                </a:r>
                <a:r>
                  <a:rPr lang="en-US" dirty="0" smtClean="0">
                    <a:latin typeface="Franklin Gothic Medium" pitchFamily="34" charset="0"/>
                  </a:rPr>
                  <a:t>1.1×10</a:t>
                </a:r>
                <a:r>
                  <a:rPr lang="en-US" baseline="30000" dirty="0" smtClean="0">
                    <a:latin typeface="Franklin Gothic Medium" pitchFamily="34" charset="0"/>
                  </a:rPr>
                  <a:t>-16</a:t>
                </a:r>
                <a:r>
                  <a:rPr lang="en-US" dirty="0" smtClean="0">
                    <a:latin typeface="Franklin Gothic Medium" pitchFamily="34" charset="0"/>
                  </a:rPr>
                  <a:t> J  (x=2)</a:t>
                </a:r>
              </a:p>
              <a:p>
                <a:pPr lvl="2"/>
                <a:r>
                  <a:rPr lang="en-US" dirty="0" smtClean="0">
                    <a:latin typeface="Franklin Gothic Medium" pitchFamily="34" charset="0"/>
                  </a:rPr>
                  <a:t>16MV/m, 200 MHz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89744" y="800100"/>
                <a:ext cx="8068456" cy="5524500"/>
              </a:xfrm>
              <a:blipFill rotWithShape="1">
                <a:blip r:embed="rId2"/>
                <a:stretch>
                  <a:fillRect l="-1057" t="-77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49E14F-9730-469F-91C1-B9081F757C8D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74232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Beam Scenario ?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125260" y="800100"/>
            <a:ext cx="4370540" cy="5524500"/>
          </a:xfrm>
        </p:spPr>
        <p:txBody>
          <a:bodyPr/>
          <a:lstStyle/>
          <a:p>
            <a:r>
              <a:rPr lang="en-US" sz="2200" b="0" dirty="0" err="1" smtClean="0"/>
              <a:t>Muon</a:t>
            </a:r>
            <a:r>
              <a:rPr lang="en-US" sz="2200" b="0" dirty="0" smtClean="0"/>
              <a:t> + intensity depends on proton production intensity</a:t>
            </a:r>
          </a:p>
          <a:p>
            <a:pPr lvl="1"/>
            <a:r>
              <a:rPr lang="en-US" b="1" dirty="0" smtClean="0"/>
              <a:t>Assume 4MW – 8GeV</a:t>
            </a:r>
          </a:p>
          <a:p>
            <a:pPr lvl="1"/>
            <a:r>
              <a:rPr lang="en-US" dirty="0" err="1" smtClean="0"/>
              <a:t>N</a:t>
            </a:r>
            <a:r>
              <a:rPr lang="en-US" baseline="-25000" dirty="0" err="1" smtClean="0"/>
              <a:t>p</a:t>
            </a:r>
            <a:r>
              <a:rPr lang="en-US" baseline="-25000" dirty="0" smtClean="0"/>
              <a:t> </a:t>
            </a:r>
            <a:r>
              <a:rPr lang="en-US" dirty="0" smtClean="0">
                <a:latin typeface="Verdana"/>
                <a:ea typeface="Verdana"/>
                <a:cs typeface="Verdana"/>
                <a:sym typeface="Symbol"/>
              </a:rPr>
              <a:t>≈ 3</a:t>
            </a:r>
            <a:r>
              <a:rPr lang="en-US" dirty="0" smtClean="0"/>
              <a:t>×10</a:t>
            </a:r>
            <a:r>
              <a:rPr lang="en-US" baseline="30000" dirty="0" smtClean="0"/>
              <a:t>15</a:t>
            </a:r>
            <a:r>
              <a:rPr lang="en-US" dirty="0" smtClean="0"/>
              <a:t>/s</a:t>
            </a:r>
          </a:p>
          <a:p>
            <a:r>
              <a:rPr lang="en-US" dirty="0" smtClean="0"/>
              <a:t>60 Hz scenario</a:t>
            </a:r>
          </a:p>
          <a:p>
            <a:pPr lvl="1"/>
            <a:r>
              <a:rPr lang="en-US" dirty="0" smtClean="0"/>
              <a:t>~5×10</a:t>
            </a:r>
            <a:r>
              <a:rPr lang="en-US" baseline="30000" dirty="0" smtClean="0"/>
              <a:t>13</a:t>
            </a:r>
            <a:r>
              <a:rPr lang="en-US" dirty="0" smtClean="0"/>
              <a:t>/bunch</a:t>
            </a:r>
          </a:p>
          <a:p>
            <a:pPr lvl="1"/>
            <a:r>
              <a:rPr lang="en-US" dirty="0" smtClean="0"/>
              <a:t>Each bunch produces train of secondary bunches</a:t>
            </a:r>
          </a:p>
          <a:p>
            <a:pPr lvl="2"/>
            <a:r>
              <a:rPr lang="en-US" dirty="0" smtClean="0"/>
              <a:t>~20 bunches, 0.2 </a:t>
            </a:r>
            <a:r>
              <a:rPr lang="el-GR" dirty="0" smtClean="0">
                <a:latin typeface="Comic Sans MS"/>
              </a:rPr>
              <a:t>μ</a:t>
            </a:r>
            <a:r>
              <a:rPr lang="en-US" dirty="0" smtClean="0">
                <a:latin typeface="Comic Sans MS"/>
              </a:rPr>
              <a:t>/p</a:t>
            </a:r>
          </a:p>
          <a:p>
            <a:pPr lvl="2"/>
            <a:r>
              <a:rPr lang="en-US" dirty="0" smtClean="0">
                <a:latin typeface="Comic Sans MS"/>
              </a:rPr>
              <a:t>~</a:t>
            </a:r>
            <a:r>
              <a:rPr lang="en-US" dirty="0" smtClean="0"/>
              <a:t>5×10</a:t>
            </a:r>
            <a:r>
              <a:rPr lang="en-US" baseline="30000" dirty="0" smtClean="0"/>
              <a:t>11</a:t>
            </a:r>
            <a:r>
              <a:rPr lang="en-US" dirty="0" smtClean="0"/>
              <a:t> charges/bunch</a:t>
            </a:r>
          </a:p>
          <a:p>
            <a:r>
              <a:rPr lang="en-US" dirty="0" smtClean="0"/>
              <a:t>50 Hz, 5 bunches/cycle </a:t>
            </a:r>
          </a:p>
          <a:p>
            <a:pPr lvl="1"/>
            <a:r>
              <a:rPr lang="en-US" dirty="0" smtClean="0"/>
              <a:t>~1.2×10</a:t>
            </a:r>
            <a:r>
              <a:rPr lang="en-US" baseline="30000" dirty="0" smtClean="0"/>
              <a:t>13</a:t>
            </a:r>
            <a:r>
              <a:rPr lang="en-US" dirty="0" smtClean="0"/>
              <a:t>/bunch</a:t>
            </a:r>
          </a:p>
          <a:p>
            <a:pPr lvl="2"/>
            <a:r>
              <a:rPr lang="en-US" dirty="0" smtClean="0">
                <a:latin typeface="Comic Sans MS"/>
              </a:rPr>
              <a:t>~</a:t>
            </a:r>
            <a:r>
              <a:rPr lang="en-US" dirty="0" smtClean="0"/>
              <a:t>10</a:t>
            </a:r>
            <a:r>
              <a:rPr lang="en-US" baseline="30000" dirty="0" smtClean="0"/>
              <a:t>11</a:t>
            </a:r>
            <a:r>
              <a:rPr lang="en-US" dirty="0" smtClean="0"/>
              <a:t> </a:t>
            </a:r>
            <a:r>
              <a:rPr lang="en-US" dirty="0"/>
              <a:t>charges/bunch</a:t>
            </a:r>
          </a:p>
          <a:p>
            <a:pPr lvl="2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49E14F-9730-469F-91C1-B9081F757C8D}" type="slidenum">
              <a:rPr lang="en-US" smtClean="0"/>
              <a:pPr/>
              <a:t>8</a:t>
            </a:fld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18070" y="843592"/>
            <a:ext cx="2628451" cy="18093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535622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Effect in </a:t>
            </a:r>
            <a:r>
              <a:rPr lang="en-US" dirty="0" err="1" smtClean="0"/>
              <a:t>rf</a:t>
            </a:r>
            <a:r>
              <a:rPr lang="en-US" dirty="0" smtClean="0"/>
              <a:t> cavity: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0833" y="800100"/>
            <a:ext cx="4094967" cy="5524500"/>
          </a:xfrm>
        </p:spPr>
        <p:txBody>
          <a:bodyPr/>
          <a:lstStyle/>
          <a:p>
            <a:r>
              <a:rPr lang="en-US" sz="2000" dirty="0" smtClean="0"/>
              <a:t>Baseline stored energy in 1 </a:t>
            </a:r>
            <a:r>
              <a:rPr lang="en-US" sz="2000" dirty="0" err="1" smtClean="0"/>
              <a:t>rf</a:t>
            </a:r>
            <a:r>
              <a:rPr lang="en-US" sz="2000" dirty="0" smtClean="0"/>
              <a:t> cavity is 158J</a:t>
            </a:r>
          </a:p>
          <a:p>
            <a:pPr lvl="1"/>
            <a:r>
              <a:rPr lang="en-US" sz="1800" dirty="0" smtClean="0"/>
              <a:t>5</a:t>
            </a:r>
            <a:r>
              <a:rPr lang="en-US" sz="1800" dirty="0" smtClean="0">
                <a:latin typeface="Franklin Gothic Medium"/>
              </a:rPr>
              <a:t>×10</a:t>
            </a:r>
            <a:r>
              <a:rPr lang="en-US" sz="1800" baseline="30000" dirty="0" smtClean="0">
                <a:latin typeface="Franklin Gothic Medium"/>
              </a:rPr>
              <a:t>11</a:t>
            </a:r>
            <a:r>
              <a:rPr lang="en-US" sz="1800" dirty="0" smtClean="0">
                <a:latin typeface="Franklin Gothic Medium"/>
              </a:rPr>
              <a:t>×10</a:t>
            </a:r>
            <a:r>
              <a:rPr lang="en-US" sz="1800" baseline="30000" dirty="0" smtClean="0">
                <a:latin typeface="Franklin Gothic Medium"/>
              </a:rPr>
              <a:t>4</a:t>
            </a:r>
            <a:r>
              <a:rPr lang="en-US" sz="1800" dirty="0" smtClean="0">
                <a:latin typeface="Franklin Gothic Medium"/>
              </a:rPr>
              <a:t>×</a:t>
            </a:r>
            <a:r>
              <a:rPr lang="en-US" sz="1800" dirty="0">
                <a:latin typeface="Franklin Gothic Medium" pitchFamily="34" charset="0"/>
              </a:rPr>
              <a:t> 2.6×10</a:t>
            </a:r>
            <a:r>
              <a:rPr lang="en-US" sz="1800" baseline="30000" dirty="0">
                <a:latin typeface="Franklin Gothic Medium" pitchFamily="34" charset="0"/>
              </a:rPr>
              <a:t>-16</a:t>
            </a:r>
            <a:r>
              <a:rPr lang="en-US" sz="1800" dirty="0">
                <a:latin typeface="Franklin Gothic Medium" pitchFamily="34" charset="0"/>
              </a:rPr>
              <a:t> </a:t>
            </a:r>
            <a:r>
              <a:rPr lang="en-US" sz="1800" dirty="0" smtClean="0">
                <a:latin typeface="Franklin Gothic Medium" pitchFamily="34" charset="0"/>
              </a:rPr>
              <a:t>J/cavity/bunch/</a:t>
            </a:r>
            <a:r>
              <a:rPr lang="en-US" sz="1800" dirty="0" err="1" smtClean="0">
                <a:latin typeface="Franklin Gothic Medium" pitchFamily="34" charset="0"/>
              </a:rPr>
              <a:t>rf</a:t>
            </a:r>
            <a:r>
              <a:rPr lang="en-US" sz="1800" dirty="0" smtClean="0">
                <a:latin typeface="Franklin Gothic Medium" pitchFamily="34" charset="0"/>
              </a:rPr>
              <a:t> cycle</a:t>
            </a:r>
          </a:p>
          <a:p>
            <a:pPr lvl="2"/>
            <a:r>
              <a:rPr lang="en-US" dirty="0" smtClean="0">
                <a:latin typeface="Franklin Gothic Medium" pitchFamily="34" charset="0"/>
              </a:rPr>
              <a:t>~1.3J/</a:t>
            </a:r>
            <a:r>
              <a:rPr lang="en-US" dirty="0" err="1" smtClean="0">
                <a:latin typeface="Franklin Gothic Medium" pitchFamily="34" charset="0"/>
              </a:rPr>
              <a:t>rf</a:t>
            </a:r>
            <a:r>
              <a:rPr lang="en-US" dirty="0" smtClean="0">
                <a:latin typeface="Franklin Gothic Medium" pitchFamily="34" charset="0"/>
              </a:rPr>
              <a:t> cycle</a:t>
            </a:r>
          </a:p>
          <a:p>
            <a:pPr lvl="1"/>
            <a:r>
              <a:rPr lang="en-US" sz="1800" dirty="0" smtClean="0">
                <a:latin typeface="Franklin Gothic Medium" pitchFamily="34" charset="0"/>
              </a:rPr>
              <a:t>but we have ~20 bunches</a:t>
            </a:r>
          </a:p>
          <a:p>
            <a:pPr lvl="2"/>
            <a:r>
              <a:rPr lang="en-US" b="1" dirty="0" smtClean="0"/>
              <a:t>~26J/</a:t>
            </a:r>
            <a:r>
              <a:rPr lang="en-US" b="1" dirty="0" err="1" smtClean="0"/>
              <a:t>rf</a:t>
            </a:r>
            <a:r>
              <a:rPr lang="en-US" b="1" dirty="0" smtClean="0"/>
              <a:t> cycle</a:t>
            </a:r>
          </a:p>
          <a:p>
            <a:pPr lvl="1"/>
            <a:r>
              <a:rPr lang="en-US" b="1" dirty="0" smtClean="0"/>
              <a:t>after 20 </a:t>
            </a:r>
            <a:r>
              <a:rPr lang="en-US" b="1" dirty="0" err="1" smtClean="0"/>
              <a:t>rf</a:t>
            </a:r>
            <a:r>
              <a:rPr lang="en-US" b="1" dirty="0" smtClean="0"/>
              <a:t> cycles</a:t>
            </a:r>
          </a:p>
          <a:p>
            <a:pPr lvl="2"/>
            <a:r>
              <a:rPr lang="en-US" b="1" dirty="0" smtClean="0"/>
              <a:t>lose 200J</a:t>
            </a:r>
            <a:endParaRPr lang="en-US" b="1" dirty="0"/>
          </a:p>
          <a:p>
            <a:r>
              <a:rPr lang="en-US" sz="2000" dirty="0" smtClean="0"/>
              <a:t>Assumes no recombination/loss of electrons over 100ns </a:t>
            </a:r>
          </a:p>
          <a:p>
            <a:pPr lvl="1"/>
            <a:r>
              <a:rPr lang="en-US" sz="1800" dirty="0" smtClean="0"/>
              <a:t>(20 cycles)</a:t>
            </a:r>
            <a:endParaRPr lang="en-US" sz="2000" dirty="0"/>
          </a:p>
          <a:p>
            <a:r>
              <a:rPr lang="en-US" sz="2000" dirty="0" smtClean="0"/>
              <a:t>100 </a:t>
            </a:r>
            <a:r>
              <a:rPr lang="en-US" sz="2000" dirty="0" err="1" smtClean="0"/>
              <a:t>atm</a:t>
            </a:r>
            <a:r>
              <a:rPr lang="en-US" sz="2000" dirty="0" smtClean="0"/>
              <a:t> scenario is only a factor of 2 worse.</a:t>
            </a:r>
          </a:p>
          <a:p>
            <a:endParaRPr lang="en-US" sz="2000" dirty="0" smtClean="0"/>
          </a:p>
          <a:p>
            <a:endParaRPr lang="en-US" sz="2000" dirty="0" smtClean="0"/>
          </a:p>
          <a:p>
            <a:endParaRPr lang="en-US" sz="20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56F056-E88A-4B6D-82B9-2F13BC92879E}" type="slidenum">
              <a:rPr lang="en-US" smtClean="0"/>
              <a:pPr/>
              <a:t>9</a:t>
            </a:fld>
            <a:endParaRPr lang="en-US"/>
          </a:p>
        </p:txBody>
      </p:sp>
      <p:pic>
        <p:nvPicPr>
          <p:cNvPr id="6" name="Picture 5" descr="rawplot.pdf"/>
          <p:cNvPicPr>
            <a:picLocks noChangeAspect="1"/>
          </p:cNvPicPr>
          <p:nvPr/>
        </p:nvPicPr>
        <mc:AlternateContent xmlns:mc="http://schemas.openxmlformats.org/markup-compatibility/2006">
          <mc:Choice xmlns:ma="http://schemas.microsoft.com/office/mac/drawingml/2008/main" xmlns:mv="urn:schemas-microsoft-com:mac:vml" xmlns="" Requires="ma">
            <p:blipFill>
              <a:blip r:embed="rId4"/>
              <a:stretch>
                <a:fillRect/>
              </a:stretch>
            </p:blipFill>
          </mc:Choice>
          <mc:Fallback>
            <p:blipFill>
              <a:blip r:embed="rId5"/>
              <a:stretch>
                <a:fillRect/>
              </a:stretch>
            </p:blipFill>
          </mc:Fallback>
        </mc:AlternateContent>
        <p:spPr>
          <a:xfrm>
            <a:off x="4623759" y="1098429"/>
            <a:ext cx="3881886" cy="25194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3382979"/>
      </p:ext>
    </p:extLst>
  </p:cSld>
  <p:clrMapOvr>
    <a:masterClrMapping/>
  </p:clrMapOvr>
</p:sld>
</file>

<file path=ppt/theme/theme1.xml><?xml version="1.0" encoding="utf-8"?>
<a:theme xmlns:a="http://schemas.openxmlformats.org/drawingml/2006/main" name="basetrk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0" cap="flat" cmpd="sng" algn="ctr">
          <a:noFill/>
          <a:prstDash val="solid"/>
          <a:round/>
          <a:headEnd type="none" w="med" len="med"/>
          <a:tailEnd type="triangle" w="med" len="med"/>
        </a:ln>
        <a:effectLst/>
        <a:scene3d>
          <a:camera prst="legacyPerspectiveFront">
            <a:rot lat="20519999" lon="1080000" rev="0"/>
          </a:camera>
          <a:lightRig rig="legacyHarsh2" dir="b"/>
        </a:scene3d>
        <a:sp3d extrusionH="430200" prstMaterial="legacyMatte">
          <a:bevelT w="13500" h="13500" prst="angle"/>
          <a:bevelB w="13500" h="13500" prst="angle"/>
          <a:extrusionClr>
            <a:srgbClr val="FF6600"/>
          </a:extrusionClr>
        </a:sp3d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68686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0" cap="flat" cmpd="sng" algn="ctr">
          <a:noFill/>
          <a:prstDash val="solid"/>
          <a:round/>
          <a:headEnd type="none" w="med" len="med"/>
          <a:tailEnd type="triangle" w="med" len="med"/>
        </a:ln>
        <a:effectLst/>
        <a:scene3d>
          <a:camera prst="legacyPerspectiveFront">
            <a:rot lat="20519999" lon="1080000" rev="0"/>
          </a:camera>
          <a:lightRig rig="legacyHarsh2" dir="b"/>
        </a:scene3d>
        <a:sp3d extrusionH="430200" prstMaterial="legacyMatte">
          <a:bevelT w="13500" h="13500" prst="angle"/>
          <a:bevelB w="13500" h="13500" prst="angle"/>
          <a:extrusionClr>
            <a:srgbClr val="FF6600"/>
          </a:extrusionClr>
        </a:sp3d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68686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basetrk</Template>
  <TotalTime>4320</TotalTime>
  <Words>526</Words>
  <Application>Microsoft Office PowerPoint</Application>
  <PresentationFormat>On-screen Show (4:3)</PresentationFormat>
  <Paragraphs>156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basetrk</vt:lpstr>
      <vt:lpstr>Front End RF and Gas Cavities</vt:lpstr>
      <vt:lpstr>0utline</vt:lpstr>
      <vt:lpstr>Parameters of IDR baseline</vt:lpstr>
      <vt:lpstr>Possible rf cavity limitations</vt:lpstr>
      <vt:lpstr>H2 gas-filled rf in front end cooling section</vt:lpstr>
      <vt:lpstr>beam in rf cavity</vt:lpstr>
      <vt:lpstr>Electrons within cavity</vt:lpstr>
      <vt:lpstr>Beam Scenario ?</vt:lpstr>
      <vt:lpstr>Effect in rf cavity:</vt:lpstr>
      <vt:lpstr>Mitigation</vt:lpstr>
      <vt:lpstr>Conclusions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Front End rf and Gas Cavities</dc:title>
  <dc:creator>David Neuffer</dc:creator>
  <cp:lastModifiedBy>Kirk T McDonald</cp:lastModifiedBy>
  <cp:revision>44</cp:revision>
  <dcterms:created xsi:type="dcterms:W3CDTF">2011-10-05T20:29:12Z</dcterms:created>
  <dcterms:modified xsi:type="dcterms:W3CDTF">2011-10-11T17:45:58Z</dcterms:modified>
</cp:coreProperties>
</file>