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8" r:id="rId2"/>
    <p:sldId id="481" r:id="rId3"/>
    <p:sldId id="479" r:id="rId4"/>
    <p:sldId id="480" r:id="rId5"/>
    <p:sldId id="482" r:id="rId6"/>
    <p:sldId id="477" r:id="rId7"/>
    <p:sldId id="478" r:id="rId8"/>
    <p:sldId id="483" r:id="rId9"/>
    <p:sldId id="484" r:id="rId10"/>
    <p:sldId id="454" r:id="rId11"/>
  </p:sldIdLst>
  <p:sldSz cx="9144000" cy="6858000" type="screen4x3"/>
  <p:notesSz cx="9296400" cy="68818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8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CC00CC"/>
    <a:srgbClr val="0033CC"/>
    <a:srgbClr val="800080"/>
    <a:srgbClr val="0099CC"/>
    <a:srgbClr val="FF0000"/>
    <a:srgbClr val="FF1F1F"/>
    <a:srgbClr val="E1F4FF"/>
    <a:srgbClr val="CCEC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99" autoAdjust="0"/>
    <p:restoredTop sz="86356" autoAdjust="0"/>
  </p:normalViewPr>
  <p:slideViewPr>
    <p:cSldViewPr snapToGrid="0">
      <p:cViewPr varScale="1">
        <p:scale>
          <a:sx n="95" d="100"/>
          <a:sy n="95" d="100"/>
        </p:scale>
        <p:origin x="112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786" y="-84"/>
      </p:cViewPr>
      <p:guideLst>
        <p:guide orient="horz" pos="2168"/>
        <p:guide pos="2927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28844" cy="34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t" anchorCtr="0" compatLnSpc="1">
            <a:prstTxWarp prst="textNoShape">
              <a:avLst/>
            </a:prstTxWarp>
          </a:bodyPr>
          <a:lstStyle>
            <a:lvl1pPr algn="l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5539" y="1"/>
            <a:ext cx="4028844" cy="34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t" anchorCtr="0" compatLnSpc="1">
            <a:prstTxWarp prst="textNoShape">
              <a:avLst/>
            </a:prstTxWarp>
          </a:bodyPr>
          <a:lstStyle>
            <a:lvl1pPr algn="r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37041"/>
            <a:ext cx="4028844" cy="343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b" anchorCtr="0" compatLnSpc="1">
            <a:prstTxWarp prst="textNoShape">
              <a:avLst/>
            </a:prstTxWarp>
          </a:bodyPr>
          <a:lstStyle>
            <a:lvl1pPr algn="l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5539" y="6537041"/>
            <a:ext cx="4028844" cy="343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b" anchorCtr="0" compatLnSpc="1">
            <a:prstTxWarp prst="textNoShape">
              <a:avLst/>
            </a:prstTxWarp>
          </a:bodyPr>
          <a:lstStyle>
            <a:lvl1pPr algn="r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fld id="{D575CCDA-FAD9-4534-9A8F-CDAEDDF90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15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28844" cy="34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t" anchorCtr="0" compatLnSpc="1">
            <a:prstTxWarp prst="textNoShape">
              <a:avLst/>
            </a:prstTxWarp>
          </a:bodyPr>
          <a:lstStyle>
            <a:lvl1pPr algn="l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5539" y="1"/>
            <a:ext cx="4028844" cy="34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t" anchorCtr="0" compatLnSpc="1">
            <a:prstTxWarp prst="textNoShape">
              <a:avLst/>
            </a:prstTxWarp>
          </a:bodyPr>
          <a:lstStyle>
            <a:lvl1pPr algn="r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7350" y="517525"/>
            <a:ext cx="3443288" cy="2581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046" y="3269090"/>
            <a:ext cx="7436313" cy="3096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37041"/>
            <a:ext cx="4028844" cy="343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b" anchorCtr="0" compatLnSpc="1">
            <a:prstTxWarp prst="textNoShape">
              <a:avLst/>
            </a:prstTxWarp>
          </a:bodyPr>
          <a:lstStyle>
            <a:lvl1pPr algn="l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5539" y="6537041"/>
            <a:ext cx="4028844" cy="343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b" anchorCtr="0" compatLnSpc="1">
            <a:prstTxWarp prst="textNoShape">
              <a:avLst/>
            </a:prstTxWarp>
          </a:bodyPr>
          <a:lstStyle>
            <a:lvl1pPr algn="r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fld id="{3B29DA05-BEDB-40F5-8F29-BC14CEF2E2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1093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2463" y="1482725"/>
            <a:ext cx="7772400" cy="1470025"/>
          </a:xfrm>
        </p:spPr>
        <p:txBody>
          <a:bodyPr/>
          <a:lstStyle>
            <a:lvl1pPr>
              <a:defRPr sz="32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4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A5118-C375-4F3B-B4E7-7D7982B623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46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12982-7199-441B-9E98-BAB2F2F93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087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0"/>
            <a:ext cx="1946275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0"/>
            <a:ext cx="5686425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A6A86-0886-4D25-8C73-57BA812878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205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0"/>
            <a:ext cx="7370763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800100"/>
            <a:ext cx="3810000" cy="5524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800100"/>
            <a:ext cx="3810000" cy="55245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6B300-94C0-49ED-8800-CFA7A61CE8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737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0"/>
            <a:ext cx="7370763" cy="6477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800100"/>
            <a:ext cx="3810000" cy="55245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00100"/>
            <a:ext cx="3810000" cy="5524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5ABF-3A28-47BB-94AB-C3106FE43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370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0"/>
            <a:ext cx="7370763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800100"/>
            <a:ext cx="7772400" cy="55245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12FC5-3AC9-48BF-A64A-5101BFD5D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88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1C698-6998-4B6A-BD9E-EB5F3391B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48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816" y="1379494"/>
            <a:ext cx="7772400" cy="166026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459" y="3227989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B049B-66AD-48F4-9632-B7F1ECCF1A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31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800100"/>
            <a:ext cx="3810000" cy="55245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00100"/>
            <a:ext cx="3810000" cy="55245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8FB84-71D5-41F7-A6DA-255237DEC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31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054" y="0"/>
            <a:ext cx="8229600" cy="790832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40259"/>
            <a:ext cx="4040188" cy="76611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55805"/>
            <a:ext cx="4040188" cy="447035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46171" y="818420"/>
            <a:ext cx="4041775" cy="775601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47287" y="1668162"/>
            <a:ext cx="4139514" cy="445800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2A8A0-0A8A-4AF7-8C6F-8CC0307F1D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960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0284" y="0"/>
            <a:ext cx="6813579" cy="647700"/>
          </a:xfr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06D2C-E861-4931-A2D0-8445588D3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158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71D55-07AD-4803-B443-A7CA5BF47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438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B9248-0EA6-4221-8041-D22641688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791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2470B-DD32-4F16-8C83-650B4992FE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79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0"/>
            <a:ext cx="73707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800100"/>
            <a:ext cx="7772400" cy="552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Line 17"/>
          <p:cNvSpPr>
            <a:spLocks noChangeShapeType="1"/>
          </p:cNvSpPr>
          <p:nvPr userDrawn="1"/>
        </p:nvSpPr>
        <p:spPr bwMode="auto">
          <a:xfrm>
            <a:off x="685800" y="714375"/>
            <a:ext cx="7772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7000" y="63849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375C0C97-C959-403F-8BF0-604148A052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0" name="Picture 23" descr="FNAL_logo_sm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8838" y="0"/>
            <a:ext cx="665162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26" descr="mu-symbol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5683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5" descr="map-091203a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61988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8" descr="ids-100121a-www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152400"/>
            <a:ext cx="534988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0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SzPct val="150000"/>
        <a:buChar char="•"/>
        <a:defRPr>
          <a:solidFill>
            <a:srgbClr val="CC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428BD4E-A28C-4ED4-9A53-ACB645DA7B0C}" type="slidenum">
              <a:rPr lang="en-US" sz="1400" smtClean="0"/>
              <a:pPr eaLnBrk="1" hangingPunct="1"/>
              <a:t>1</a:t>
            </a:fld>
            <a:endParaRPr lang="en-US" sz="1400" dirty="0" smtClean="0"/>
          </a:p>
        </p:txBody>
      </p:sp>
      <p:sp>
        <p:nvSpPr>
          <p:cNvPr id="6379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58656" y="1987399"/>
            <a:ext cx="7904163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/>
              <a:t>Chicane Update</a:t>
            </a:r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165406" y="41148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David </a:t>
            </a:r>
            <a:r>
              <a:rPr lang="en-US" dirty="0" err="1" smtClean="0"/>
              <a:t>Neuffer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sz="1800" smtClean="0"/>
              <a:t>January </a:t>
            </a:r>
            <a:r>
              <a:rPr lang="en-US" sz="1800" smtClean="0"/>
              <a:t>14, 2014</a:t>
            </a:r>
            <a:endParaRPr lang="en-US" sz="1800" dirty="0" smtClean="0"/>
          </a:p>
          <a:p>
            <a:pPr eaLnBrk="1" hangingPunct="1"/>
            <a:endParaRPr lang="en-US" sz="1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F06D2C-E861-4931-A2D0-8445588D32E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4" name="Picture 2" descr="http://l1.yimg.com/bt/api/res/1.2/xgOKJN8mbEiNNLBE6.8vzQ--/YXBwaWQ9eW5ld3M7Zmk9ZmlsbDtoPTE4NztweW9mZj0wO3E9NzU7dz02MDA-/http:/media.zenfs.com/en_us/News/ucomics.com/dt13101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4" y="1725612"/>
            <a:ext cx="8806801" cy="274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926" y="1673125"/>
            <a:ext cx="8852449" cy="2849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://l2.yimg.com/bt/api/res/1.2/gOsq4m7bfqYs6o9PjdPOtQ--/YXBwaWQ9eW5ld3M7Zmk9ZmlsbDtoPTE4NztweW9mZj0wO3E9NzU7dz02MDA-/http:/media.zenfs.com/en_us/News/ucomics.com/dt14011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1673125"/>
            <a:ext cx="8933801" cy="2784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7075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200 MHz  Front End with Absorber-Rematch</a:t>
            </a:r>
            <a:endParaRPr lang="en-US" dirty="0">
              <a:latin typeface="Estrangelo Edessa" pitchFamily="66" charset="0"/>
              <a:cs typeface="Estrangelo Edessa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2455862"/>
            <a:ext cx="7772400" cy="3868738"/>
          </a:xfrm>
        </p:spPr>
        <p:txBody>
          <a:bodyPr/>
          <a:lstStyle/>
          <a:p>
            <a:r>
              <a:rPr lang="en-US" dirty="0"/>
              <a:t>with </a:t>
            </a:r>
            <a:r>
              <a:rPr lang="en-US" dirty="0" smtClean="0"/>
              <a:t>absorber </a:t>
            </a:r>
            <a:r>
              <a:rPr lang="en-US" dirty="0" smtClean="0">
                <a:sym typeface="Symbol"/>
              </a:rPr>
              <a:t> chicane</a:t>
            </a:r>
            <a:endParaRPr lang="en-US" dirty="0"/>
          </a:p>
          <a:p>
            <a:pPr lvl="2"/>
            <a:r>
              <a:rPr lang="en-US" dirty="0"/>
              <a:t>particle 1-270 MeV/c</a:t>
            </a:r>
          </a:p>
          <a:p>
            <a:pPr lvl="2"/>
            <a:r>
              <a:rPr lang="en-US" dirty="0"/>
              <a:t>particle 2-185 </a:t>
            </a:r>
            <a:r>
              <a:rPr lang="en-US" dirty="0" smtClean="0"/>
              <a:t>MeV/c</a:t>
            </a:r>
          </a:p>
          <a:p>
            <a:pPr lvl="1"/>
            <a:r>
              <a:rPr lang="en-US" dirty="0" smtClean="0"/>
              <a:t>10m chicane (+/- 12.5</a:t>
            </a:r>
            <a:r>
              <a:rPr lang="en-US" dirty="0" smtClean="0">
                <a:sym typeface="Symbol"/>
              </a:rPr>
              <a:t>)</a:t>
            </a:r>
            <a:endParaRPr lang="en-US" dirty="0"/>
          </a:p>
          <a:p>
            <a:pPr lvl="1"/>
            <a:r>
              <a:rPr lang="en-US" dirty="0"/>
              <a:t>absorber at  29m</a:t>
            </a:r>
          </a:p>
          <a:p>
            <a:pPr lvl="2"/>
            <a:r>
              <a:rPr lang="en-US" dirty="0"/>
              <a:t>10cm Be</a:t>
            </a:r>
          </a:p>
          <a:p>
            <a:pPr lvl="2"/>
            <a:r>
              <a:rPr lang="en-US" dirty="0"/>
              <a:t>particle 1-237 MeV/c</a:t>
            </a:r>
          </a:p>
          <a:p>
            <a:pPr lvl="2"/>
            <a:r>
              <a:rPr lang="en-US" dirty="0"/>
              <a:t>particle 2-144 MeV/c</a:t>
            </a:r>
          </a:p>
          <a:p>
            <a:pPr lvl="1"/>
            <a:r>
              <a:rPr lang="en-US" dirty="0"/>
              <a:t>Bunch N=10 </a:t>
            </a:r>
          </a:p>
          <a:p>
            <a:pPr lvl="1"/>
            <a:r>
              <a:rPr lang="en-US" dirty="0"/>
              <a:t>Rotate </a:t>
            </a:r>
            <a:r>
              <a:rPr lang="en-US" dirty="0" smtClean="0"/>
              <a:t>N=10.045</a:t>
            </a:r>
            <a:endParaRPr lang="en-US" dirty="0"/>
          </a:p>
          <a:p>
            <a:pPr lvl="1"/>
            <a:r>
              <a:rPr lang="en-US" dirty="0"/>
              <a:t>Cool -201.25MHz</a:t>
            </a:r>
          </a:p>
          <a:p>
            <a:pPr lvl="2"/>
            <a:r>
              <a:rPr lang="en-US" dirty="0" err="1" smtClean="0"/>
              <a:t>p</a:t>
            </a:r>
            <a:r>
              <a:rPr lang="en-US" baseline="-25000" dirty="0" err="1" smtClean="0"/>
              <a:t>ref</a:t>
            </a:r>
            <a:r>
              <a:rPr lang="en-US" dirty="0" smtClean="0"/>
              <a:t>=235 </a:t>
            </a:r>
            <a:r>
              <a:rPr lang="en-US" dirty="0"/>
              <a:t>MeV/c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8" name="Text Box 38"/>
          <p:cNvSpPr txBox="1">
            <a:spLocks noChangeArrowheads="1"/>
          </p:cNvSpPr>
          <p:nvPr/>
        </p:nvSpPr>
        <p:spPr bwMode="auto">
          <a:xfrm>
            <a:off x="472074" y="888999"/>
            <a:ext cx="974494" cy="33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ja-JP" b="1">
                <a:solidFill>
                  <a:srgbClr val="0000FF"/>
                </a:solidFill>
                <a:ea typeface="MS Mincho" pitchFamily="49" charset="-128"/>
              </a:rPr>
              <a:t>p</a:t>
            </a:r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472074" y="1001047"/>
            <a:ext cx="8055151" cy="1454815"/>
            <a:chOff x="472074" y="1001047"/>
            <a:chExt cx="8055151" cy="1454815"/>
          </a:xfrm>
        </p:grpSpPr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143111" y="2119718"/>
              <a:ext cx="671037" cy="3361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 dirty="0">
                  <a:latin typeface="Times New Roman" pitchFamily="18" charset="0"/>
                  <a:ea typeface="MS Mincho" pitchFamily="49" charset="-128"/>
                </a:rPr>
                <a:t>18.9 m</a:t>
              </a:r>
              <a:endParaRPr lang="en-US" sz="1200" dirty="0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3103839" y="2098935"/>
              <a:ext cx="1007007" cy="3361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 dirty="0" smtClean="0">
                  <a:latin typeface="Times New Roman" pitchFamily="18" charset="0"/>
                  <a:ea typeface="MS Mincho" pitchFamily="49" charset="-128"/>
                </a:rPr>
                <a:t>~40.5m</a:t>
              </a:r>
              <a:endParaRPr lang="en-US" sz="1200" dirty="0"/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808044" y="1560383"/>
              <a:ext cx="447057" cy="7834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>
                  <a:latin typeface="Arial Narrow" pitchFamily="34" charset="0"/>
                  <a:ea typeface="MS Mincho" pitchFamily="49" charset="-128"/>
                </a:rPr>
                <a:t>FE Target</a:t>
              </a:r>
              <a:endParaRPr lang="en-US" sz="1200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143111" y="1784478"/>
              <a:ext cx="783027" cy="335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en-US" altLang="ja-JP" sz="800" b="1">
                  <a:latin typeface="Arial Narrow" pitchFamily="34" charset="0"/>
                  <a:ea typeface="MS Mincho" pitchFamily="49" charset="-128"/>
                </a:rPr>
                <a:t>Solenoid</a:t>
              </a:r>
              <a:endParaRPr lang="en-US" sz="1800"/>
            </a:p>
          </p:txBody>
        </p:sp>
        <p:sp>
          <p:nvSpPr>
            <p:cNvPr id="10" name="AutoShape 10"/>
            <p:cNvSpPr>
              <a:spLocks noChangeArrowheads="1"/>
            </p:cNvSpPr>
            <p:nvPr/>
          </p:nvSpPr>
          <p:spPr bwMode="auto">
            <a:xfrm>
              <a:off x="808044" y="1225143"/>
              <a:ext cx="335067" cy="335240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472074" y="1214299"/>
              <a:ext cx="335970" cy="1219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 rot="1196606">
              <a:off x="810753" y="1317311"/>
              <a:ext cx="223980" cy="1120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AutoShape 13"/>
            <p:cNvSpPr>
              <a:spLocks noChangeArrowheads="1"/>
            </p:cNvSpPr>
            <p:nvPr/>
          </p:nvSpPr>
          <p:spPr bwMode="auto">
            <a:xfrm>
              <a:off x="1031121" y="1225143"/>
              <a:ext cx="111990" cy="335240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AutoShape 14"/>
            <p:cNvSpPr>
              <a:spLocks noChangeArrowheads="1"/>
            </p:cNvSpPr>
            <p:nvPr/>
          </p:nvSpPr>
          <p:spPr bwMode="auto">
            <a:xfrm>
              <a:off x="1703061" y="1001047"/>
              <a:ext cx="111087" cy="783431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1143111" y="1001047"/>
              <a:ext cx="559950" cy="242168"/>
            </a:xfrm>
            <a:custGeom>
              <a:avLst/>
              <a:gdLst>
                <a:gd name="T0" fmla="*/ 0 w 720"/>
                <a:gd name="T1" fmla="*/ 117 h 390"/>
                <a:gd name="T2" fmla="*/ 115 w 720"/>
                <a:gd name="T3" fmla="*/ 117 h 390"/>
                <a:gd name="T4" fmla="*/ 344 w 720"/>
                <a:gd name="T5" fmla="*/ 58 h 390"/>
                <a:gd name="T6" fmla="*/ 460 w 720"/>
                <a:gd name="T7" fmla="*/ 0 h 3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0"/>
                <a:gd name="T13" fmla="*/ 0 h 390"/>
                <a:gd name="T14" fmla="*/ 720 w 720"/>
                <a:gd name="T15" fmla="*/ 390 h 3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0" h="390">
                  <a:moveTo>
                    <a:pt x="0" y="360"/>
                  </a:moveTo>
                  <a:cubicBezTo>
                    <a:pt x="45" y="375"/>
                    <a:pt x="90" y="390"/>
                    <a:pt x="180" y="360"/>
                  </a:cubicBezTo>
                  <a:cubicBezTo>
                    <a:pt x="270" y="330"/>
                    <a:pt x="450" y="240"/>
                    <a:pt x="540" y="180"/>
                  </a:cubicBezTo>
                  <a:cubicBezTo>
                    <a:pt x="630" y="120"/>
                    <a:pt x="690" y="30"/>
                    <a:pt x="72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1143111" y="1523335"/>
              <a:ext cx="559950" cy="261144"/>
            </a:xfrm>
            <a:custGeom>
              <a:avLst/>
              <a:gdLst>
                <a:gd name="T0" fmla="*/ 0 w 720"/>
                <a:gd name="T1" fmla="*/ 19 h 420"/>
                <a:gd name="T2" fmla="*/ 230 w 720"/>
                <a:gd name="T3" fmla="*/ 19 h 420"/>
                <a:gd name="T4" fmla="*/ 460 w 720"/>
                <a:gd name="T5" fmla="*/ 137 h 420"/>
                <a:gd name="T6" fmla="*/ 0 60000 65536"/>
                <a:gd name="T7" fmla="*/ 0 60000 65536"/>
                <a:gd name="T8" fmla="*/ 0 60000 65536"/>
                <a:gd name="T9" fmla="*/ 0 w 720"/>
                <a:gd name="T10" fmla="*/ 0 h 420"/>
                <a:gd name="T11" fmla="*/ 720 w 720"/>
                <a:gd name="T12" fmla="*/ 420 h 4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420">
                  <a:moveTo>
                    <a:pt x="0" y="60"/>
                  </a:moveTo>
                  <a:cubicBezTo>
                    <a:pt x="120" y="30"/>
                    <a:pt x="240" y="0"/>
                    <a:pt x="360" y="60"/>
                  </a:cubicBezTo>
                  <a:cubicBezTo>
                    <a:pt x="480" y="120"/>
                    <a:pt x="600" y="270"/>
                    <a:pt x="720" y="42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AutoShape 17"/>
            <p:cNvSpPr>
              <a:spLocks noChangeArrowheads="1"/>
            </p:cNvSpPr>
            <p:nvPr/>
          </p:nvSpPr>
          <p:spPr bwMode="auto">
            <a:xfrm>
              <a:off x="4052141" y="1001047"/>
              <a:ext cx="111990" cy="783431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1814148" y="1001047"/>
              <a:ext cx="2909030" cy="9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1814148" y="1784478"/>
              <a:ext cx="2909030" cy="9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r>
                <a:rPr lang="en-US" dirty="0" smtClean="0"/>
                <a:t>            </a:t>
              </a:r>
              <a:r>
                <a:rPr lang="en-US" b="1" dirty="0" smtClean="0"/>
                <a:t>Chicane</a:t>
              </a:r>
              <a:endParaRPr lang="en-US" b="1" dirty="0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1143111" y="1672431"/>
              <a:ext cx="903" cy="5593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1703061" y="1896526"/>
              <a:ext cx="0" cy="335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4052141" y="1896526"/>
              <a:ext cx="903" cy="335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808044" y="1672431"/>
              <a:ext cx="0" cy="5593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2712325" y="1764599"/>
              <a:ext cx="1790034" cy="335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 dirty="0">
                  <a:ea typeface="MS Mincho" pitchFamily="49" charset="-128"/>
                </a:rPr>
                <a:t>Drift</a:t>
              </a:r>
              <a:endParaRPr lang="en-US" sz="1400" dirty="0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>
              <a:off x="1143111" y="2119718"/>
              <a:ext cx="559950" cy="9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4723178" y="1784478"/>
              <a:ext cx="3692057" cy="9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4723178" y="1001047"/>
              <a:ext cx="3804047" cy="9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AutoShape 29"/>
            <p:cNvSpPr>
              <a:spLocks noChangeArrowheads="1"/>
            </p:cNvSpPr>
            <p:nvPr/>
          </p:nvSpPr>
          <p:spPr bwMode="auto">
            <a:xfrm>
              <a:off x="5171138" y="1001047"/>
              <a:ext cx="111990" cy="783431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AutoShape 30"/>
            <p:cNvSpPr>
              <a:spLocks noChangeArrowheads="1"/>
            </p:cNvSpPr>
            <p:nvPr/>
          </p:nvSpPr>
          <p:spPr bwMode="auto">
            <a:xfrm>
              <a:off x="6401221" y="1001047"/>
              <a:ext cx="111990" cy="783431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AutoShape 31"/>
            <p:cNvSpPr>
              <a:spLocks noChangeArrowheads="1"/>
            </p:cNvSpPr>
            <p:nvPr/>
          </p:nvSpPr>
          <p:spPr bwMode="auto">
            <a:xfrm>
              <a:off x="8415235" y="1001047"/>
              <a:ext cx="111990" cy="783431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Text Box 32"/>
            <p:cNvSpPr txBox="1">
              <a:spLocks noChangeArrowheads="1"/>
            </p:cNvSpPr>
            <p:nvPr/>
          </p:nvSpPr>
          <p:spPr bwMode="auto">
            <a:xfrm>
              <a:off x="3940151" y="1784478"/>
              <a:ext cx="1230987" cy="335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>
                  <a:ea typeface="MS Mincho" pitchFamily="49" charset="-128"/>
                </a:rPr>
                <a:t>Buncher</a:t>
              </a:r>
              <a:endParaRPr lang="en-US" sz="1400"/>
            </a:p>
          </p:txBody>
        </p:sp>
        <p:sp>
          <p:nvSpPr>
            <p:cNvPr id="33" name="Text Box 33"/>
            <p:cNvSpPr txBox="1">
              <a:spLocks noChangeArrowheads="1"/>
            </p:cNvSpPr>
            <p:nvPr/>
          </p:nvSpPr>
          <p:spPr bwMode="auto">
            <a:xfrm>
              <a:off x="5171138" y="1784478"/>
              <a:ext cx="1230084" cy="335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>
                  <a:ea typeface="MS Mincho" pitchFamily="49" charset="-128"/>
                </a:rPr>
                <a:t>Rotator</a:t>
              </a:r>
              <a:endParaRPr lang="en-US" sz="1400"/>
            </a:p>
          </p:txBody>
        </p:sp>
        <p:sp>
          <p:nvSpPr>
            <p:cNvPr id="34" name="Text Box 34"/>
            <p:cNvSpPr txBox="1">
              <a:spLocks noChangeArrowheads="1"/>
            </p:cNvSpPr>
            <p:nvPr/>
          </p:nvSpPr>
          <p:spPr bwMode="auto">
            <a:xfrm>
              <a:off x="6849181" y="1784478"/>
              <a:ext cx="1230084" cy="335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>
                  <a:ea typeface="MS Mincho" pitchFamily="49" charset="-128"/>
                </a:rPr>
                <a:t>Cooler</a:t>
              </a:r>
              <a:endParaRPr lang="en-US" sz="1400"/>
            </a:p>
          </p:txBody>
        </p:sp>
        <p:sp>
          <p:nvSpPr>
            <p:cNvPr id="35" name="Text Box 35"/>
            <p:cNvSpPr txBox="1">
              <a:spLocks noChangeArrowheads="1"/>
            </p:cNvSpPr>
            <p:nvPr/>
          </p:nvSpPr>
          <p:spPr bwMode="auto">
            <a:xfrm>
              <a:off x="4048529" y="2099839"/>
              <a:ext cx="1007007" cy="2656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 dirty="0">
                  <a:latin typeface="Times New Roman" pitchFamily="18" charset="0"/>
                  <a:ea typeface="MS Mincho" pitchFamily="49" charset="-128"/>
                </a:rPr>
                <a:t>~33m</a:t>
              </a:r>
              <a:endParaRPr lang="en-US" sz="1200" dirty="0"/>
            </a:p>
          </p:txBody>
        </p:sp>
        <p:sp>
          <p:nvSpPr>
            <p:cNvPr id="36" name="Text Box 36"/>
            <p:cNvSpPr txBox="1">
              <a:spLocks noChangeArrowheads="1"/>
            </p:cNvSpPr>
            <p:nvPr/>
          </p:nvSpPr>
          <p:spPr bwMode="auto">
            <a:xfrm>
              <a:off x="5356283" y="2120622"/>
              <a:ext cx="1007007" cy="2656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 dirty="0">
                  <a:latin typeface="Times New Roman" pitchFamily="18" charset="0"/>
                  <a:ea typeface="MS Mincho" pitchFamily="49" charset="-128"/>
                </a:rPr>
                <a:t>42 m</a:t>
              </a:r>
              <a:endParaRPr lang="en-US" sz="1200" dirty="0"/>
            </a:p>
          </p:txBody>
        </p:sp>
        <p:sp>
          <p:nvSpPr>
            <p:cNvPr id="37" name="Text Box 37"/>
            <p:cNvSpPr txBox="1">
              <a:spLocks noChangeArrowheads="1"/>
            </p:cNvSpPr>
            <p:nvPr/>
          </p:nvSpPr>
          <p:spPr bwMode="auto">
            <a:xfrm>
              <a:off x="6974719" y="2138694"/>
              <a:ext cx="1007007" cy="2656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dirty="0">
                  <a:latin typeface="Times New Roman" pitchFamily="18" charset="0"/>
                  <a:ea typeface="MS Mincho" pitchFamily="49" charset="-128"/>
                </a:rPr>
                <a:t>~</a:t>
              </a:r>
              <a:r>
                <a:rPr lang="en-US" altLang="ja-JP" sz="1400" b="1" dirty="0">
                  <a:latin typeface="Times New Roman" pitchFamily="18" charset="0"/>
                  <a:ea typeface="MS Mincho" pitchFamily="49" charset="-128"/>
                </a:rPr>
                <a:t>80 </a:t>
              </a:r>
              <a:r>
                <a:rPr lang="en-US" altLang="ja-JP" sz="900" b="1" dirty="0">
                  <a:latin typeface="Times New Roman" pitchFamily="18" charset="0"/>
                  <a:ea typeface="MS Mincho" pitchFamily="49" charset="-128"/>
                </a:rPr>
                <a:t>m</a:t>
              </a:r>
              <a:endParaRPr lang="en-US" sz="1800" dirty="0"/>
            </a:p>
          </p:txBody>
        </p:sp>
        <p:sp>
          <p:nvSpPr>
            <p:cNvPr id="39" name="Text Box 39"/>
            <p:cNvSpPr txBox="1">
              <a:spLocks noChangeArrowheads="1"/>
            </p:cNvSpPr>
            <p:nvPr/>
          </p:nvSpPr>
          <p:spPr bwMode="auto">
            <a:xfrm>
              <a:off x="2036983" y="1214299"/>
              <a:ext cx="1299626" cy="366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en-US" altLang="ja-JP" sz="1800" b="1" dirty="0" smtClean="0">
                  <a:solidFill>
                    <a:srgbClr val="6600CC"/>
                  </a:solidFill>
                  <a:ea typeface="MS Mincho" pitchFamily="49" charset="-128"/>
                </a:rPr>
                <a:t>π   </a:t>
              </a:r>
              <a:r>
                <a:rPr lang="en-US" altLang="ja-JP" sz="1800" b="1" dirty="0" smtClean="0">
                  <a:solidFill>
                    <a:srgbClr val="D60093"/>
                  </a:solidFill>
                  <a:ea typeface="MS Mincho" pitchFamily="49" charset="-128"/>
                </a:rPr>
                <a:t>→</a:t>
              </a:r>
              <a:r>
                <a:rPr lang="en-US" altLang="ja-JP" sz="1800" b="1" dirty="0">
                  <a:solidFill>
                    <a:srgbClr val="D60093"/>
                  </a:solidFill>
                  <a:ea typeface="MS Mincho" pitchFamily="49" charset="-128"/>
                </a:rPr>
                <a:t>μ</a:t>
              </a:r>
              <a:endParaRPr lang="en-US" sz="1800" dirty="0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>
              <a:off x="3073132" y="1432974"/>
              <a:ext cx="3901587" cy="904"/>
            </a:xfrm>
            <a:prstGeom prst="line">
              <a:avLst/>
            </a:prstGeom>
            <a:noFill/>
            <a:ln w="9525">
              <a:solidFill>
                <a:srgbClr val="D60093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1015767" y="1394118"/>
              <a:ext cx="893210" cy="38855"/>
            </a:xfrm>
            <a:prstGeom prst="line">
              <a:avLst/>
            </a:prstGeom>
            <a:noFill/>
            <a:ln w="9525">
              <a:solidFill>
                <a:srgbClr val="66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lowchart: Direct Access Storage 41"/>
            <p:cNvSpPr/>
            <p:nvPr/>
          </p:nvSpPr>
          <p:spPr bwMode="auto">
            <a:xfrm>
              <a:off x="2474976" y="1001951"/>
              <a:ext cx="110909" cy="783431"/>
            </a:xfrm>
            <a:prstGeom prst="flowChartMagneticDrum">
              <a:avLst/>
            </a:prstGeom>
            <a:solidFill>
              <a:schemeClr val="accent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82" name="Text Box 6"/>
            <p:cNvSpPr txBox="1">
              <a:spLocks noChangeArrowheads="1"/>
            </p:cNvSpPr>
            <p:nvPr/>
          </p:nvSpPr>
          <p:spPr bwMode="auto">
            <a:xfrm>
              <a:off x="1679596" y="2007670"/>
              <a:ext cx="671037" cy="3361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 dirty="0" smtClean="0">
                  <a:latin typeface="Times New Roman" pitchFamily="18" charset="0"/>
                  <a:ea typeface="MS Mincho" pitchFamily="49" charset="-128"/>
                </a:rPr>
                <a:t>10.1 </a:t>
              </a:r>
              <a:r>
                <a:rPr lang="en-US" altLang="ja-JP" sz="1200" b="1" dirty="0">
                  <a:latin typeface="Times New Roman" pitchFamily="18" charset="0"/>
                  <a:ea typeface="MS Mincho" pitchFamily="49" charset="-128"/>
                </a:rPr>
                <a:t>m</a:t>
              </a:r>
              <a:endParaRPr lang="en-US" sz="1200" dirty="0"/>
            </a:p>
          </p:txBody>
        </p:sp>
        <p:sp>
          <p:nvSpPr>
            <p:cNvPr id="83" name="Text Box 6"/>
            <p:cNvSpPr txBox="1">
              <a:spLocks noChangeArrowheads="1"/>
            </p:cNvSpPr>
            <p:nvPr/>
          </p:nvSpPr>
          <p:spPr bwMode="auto">
            <a:xfrm>
              <a:off x="2250366" y="2007670"/>
              <a:ext cx="671037" cy="3361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 dirty="0" smtClean="0">
                  <a:solidFill>
                    <a:srgbClr val="0033CC"/>
                  </a:solidFill>
                  <a:latin typeface="Times New Roman" pitchFamily="18" charset="0"/>
                  <a:ea typeface="MS Mincho" pitchFamily="49" charset="-128"/>
                </a:rPr>
                <a:t>0.1 m Be</a:t>
              </a:r>
              <a:endParaRPr lang="en-US" sz="1200" dirty="0">
                <a:solidFill>
                  <a:srgbClr val="0033CC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336609" y="2713703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907686" y="2455862"/>
            <a:ext cx="413406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/>
              <a:t>SREGION         ! </a:t>
            </a:r>
            <a:r>
              <a:rPr lang="en-US" sz="1400" dirty="0" err="1"/>
              <a:t>bentsol</a:t>
            </a:r>
            <a:endParaRPr lang="en-US" sz="1400" dirty="0"/>
          </a:p>
          <a:p>
            <a:pPr algn="l"/>
            <a:r>
              <a:rPr lang="en-US" sz="1400" dirty="0"/>
              <a:t>5.0  1   1e-2</a:t>
            </a:r>
          </a:p>
          <a:p>
            <a:pPr algn="l"/>
            <a:r>
              <a:rPr lang="en-US" sz="1400" dirty="0"/>
              <a:t>1  0.   1.0</a:t>
            </a:r>
          </a:p>
          <a:p>
            <a:pPr algn="l"/>
            <a:r>
              <a:rPr lang="en-US" sz="1400" dirty="0"/>
              <a:t>BSOL</a:t>
            </a:r>
          </a:p>
          <a:p>
            <a:pPr algn="l"/>
            <a:r>
              <a:rPr lang="en-US" sz="1400" dirty="0"/>
              <a:t>1 1.5 0.0 1 0.27 </a:t>
            </a:r>
            <a:r>
              <a:rPr lang="en-US" sz="1400" dirty="0" smtClean="0"/>
              <a:t>0.0  0.043636  </a:t>
            </a:r>
            <a:r>
              <a:rPr lang="en-US" sz="1400" dirty="0"/>
              <a:t>0.0 0.0 0.0  0. 0. 0. 0. 0.</a:t>
            </a:r>
          </a:p>
          <a:p>
            <a:pPr algn="l"/>
            <a:r>
              <a:rPr lang="en-US" sz="1400" dirty="0"/>
              <a:t>VAC</a:t>
            </a:r>
          </a:p>
          <a:p>
            <a:pPr algn="l"/>
            <a:r>
              <a:rPr lang="en-US" sz="1400" dirty="0"/>
              <a:t>NONE</a:t>
            </a:r>
          </a:p>
          <a:p>
            <a:pPr algn="l"/>
            <a:r>
              <a:rPr lang="en-US" sz="1400" dirty="0"/>
              <a:t>   0. 0. 0. 0. 0.   0. 0. 0. 0. </a:t>
            </a:r>
            <a:r>
              <a:rPr lang="en-US" dirty="0"/>
              <a:t>0.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037742" y="3780986"/>
            <a:ext cx="1970907" cy="4183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4992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Chicane Anomaly (Rogers)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9" y="800100"/>
            <a:ext cx="4181475" cy="5524500"/>
          </a:xfrm>
        </p:spPr>
        <p:txBody>
          <a:bodyPr/>
          <a:lstStyle/>
          <a:p>
            <a:r>
              <a:rPr lang="en-US" dirty="0" smtClean="0"/>
              <a:t>G4BL version does not work as well as ICOOL version</a:t>
            </a:r>
          </a:p>
          <a:p>
            <a:r>
              <a:rPr lang="en-US" dirty="0" smtClean="0"/>
              <a:t>Comparison</a:t>
            </a:r>
          </a:p>
          <a:p>
            <a:pPr lvl="1"/>
            <a:r>
              <a:rPr lang="en-US" dirty="0" smtClean="0"/>
              <a:t>same mu/p after rotator</a:t>
            </a:r>
          </a:p>
          <a:p>
            <a:pPr lvl="1"/>
            <a:r>
              <a:rPr lang="en-US" dirty="0" smtClean="0"/>
              <a:t>less gain from cooling</a:t>
            </a:r>
          </a:p>
          <a:p>
            <a:pPr lvl="1"/>
            <a:r>
              <a:rPr lang="en-US" dirty="0" smtClean="0"/>
              <a:t>more loss of beam in chicane / absorber</a:t>
            </a:r>
          </a:p>
          <a:p>
            <a:r>
              <a:rPr lang="en-US" dirty="0" smtClean="0"/>
              <a:t>Design differences</a:t>
            </a:r>
          </a:p>
          <a:p>
            <a:pPr lvl="1"/>
            <a:r>
              <a:rPr lang="en-US" dirty="0" smtClean="0"/>
              <a:t>ICOOL model idealized</a:t>
            </a:r>
          </a:p>
          <a:p>
            <a:pPr lvl="2"/>
            <a:r>
              <a:rPr lang="en-US" dirty="0" smtClean="0"/>
              <a:t>no fringe fields</a:t>
            </a:r>
          </a:p>
          <a:p>
            <a:pPr lvl="1"/>
            <a:r>
              <a:rPr lang="en-US" dirty="0" smtClean="0"/>
              <a:t>G4BL coils</a:t>
            </a:r>
          </a:p>
          <a:p>
            <a:pPr marL="857250" lvl="2" indent="0">
              <a:buNone/>
            </a:pPr>
            <a:r>
              <a:rPr lang="en-US" dirty="0" smtClean="0"/>
              <a:t>smaller  aperture cuts ?</a:t>
            </a:r>
          </a:p>
          <a:p>
            <a:pPr lvl="1"/>
            <a:r>
              <a:rPr lang="en-US" dirty="0" smtClean="0"/>
              <a:t>design matched within ICOOL</a:t>
            </a:r>
          </a:p>
          <a:p>
            <a:pPr lvl="2"/>
            <a:r>
              <a:rPr lang="en-US" dirty="0" smtClean="0"/>
              <a:t>not </a:t>
            </a:r>
            <a:r>
              <a:rPr lang="en-US" dirty="0" err="1" smtClean="0"/>
              <a:t>rematched</a:t>
            </a:r>
            <a:r>
              <a:rPr lang="en-US" dirty="0" smtClean="0"/>
              <a:t> for G4bl</a:t>
            </a:r>
          </a:p>
          <a:p>
            <a:r>
              <a:rPr lang="en-US" sz="1800" dirty="0" smtClean="0"/>
              <a:t>scraping of larger amplitudes would give this behavior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533" y="866775"/>
            <a:ext cx="3973392" cy="2677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979" y="3544653"/>
            <a:ext cx="3777396" cy="2845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9437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Chicane Anomaly (</a:t>
            </a:r>
            <a:r>
              <a:rPr lang="en-US" dirty="0" err="1" smtClean="0"/>
              <a:t>Snopok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6979" y="770603"/>
            <a:ext cx="7093975" cy="5524500"/>
          </a:xfrm>
        </p:spPr>
        <p:txBody>
          <a:bodyPr/>
          <a:lstStyle/>
          <a:p>
            <a:r>
              <a:rPr lang="en-US" sz="2400" dirty="0" smtClean="0"/>
              <a:t>Anomaly is due to difference in G4BL/ICOOL in modeling </a:t>
            </a:r>
            <a:r>
              <a:rPr lang="en-US" sz="2400" dirty="0" smtClean="0">
                <a:sym typeface="Symbol"/>
              </a:rPr>
              <a:t> interactions </a:t>
            </a:r>
          </a:p>
          <a:p>
            <a:pPr lvl="1"/>
            <a:r>
              <a:rPr lang="en-US" sz="2000" dirty="0" err="1" smtClean="0">
                <a:sym typeface="Symbol"/>
              </a:rPr>
              <a:t>Icool</a:t>
            </a:r>
            <a:r>
              <a:rPr lang="en-US" sz="2000" dirty="0" smtClean="0">
                <a:sym typeface="Symbol"/>
              </a:rPr>
              <a:t> is missing nuclear interactions that cause  loss in material </a:t>
            </a:r>
          </a:p>
          <a:p>
            <a:pPr lvl="2"/>
            <a:r>
              <a:rPr lang="en-US" sz="2000" dirty="0" smtClean="0">
                <a:sym typeface="Symbol"/>
              </a:rPr>
              <a:t>ICOOL adds ’s from ’s that have not decayed before absorber.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Decay length for </a:t>
            </a:r>
            <a:r>
              <a:rPr lang="el-GR" sz="2400" dirty="0" smtClean="0">
                <a:latin typeface="Comic Sans MS"/>
                <a:sym typeface="Wingdings" panose="05000000000000000000" pitchFamily="2" charset="2"/>
              </a:rPr>
              <a:t>π</a:t>
            </a:r>
            <a:r>
              <a:rPr lang="en-US" sz="2400" dirty="0" smtClean="0">
                <a:latin typeface="Comic Sans MS"/>
                <a:sym typeface="Wingdings" panose="05000000000000000000" pitchFamily="2" charset="2"/>
              </a:rPr>
              <a:t>’s is 7.8</a:t>
            </a:r>
            <a:r>
              <a:rPr lang="el-GR" sz="2400" dirty="0" smtClean="0">
                <a:latin typeface="Comic Sans MS"/>
                <a:sym typeface="Wingdings" panose="05000000000000000000" pitchFamily="2" charset="2"/>
              </a:rPr>
              <a:t>βγ</a:t>
            </a:r>
            <a:r>
              <a:rPr lang="en-US" sz="2400" dirty="0" smtClean="0">
                <a:latin typeface="Comic Sans MS"/>
                <a:sym typeface="Wingdings" panose="05000000000000000000" pitchFamily="2" charset="2"/>
              </a:rPr>
              <a:t> m</a:t>
            </a:r>
            <a:endParaRPr lang="en-US" sz="2400" dirty="0" smtClean="0">
              <a:sym typeface="Wingdings" panose="05000000000000000000" pitchFamily="2" charset="2"/>
            </a:endParaRPr>
          </a:p>
          <a:p>
            <a:pPr lvl="1"/>
            <a:r>
              <a:rPr lang="el-GR" sz="2000" dirty="0" smtClean="0">
                <a:sym typeface="Wingdings" panose="05000000000000000000" pitchFamily="2" charset="2"/>
              </a:rPr>
              <a:t>βγ</a:t>
            </a:r>
            <a:r>
              <a:rPr lang="en-US" sz="2000" dirty="0" smtClean="0">
                <a:sym typeface="Wingdings" panose="05000000000000000000" pitchFamily="2" charset="2"/>
              </a:rPr>
              <a:t> = ~2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Absorber is 29m downstream</a:t>
            </a:r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400" dirty="0" smtClean="0">
                <a:sym typeface="Wingdings" panose="05000000000000000000" pitchFamily="2" charset="2"/>
              </a:rPr>
              <a:t> </a:t>
            </a:r>
            <a:r>
              <a:rPr lang="en-US" sz="2400" dirty="0" smtClean="0">
                <a:sym typeface="Symbol"/>
              </a:rPr>
              <a:t>Place absorber further downstream</a:t>
            </a:r>
          </a:p>
          <a:p>
            <a:pPr lvl="1"/>
            <a:r>
              <a:rPr lang="en-US" sz="2000" dirty="0" smtClean="0">
                <a:latin typeface="Comic Sans MS"/>
                <a:sym typeface="Symbol"/>
              </a:rPr>
              <a:t>π</a:t>
            </a:r>
            <a:r>
              <a:rPr lang="en-US" sz="2000" dirty="0">
                <a:latin typeface="Comic Sans MS"/>
                <a:sym typeface="Symbol"/>
              </a:rPr>
              <a:t> </a:t>
            </a:r>
            <a:r>
              <a:rPr lang="en-US" sz="2000" dirty="0" smtClean="0">
                <a:latin typeface="Comic Sans MS"/>
                <a:sym typeface="Symbol"/>
              </a:rPr>
              <a:t>‘s decay before absorber</a:t>
            </a:r>
          </a:p>
          <a:p>
            <a:pPr lvl="1"/>
            <a:endParaRPr lang="en-US" sz="2000" dirty="0">
              <a:latin typeface="Comic Sans MS"/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pPr lvl="3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3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325 Front End with Absorber-Rematch</a:t>
            </a:r>
            <a:endParaRPr lang="en-US" dirty="0">
              <a:latin typeface="Estrangelo Edessa" pitchFamily="66" charset="0"/>
              <a:cs typeface="Estrangelo Edessa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4458" y="2455862"/>
            <a:ext cx="8295841" cy="3868738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en-US" sz="2000" dirty="0" err="1" smtClean="0"/>
              <a:t>Muon</a:t>
            </a:r>
            <a:r>
              <a:rPr lang="en-US" sz="2000" dirty="0" smtClean="0"/>
              <a:t> collider” version</a:t>
            </a:r>
          </a:p>
          <a:p>
            <a:pPr lvl="1"/>
            <a:r>
              <a:rPr lang="en-US" sz="1800" baseline="-25000" dirty="0"/>
              <a:t>*</a:t>
            </a:r>
            <a:r>
              <a:rPr lang="en-US" sz="1800" dirty="0"/>
              <a:t>+</a:t>
            </a:r>
            <a:r>
              <a:rPr lang="en-US" sz="1800" dirty="0" smtClean="0"/>
              <a:t>12.5</a:t>
            </a:r>
            <a:r>
              <a:rPr lang="en-US" sz="1800" dirty="0"/>
              <a:t>°,-</a:t>
            </a:r>
            <a:r>
              <a:rPr lang="en-US" sz="1800" dirty="0" smtClean="0"/>
              <a:t>12.5º</a:t>
            </a:r>
          </a:p>
          <a:p>
            <a:r>
              <a:rPr lang="en-US" sz="2000" dirty="0" smtClean="0"/>
              <a:t>Add chicane + </a:t>
            </a:r>
            <a:r>
              <a:rPr lang="en-US" sz="2000" dirty="0"/>
              <a:t>absorber</a:t>
            </a:r>
          </a:p>
          <a:p>
            <a:pPr lvl="2"/>
            <a:r>
              <a:rPr lang="en-US" sz="1600" dirty="0"/>
              <a:t>particle </a:t>
            </a:r>
            <a:r>
              <a:rPr lang="en-US" sz="1600" dirty="0" smtClean="0"/>
              <a:t>1-283 </a:t>
            </a:r>
            <a:r>
              <a:rPr lang="en-US" sz="1600" dirty="0"/>
              <a:t>MeV/c</a:t>
            </a:r>
          </a:p>
          <a:p>
            <a:pPr lvl="2"/>
            <a:r>
              <a:rPr lang="en-US" sz="1600" dirty="0"/>
              <a:t>particle </a:t>
            </a:r>
            <a:r>
              <a:rPr lang="en-US" sz="1600" dirty="0" smtClean="0"/>
              <a:t>2-194 MeV/c</a:t>
            </a:r>
            <a:endParaRPr lang="en-US" sz="1600" dirty="0"/>
          </a:p>
          <a:p>
            <a:pPr lvl="1"/>
            <a:r>
              <a:rPr lang="en-US" sz="1800" dirty="0"/>
              <a:t>absorber at  29m</a:t>
            </a:r>
          </a:p>
          <a:p>
            <a:pPr lvl="2"/>
            <a:r>
              <a:rPr lang="en-US" sz="1600" dirty="0"/>
              <a:t>10cm Be</a:t>
            </a:r>
          </a:p>
          <a:p>
            <a:pPr lvl="2"/>
            <a:r>
              <a:rPr lang="en-US" sz="1600" dirty="0"/>
              <a:t>particle </a:t>
            </a:r>
            <a:r>
              <a:rPr lang="en-US" sz="1600" dirty="0" smtClean="0"/>
              <a:t>1-250 </a:t>
            </a:r>
            <a:r>
              <a:rPr lang="en-US" sz="1600" dirty="0"/>
              <a:t>MeV/c</a:t>
            </a:r>
          </a:p>
          <a:p>
            <a:pPr lvl="2"/>
            <a:r>
              <a:rPr lang="en-US" sz="1600" dirty="0"/>
              <a:t>particle </a:t>
            </a:r>
            <a:r>
              <a:rPr lang="en-US" sz="1600" dirty="0" smtClean="0"/>
              <a:t>2-154 </a:t>
            </a:r>
            <a:r>
              <a:rPr lang="en-US" sz="1600" dirty="0"/>
              <a:t>MeV/c</a:t>
            </a:r>
          </a:p>
          <a:p>
            <a:pPr lvl="1"/>
            <a:r>
              <a:rPr lang="en-US" sz="1800" dirty="0"/>
              <a:t>Bunch </a:t>
            </a:r>
            <a:r>
              <a:rPr lang="en-US" sz="1800" dirty="0" smtClean="0"/>
              <a:t>N=12 0</a:t>
            </a:r>
            <a:r>
              <a:rPr lang="en-US" sz="1800" dirty="0" smtClean="0">
                <a:sym typeface="Wingdings" panose="05000000000000000000" pitchFamily="2" charset="2"/>
              </a:rPr>
              <a:t>15 MV/m :496 365 MHz</a:t>
            </a:r>
            <a:endParaRPr lang="en-US" sz="1800" dirty="0"/>
          </a:p>
          <a:p>
            <a:pPr lvl="1"/>
            <a:r>
              <a:rPr lang="en-US" sz="1800" dirty="0"/>
              <a:t>Rotate </a:t>
            </a:r>
            <a:r>
              <a:rPr lang="en-US" sz="1800" dirty="0" smtClean="0"/>
              <a:t>N=12.045 – 20MV/m : 365 </a:t>
            </a:r>
            <a:r>
              <a:rPr lang="en-US" sz="1800" dirty="0" smtClean="0">
                <a:sym typeface="Wingdings" panose="05000000000000000000" pitchFamily="2" charset="2"/>
              </a:rPr>
              <a:t> 326.5 MHz</a:t>
            </a:r>
            <a:endParaRPr lang="en-US" sz="1800" dirty="0"/>
          </a:p>
          <a:p>
            <a:pPr lvl="1"/>
            <a:r>
              <a:rPr lang="en-US" sz="1800" dirty="0"/>
              <a:t>Cool </a:t>
            </a:r>
            <a:r>
              <a:rPr lang="en-US" sz="1800" dirty="0" smtClean="0"/>
              <a:t>-325MHz -25 MV/m</a:t>
            </a:r>
            <a:endParaRPr lang="en-US" sz="1800" dirty="0"/>
          </a:p>
          <a:p>
            <a:pPr lvl="2"/>
            <a:r>
              <a:rPr lang="en-US" sz="1600" dirty="0" err="1" smtClean="0"/>
              <a:t>p</a:t>
            </a:r>
            <a:r>
              <a:rPr lang="en-US" sz="1600" baseline="-25000" dirty="0" err="1" smtClean="0"/>
              <a:t>ref</a:t>
            </a:r>
            <a:r>
              <a:rPr lang="en-US" sz="1600" dirty="0" smtClean="0"/>
              <a:t>=245 </a:t>
            </a:r>
            <a:r>
              <a:rPr lang="en-US" sz="1600" dirty="0"/>
              <a:t>MeV/c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8" name="Text Box 38"/>
          <p:cNvSpPr txBox="1">
            <a:spLocks noChangeArrowheads="1"/>
          </p:cNvSpPr>
          <p:nvPr/>
        </p:nvSpPr>
        <p:spPr bwMode="auto">
          <a:xfrm>
            <a:off x="472074" y="888999"/>
            <a:ext cx="974494" cy="33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ja-JP" b="1">
                <a:solidFill>
                  <a:srgbClr val="0000FF"/>
                </a:solidFill>
                <a:ea typeface="MS Mincho" pitchFamily="49" charset="-128"/>
              </a:rPr>
              <a:t>p</a:t>
            </a:r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472074" y="1001047"/>
            <a:ext cx="8055151" cy="1454815"/>
            <a:chOff x="472074" y="1001047"/>
            <a:chExt cx="8055151" cy="1454815"/>
          </a:xfrm>
        </p:grpSpPr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143111" y="2119718"/>
              <a:ext cx="671037" cy="3361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 dirty="0" smtClean="0">
                  <a:latin typeface="Times New Roman" pitchFamily="18" charset="0"/>
                  <a:ea typeface="MS Mincho" pitchFamily="49" charset="-128"/>
                </a:rPr>
                <a:t>14.75 </a:t>
              </a:r>
              <a:r>
                <a:rPr lang="en-US" altLang="ja-JP" sz="1200" b="1" dirty="0">
                  <a:latin typeface="Times New Roman" pitchFamily="18" charset="0"/>
                  <a:ea typeface="MS Mincho" pitchFamily="49" charset="-128"/>
                </a:rPr>
                <a:t>m</a:t>
              </a:r>
              <a:endParaRPr lang="en-US" sz="1200" dirty="0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3103839" y="2098935"/>
              <a:ext cx="1007007" cy="3361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 dirty="0" smtClean="0">
                  <a:latin typeface="Times New Roman" pitchFamily="18" charset="0"/>
                  <a:ea typeface="MS Mincho" pitchFamily="49" charset="-128"/>
                </a:rPr>
                <a:t>~39.5m</a:t>
              </a:r>
              <a:endParaRPr lang="en-US" sz="1200" dirty="0"/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808044" y="1560383"/>
              <a:ext cx="447057" cy="7834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>
                  <a:latin typeface="Arial Narrow" pitchFamily="34" charset="0"/>
                  <a:ea typeface="MS Mincho" pitchFamily="49" charset="-128"/>
                </a:rPr>
                <a:t>FE Target</a:t>
              </a:r>
              <a:endParaRPr lang="en-US" sz="1200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143111" y="1784478"/>
              <a:ext cx="783027" cy="335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en-US" altLang="ja-JP" sz="800" b="1">
                  <a:latin typeface="Arial Narrow" pitchFamily="34" charset="0"/>
                  <a:ea typeface="MS Mincho" pitchFamily="49" charset="-128"/>
                </a:rPr>
                <a:t>Solenoid</a:t>
              </a:r>
              <a:endParaRPr lang="en-US" sz="1800"/>
            </a:p>
          </p:txBody>
        </p:sp>
        <p:sp>
          <p:nvSpPr>
            <p:cNvPr id="10" name="AutoShape 10"/>
            <p:cNvSpPr>
              <a:spLocks noChangeArrowheads="1"/>
            </p:cNvSpPr>
            <p:nvPr/>
          </p:nvSpPr>
          <p:spPr bwMode="auto">
            <a:xfrm>
              <a:off x="808044" y="1225143"/>
              <a:ext cx="335067" cy="335240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472074" y="1214299"/>
              <a:ext cx="335970" cy="1219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 rot="1196606">
              <a:off x="810753" y="1317311"/>
              <a:ext cx="223980" cy="1120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AutoShape 13"/>
            <p:cNvSpPr>
              <a:spLocks noChangeArrowheads="1"/>
            </p:cNvSpPr>
            <p:nvPr/>
          </p:nvSpPr>
          <p:spPr bwMode="auto">
            <a:xfrm>
              <a:off x="1031121" y="1225143"/>
              <a:ext cx="111990" cy="335240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AutoShape 14"/>
            <p:cNvSpPr>
              <a:spLocks noChangeArrowheads="1"/>
            </p:cNvSpPr>
            <p:nvPr/>
          </p:nvSpPr>
          <p:spPr bwMode="auto">
            <a:xfrm>
              <a:off x="1703061" y="1001047"/>
              <a:ext cx="111087" cy="783431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1143111" y="1001047"/>
              <a:ext cx="559950" cy="242168"/>
            </a:xfrm>
            <a:custGeom>
              <a:avLst/>
              <a:gdLst>
                <a:gd name="T0" fmla="*/ 0 w 720"/>
                <a:gd name="T1" fmla="*/ 117 h 390"/>
                <a:gd name="T2" fmla="*/ 115 w 720"/>
                <a:gd name="T3" fmla="*/ 117 h 390"/>
                <a:gd name="T4" fmla="*/ 344 w 720"/>
                <a:gd name="T5" fmla="*/ 58 h 390"/>
                <a:gd name="T6" fmla="*/ 460 w 720"/>
                <a:gd name="T7" fmla="*/ 0 h 3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0"/>
                <a:gd name="T13" fmla="*/ 0 h 390"/>
                <a:gd name="T14" fmla="*/ 720 w 720"/>
                <a:gd name="T15" fmla="*/ 390 h 3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0" h="390">
                  <a:moveTo>
                    <a:pt x="0" y="360"/>
                  </a:moveTo>
                  <a:cubicBezTo>
                    <a:pt x="45" y="375"/>
                    <a:pt x="90" y="390"/>
                    <a:pt x="180" y="360"/>
                  </a:cubicBezTo>
                  <a:cubicBezTo>
                    <a:pt x="270" y="330"/>
                    <a:pt x="450" y="240"/>
                    <a:pt x="540" y="180"/>
                  </a:cubicBezTo>
                  <a:cubicBezTo>
                    <a:pt x="630" y="120"/>
                    <a:pt x="690" y="30"/>
                    <a:pt x="72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1143111" y="1523335"/>
              <a:ext cx="559950" cy="261144"/>
            </a:xfrm>
            <a:custGeom>
              <a:avLst/>
              <a:gdLst>
                <a:gd name="T0" fmla="*/ 0 w 720"/>
                <a:gd name="T1" fmla="*/ 19 h 420"/>
                <a:gd name="T2" fmla="*/ 230 w 720"/>
                <a:gd name="T3" fmla="*/ 19 h 420"/>
                <a:gd name="T4" fmla="*/ 460 w 720"/>
                <a:gd name="T5" fmla="*/ 137 h 420"/>
                <a:gd name="T6" fmla="*/ 0 60000 65536"/>
                <a:gd name="T7" fmla="*/ 0 60000 65536"/>
                <a:gd name="T8" fmla="*/ 0 60000 65536"/>
                <a:gd name="T9" fmla="*/ 0 w 720"/>
                <a:gd name="T10" fmla="*/ 0 h 420"/>
                <a:gd name="T11" fmla="*/ 720 w 720"/>
                <a:gd name="T12" fmla="*/ 420 h 4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420">
                  <a:moveTo>
                    <a:pt x="0" y="60"/>
                  </a:moveTo>
                  <a:cubicBezTo>
                    <a:pt x="120" y="30"/>
                    <a:pt x="240" y="0"/>
                    <a:pt x="360" y="60"/>
                  </a:cubicBezTo>
                  <a:cubicBezTo>
                    <a:pt x="480" y="120"/>
                    <a:pt x="600" y="270"/>
                    <a:pt x="720" y="42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AutoShape 17"/>
            <p:cNvSpPr>
              <a:spLocks noChangeArrowheads="1"/>
            </p:cNvSpPr>
            <p:nvPr/>
          </p:nvSpPr>
          <p:spPr bwMode="auto">
            <a:xfrm>
              <a:off x="4052141" y="1001047"/>
              <a:ext cx="111990" cy="783431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1814148" y="1001047"/>
              <a:ext cx="2909030" cy="9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1814148" y="1784478"/>
              <a:ext cx="2909030" cy="9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1143111" y="1672431"/>
              <a:ext cx="903" cy="5593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1703061" y="1896526"/>
              <a:ext cx="0" cy="335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4052141" y="1896526"/>
              <a:ext cx="903" cy="335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808044" y="1672431"/>
              <a:ext cx="0" cy="5593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2712325" y="1764599"/>
              <a:ext cx="1790034" cy="335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 dirty="0">
                  <a:ea typeface="MS Mincho" pitchFamily="49" charset="-128"/>
                </a:rPr>
                <a:t>Drift</a:t>
              </a:r>
              <a:endParaRPr lang="en-US" sz="1400" dirty="0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>
              <a:off x="1143111" y="2119718"/>
              <a:ext cx="559950" cy="9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4723178" y="1784478"/>
              <a:ext cx="3692057" cy="9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4723178" y="1001047"/>
              <a:ext cx="3804047" cy="9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AutoShape 29"/>
            <p:cNvSpPr>
              <a:spLocks noChangeArrowheads="1"/>
            </p:cNvSpPr>
            <p:nvPr/>
          </p:nvSpPr>
          <p:spPr bwMode="auto">
            <a:xfrm>
              <a:off x="5171138" y="1001047"/>
              <a:ext cx="111990" cy="783431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AutoShape 30"/>
            <p:cNvSpPr>
              <a:spLocks noChangeArrowheads="1"/>
            </p:cNvSpPr>
            <p:nvPr/>
          </p:nvSpPr>
          <p:spPr bwMode="auto">
            <a:xfrm>
              <a:off x="6401221" y="1001047"/>
              <a:ext cx="111990" cy="783431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AutoShape 31"/>
            <p:cNvSpPr>
              <a:spLocks noChangeArrowheads="1"/>
            </p:cNvSpPr>
            <p:nvPr/>
          </p:nvSpPr>
          <p:spPr bwMode="auto">
            <a:xfrm>
              <a:off x="8415235" y="1001047"/>
              <a:ext cx="111990" cy="783431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Text Box 32"/>
            <p:cNvSpPr txBox="1">
              <a:spLocks noChangeArrowheads="1"/>
            </p:cNvSpPr>
            <p:nvPr/>
          </p:nvSpPr>
          <p:spPr bwMode="auto">
            <a:xfrm>
              <a:off x="3940151" y="1784478"/>
              <a:ext cx="1230987" cy="335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>
                  <a:ea typeface="MS Mincho" pitchFamily="49" charset="-128"/>
                </a:rPr>
                <a:t>Buncher</a:t>
              </a:r>
              <a:endParaRPr lang="en-US" sz="1400"/>
            </a:p>
          </p:txBody>
        </p:sp>
        <p:sp>
          <p:nvSpPr>
            <p:cNvPr id="33" name="Text Box 33"/>
            <p:cNvSpPr txBox="1">
              <a:spLocks noChangeArrowheads="1"/>
            </p:cNvSpPr>
            <p:nvPr/>
          </p:nvSpPr>
          <p:spPr bwMode="auto">
            <a:xfrm>
              <a:off x="5171138" y="1784478"/>
              <a:ext cx="1230084" cy="335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>
                  <a:ea typeface="MS Mincho" pitchFamily="49" charset="-128"/>
                </a:rPr>
                <a:t>Rotator</a:t>
              </a:r>
              <a:endParaRPr lang="en-US" sz="1400"/>
            </a:p>
          </p:txBody>
        </p:sp>
        <p:sp>
          <p:nvSpPr>
            <p:cNvPr id="34" name="Text Box 34"/>
            <p:cNvSpPr txBox="1">
              <a:spLocks noChangeArrowheads="1"/>
            </p:cNvSpPr>
            <p:nvPr/>
          </p:nvSpPr>
          <p:spPr bwMode="auto">
            <a:xfrm>
              <a:off x="6849181" y="1784478"/>
              <a:ext cx="1230084" cy="335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>
                  <a:ea typeface="MS Mincho" pitchFamily="49" charset="-128"/>
                </a:rPr>
                <a:t>Cooler</a:t>
              </a:r>
              <a:endParaRPr lang="en-US" sz="1400"/>
            </a:p>
          </p:txBody>
        </p:sp>
        <p:sp>
          <p:nvSpPr>
            <p:cNvPr id="35" name="Text Box 35"/>
            <p:cNvSpPr txBox="1">
              <a:spLocks noChangeArrowheads="1"/>
            </p:cNvSpPr>
            <p:nvPr/>
          </p:nvSpPr>
          <p:spPr bwMode="auto">
            <a:xfrm>
              <a:off x="4048529" y="2099839"/>
              <a:ext cx="1007007" cy="2656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 dirty="0" smtClean="0">
                  <a:latin typeface="Times New Roman" pitchFamily="18" charset="0"/>
                  <a:ea typeface="MS Mincho" pitchFamily="49" charset="-128"/>
                </a:rPr>
                <a:t>~21m</a:t>
              </a:r>
              <a:endParaRPr lang="en-US" sz="1200" dirty="0"/>
            </a:p>
          </p:txBody>
        </p:sp>
        <p:sp>
          <p:nvSpPr>
            <p:cNvPr id="36" name="Text Box 36"/>
            <p:cNvSpPr txBox="1">
              <a:spLocks noChangeArrowheads="1"/>
            </p:cNvSpPr>
            <p:nvPr/>
          </p:nvSpPr>
          <p:spPr bwMode="auto">
            <a:xfrm>
              <a:off x="5356283" y="2120622"/>
              <a:ext cx="1007007" cy="2656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 dirty="0" smtClean="0">
                  <a:latin typeface="Times New Roman" pitchFamily="18" charset="0"/>
                  <a:ea typeface="MS Mincho" pitchFamily="49" charset="-128"/>
                </a:rPr>
                <a:t>24 </a:t>
              </a:r>
              <a:r>
                <a:rPr lang="en-US" altLang="ja-JP" sz="1200" b="1" dirty="0">
                  <a:latin typeface="Times New Roman" pitchFamily="18" charset="0"/>
                  <a:ea typeface="MS Mincho" pitchFamily="49" charset="-128"/>
                </a:rPr>
                <a:t>m</a:t>
              </a:r>
              <a:endParaRPr lang="en-US" sz="1200" dirty="0"/>
            </a:p>
          </p:txBody>
        </p:sp>
        <p:sp>
          <p:nvSpPr>
            <p:cNvPr id="37" name="Text Box 37"/>
            <p:cNvSpPr txBox="1">
              <a:spLocks noChangeArrowheads="1"/>
            </p:cNvSpPr>
            <p:nvPr/>
          </p:nvSpPr>
          <p:spPr bwMode="auto">
            <a:xfrm>
              <a:off x="6974719" y="2138694"/>
              <a:ext cx="1007007" cy="2656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dirty="0">
                  <a:latin typeface="Times New Roman" pitchFamily="18" charset="0"/>
                  <a:ea typeface="MS Mincho" pitchFamily="49" charset="-128"/>
                </a:rPr>
                <a:t>~</a:t>
              </a:r>
              <a:r>
                <a:rPr lang="en-US" altLang="ja-JP" sz="1400" b="1" dirty="0">
                  <a:latin typeface="Times New Roman" pitchFamily="18" charset="0"/>
                  <a:ea typeface="MS Mincho" pitchFamily="49" charset="-128"/>
                </a:rPr>
                <a:t>80 </a:t>
              </a:r>
              <a:r>
                <a:rPr lang="en-US" altLang="ja-JP" sz="900" b="1" dirty="0">
                  <a:latin typeface="Times New Roman" pitchFamily="18" charset="0"/>
                  <a:ea typeface="MS Mincho" pitchFamily="49" charset="-128"/>
                </a:rPr>
                <a:t>m</a:t>
              </a:r>
              <a:endParaRPr lang="en-US" sz="1800" dirty="0"/>
            </a:p>
          </p:txBody>
        </p:sp>
        <p:sp>
          <p:nvSpPr>
            <p:cNvPr id="39" name="Text Box 39"/>
            <p:cNvSpPr txBox="1">
              <a:spLocks noChangeArrowheads="1"/>
            </p:cNvSpPr>
            <p:nvPr/>
          </p:nvSpPr>
          <p:spPr bwMode="auto">
            <a:xfrm>
              <a:off x="2036983" y="1214299"/>
              <a:ext cx="1299626" cy="366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en-US" altLang="ja-JP" sz="1800" b="1" dirty="0" smtClean="0">
                  <a:solidFill>
                    <a:srgbClr val="6600CC"/>
                  </a:solidFill>
                  <a:ea typeface="MS Mincho" pitchFamily="49" charset="-128"/>
                </a:rPr>
                <a:t>π   </a:t>
              </a:r>
              <a:r>
                <a:rPr lang="en-US" altLang="ja-JP" sz="1800" b="1" dirty="0" smtClean="0">
                  <a:solidFill>
                    <a:srgbClr val="D60093"/>
                  </a:solidFill>
                  <a:ea typeface="MS Mincho" pitchFamily="49" charset="-128"/>
                </a:rPr>
                <a:t>→</a:t>
              </a:r>
              <a:r>
                <a:rPr lang="en-US" altLang="ja-JP" sz="1800" b="1" dirty="0">
                  <a:solidFill>
                    <a:srgbClr val="D60093"/>
                  </a:solidFill>
                  <a:ea typeface="MS Mincho" pitchFamily="49" charset="-128"/>
                </a:rPr>
                <a:t>μ</a:t>
              </a:r>
              <a:endParaRPr lang="en-US" sz="1800" dirty="0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>
              <a:off x="3073132" y="1432974"/>
              <a:ext cx="3901587" cy="904"/>
            </a:xfrm>
            <a:prstGeom prst="line">
              <a:avLst/>
            </a:prstGeom>
            <a:noFill/>
            <a:ln w="9525">
              <a:solidFill>
                <a:srgbClr val="D60093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1015767" y="1394118"/>
              <a:ext cx="893210" cy="38855"/>
            </a:xfrm>
            <a:prstGeom prst="line">
              <a:avLst/>
            </a:prstGeom>
            <a:noFill/>
            <a:ln w="9525">
              <a:solidFill>
                <a:srgbClr val="66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lowchart: Direct Access Storage 41"/>
            <p:cNvSpPr/>
            <p:nvPr/>
          </p:nvSpPr>
          <p:spPr bwMode="auto">
            <a:xfrm>
              <a:off x="2474976" y="1001951"/>
              <a:ext cx="110909" cy="783431"/>
            </a:xfrm>
            <a:prstGeom prst="flowChartMagneticDrum">
              <a:avLst/>
            </a:prstGeom>
            <a:solidFill>
              <a:schemeClr val="accent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82" name="Text Box 6"/>
            <p:cNvSpPr txBox="1">
              <a:spLocks noChangeArrowheads="1"/>
            </p:cNvSpPr>
            <p:nvPr/>
          </p:nvSpPr>
          <p:spPr bwMode="auto">
            <a:xfrm>
              <a:off x="1790505" y="1917309"/>
              <a:ext cx="795380" cy="3361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 dirty="0" smtClean="0">
                  <a:latin typeface="Times New Roman" pitchFamily="18" charset="0"/>
                  <a:ea typeface="MS Mincho" pitchFamily="49" charset="-128"/>
                </a:rPr>
                <a:t>4+10.1 </a:t>
              </a:r>
              <a:r>
                <a:rPr lang="en-US" altLang="ja-JP" sz="1200" b="1" dirty="0">
                  <a:latin typeface="Times New Roman" pitchFamily="18" charset="0"/>
                  <a:ea typeface="MS Mincho" pitchFamily="49" charset="-128"/>
                </a:rPr>
                <a:t>m</a:t>
              </a:r>
              <a:endParaRPr lang="en-US" sz="1200" dirty="0"/>
            </a:p>
          </p:txBody>
        </p:sp>
        <p:sp>
          <p:nvSpPr>
            <p:cNvPr id="83" name="Text Box 6"/>
            <p:cNvSpPr txBox="1">
              <a:spLocks noChangeArrowheads="1"/>
            </p:cNvSpPr>
            <p:nvPr/>
          </p:nvSpPr>
          <p:spPr bwMode="auto">
            <a:xfrm>
              <a:off x="2434673" y="2007670"/>
              <a:ext cx="486730" cy="3361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 dirty="0" smtClean="0">
                  <a:solidFill>
                    <a:srgbClr val="0033CC"/>
                  </a:solidFill>
                  <a:latin typeface="Times New Roman" pitchFamily="18" charset="0"/>
                  <a:ea typeface="MS Mincho" pitchFamily="49" charset="-128"/>
                </a:rPr>
                <a:t>0.1 m Be</a:t>
              </a:r>
              <a:endParaRPr lang="en-US" sz="1200" dirty="0">
                <a:solidFill>
                  <a:srgbClr val="0033CC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715774" y="728244"/>
            <a:ext cx="9348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Chicane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723178" y="2660649"/>
            <a:ext cx="38370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/>
              <a:t>SREGION         ! </a:t>
            </a:r>
            <a:r>
              <a:rPr lang="en-US" dirty="0" err="1"/>
              <a:t>bentsol</a:t>
            </a:r>
            <a:endParaRPr lang="en-US" dirty="0"/>
          </a:p>
          <a:p>
            <a:pPr algn="l"/>
            <a:r>
              <a:rPr lang="en-US" dirty="0"/>
              <a:t>5.0  1   1e-2</a:t>
            </a:r>
          </a:p>
          <a:p>
            <a:pPr algn="l"/>
            <a:r>
              <a:rPr lang="en-US" dirty="0"/>
              <a:t>1  0.   1.0</a:t>
            </a:r>
          </a:p>
          <a:p>
            <a:pPr algn="l"/>
            <a:r>
              <a:rPr lang="en-US" dirty="0"/>
              <a:t>BSOL</a:t>
            </a:r>
          </a:p>
          <a:p>
            <a:pPr algn="l"/>
            <a:r>
              <a:rPr lang="en-US" dirty="0"/>
              <a:t>1 </a:t>
            </a:r>
            <a:r>
              <a:rPr lang="en-US" dirty="0" smtClean="0"/>
              <a:t>2.0 </a:t>
            </a:r>
            <a:r>
              <a:rPr lang="en-US" dirty="0"/>
              <a:t>0.0 1 </a:t>
            </a:r>
            <a:r>
              <a:rPr lang="en-US" dirty="0" smtClean="0"/>
              <a:t>0.283 0.0  0.043636  </a:t>
            </a:r>
            <a:r>
              <a:rPr lang="en-US" dirty="0"/>
              <a:t>0.0 0.0 0.0  0. 0. 0. 0. 0.</a:t>
            </a:r>
          </a:p>
          <a:p>
            <a:pPr algn="l"/>
            <a:r>
              <a:rPr lang="en-US" dirty="0"/>
              <a:t>VAC</a:t>
            </a:r>
          </a:p>
          <a:p>
            <a:pPr algn="l"/>
            <a:r>
              <a:rPr lang="en-US" dirty="0"/>
              <a:t>NONE</a:t>
            </a:r>
          </a:p>
          <a:p>
            <a:pPr algn="l"/>
            <a:r>
              <a:rPr lang="en-US" dirty="0"/>
              <a:t>   0. 0. 0. 0. 0.   0. 0. 0. 0. 0.</a:t>
            </a:r>
          </a:p>
        </p:txBody>
      </p:sp>
    </p:spTree>
    <p:extLst>
      <p:ext uri="{BB962C8B-B14F-4D97-AF65-F5344CB8AC3E}">
        <p14:creationId xmlns:p14="http://schemas.microsoft.com/office/powerpoint/2010/main" val="1736591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Update  Chicane to reduce </a:t>
            </a:r>
            <a:r>
              <a:rPr lang="en-US" dirty="0" smtClean="0">
                <a:latin typeface="Estrangelo Edessa" pitchFamily="66" charset="0"/>
                <a:cs typeface="Estrangelo Edessa" pitchFamily="66" charset="0"/>
                <a:sym typeface="Symbol"/>
              </a:rPr>
              <a:t> losses</a:t>
            </a:r>
            <a:endParaRPr lang="en-US" dirty="0">
              <a:latin typeface="Estrangelo Edessa" pitchFamily="66" charset="0"/>
              <a:cs typeface="Estrangelo Edessa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5462" y="2455862"/>
            <a:ext cx="5774323" cy="3868738"/>
          </a:xfrm>
        </p:spPr>
        <p:txBody>
          <a:bodyPr/>
          <a:lstStyle/>
          <a:p>
            <a:r>
              <a:rPr lang="en-US" sz="2000" dirty="0" smtClean="0"/>
              <a:t>Add 10 m drift after chicane</a:t>
            </a:r>
          </a:p>
          <a:p>
            <a:pPr marL="457200" lvl="1" indent="0">
              <a:buNone/>
            </a:pPr>
            <a:r>
              <a:rPr lang="en-US" sz="1600" baseline="-25000" dirty="0" smtClean="0"/>
              <a:t>*</a:t>
            </a:r>
            <a:r>
              <a:rPr lang="en-US" sz="1600" dirty="0" smtClean="0"/>
              <a:t>6m  </a:t>
            </a:r>
            <a:r>
              <a:rPr lang="en-US" sz="1600" dirty="0" smtClean="0">
                <a:sym typeface="Wingdings" panose="05000000000000000000" pitchFamily="2" charset="2"/>
              </a:rPr>
              <a:t></a:t>
            </a:r>
            <a:r>
              <a:rPr lang="en-US" sz="1600" baseline="-25000" dirty="0" smtClean="0">
                <a:sym typeface="Wingdings" panose="05000000000000000000" pitchFamily="2" charset="2"/>
              </a:rPr>
              <a:t> </a:t>
            </a:r>
            <a:r>
              <a:rPr lang="en-US" sz="1600" dirty="0" smtClean="0"/>
              <a:t>+15</a:t>
            </a:r>
            <a:r>
              <a:rPr lang="en-US" sz="1600" dirty="0" smtClean="0">
                <a:latin typeface="Comic Sans MS"/>
              </a:rPr>
              <a:t>°,-15º</a:t>
            </a:r>
            <a:endParaRPr lang="en-US" sz="1600" dirty="0" smtClean="0"/>
          </a:p>
          <a:p>
            <a:r>
              <a:rPr lang="en-US" sz="2000" dirty="0" smtClean="0"/>
              <a:t>Add chicane + </a:t>
            </a:r>
            <a:r>
              <a:rPr lang="en-US" sz="2000" dirty="0"/>
              <a:t>absorber</a:t>
            </a:r>
          </a:p>
          <a:p>
            <a:pPr lvl="2"/>
            <a:r>
              <a:rPr lang="en-US" sz="1600" dirty="0"/>
              <a:t>particle </a:t>
            </a:r>
            <a:r>
              <a:rPr lang="en-US" sz="1600" dirty="0" smtClean="0"/>
              <a:t>1-283 </a:t>
            </a:r>
            <a:r>
              <a:rPr lang="en-US" sz="1600" dirty="0"/>
              <a:t>MeV/c</a:t>
            </a:r>
          </a:p>
          <a:p>
            <a:pPr lvl="2"/>
            <a:r>
              <a:rPr lang="en-US" sz="1600" dirty="0"/>
              <a:t>particle </a:t>
            </a:r>
            <a:r>
              <a:rPr lang="en-US" sz="1600" dirty="0" smtClean="0"/>
              <a:t>2-194 MeV/c</a:t>
            </a:r>
            <a:endParaRPr lang="en-US" sz="1600" dirty="0"/>
          </a:p>
          <a:p>
            <a:pPr lvl="1"/>
            <a:r>
              <a:rPr lang="en-US" sz="1800" dirty="0"/>
              <a:t>absorber at  </a:t>
            </a:r>
            <a:r>
              <a:rPr lang="en-US" sz="1800" dirty="0" smtClean="0"/>
              <a:t>41m</a:t>
            </a:r>
            <a:endParaRPr lang="en-US" sz="1800" dirty="0"/>
          </a:p>
          <a:p>
            <a:pPr lvl="2"/>
            <a:r>
              <a:rPr lang="en-US" sz="1600" dirty="0"/>
              <a:t>10cm Be</a:t>
            </a:r>
          </a:p>
          <a:p>
            <a:pPr lvl="2"/>
            <a:r>
              <a:rPr lang="en-US" sz="1600" dirty="0"/>
              <a:t>particle </a:t>
            </a:r>
            <a:r>
              <a:rPr lang="en-US" sz="1600" dirty="0" smtClean="0"/>
              <a:t>1-250 </a:t>
            </a:r>
            <a:r>
              <a:rPr lang="en-US" sz="1600" dirty="0"/>
              <a:t>MeV/c</a:t>
            </a:r>
          </a:p>
          <a:p>
            <a:pPr lvl="2"/>
            <a:r>
              <a:rPr lang="en-US" sz="1600" dirty="0"/>
              <a:t>particle </a:t>
            </a:r>
            <a:r>
              <a:rPr lang="en-US" sz="1600" dirty="0" smtClean="0"/>
              <a:t>2-154 </a:t>
            </a:r>
            <a:r>
              <a:rPr lang="en-US" sz="1600" dirty="0"/>
              <a:t>MeV/c</a:t>
            </a:r>
          </a:p>
          <a:p>
            <a:pPr lvl="1"/>
            <a:r>
              <a:rPr lang="en-US" sz="1800" dirty="0"/>
              <a:t>Bunch </a:t>
            </a:r>
            <a:r>
              <a:rPr lang="en-US" sz="1800" dirty="0" smtClean="0"/>
              <a:t>(N=12) 0</a:t>
            </a:r>
            <a:r>
              <a:rPr lang="en-US" sz="1800" dirty="0" smtClean="0">
                <a:sym typeface="Wingdings" panose="05000000000000000000" pitchFamily="2" charset="2"/>
              </a:rPr>
              <a:t>15 MV/m :496 365 MHz</a:t>
            </a:r>
            <a:endParaRPr lang="en-US" sz="1800" dirty="0"/>
          </a:p>
          <a:p>
            <a:pPr lvl="1"/>
            <a:r>
              <a:rPr lang="en-US" sz="1800" dirty="0"/>
              <a:t>Rotate </a:t>
            </a:r>
            <a:r>
              <a:rPr lang="en-US" sz="1800" dirty="0" smtClean="0"/>
              <a:t>(N=12.045 )– 20MV/m : 365 </a:t>
            </a:r>
            <a:r>
              <a:rPr lang="en-US" sz="1800" dirty="0" smtClean="0">
                <a:sym typeface="Wingdings" panose="05000000000000000000" pitchFamily="2" charset="2"/>
              </a:rPr>
              <a:t> 326.5 MHz</a:t>
            </a:r>
            <a:endParaRPr lang="en-US" sz="1800" dirty="0"/>
          </a:p>
          <a:p>
            <a:pPr lvl="1"/>
            <a:r>
              <a:rPr lang="en-US" sz="1800" dirty="0"/>
              <a:t>Cool </a:t>
            </a:r>
            <a:r>
              <a:rPr lang="en-US" sz="1800" dirty="0" smtClean="0"/>
              <a:t>-325MHz -25 MV/m</a:t>
            </a:r>
            <a:endParaRPr lang="en-US" sz="1800" dirty="0"/>
          </a:p>
          <a:p>
            <a:pPr lvl="2"/>
            <a:r>
              <a:rPr lang="en-US" sz="1600" dirty="0" err="1" smtClean="0"/>
              <a:t>p</a:t>
            </a:r>
            <a:r>
              <a:rPr lang="en-US" sz="1600" baseline="-25000" dirty="0" err="1" smtClean="0"/>
              <a:t>ref</a:t>
            </a:r>
            <a:r>
              <a:rPr lang="en-US" sz="1600" dirty="0" smtClean="0"/>
              <a:t>=245 </a:t>
            </a:r>
            <a:r>
              <a:rPr lang="en-US" sz="1600" dirty="0"/>
              <a:t>MeV/c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8" name="Text Box 38"/>
          <p:cNvSpPr txBox="1">
            <a:spLocks noChangeArrowheads="1"/>
          </p:cNvSpPr>
          <p:nvPr/>
        </p:nvSpPr>
        <p:spPr bwMode="auto">
          <a:xfrm>
            <a:off x="472074" y="888999"/>
            <a:ext cx="974494" cy="33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ja-JP" b="1">
                <a:solidFill>
                  <a:srgbClr val="0000FF"/>
                </a:solidFill>
                <a:ea typeface="MS Mincho" pitchFamily="49" charset="-128"/>
              </a:rPr>
              <a:t>p</a:t>
            </a:r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472074" y="1001047"/>
            <a:ext cx="8055151" cy="1454815"/>
            <a:chOff x="472074" y="1001047"/>
            <a:chExt cx="8055151" cy="1454815"/>
          </a:xfrm>
        </p:grpSpPr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143111" y="2119718"/>
              <a:ext cx="671037" cy="3361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 dirty="0" smtClean="0">
                  <a:latin typeface="Times New Roman" pitchFamily="18" charset="0"/>
                  <a:ea typeface="MS Mincho" pitchFamily="49" charset="-128"/>
                </a:rPr>
                <a:t>14.75 </a:t>
              </a:r>
              <a:r>
                <a:rPr lang="en-US" altLang="ja-JP" sz="1200" b="1" dirty="0">
                  <a:latin typeface="Times New Roman" pitchFamily="18" charset="0"/>
                  <a:ea typeface="MS Mincho" pitchFamily="49" charset="-128"/>
                </a:rPr>
                <a:t>m</a:t>
              </a:r>
              <a:endParaRPr lang="en-US" sz="1200" dirty="0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3103839" y="2098935"/>
              <a:ext cx="1007007" cy="3361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 dirty="0" smtClean="0">
                  <a:latin typeface="Times New Roman" pitchFamily="18" charset="0"/>
                  <a:ea typeface="MS Mincho" pitchFamily="49" charset="-128"/>
                </a:rPr>
                <a:t>~33.1m</a:t>
              </a:r>
              <a:endParaRPr lang="en-US" sz="1200" dirty="0"/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808044" y="1560383"/>
              <a:ext cx="447057" cy="7834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>
                  <a:latin typeface="Arial Narrow" pitchFamily="34" charset="0"/>
                  <a:ea typeface="MS Mincho" pitchFamily="49" charset="-128"/>
                </a:rPr>
                <a:t>FE Target</a:t>
              </a:r>
              <a:endParaRPr lang="en-US" sz="1200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143111" y="1784478"/>
              <a:ext cx="783027" cy="335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en-US" altLang="ja-JP" sz="800" b="1">
                  <a:latin typeface="Arial Narrow" pitchFamily="34" charset="0"/>
                  <a:ea typeface="MS Mincho" pitchFamily="49" charset="-128"/>
                </a:rPr>
                <a:t>Solenoid</a:t>
              </a:r>
              <a:endParaRPr lang="en-US" sz="1800"/>
            </a:p>
          </p:txBody>
        </p:sp>
        <p:sp>
          <p:nvSpPr>
            <p:cNvPr id="10" name="AutoShape 10"/>
            <p:cNvSpPr>
              <a:spLocks noChangeArrowheads="1"/>
            </p:cNvSpPr>
            <p:nvPr/>
          </p:nvSpPr>
          <p:spPr bwMode="auto">
            <a:xfrm>
              <a:off x="808044" y="1225143"/>
              <a:ext cx="335067" cy="335240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472074" y="1214299"/>
              <a:ext cx="335970" cy="1219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 rot="1196606">
              <a:off x="810753" y="1317311"/>
              <a:ext cx="223980" cy="1120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AutoShape 13"/>
            <p:cNvSpPr>
              <a:spLocks noChangeArrowheads="1"/>
            </p:cNvSpPr>
            <p:nvPr/>
          </p:nvSpPr>
          <p:spPr bwMode="auto">
            <a:xfrm>
              <a:off x="1031121" y="1225143"/>
              <a:ext cx="111990" cy="335240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AutoShape 14"/>
            <p:cNvSpPr>
              <a:spLocks noChangeArrowheads="1"/>
            </p:cNvSpPr>
            <p:nvPr/>
          </p:nvSpPr>
          <p:spPr bwMode="auto">
            <a:xfrm>
              <a:off x="1703061" y="1001047"/>
              <a:ext cx="111087" cy="783431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1143111" y="1001047"/>
              <a:ext cx="559950" cy="242168"/>
            </a:xfrm>
            <a:custGeom>
              <a:avLst/>
              <a:gdLst>
                <a:gd name="T0" fmla="*/ 0 w 720"/>
                <a:gd name="T1" fmla="*/ 117 h 390"/>
                <a:gd name="T2" fmla="*/ 115 w 720"/>
                <a:gd name="T3" fmla="*/ 117 h 390"/>
                <a:gd name="T4" fmla="*/ 344 w 720"/>
                <a:gd name="T5" fmla="*/ 58 h 390"/>
                <a:gd name="T6" fmla="*/ 460 w 720"/>
                <a:gd name="T7" fmla="*/ 0 h 3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0"/>
                <a:gd name="T13" fmla="*/ 0 h 390"/>
                <a:gd name="T14" fmla="*/ 720 w 720"/>
                <a:gd name="T15" fmla="*/ 390 h 3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0" h="390">
                  <a:moveTo>
                    <a:pt x="0" y="360"/>
                  </a:moveTo>
                  <a:cubicBezTo>
                    <a:pt x="45" y="375"/>
                    <a:pt x="90" y="390"/>
                    <a:pt x="180" y="360"/>
                  </a:cubicBezTo>
                  <a:cubicBezTo>
                    <a:pt x="270" y="330"/>
                    <a:pt x="450" y="240"/>
                    <a:pt x="540" y="180"/>
                  </a:cubicBezTo>
                  <a:cubicBezTo>
                    <a:pt x="630" y="120"/>
                    <a:pt x="690" y="30"/>
                    <a:pt x="72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1143111" y="1523335"/>
              <a:ext cx="559950" cy="261144"/>
            </a:xfrm>
            <a:custGeom>
              <a:avLst/>
              <a:gdLst>
                <a:gd name="T0" fmla="*/ 0 w 720"/>
                <a:gd name="T1" fmla="*/ 19 h 420"/>
                <a:gd name="T2" fmla="*/ 230 w 720"/>
                <a:gd name="T3" fmla="*/ 19 h 420"/>
                <a:gd name="T4" fmla="*/ 460 w 720"/>
                <a:gd name="T5" fmla="*/ 137 h 420"/>
                <a:gd name="T6" fmla="*/ 0 60000 65536"/>
                <a:gd name="T7" fmla="*/ 0 60000 65536"/>
                <a:gd name="T8" fmla="*/ 0 60000 65536"/>
                <a:gd name="T9" fmla="*/ 0 w 720"/>
                <a:gd name="T10" fmla="*/ 0 h 420"/>
                <a:gd name="T11" fmla="*/ 720 w 720"/>
                <a:gd name="T12" fmla="*/ 420 h 4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420">
                  <a:moveTo>
                    <a:pt x="0" y="60"/>
                  </a:moveTo>
                  <a:cubicBezTo>
                    <a:pt x="120" y="30"/>
                    <a:pt x="240" y="0"/>
                    <a:pt x="360" y="60"/>
                  </a:cubicBezTo>
                  <a:cubicBezTo>
                    <a:pt x="480" y="120"/>
                    <a:pt x="600" y="270"/>
                    <a:pt x="720" y="42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AutoShape 17"/>
            <p:cNvSpPr>
              <a:spLocks noChangeArrowheads="1"/>
            </p:cNvSpPr>
            <p:nvPr/>
          </p:nvSpPr>
          <p:spPr bwMode="auto">
            <a:xfrm>
              <a:off x="4052141" y="1001047"/>
              <a:ext cx="111990" cy="783431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1814148" y="1001047"/>
              <a:ext cx="2909030" cy="9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1814148" y="1784478"/>
              <a:ext cx="2909030" cy="9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1143111" y="1672431"/>
              <a:ext cx="903" cy="5593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1703061" y="1896526"/>
              <a:ext cx="0" cy="335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4052141" y="1896526"/>
              <a:ext cx="903" cy="335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808044" y="1672431"/>
              <a:ext cx="0" cy="5593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2712325" y="1764599"/>
              <a:ext cx="1790034" cy="335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 dirty="0">
                  <a:ea typeface="MS Mincho" pitchFamily="49" charset="-128"/>
                </a:rPr>
                <a:t>Drift</a:t>
              </a:r>
              <a:endParaRPr lang="en-US" sz="1400" dirty="0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>
              <a:off x="1143111" y="2119718"/>
              <a:ext cx="559950" cy="9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4723178" y="1784478"/>
              <a:ext cx="3692057" cy="9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4723178" y="1001047"/>
              <a:ext cx="3804047" cy="9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AutoShape 29"/>
            <p:cNvSpPr>
              <a:spLocks noChangeArrowheads="1"/>
            </p:cNvSpPr>
            <p:nvPr/>
          </p:nvSpPr>
          <p:spPr bwMode="auto">
            <a:xfrm>
              <a:off x="5171138" y="1001047"/>
              <a:ext cx="111990" cy="783431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AutoShape 30"/>
            <p:cNvSpPr>
              <a:spLocks noChangeArrowheads="1"/>
            </p:cNvSpPr>
            <p:nvPr/>
          </p:nvSpPr>
          <p:spPr bwMode="auto">
            <a:xfrm>
              <a:off x="6401221" y="1001047"/>
              <a:ext cx="111990" cy="783431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AutoShape 31"/>
            <p:cNvSpPr>
              <a:spLocks noChangeArrowheads="1"/>
            </p:cNvSpPr>
            <p:nvPr/>
          </p:nvSpPr>
          <p:spPr bwMode="auto">
            <a:xfrm>
              <a:off x="8415235" y="1001047"/>
              <a:ext cx="111990" cy="783431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Text Box 32"/>
            <p:cNvSpPr txBox="1">
              <a:spLocks noChangeArrowheads="1"/>
            </p:cNvSpPr>
            <p:nvPr/>
          </p:nvSpPr>
          <p:spPr bwMode="auto">
            <a:xfrm>
              <a:off x="3940151" y="1784478"/>
              <a:ext cx="1230987" cy="335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>
                  <a:ea typeface="MS Mincho" pitchFamily="49" charset="-128"/>
                </a:rPr>
                <a:t>Buncher</a:t>
              </a:r>
              <a:endParaRPr lang="en-US" sz="1400"/>
            </a:p>
          </p:txBody>
        </p:sp>
        <p:sp>
          <p:nvSpPr>
            <p:cNvPr id="33" name="Text Box 33"/>
            <p:cNvSpPr txBox="1">
              <a:spLocks noChangeArrowheads="1"/>
            </p:cNvSpPr>
            <p:nvPr/>
          </p:nvSpPr>
          <p:spPr bwMode="auto">
            <a:xfrm>
              <a:off x="5171138" y="1784478"/>
              <a:ext cx="1230084" cy="335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>
                  <a:ea typeface="MS Mincho" pitchFamily="49" charset="-128"/>
                </a:rPr>
                <a:t>Rotator</a:t>
              </a:r>
              <a:endParaRPr lang="en-US" sz="1400"/>
            </a:p>
          </p:txBody>
        </p:sp>
        <p:sp>
          <p:nvSpPr>
            <p:cNvPr id="34" name="Text Box 34"/>
            <p:cNvSpPr txBox="1">
              <a:spLocks noChangeArrowheads="1"/>
            </p:cNvSpPr>
            <p:nvPr/>
          </p:nvSpPr>
          <p:spPr bwMode="auto">
            <a:xfrm>
              <a:off x="6849181" y="1784478"/>
              <a:ext cx="1230084" cy="335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>
                  <a:ea typeface="MS Mincho" pitchFamily="49" charset="-128"/>
                </a:rPr>
                <a:t>Cooler</a:t>
              </a:r>
              <a:endParaRPr lang="en-US" sz="1400"/>
            </a:p>
          </p:txBody>
        </p:sp>
        <p:sp>
          <p:nvSpPr>
            <p:cNvPr id="35" name="Text Box 35"/>
            <p:cNvSpPr txBox="1">
              <a:spLocks noChangeArrowheads="1"/>
            </p:cNvSpPr>
            <p:nvPr/>
          </p:nvSpPr>
          <p:spPr bwMode="auto">
            <a:xfrm>
              <a:off x="4048529" y="2099839"/>
              <a:ext cx="1007007" cy="2656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 dirty="0" smtClean="0">
                  <a:latin typeface="Times New Roman" pitchFamily="18" charset="0"/>
                  <a:ea typeface="MS Mincho" pitchFamily="49" charset="-128"/>
                </a:rPr>
                <a:t>~21m</a:t>
              </a:r>
              <a:endParaRPr lang="en-US" sz="1200" dirty="0"/>
            </a:p>
          </p:txBody>
        </p:sp>
        <p:sp>
          <p:nvSpPr>
            <p:cNvPr id="36" name="Text Box 36"/>
            <p:cNvSpPr txBox="1">
              <a:spLocks noChangeArrowheads="1"/>
            </p:cNvSpPr>
            <p:nvPr/>
          </p:nvSpPr>
          <p:spPr bwMode="auto">
            <a:xfrm>
              <a:off x="5356283" y="2120622"/>
              <a:ext cx="1007007" cy="2656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 dirty="0" smtClean="0">
                  <a:latin typeface="Times New Roman" pitchFamily="18" charset="0"/>
                  <a:ea typeface="MS Mincho" pitchFamily="49" charset="-128"/>
                </a:rPr>
                <a:t>24 </a:t>
              </a:r>
              <a:r>
                <a:rPr lang="en-US" altLang="ja-JP" sz="1200" b="1" dirty="0">
                  <a:latin typeface="Times New Roman" pitchFamily="18" charset="0"/>
                  <a:ea typeface="MS Mincho" pitchFamily="49" charset="-128"/>
                </a:rPr>
                <a:t>m</a:t>
              </a:r>
              <a:endParaRPr lang="en-US" sz="1200" dirty="0"/>
            </a:p>
          </p:txBody>
        </p:sp>
        <p:sp>
          <p:nvSpPr>
            <p:cNvPr id="37" name="Text Box 37"/>
            <p:cNvSpPr txBox="1">
              <a:spLocks noChangeArrowheads="1"/>
            </p:cNvSpPr>
            <p:nvPr/>
          </p:nvSpPr>
          <p:spPr bwMode="auto">
            <a:xfrm>
              <a:off x="6974719" y="2138694"/>
              <a:ext cx="1007007" cy="2656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dirty="0">
                  <a:latin typeface="Times New Roman" pitchFamily="18" charset="0"/>
                  <a:ea typeface="MS Mincho" pitchFamily="49" charset="-128"/>
                </a:rPr>
                <a:t>~</a:t>
              </a:r>
              <a:r>
                <a:rPr lang="en-US" altLang="ja-JP" sz="1400" b="1" dirty="0">
                  <a:latin typeface="Times New Roman" pitchFamily="18" charset="0"/>
                  <a:ea typeface="MS Mincho" pitchFamily="49" charset="-128"/>
                </a:rPr>
                <a:t>80 </a:t>
              </a:r>
              <a:r>
                <a:rPr lang="en-US" altLang="ja-JP" sz="900" b="1" dirty="0">
                  <a:latin typeface="Times New Roman" pitchFamily="18" charset="0"/>
                  <a:ea typeface="MS Mincho" pitchFamily="49" charset="-128"/>
                </a:rPr>
                <a:t>m</a:t>
              </a:r>
              <a:endParaRPr lang="en-US" sz="1800" dirty="0"/>
            </a:p>
          </p:txBody>
        </p:sp>
        <p:sp>
          <p:nvSpPr>
            <p:cNvPr id="39" name="Text Box 39"/>
            <p:cNvSpPr txBox="1">
              <a:spLocks noChangeArrowheads="1"/>
            </p:cNvSpPr>
            <p:nvPr/>
          </p:nvSpPr>
          <p:spPr bwMode="auto">
            <a:xfrm>
              <a:off x="1903388" y="1243215"/>
              <a:ext cx="1299626" cy="366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en-US" altLang="ja-JP" sz="1800" b="1" dirty="0" smtClean="0">
                  <a:solidFill>
                    <a:srgbClr val="6600CC"/>
                  </a:solidFill>
                  <a:ea typeface="MS Mincho" pitchFamily="49" charset="-128"/>
                </a:rPr>
                <a:t>π </a:t>
              </a:r>
              <a:r>
                <a:rPr lang="en-US" altLang="ja-JP" sz="1800" b="1" dirty="0" smtClean="0">
                  <a:solidFill>
                    <a:srgbClr val="6600CC"/>
                  </a:solidFill>
                  <a:ea typeface="MS Mincho" pitchFamily="49" charset="-128"/>
                  <a:sym typeface="Wingdings" panose="05000000000000000000" pitchFamily="2" charset="2"/>
                </a:rPr>
                <a:t></a:t>
              </a:r>
              <a:r>
                <a:rPr lang="en-US" altLang="ja-JP" sz="1800" b="1" dirty="0" smtClean="0">
                  <a:solidFill>
                    <a:srgbClr val="D60093"/>
                  </a:solidFill>
                  <a:ea typeface="MS Mincho" pitchFamily="49" charset="-128"/>
                </a:rPr>
                <a:t>μ</a:t>
              </a:r>
              <a:endParaRPr lang="en-US" sz="1800" dirty="0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>
              <a:off x="3073132" y="1432974"/>
              <a:ext cx="3901587" cy="904"/>
            </a:xfrm>
            <a:prstGeom prst="line">
              <a:avLst/>
            </a:prstGeom>
            <a:noFill/>
            <a:ln w="9525">
              <a:solidFill>
                <a:srgbClr val="D60093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1015767" y="1394118"/>
              <a:ext cx="893210" cy="38855"/>
            </a:xfrm>
            <a:prstGeom prst="line">
              <a:avLst/>
            </a:prstGeom>
            <a:noFill/>
            <a:ln w="9525">
              <a:solidFill>
                <a:srgbClr val="66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lowchart: Direct Access Storage 41"/>
            <p:cNvSpPr/>
            <p:nvPr/>
          </p:nvSpPr>
          <p:spPr bwMode="auto">
            <a:xfrm flipH="1">
              <a:off x="2712325" y="1001951"/>
              <a:ext cx="83880" cy="783431"/>
            </a:xfrm>
            <a:prstGeom prst="flowChartMagneticDrum">
              <a:avLst/>
            </a:prstGeom>
            <a:solidFill>
              <a:schemeClr val="accent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82" name="Text Box 6"/>
            <p:cNvSpPr txBox="1">
              <a:spLocks noChangeArrowheads="1"/>
            </p:cNvSpPr>
            <p:nvPr/>
          </p:nvSpPr>
          <p:spPr bwMode="auto">
            <a:xfrm>
              <a:off x="1706625" y="1903292"/>
              <a:ext cx="1130897" cy="3361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 dirty="0" smtClean="0">
                  <a:latin typeface="Times New Roman" pitchFamily="18" charset="0"/>
                  <a:ea typeface="MS Mincho" pitchFamily="49" charset="-128"/>
                </a:rPr>
                <a:t>4+12m chicane</a:t>
              </a:r>
            </a:p>
            <a:p>
              <a:pPr eaLnBrk="1" hangingPunct="1"/>
              <a:r>
                <a:rPr lang="en-US" altLang="ja-JP" sz="1200" b="1" dirty="0" smtClean="0">
                  <a:latin typeface="Times New Roman" pitchFamily="18" charset="0"/>
                  <a:ea typeface="MS Mincho" pitchFamily="49" charset="-128"/>
                </a:rPr>
                <a:t> +10 .1 m drift</a:t>
              </a:r>
              <a:endParaRPr lang="en-US" sz="1200" dirty="0"/>
            </a:p>
          </p:txBody>
        </p:sp>
        <p:sp>
          <p:nvSpPr>
            <p:cNvPr id="83" name="Text Box 6"/>
            <p:cNvSpPr txBox="1">
              <a:spLocks noChangeArrowheads="1"/>
            </p:cNvSpPr>
            <p:nvPr/>
          </p:nvSpPr>
          <p:spPr bwMode="auto">
            <a:xfrm>
              <a:off x="2822116" y="1909175"/>
              <a:ext cx="486730" cy="3361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 dirty="0" smtClean="0">
                  <a:solidFill>
                    <a:srgbClr val="0033CC"/>
                  </a:solidFill>
                  <a:latin typeface="Times New Roman" pitchFamily="18" charset="0"/>
                  <a:ea typeface="MS Mincho" pitchFamily="49" charset="-128"/>
                </a:rPr>
                <a:t>0.1 m Be</a:t>
              </a:r>
              <a:endParaRPr lang="en-US" sz="1200" dirty="0">
                <a:solidFill>
                  <a:srgbClr val="0033CC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715774" y="728244"/>
            <a:ext cx="9348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Chicane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141734" y="2660649"/>
            <a:ext cx="38370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/>
              <a:t>SREGION         ! </a:t>
            </a:r>
            <a:r>
              <a:rPr lang="en-US" dirty="0" err="1"/>
              <a:t>bentsol</a:t>
            </a:r>
            <a:endParaRPr lang="en-US" dirty="0"/>
          </a:p>
          <a:p>
            <a:pPr algn="l"/>
            <a:r>
              <a:rPr lang="en-US" dirty="0" smtClean="0"/>
              <a:t>6.0  </a:t>
            </a:r>
            <a:r>
              <a:rPr lang="en-US" dirty="0"/>
              <a:t>1   1e-2</a:t>
            </a:r>
          </a:p>
          <a:p>
            <a:pPr algn="l"/>
            <a:r>
              <a:rPr lang="en-US" dirty="0"/>
              <a:t>1  0.   1.0</a:t>
            </a:r>
          </a:p>
          <a:p>
            <a:pPr algn="l"/>
            <a:r>
              <a:rPr lang="en-US" dirty="0"/>
              <a:t>BSOL</a:t>
            </a:r>
          </a:p>
          <a:p>
            <a:pPr algn="l"/>
            <a:r>
              <a:rPr lang="en-US" dirty="0"/>
              <a:t>1 </a:t>
            </a:r>
            <a:r>
              <a:rPr lang="en-US" dirty="0" smtClean="0"/>
              <a:t>2.0 </a:t>
            </a:r>
            <a:r>
              <a:rPr lang="en-US" dirty="0"/>
              <a:t>0.0 1 </a:t>
            </a:r>
            <a:r>
              <a:rPr lang="en-US" dirty="0" smtClean="0"/>
              <a:t>0.283 0.0  0.043636  </a:t>
            </a:r>
            <a:r>
              <a:rPr lang="en-US" dirty="0"/>
              <a:t>0.0 0.0 0.0  0. 0. 0. 0. 0.</a:t>
            </a:r>
          </a:p>
          <a:p>
            <a:pPr algn="l"/>
            <a:r>
              <a:rPr lang="en-US" dirty="0"/>
              <a:t>VAC</a:t>
            </a:r>
          </a:p>
          <a:p>
            <a:pPr algn="l"/>
            <a:r>
              <a:rPr lang="en-US" dirty="0"/>
              <a:t>NONE</a:t>
            </a:r>
          </a:p>
          <a:p>
            <a:pPr algn="l"/>
            <a:r>
              <a:rPr lang="en-US" dirty="0"/>
              <a:t>   0. 0. 0. 0. 0.   0. 0. 0. 0. 0.</a:t>
            </a:r>
          </a:p>
        </p:txBody>
      </p:sp>
    </p:spTree>
    <p:extLst>
      <p:ext uri="{BB962C8B-B14F-4D97-AF65-F5344CB8AC3E}">
        <p14:creationId xmlns:p14="http://schemas.microsoft.com/office/powerpoint/2010/main" val="2526451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325 case with/without chicane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744" y="4018673"/>
            <a:ext cx="3810000" cy="2378847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5284" y="916778"/>
            <a:ext cx="3810000" cy="2414066"/>
          </a:xfrm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217714" y="988785"/>
            <a:ext cx="4325257" cy="552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  <a:defRPr sz="1800">
                <a:solidFill>
                  <a:schemeClr val="accent2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150000"/>
              <a:buChar char="•"/>
              <a:defRPr sz="1800">
                <a:solidFill>
                  <a:srgbClr val="CC000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Compare beam in </a:t>
            </a:r>
            <a:r>
              <a:rPr lang="en-US" kern="0" dirty="0" err="1" smtClean="0"/>
              <a:t>Buncher</a:t>
            </a:r>
            <a:r>
              <a:rPr lang="en-US" kern="0" dirty="0" smtClean="0"/>
              <a:t> without and with chicane/abs</a:t>
            </a:r>
          </a:p>
          <a:p>
            <a:pPr lvl="1"/>
            <a:r>
              <a:rPr lang="en-US" kern="0" dirty="0" smtClean="0"/>
              <a:t>high-energy tail removed</a:t>
            </a:r>
          </a:p>
          <a:p>
            <a:pPr lvl="2"/>
            <a:r>
              <a:rPr lang="en-US" kern="0" dirty="0" smtClean="0"/>
              <a:t>(&gt; ~0.7 </a:t>
            </a:r>
            <a:r>
              <a:rPr lang="en-US" kern="0" dirty="0" err="1" smtClean="0"/>
              <a:t>GeV</a:t>
            </a:r>
            <a:r>
              <a:rPr lang="en-US" kern="0" dirty="0" smtClean="0"/>
              <a:t>/c)</a:t>
            </a:r>
          </a:p>
          <a:p>
            <a:pPr lvl="1"/>
            <a:r>
              <a:rPr lang="en-US" kern="0" dirty="0" smtClean="0"/>
              <a:t>p, </a:t>
            </a:r>
            <a:r>
              <a:rPr lang="el-GR" kern="0" dirty="0" smtClean="0"/>
              <a:t>π</a:t>
            </a:r>
            <a:r>
              <a:rPr lang="en-US" kern="0" dirty="0" smtClean="0"/>
              <a:t> removed earlier</a:t>
            </a:r>
            <a:endParaRPr lang="en-US" kern="0" dirty="0"/>
          </a:p>
          <a:p>
            <a:endParaRPr lang="en-US" kern="0" dirty="0" smtClean="0"/>
          </a:p>
          <a:p>
            <a:r>
              <a:rPr lang="en-US" kern="0" dirty="0" smtClean="0"/>
              <a:t>Figures show </a:t>
            </a:r>
            <a:r>
              <a:rPr lang="el-GR" kern="0" dirty="0" smtClean="0"/>
              <a:t>μ</a:t>
            </a:r>
            <a:r>
              <a:rPr lang="en-US" kern="0" baseline="30000" dirty="0" smtClean="0"/>
              <a:t>+</a:t>
            </a:r>
            <a:r>
              <a:rPr lang="en-US" kern="0" dirty="0" smtClean="0"/>
              <a:t> only</a:t>
            </a:r>
          </a:p>
          <a:p>
            <a:pPr lvl="1"/>
            <a:r>
              <a:rPr lang="en-US" kern="0" dirty="0" smtClean="0"/>
              <a:t>P, c</a:t>
            </a:r>
            <a:r>
              <a:rPr lang="en-US" kern="0" dirty="0" smtClean="0">
                <a:sym typeface="Symbol"/>
              </a:rPr>
              <a:t> coordinates</a:t>
            </a:r>
            <a:endParaRPr lang="en-US" kern="0" dirty="0"/>
          </a:p>
        </p:txBody>
      </p:sp>
      <p:sp>
        <p:nvSpPr>
          <p:cNvPr id="10" name="TextBox 9"/>
          <p:cNvSpPr txBox="1"/>
          <p:nvPr/>
        </p:nvSpPr>
        <p:spPr>
          <a:xfrm>
            <a:off x="5565903" y="1785257"/>
            <a:ext cx="2464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without chicane/absorber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035140" y="4869543"/>
            <a:ext cx="21788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with chicane/absorber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493311" y="310308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0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47482" y="834896"/>
            <a:ext cx="9909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2.0 </a:t>
            </a:r>
            <a:r>
              <a:rPr lang="en-US" sz="1400" b="1" dirty="0" err="1" smtClean="0">
                <a:solidFill>
                  <a:srgbClr val="FF0000"/>
                </a:solidFill>
              </a:rPr>
              <a:t>GeV</a:t>
            </a:r>
            <a:r>
              <a:rPr lang="en-US" sz="1400" b="1" dirty="0" smtClean="0">
                <a:solidFill>
                  <a:srgbClr val="FF0000"/>
                </a:solidFill>
              </a:rPr>
              <a:t>/c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76819" y="623881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0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99882" y="3904668"/>
            <a:ext cx="9909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2.0 </a:t>
            </a:r>
            <a:r>
              <a:rPr lang="en-US" sz="1400" b="1" dirty="0" err="1" smtClean="0">
                <a:solidFill>
                  <a:srgbClr val="FF0000"/>
                </a:solidFill>
              </a:rPr>
              <a:t>GeV</a:t>
            </a:r>
            <a:r>
              <a:rPr lang="en-US" sz="1400" b="1" dirty="0" smtClean="0">
                <a:solidFill>
                  <a:srgbClr val="FF0000"/>
                </a:solidFill>
              </a:rPr>
              <a:t>/c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75837" y="6436572"/>
            <a:ext cx="603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-30m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187705" y="6421543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5</a:t>
            </a:r>
            <a:r>
              <a:rPr lang="en-US" sz="1400" b="1" dirty="0" smtClean="0">
                <a:solidFill>
                  <a:srgbClr val="FF0000"/>
                </a:solidFill>
              </a:rPr>
              <a:t>0m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123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ICOOL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6477" y="800100"/>
            <a:ext cx="4454013" cy="5524500"/>
          </a:xfrm>
        </p:spPr>
        <p:txBody>
          <a:bodyPr/>
          <a:lstStyle/>
          <a:p>
            <a:r>
              <a:rPr lang="en-US" dirty="0" smtClean="0"/>
              <a:t>Increased added drift</a:t>
            </a:r>
          </a:p>
          <a:p>
            <a:endParaRPr lang="en-US" dirty="0"/>
          </a:p>
          <a:p>
            <a:r>
              <a:rPr lang="en-US" dirty="0" smtClean="0"/>
              <a:t>Added drifts of 10, 20, 30m before absorber </a:t>
            </a:r>
          </a:p>
          <a:p>
            <a:pPr lvl="1"/>
            <a:r>
              <a:rPr lang="en-US" dirty="0" smtClean="0"/>
              <a:t>similar ICOOL results to + 0 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z=+ 10 slightly better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small drop for z=20, 30 </a:t>
            </a:r>
          </a:p>
          <a:p>
            <a:pPr lvl="2"/>
            <a:r>
              <a:rPr lang="en-US" dirty="0" smtClean="0"/>
              <a:t>~5%</a:t>
            </a:r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2629" y="3524866"/>
            <a:ext cx="5621371" cy="3229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482485" y="3893575"/>
            <a:ext cx="21451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Comic Sans MS"/>
              </a:rPr>
              <a:t>All </a:t>
            </a:r>
            <a:r>
              <a:rPr lang="el-GR" dirty="0" smtClean="0">
                <a:solidFill>
                  <a:srgbClr val="0070C0"/>
                </a:solidFill>
                <a:latin typeface="Comic Sans MS"/>
              </a:rPr>
              <a:t>μ</a:t>
            </a:r>
            <a:r>
              <a:rPr lang="en-US" dirty="0" smtClean="0">
                <a:solidFill>
                  <a:srgbClr val="0070C0"/>
                </a:solidFill>
                <a:latin typeface="Comic Sans MS"/>
              </a:rPr>
              <a:t>+ (0.15&lt;p</a:t>
            </a:r>
            <a:r>
              <a:rPr lang="el-GR" baseline="-25000" dirty="0" smtClean="0">
                <a:solidFill>
                  <a:srgbClr val="0070C0"/>
                </a:solidFill>
                <a:latin typeface="Comic Sans MS"/>
              </a:rPr>
              <a:t>μ</a:t>
            </a:r>
            <a:r>
              <a:rPr lang="en-US" dirty="0" smtClean="0">
                <a:solidFill>
                  <a:srgbClr val="0070C0"/>
                </a:solidFill>
                <a:latin typeface="Comic Sans MS"/>
              </a:rPr>
              <a:t> &lt;0.35)</a:t>
            </a:r>
            <a:endParaRPr lang="en-US" baseline="-25000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39991" y="5139814"/>
            <a:ext cx="2509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Comic Sans MS"/>
              </a:rPr>
              <a:t> </a:t>
            </a:r>
            <a:r>
              <a:rPr lang="el-GR" b="1" dirty="0" smtClean="0">
                <a:solidFill>
                  <a:srgbClr val="CC3300"/>
                </a:solidFill>
                <a:latin typeface="Comic Sans MS"/>
              </a:rPr>
              <a:t>μ</a:t>
            </a:r>
            <a:r>
              <a:rPr lang="en-US" b="1" dirty="0" smtClean="0">
                <a:solidFill>
                  <a:srgbClr val="CC3300"/>
                </a:solidFill>
                <a:latin typeface="Comic Sans MS"/>
              </a:rPr>
              <a:t>+ (A &lt;0.03, A</a:t>
            </a:r>
            <a:r>
              <a:rPr lang="en-US" b="1" baseline="-25000" dirty="0" smtClean="0">
                <a:solidFill>
                  <a:srgbClr val="CC3300"/>
                </a:solidFill>
                <a:latin typeface="Comic Sans MS"/>
              </a:rPr>
              <a:t>L</a:t>
            </a:r>
            <a:r>
              <a:rPr lang="en-US" b="1" dirty="0" smtClean="0">
                <a:solidFill>
                  <a:srgbClr val="CC3300"/>
                </a:solidFill>
                <a:latin typeface="Comic Sans MS"/>
              </a:rPr>
              <a:t> &lt;0.2)</a:t>
            </a:r>
            <a:endParaRPr lang="en-US" b="1" baseline="-25000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526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through system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2786" y="855406"/>
            <a:ext cx="4748981" cy="958646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2785" y="1858297"/>
            <a:ext cx="4748981" cy="1165122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2786" y="3067664"/>
            <a:ext cx="4748981" cy="117189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2786" y="4239561"/>
            <a:ext cx="4748981" cy="11997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2785" y="5439346"/>
            <a:ext cx="4748981" cy="122527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737296" y="681007"/>
            <a:ext cx="9909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1.0 </a:t>
            </a:r>
            <a:r>
              <a:rPr lang="en-US" sz="1400" b="1" dirty="0" err="1" smtClean="0">
                <a:solidFill>
                  <a:srgbClr val="FF0000"/>
                </a:solidFill>
              </a:rPr>
              <a:t>GeV</a:t>
            </a:r>
            <a:r>
              <a:rPr lang="en-US" sz="1400" b="1" dirty="0" smtClean="0">
                <a:solidFill>
                  <a:srgbClr val="FF0000"/>
                </a:solidFill>
              </a:rPr>
              <a:t>/c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41005" y="1660806"/>
            <a:ext cx="9909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0.0 </a:t>
            </a:r>
            <a:r>
              <a:rPr lang="en-US" sz="1400" b="1" dirty="0" err="1" smtClean="0">
                <a:solidFill>
                  <a:srgbClr val="FF0000"/>
                </a:solidFill>
              </a:rPr>
              <a:t>GeV</a:t>
            </a:r>
            <a:r>
              <a:rPr lang="en-US" sz="1400" b="1" dirty="0" smtClean="0">
                <a:solidFill>
                  <a:srgbClr val="FF0000"/>
                </a:solidFill>
              </a:rPr>
              <a:t>/c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206478" y="800100"/>
            <a:ext cx="3775588" cy="552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  <a:defRPr sz="1800">
                <a:solidFill>
                  <a:schemeClr val="accent2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150000"/>
              <a:buChar char="•"/>
              <a:defRPr sz="1800">
                <a:solidFill>
                  <a:srgbClr val="CC000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Not a large difference in beam dynamics</a:t>
            </a:r>
          </a:p>
          <a:p>
            <a:pPr lvl="1"/>
            <a:r>
              <a:rPr lang="en-US" kern="0" dirty="0" smtClean="0"/>
              <a:t>for +30 case absorber is ~64m</a:t>
            </a:r>
          </a:p>
          <a:p>
            <a:pPr lvl="1"/>
            <a:r>
              <a:rPr lang="en-US" kern="0" dirty="0" smtClean="0"/>
              <a:t>~21.8m more to start of </a:t>
            </a:r>
            <a:r>
              <a:rPr lang="en-US" kern="0" dirty="0" err="1" smtClean="0"/>
              <a:t>buncher</a:t>
            </a:r>
            <a:endParaRPr lang="en-US" kern="0" dirty="0" smtClean="0"/>
          </a:p>
          <a:p>
            <a:r>
              <a:rPr lang="en-US" kern="0" dirty="0" err="1" smtClean="0"/>
              <a:t>Prepulse</a:t>
            </a:r>
            <a:r>
              <a:rPr lang="en-US" kern="0" dirty="0" smtClean="0"/>
              <a:t> not completely eliminated</a:t>
            </a:r>
          </a:p>
          <a:p>
            <a:pPr marL="0" indent="0">
              <a:buNone/>
            </a:pPr>
            <a:r>
              <a:rPr lang="en-US" kern="0" dirty="0"/>
              <a:t>	</a:t>
            </a:r>
            <a:endParaRPr lang="en-US" kern="0" dirty="0" smtClean="0"/>
          </a:p>
          <a:p>
            <a:pPr lvl="1"/>
            <a:endParaRPr lang="en-US" kern="0" dirty="0" smtClean="0"/>
          </a:p>
          <a:p>
            <a:pPr lvl="1"/>
            <a:endParaRPr lang="en-US" kern="0" dirty="0"/>
          </a:p>
        </p:txBody>
      </p:sp>
      <p:sp>
        <p:nvSpPr>
          <p:cNvPr id="3" name="TextBox 2"/>
          <p:cNvSpPr txBox="1"/>
          <p:nvPr/>
        </p:nvSpPr>
        <p:spPr>
          <a:xfrm>
            <a:off x="6901485" y="1283110"/>
            <a:ext cx="4812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0m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996979" y="223192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65m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986107" y="348433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93m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883168" y="4500899"/>
            <a:ext cx="7088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131m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923546" y="5713427"/>
            <a:ext cx="708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215m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44570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33CC"/>
        </a:solidFill>
        <a:ln w="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33CC"/>
        </a:solidFill>
        <a:ln w="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52095</TotalTime>
  <Words>718</Words>
  <Application>Microsoft Office PowerPoint</Application>
  <PresentationFormat>On-screen Show (4:3)</PresentationFormat>
  <Paragraphs>192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MS Mincho</vt:lpstr>
      <vt:lpstr>Arial</vt:lpstr>
      <vt:lpstr>Arial Narrow</vt:lpstr>
      <vt:lpstr>Comic Sans MS</vt:lpstr>
      <vt:lpstr>Estrangelo Edessa</vt:lpstr>
      <vt:lpstr>Symbol</vt:lpstr>
      <vt:lpstr>Times New Roman</vt:lpstr>
      <vt:lpstr>Wingdings</vt:lpstr>
      <vt:lpstr>Default Design</vt:lpstr>
      <vt:lpstr> Chicane Update</vt:lpstr>
      <vt:lpstr>200 MHz  Front End with Absorber-Rematch</vt:lpstr>
      <vt:lpstr>Chicane Anomaly (Rogers)</vt:lpstr>
      <vt:lpstr>Chicane Anomaly (Snopok)</vt:lpstr>
      <vt:lpstr>325 Front End with Absorber-Rematch</vt:lpstr>
      <vt:lpstr>Update  Chicane to reduce  losses</vt:lpstr>
      <vt:lpstr>325 case with/without chicane</vt:lpstr>
      <vt:lpstr>ICOOL results</vt:lpstr>
      <vt:lpstr>Simulation through system</vt:lpstr>
      <vt:lpstr>Current Status</vt:lpstr>
    </vt:vector>
  </TitlesOfParts>
  <Company>Fermilab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munu Slides</dc:title>
  <dc:creator>David Neuffer</dc:creator>
  <cp:lastModifiedBy>Kirk T McDonald</cp:lastModifiedBy>
  <cp:revision>1423</cp:revision>
  <cp:lastPrinted>2012-07-18T17:25:35Z</cp:lastPrinted>
  <dcterms:created xsi:type="dcterms:W3CDTF">2003-09-15T21:58:19Z</dcterms:created>
  <dcterms:modified xsi:type="dcterms:W3CDTF">2014-02-11T15:31:52Z</dcterms:modified>
</cp:coreProperties>
</file>