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465" r:id="rId3"/>
    <p:sldId id="467" r:id="rId4"/>
    <p:sldId id="480" r:id="rId5"/>
    <p:sldId id="481" r:id="rId6"/>
    <p:sldId id="455" r:id="rId7"/>
    <p:sldId id="485" r:id="rId8"/>
    <p:sldId id="487" r:id="rId9"/>
    <p:sldId id="484" r:id="rId10"/>
    <p:sldId id="488" r:id="rId11"/>
    <p:sldId id="492" r:id="rId12"/>
    <p:sldId id="489" r:id="rId13"/>
    <p:sldId id="490" r:id="rId14"/>
    <p:sldId id="482" r:id="rId15"/>
    <p:sldId id="454" r:id="rId16"/>
    <p:sldId id="493" r:id="rId17"/>
    <p:sldId id="479" r:id="rId18"/>
    <p:sldId id="491" r:id="rId19"/>
  </p:sldIdLst>
  <p:sldSz cx="9144000" cy="6858000" type="screen4x3"/>
  <p:notesSz cx="9296400" cy="68818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8">
          <p15:clr>
            <a:srgbClr val="A4A3A4"/>
          </p15:clr>
        </p15:guide>
        <p15:guide id="2" pos="29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CCFF"/>
    <a:srgbClr val="FF0000"/>
    <a:srgbClr val="800080"/>
    <a:srgbClr val="0099CC"/>
    <a:srgbClr val="FF1F1F"/>
    <a:srgbClr val="E1F4FF"/>
    <a:srgbClr val="CCECFF"/>
    <a:srgbClr val="FFCCCC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99" autoAdjust="0"/>
    <p:restoredTop sz="86356" autoAdjust="0"/>
  </p:normalViewPr>
  <p:slideViewPr>
    <p:cSldViewPr snapToGrid="0">
      <p:cViewPr varScale="1">
        <p:scale>
          <a:sx n="82" d="100"/>
          <a:sy n="82" d="100"/>
        </p:scale>
        <p:origin x="403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786" y="-84"/>
      </p:cViewPr>
      <p:guideLst>
        <p:guide orient="horz" pos="2168"/>
        <p:guide pos="2927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teway\Documents\cool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085739282589675E-2"/>
          <c:y val="5.1400554097404488E-2"/>
          <c:w val="0.78642760279965007"/>
          <c:h val="0.8326195683872849"/>
        </c:manualLayout>
      </c:layout>
      <c:scatterChart>
        <c:scatterStyle val="smoothMarker"/>
        <c:varyColors val="0"/>
        <c:ser>
          <c:idx val="0"/>
          <c:order val="0"/>
          <c:spPr>
            <a:ln>
              <a:solidFill>
                <a:srgbClr val="0033CC"/>
              </a:solidFill>
            </a:ln>
          </c:spPr>
          <c:marker>
            <c:symbol val="diamond"/>
            <c:size val="7"/>
            <c:spPr>
              <a:solidFill>
                <a:srgbClr val="0033CC"/>
              </a:solidFill>
              <a:ln>
                <a:solidFill>
                  <a:srgbClr val="0033CC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10</c:v>
                </c:pt>
                <c:pt idx="4">
                  <c:v>12</c:v>
                </c:pt>
                <c:pt idx="5">
                  <c:v>14</c:v>
                </c:pt>
                <c:pt idx="6">
                  <c:v>16</c:v>
                </c:pt>
                <c:pt idx="7">
                  <c:v>18</c:v>
                </c:pt>
                <c:pt idx="8">
                  <c:v>20</c:v>
                </c:pt>
                <c:pt idx="9">
                  <c:v>22</c:v>
                </c:pt>
                <c:pt idx="10">
                  <c:v>25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2.1999999999999999E-2</c:v>
                </c:pt>
                <c:pt idx="1">
                  <c:v>2.5999999999999999E-2</c:v>
                </c:pt>
                <c:pt idx="2">
                  <c:v>3.5000000000000003E-2</c:v>
                </c:pt>
                <c:pt idx="3">
                  <c:v>4.8000000000000001E-2</c:v>
                </c:pt>
                <c:pt idx="4">
                  <c:v>6.5000000000000002E-2</c:v>
                </c:pt>
                <c:pt idx="5">
                  <c:v>8.2000000000000003E-2</c:v>
                </c:pt>
                <c:pt idx="6">
                  <c:v>9.6000000000000002E-2</c:v>
                </c:pt>
                <c:pt idx="7">
                  <c:v>0.105</c:v>
                </c:pt>
                <c:pt idx="8">
                  <c:v>0.115</c:v>
                </c:pt>
                <c:pt idx="9">
                  <c:v>0.11799999999999999</c:v>
                </c:pt>
                <c:pt idx="10">
                  <c:v>0.122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1051104"/>
        <c:axId val="559836208"/>
      </c:scatterChart>
      <c:valAx>
        <c:axId val="371051104"/>
        <c:scaling>
          <c:orientation val="minMax"/>
          <c:max val="25"/>
        </c:scaling>
        <c:delete val="0"/>
        <c:axPos val="b"/>
        <c:numFmt formatCode="General" sourceLinked="0"/>
        <c:majorTickMark val="out"/>
        <c:minorTickMark val="none"/>
        <c:tickLblPos val="nextTo"/>
        <c:crossAx val="559836208"/>
        <c:crosses val="autoZero"/>
        <c:crossBetween val="midCat"/>
      </c:valAx>
      <c:valAx>
        <c:axId val="559836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1051104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28844" cy="34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3" tIns="48233" rIns="96463" bIns="48233" numCol="1" anchor="t" anchorCtr="0" compatLnSpc="1">
            <a:prstTxWarp prst="textNoShape">
              <a:avLst/>
            </a:prstTxWarp>
          </a:bodyPr>
          <a:lstStyle>
            <a:lvl1pPr algn="l" defTabSz="96097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539" y="1"/>
            <a:ext cx="4028844" cy="34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3" tIns="48233" rIns="96463" bIns="48233" numCol="1" anchor="t" anchorCtr="0" compatLnSpc="1">
            <a:prstTxWarp prst="textNoShape">
              <a:avLst/>
            </a:prstTxWarp>
          </a:bodyPr>
          <a:lstStyle>
            <a:lvl1pPr algn="r" defTabSz="96097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37041"/>
            <a:ext cx="4028844" cy="34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3" tIns="48233" rIns="96463" bIns="48233" numCol="1" anchor="b" anchorCtr="0" compatLnSpc="1">
            <a:prstTxWarp prst="textNoShape">
              <a:avLst/>
            </a:prstTxWarp>
          </a:bodyPr>
          <a:lstStyle>
            <a:lvl1pPr algn="l" defTabSz="96097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539" y="6537041"/>
            <a:ext cx="4028844" cy="34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3" tIns="48233" rIns="96463" bIns="48233" numCol="1" anchor="b" anchorCtr="0" compatLnSpc="1">
            <a:prstTxWarp prst="textNoShape">
              <a:avLst/>
            </a:prstTxWarp>
          </a:bodyPr>
          <a:lstStyle>
            <a:lvl1pPr algn="r" defTabSz="960974">
              <a:defRPr sz="1200">
                <a:latin typeface="Arial" charset="0"/>
              </a:defRPr>
            </a:lvl1pPr>
          </a:lstStyle>
          <a:p>
            <a:pPr>
              <a:defRPr/>
            </a:pPr>
            <a:fld id="{D575CCDA-FAD9-4534-9A8F-CDAEDDF90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15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28844" cy="34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3" tIns="48233" rIns="96463" bIns="48233" numCol="1" anchor="t" anchorCtr="0" compatLnSpc="1">
            <a:prstTxWarp prst="textNoShape">
              <a:avLst/>
            </a:prstTxWarp>
          </a:bodyPr>
          <a:lstStyle>
            <a:lvl1pPr algn="l" defTabSz="96097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539" y="1"/>
            <a:ext cx="4028844" cy="34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3" tIns="48233" rIns="96463" bIns="48233" numCol="1" anchor="t" anchorCtr="0" compatLnSpc="1">
            <a:prstTxWarp prst="textNoShape">
              <a:avLst/>
            </a:prstTxWarp>
          </a:bodyPr>
          <a:lstStyle>
            <a:lvl1pPr algn="r" defTabSz="96097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7350" y="517525"/>
            <a:ext cx="3443288" cy="2581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046" y="3269090"/>
            <a:ext cx="7436313" cy="309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3" tIns="48233" rIns="96463" bIns="482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37041"/>
            <a:ext cx="4028844" cy="34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3" tIns="48233" rIns="96463" bIns="48233" numCol="1" anchor="b" anchorCtr="0" compatLnSpc="1">
            <a:prstTxWarp prst="textNoShape">
              <a:avLst/>
            </a:prstTxWarp>
          </a:bodyPr>
          <a:lstStyle>
            <a:lvl1pPr algn="l" defTabSz="96097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539" y="6537041"/>
            <a:ext cx="4028844" cy="34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3" tIns="48233" rIns="96463" bIns="48233" numCol="1" anchor="b" anchorCtr="0" compatLnSpc="1">
            <a:prstTxWarp prst="textNoShape">
              <a:avLst/>
            </a:prstTxWarp>
          </a:bodyPr>
          <a:lstStyle>
            <a:lvl1pPr algn="r" defTabSz="960974">
              <a:defRPr sz="1200">
                <a:latin typeface="Arial" charset="0"/>
              </a:defRPr>
            </a:lvl1pPr>
          </a:lstStyle>
          <a:p>
            <a:pPr>
              <a:defRPr/>
            </a:pPr>
            <a:fld id="{3B29DA05-BEDB-40F5-8F29-BC14CEF2E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09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2463" y="1482725"/>
            <a:ext cx="7772400" cy="1470025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A5118-C375-4F3B-B4E7-7D7982B62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6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12982-7199-441B-9E98-BAB2F2F93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8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25" y="0"/>
            <a:ext cx="1946275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0"/>
            <a:ext cx="5686425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A6A86-0886-4D25-8C73-57BA81287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0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6B300-94C0-49ED-8800-CFA7A61CE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3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5ABF-3A28-47BB-94AB-C3106FE43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7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800100"/>
            <a:ext cx="7772400" cy="55245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12FC5-3AC9-48BF-A64A-5101BFD5D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8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1C698-6998-4B6A-BD9E-EB5F3391B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4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816" y="1379494"/>
            <a:ext cx="7772400" cy="166026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459" y="322798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B049B-66AD-48F4-9632-B7F1ECCF1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3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8FB84-71D5-41F7-A6DA-255237DEC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3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054" y="0"/>
            <a:ext cx="8229600" cy="79083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40259"/>
            <a:ext cx="4040188" cy="76611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55805"/>
            <a:ext cx="4040188" cy="447035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6171" y="818420"/>
            <a:ext cx="4041775" cy="77560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47287" y="1668162"/>
            <a:ext cx="4139514" cy="445800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2A8A0-0A8A-4AF7-8C6F-8CC0307F1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6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284" y="0"/>
            <a:ext cx="6813579" cy="6477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06D2C-E861-4931-A2D0-8445588D3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5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71D55-07AD-4803-B443-A7CA5BF47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3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B9248-0EA6-4221-8041-D22641688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9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2470B-DD32-4F16-8C83-650B4992F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7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3100" y="0"/>
            <a:ext cx="73707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00100"/>
            <a:ext cx="77724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Line 17"/>
          <p:cNvSpPr>
            <a:spLocks noChangeShapeType="1"/>
          </p:cNvSpPr>
          <p:nvPr userDrawn="1"/>
        </p:nvSpPr>
        <p:spPr bwMode="auto">
          <a:xfrm>
            <a:off x="685800" y="714375"/>
            <a:ext cx="7772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84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75C0C97-C959-403F-8BF0-604148A05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23" descr="FNAL_logo_sm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838" y="0"/>
            <a:ext cx="66516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6" descr="mu-symbol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5683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" descr="map-091203a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19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8" descr="ids-100121a-www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52400"/>
            <a:ext cx="5349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150000"/>
        <a:buChar char="•"/>
        <a:defRPr>
          <a:solidFill>
            <a:srgbClr val="CC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1.wmf"/><Relationship Id="rId3" Type="http://schemas.openxmlformats.org/officeDocument/2006/relationships/image" Target="../media/image14.jpeg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2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5" Type="http://schemas.openxmlformats.org/officeDocument/2006/relationships/oleObject" Target="../embeddings/oleObject7.bin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9.wmf"/><Relationship Id="rId1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28BD4E-A28C-4ED4-9A53-ACB645DA7B0C}" type="slidenum">
              <a:rPr lang="en-US" sz="1400" smtClean="0"/>
              <a:pPr eaLnBrk="1" hangingPunct="1"/>
              <a:t>1</a:t>
            </a:fld>
            <a:endParaRPr lang="en-US" sz="1400" dirty="0" smtClean="0"/>
          </a:p>
        </p:txBody>
      </p:sp>
      <p:sp>
        <p:nvSpPr>
          <p:cNvPr id="6379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58656" y="1987399"/>
            <a:ext cx="7904163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Front End for MAP Neutrino Factory</a:t>
            </a:r>
            <a:r>
              <a:rPr lang="en-US" sz="2800" b="1" dirty="0" smtClean="0"/>
              <a:t>/Collider</a:t>
            </a:r>
            <a:br>
              <a:rPr lang="en-US" sz="2800" b="1" dirty="0" smtClean="0"/>
            </a:br>
            <a:r>
              <a:rPr lang="en-US" sz="2800" dirty="0" err="1" smtClean="0"/>
              <a:t>rf</a:t>
            </a:r>
            <a:r>
              <a:rPr lang="en-US" sz="2800" dirty="0" smtClean="0"/>
              <a:t> considerations</a:t>
            </a:r>
            <a:endParaRPr lang="en-US" sz="2800" b="1" dirty="0" smtClean="0"/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41178" y="41148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David </a:t>
            </a:r>
            <a:r>
              <a:rPr lang="en-US" dirty="0" err="1" smtClean="0"/>
              <a:t>Neuffer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1800" dirty="0" smtClean="0"/>
              <a:t>May </a:t>
            </a:r>
            <a:r>
              <a:rPr lang="en-US" sz="1800" dirty="0" smtClean="0"/>
              <a:t>29, 2014</a:t>
            </a:r>
            <a:endParaRPr lang="en-US" sz="1800" dirty="0" smtClean="0"/>
          </a:p>
          <a:p>
            <a:pPr eaLnBrk="1" hangingPunct="1"/>
            <a:endParaRPr lang="en-US" sz="1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4" descr="celrealist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6462" y="487919"/>
            <a:ext cx="3157538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381B1EE-5495-4EC2-BBE0-6FAB78A3A993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Rf</a:t>
            </a:r>
            <a:r>
              <a:rPr lang="en-US" dirty="0" smtClean="0"/>
              <a:t> </a:t>
            </a:r>
            <a:r>
              <a:rPr lang="en-US" dirty="0" err="1" smtClean="0"/>
              <a:t>Buncher</a:t>
            </a:r>
            <a:r>
              <a:rPr lang="en-US" dirty="0" smtClean="0"/>
              <a:t>/Rotator requirements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5413169"/>
          </a:xfrm>
        </p:spPr>
        <p:txBody>
          <a:bodyPr/>
          <a:lstStyle/>
          <a:p>
            <a:pPr eaLnBrk="1" hangingPunct="1"/>
            <a:r>
              <a:rPr lang="en-US" sz="1600" dirty="0" err="1" smtClean="0"/>
              <a:t>Buncher</a:t>
            </a:r>
            <a:r>
              <a:rPr lang="en-US" sz="1600" dirty="0" smtClean="0"/>
              <a:t> -21m</a:t>
            </a:r>
          </a:p>
          <a:p>
            <a:pPr lvl="1" eaLnBrk="1" hangingPunct="1"/>
            <a:r>
              <a:rPr lang="en-US" sz="1400" b="1" dirty="0" smtClean="0"/>
              <a:t>37</a:t>
            </a:r>
            <a:r>
              <a:rPr lang="en-US" sz="1400" dirty="0" smtClean="0"/>
              <a:t> cavities (</a:t>
            </a:r>
            <a:r>
              <a:rPr lang="en-US" sz="1400" b="1" dirty="0" smtClean="0"/>
              <a:t>14</a:t>
            </a:r>
            <a:r>
              <a:rPr lang="en-US" sz="1400" dirty="0" smtClean="0"/>
              <a:t> frequencies)</a:t>
            </a:r>
          </a:p>
          <a:p>
            <a:pPr lvl="1" eaLnBrk="1" hangingPunct="1"/>
            <a:r>
              <a:rPr lang="en-US" sz="1400" b="1" dirty="0" smtClean="0"/>
              <a:t>13</a:t>
            </a:r>
            <a:r>
              <a:rPr lang="en-US" sz="1400" dirty="0" smtClean="0"/>
              <a:t> power supplies </a:t>
            </a:r>
            <a:r>
              <a:rPr lang="en-US" sz="1400" b="1" dirty="0" smtClean="0"/>
              <a:t>(~1—3MW)</a:t>
            </a:r>
            <a:endParaRPr lang="en-US" sz="1400" dirty="0" smtClean="0"/>
          </a:p>
          <a:p>
            <a:pPr eaLnBrk="1" hangingPunct="1"/>
            <a:r>
              <a:rPr lang="en-US" sz="1600" dirty="0" smtClean="0"/>
              <a:t>RF Rotator -24m</a:t>
            </a:r>
          </a:p>
          <a:p>
            <a:pPr lvl="1" eaLnBrk="1" hangingPunct="1"/>
            <a:r>
              <a:rPr lang="en-US" sz="1400" b="1" dirty="0" smtClean="0"/>
              <a:t>64</a:t>
            </a:r>
            <a:r>
              <a:rPr lang="en-US" sz="1400" dirty="0" smtClean="0"/>
              <a:t> cavities (</a:t>
            </a:r>
            <a:r>
              <a:rPr lang="en-US" sz="1400" b="1" dirty="0" smtClean="0"/>
              <a:t>16</a:t>
            </a:r>
            <a:r>
              <a:rPr lang="en-US" sz="1400" dirty="0" smtClean="0"/>
              <a:t>  frequencies)</a:t>
            </a:r>
          </a:p>
          <a:p>
            <a:pPr lvl="1" eaLnBrk="1" hangingPunct="1"/>
            <a:r>
              <a:rPr lang="en-US" sz="1400" dirty="0" smtClean="0"/>
              <a:t>20 MV/m, 0.25m</a:t>
            </a:r>
          </a:p>
          <a:p>
            <a:pPr lvl="1" eaLnBrk="1" hangingPunct="1"/>
            <a:r>
              <a:rPr lang="en-US" sz="1400" dirty="0" smtClean="0"/>
              <a:t>~</a:t>
            </a:r>
            <a:r>
              <a:rPr lang="en-US" sz="1400" b="1" dirty="0" smtClean="0"/>
              <a:t>2 MW</a:t>
            </a:r>
            <a:r>
              <a:rPr lang="en-US" sz="1400" dirty="0" smtClean="0"/>
              <a:t> (peak power) per cavity</a:t>
            </a:r>
          </a:p>
          <a:p>
            <a:pPr eaLnBrk="1" hangingPunct="1"/>
            <a:r>
              <a:rPr lang="en-US" sz="1600" dirty="0" smtClean="0"/>
              <a:t>Cooling System – 201.25 MHz</a:t>
            </a:r>
          </a:p>
          <a:p>
            <a:pPr lvl="1" eaLnBrk="1" hangingPunct="1"/>
            <a:r>
              <a:rPr lang="en-US" sz="1400" dirty="0" smtClean="0"/>
              <a:t> </a:t>
            </a:r>
            <a:r>
              <a:rPr lang="en-US" sz="1600" dirty="0" smtClean="0"/>
              <a:t>200 0.25m cavities (75m cooler), </a:t>
            </a:r>
            <a:r>
              <a:rPr lang="en-US" sz="1600" b="1" dirty="0" smtClean="0"/>
              <a:t>25MV/m</a:t>
            </a:r>
          </a:p>
          <a:p>
            <a:pPr lvl="1" eaLnBrk="1" hangingPunct="1"/>
            <a:r>
              <a:rPr lang="en-US" sz="1600" dirty="0" smtClean="0"/>
              <a:t>~</a:t>
            </a:r>
            <a:r>
              <a:rPr lang="en-US" sz="1600" b="1" dirty="0" smtClean="0"/>
              <a:t>4MW </a:t>
            </a:r>
            <a:r>
              <a:rPr lang="en-US" sz="1600" dirty="0" smtClean="0"/>
              <a:t>/cavity  </a:t>
            </a:r>
          </a:p>
        </p:txBody>
      </p:sp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9479" y="2292907"/>
            <a:ext cx="2474521" cy="140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0" y="27416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tabLst>
                <a:tab pos="228600" algn="l"/>
              </a:tabLst>
            </a:pPr>
            <a:endParaRPr lang="en-US" sz="1800"/>
          </a:p>
        </p:txBody>
      </p:sp>
      <p:graphicFrame>
        <p:nvGraphicFramePr>
          <p:cNvPr id="844858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658794"/>
              </p:ext>
            </p:extLst>
          </p:nvPr>
        </p:nvGraphicFramePr>
        <p:xfrm>
          <a:off x="772963" y="3717853"/>
          <a:ext cx="6965908" cy="2275846"/>
        </p:xfrm>
        <a:graphic>
          <a:graphicData uri="http://schemas.openxmlformats.org/drawingml/2006/table">
            <a:tbl>
              <a:tblPr/>
              <a:tblGrid>
                <a:gridCol w="1051997"/>
                <a:gridCol w="787038"/>
                <a:gridCol w="774488"/>
                <a:gridCol w="1073518"/>
                <a:gridCol w="725149"/>
                <a:gridCol w="968858"/>
                <a:gridCol w="1584860"/>
              </a:tblGrid>
              <a:tr h="443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Front End section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Length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#rf cavities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frequencies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# of freq.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rf gradient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rf peak power requirements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3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Buncher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21m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37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484 to 365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14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 to 16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0—1.34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MW/cavity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3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Rotator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24m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56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364to 326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16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~2.4 MW/cavity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Cooler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75m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325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25 MV/m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~3.7MW/cavity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3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Total 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df+bxr+rttr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~134m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93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~500MV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140MW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90" name="Rectangle 57"/>
          <p:cNvSpPr>
            <a:spLocks noChangeArrowheads="1"/>
          </p:cNvSpPr>
          <p:nvPr/>
        </p:nvSpPr>
        <p:spPr bwMode="auto">
          <a:xfrm>
            <a:off x="0" y="41148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tabLst>
                <a:tab pos="228600" algn="l"/>
              </a:tabLst>
            </a:pPr>
            <a:endParaRPr lang="en-US" sz="1800"/>
          </a:p>
        </p:txBody>
      </p:sp>
      <p:sp>
        <p:nvSpPr>
          <p:cNvPr id="12" name="TextBox 11"/>
          <p:cNvSpPr txBox="1"/>
          <p:nvPr/>
        </p:nvSpPr>
        <p:spPr>
          <a:xfrm>
            <a:off x="-92141" y="4310743"/>
            <a:ext cx="369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rf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7738871" y="2731675"/>
            <a:ext cx="0" cy="751395"/>
          </a:xfrm>
          <a:prstGeom prst="line">
            <a:avLst/>
          </a:prstGeom>
          <a:solidFill>
            <a:srgbClr val="0033CC"/>
          </a:solidFill>
          <a:ln w="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7095744" y="1390412"/>
            <a:ext cx="0" cy="566404"/>
          </a:xfrm>
          <a:prstGeom prst="line">
            <a:avLst/>
          </a:prstGeom>
          <a:solidFill>
            <a:srgbClr val="0033CC"/>
          </a:solidFill>
          <a:ln w="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7720583" y="1390412"/>
            <a:ext cx="18288" cy="566403"/>
          </a:xfrm>
          <a:prstGeom prst="line">
            <a:avLst/>
          </a:prstGeom>
          <a:solidFill>
            <a:srgbClr val="0033CC"/>
          </a:solidFill>
          <a:ln w="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8409432" y="1390413"/>
            <a:ext cx="9144" cy="566403"/>
          </a:xfrm>
          <a:prstGeom prst="line">
            <a:avLst/>
          </a:prstGeom>
          <a:solidFill>
            <a:srgbClr val="0033CC"/>
          </a:solidFill>
          <a:ln w="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3225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result on discretization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1C698-6998-4B6A-BD9E-EB5F3391B1E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87854"/>
            <a:ext cx="7772400" cy="514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87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Dependence on </a:t>
            </a:r>
            <a:r>
              <a:rPr lang="en-US" dirty="0" err="1" smtClean="0"/>
              <a:t>rf</a:t>
            </a:r>
            <a:r>
              <a:rPr lang="en-US" dirty="0" smtClean="0"/>
              <a:t> gradient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With same cooling channel</a:t>
            </a:r>
          </a:p>
          <a:p>
            <a:pPr lvl="1"/>
            <a:r>
              <a:rPr lang="en-US" dirty="0" smtClean="0"/>
              <a:t>25MV/m IDS 4-D cooling</a:t>
            </a:r>
          </a:p>
          <a:p>
            <a:r>
              <a:rPr lang="en-US" dirty="0" smtClean="0"/>
              <a:t>Change </a:t>
            </a:r>
            <a:r>
              <a:rPr lang="en-US" dirty="0" err="1" smtClean="0"/>
              <a:t>Buncher</a:t>
            </a:r>
            <a:r>
              <a:rPr lang="en-US" dirty="0"/>
              <a:t>/</a:t>
            </a:r>
            <a:r>
              <a:rPr lang="en-US" dirty="0" smtClean="0"/>
              <a:t>Rotator peak </a:t>
            </a:r>
            <a:r>
              <a:rPr lang="en-US" dirty="0" err="1" smtClean="0"/>
              <a:t>rf</a:t>
            </a:r>
            <a:r>
              <a:rPr lang="en-US" dirty="0" smtClean="0"/>
              <a:t> voltage</a:t>
            </a:r>
          </a:p>
          <a:p>
            <a:pPr lvl="1"/>
            <a:r>
              <a:rPr lang="en-US" dirty="0" smtClean="0"/>
              <a:t>0 –25 MV/m</a:t>
            </a:r>
          </a:p>
          <a:p>
            <a:pPr lvl="1"/>
            <a:endParaRPr lang="en-US" dirty="0"/>
          </a:p>
          <a:p>
            <a:r>
              <a:rPr lang="en-US" dirty="0" smtClean="0"/>
              <a:t>Longer bunch train captured with larger V’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492240" y="6619875"/>
            <a:ext cx="2133600" cy="476250"/>
          </a:xfrm>
        </p:spPr>
        <p:txBody>
          <a:bodyPr/>
          <a:lstStyle/>
          <a:p>
            <a:pPr>
              <a:defRPr/>
            </a:pPr>
            <a:fld id="{82D1C698-6998-4B6A-BD9E-EB5F3391B1E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78249640"/>
              </p:ext>
            </p:extLst>
          </p:nvPr>
        </p:nvGraphicFramePr>
        <p:xfrm>
          <a:off x="4648200" y="800100"/>
          <a:ext cx="3810000" cy="278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5760720"/>
            <a:ext cx="3048000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720" y="5760720"/>
            <a:ext cx="3002280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440" y="5760721"/>
            <a:ext cx="3002280" cy="11203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40310" y="6309360"/>
            <a:ext cx="904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0 MV/m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81924" y="6461760"/>
            <a:ext cx="1018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10 MV/m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14684" y="5970806"/>
            <a:ext cx="1018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20 MV/m</a:t>
            </a:r>
            <a:endParaRPr lang="en-US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30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Dependence on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final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06D2C-E861-4931-A2D0-8445588D32E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138238"/>
            <a:ext cx="55626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58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43840" y="800100"/>
            <a:ext cx="8077200" cy="5524500"/>
          </a:xfrm>
        </p:spPr>
        <p:txBody>
          <a:bodyPr/>
          <a:lstStyle/>
          <a:p>
            <a:r>
              <a:rPr lang="en-US" dirty="0" smtClean="0"/>
              <a:t>We are studying 325 MHz based front end</a:t>
            </a:r>
          </a:p>
          <a:p>
            <a:pPr lvl="1"/>
            <a:r>
              <a:rPr lang="en-US" dirty="0" smtClean="0"/>
              <a:t>produces more bunches in same length bunch train than 200 MHz </a:t>
            </a:r>
          </a:p>
          <a:p>
            <a:pPr lvl="1"/>
            <a:r>
              <a:rPr lang="en-US" dirty="0" smtClean="0"/>
              <a:t>requires more bunches to be recombined ~12 </a:t>
            </a:r>
            <a:r>
              <a:rPr lang="en-US" dirty="0" smtClean="0">
                <a:sym typeface="Wingdings" panose="05000000000000000000" pitchFamily="2" charset="2"/>
              </a:rPr>
              <a:t> 21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more difficult … ?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HCC </a:t>
            </a:r>
            <a:r>
              <a:rPr lang="en-US" dirty="0" err="1" smtClean="0">
                <a:sym typeface="Wingdings" panose="05000000000000000000" pitchFamily="2" charset="2"/>
              </a:rPr>
              <a:t>recombiner</a:t>
            </a:r>
            <a:r>
              <a:rPr lang="en-US" dirty="0" smtClean="0">
                <a:sym typeface="Wingdings" panose="05000000000000000000" pitchFamily="2" charset="2"/>
              </a:rPr>
              <a:t> ?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</a:t>
            </a:r>
            <a:r>
              <a:rPr lang="en-US" dirty="0" smtClean="0">
                <a:sym typeface="Wingdings" panose="05000000000000000000" pitchFamily="2" charset="2"/>
              </a:rPr>
              <a:t>ncluding chicane/absorber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Improved matching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Would like to fit more </a:t>
            </a:r>
            <a:r>
              <a:rPr lang="el-GR" dirty="0" smtClean="0">
                <a:latin typeface="Comic Sans MS"/>
                <a:sym typeface="Wingdings" panose="05000000000000000000" pitchFamily="2" charset="2"/>
              </a:rPr>
              <a:t>μ</a:t>
            </a:r>
            <a:r>
              <a:rPr lang="en-US" dirty="0" smtClean="0">
                <a:latin typeface="Comic Sans MS"/>
                <a:sym typeface="Wingdings" panose="05000000000000000000" pitchFamily="2" charset="2"/>
              </a:rPr>
              <a:t> in fewer bunches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06D2C-E861-4931-A2D0-8445588D32E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19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06D2C-E861-4931-A2D0-8445588D32E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122" name="Picture 2" descr="http://l2.yimg.com/bt/api/res/1.2/aBhrSXQPteCjxMmY4zMmfA--/YXBwaWQ9eW5ld3M7Zmk9ZmlsbDtoPTE4NztweW9mZj0wO3E9NzU7dz02MDA-/http:/media.zenfs.com/en_us/News/ucomics.com/dt14042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97" y="1231167"/>
            <a:ext cx="7898180" cy="246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l2.yimg.com/bt/api/res/1.2/TbnjMfVlMm1Wuu4Q3Nag4A--/YXBwaWQ9eW5ld3M7Zmk9ZmlsbDtoPTE4NztweW9mZj0wO3E9NzU7dz02MDA-/http:/media.zenfs.com/en_us/News/ucomics.com/dt14042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97" y="4396399"/>
            <a:ext cx="7898180" cy="246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411" y="815461"/>
            <a:ext cx="1638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P5 process: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00886" y="3894237"/>
            <a:ext cx="143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P5 Result: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7707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Supplemental slides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06D2C-E861-4931-A2D0-8445588D32E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7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325 (w chicane/absorber)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86" y="855406"/>
            <a:ext cx="4748981" cy="958646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85" y="1858297"/>
            <a:ext cx="4748981" cy="116512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86" y="3067664"/>
            <a:ext cx="4748981" cy="11718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86" y="4239561"/>
            <a:ext cx="4748981" cy="11997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85" y="5439346"/>
            <a:ext cx="4748981" cy="12252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37296" y="681007"/>
            <a:ext cx="990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1.0 </a:t>
            </a:r>
            <a:r>
              <a:rPr lang="en-US" sz="1400" b="1" dirty="0" err="1" smtClean="0">
                <a:solidFill>
                  <a:srgbClr val="FF0000"/>
                </a:solidFill>
              </a:rPr>
              <a:t>GeV</a:t>
            </a:r>
            <a:r>
              <a:rPr lang="en-US" sz="1400" b="1" dirty="0" smtClean="0">
                <a:solidFill>
                  <a:srgbClr val="FF0000"/>
                </a:solidFill>
              </a:rPr>
              <a:t>/c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41005" y="1660806"/>
            <a:ext cx="990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0.0 </a:t>
            </a:r>
            <a:r>
              <a:rPr lang="en-US" sz="1400" b="1" dirty="0" err="1" smtClean="0">
                <a:solidFill>
                  <a:srgbClr val="FF0000"/>
                </a:solidFill>
              </a:rPr>
              <a:t>GeV</a:t>
            </a:r>
            <a:r>
              <a:rPr lang="en-US" sz="1400" b="1" dirty="0" smtClean="0">
                <a:solidFill>
                  <a:srgbClr val="FF0000"/>
                </a:solidFill>
              </a:rPr>
              <a:t>/c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06478" y="800100"/>
            <a:ext cx="4026308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8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50000"/>
              <a:buChar char="•"/>
              <a:defRPr sz="1800">
                <a:solidFill>
                  <a:srgbClr val="CC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~60 m long bunch train </a:t>
            </a:r>
          </a:p>
          <a:p>
            <a:pPr lvl="1"/>
            <a:r>
              <a:rPr lang="en-US" kern="0" dirty="0" smtClean="0"/>
              <a:t>~60 325 MHz buckets</a:t>
            </a:r>
          </a:p>
          <a:p>
            <a:r>
              <a:rPr lang="en-US" kern="0" dirty="0" smtClean="0"/>
              <a:t>For collider choose “best 21 bunches “</a:t>
            </a:r>
          </a:p>
          <a:p>
            <a:pPr lvl="1"/>
            <a:r>
              <a:rPr lang="en-US" kern="0" dirty="0" smtClean="0"/>
              <a:t>(~19m)</a:t>
            </a:r>
          </a:p>
          <a:p>
            <a:r>
              <a:rPr lang="en-US" kern="0" dirty="0" smtClean="0"/>
              <a:t>Includes ~2/3 of captured </a:t>
            </a:r>
            <a:r>
              <a:rPr lang="el-GR" kern="0" dirty="0" smtClean="0">
                <a:latin typeface="Comic Sans MS"/>
              </a:rPr>
              <a:t>μ</a:t>
            </a:r>
            <a:r>
              <a:rPr lang="en-US" kern="0" dirty="0" smtClean="0">
                <a:latin typeface="Comic Sans MS"/>
              </a:rPr>
              <a:t>’s</a:t>
            </a:r>
          </a:p>
          <a:p>
            <a:pPr lvl="1"/>
            <a:r>
              <a:rPr lang="en-US" kern="0" dirty="0" smtClean="0">
                <a:latin typeface="Comic Sans MS"/>
              </a:rPr>
              <a:t>many are lost</a:t>
            </a:r>
            <a:endParaRPr lang="en-US" kern="0" dirty="0">
              <a:latin typeface="Comic Sans MS"/>
            </a:endParaRPr>
          </a:p>
          <a:p>
            <a:r>
              <a:rPr lang="en-US" kern="0" dirty="0" smtClean="0">
                <a:latin typeface="Comic Sans MS"/>
              </a:rPr>
              <a:t>21bunches are recombined to 1 in collider scenario</a:t>
            </a:r>
          </a:p>
          <a:p>
            <a:pPr lvl="1"/>
            <a:r>
              <a:rPr lang="en-US" kern="0" dirty="0" smtClean="0">
                <a:latin typeface="Comic Sans MS"/>
              </a:rPr>
              <a:t>It is more difficult to recombine 21 than 12</a:t>
            </a:r>
          </a:p>
          <a:p>
            <a:endParaRPr lang="en-US" kern="0" dirty="0">
              <a:latin typeface="Comic Sans MS"/>
            </a:endParaRPr>
          </a:p>
          <a:p>
            <a:r>
              <a:rPr lang="en-US" kern="0" dirty="0" smtClean="0">
                <a:latin typeface="Comic Sans MS"/>
              </a:rPr>
              <a:t>Would like to extend acceptance or generate shorter train</a:t>
            </a:r>
          </a:p>
          <a:p>
            <a:pPr lvl="1"/>
            <a:endParaRPr lang="en-US" kern="0" dirty="0" smtClean="0">
              <a:latin typeface="Comic Sans MS"/>
            </a:endParaRPr>
          </a:p>
          <a:p>
            <a:endParaRPr lang="en-US" kern="0" dirty="0" smtClean="0"/>
          </a:p>
          <a:p>
            <a:pPr marL="0" indent="0">
              <a:buNone/>
            </a:pPr>
            <a:r>
              <a:rPr lang="en-US" kern="0" dirty="0"/>
              <a:t>	</a:t>
            </a:r>
            <a:endParaRPr lang="en-US" kern="0" dirty="0" smtClean="0"/>
          </a:p>
          <a:p>
            <a:pPr lvl="1"/>
            <a:endParaRPr lang="en-US" kern="0" dirty="0" smtClean="0"/>
          </a:p>
          <a:p>
            <a:pPr lvl="1"/>
            <a:endParaRPr lang="en-US" kern="0" dirty="0"/>
          </a:p>
        </p:txBody>
      </p:sp>
      <p:sp>
        <p:nvSpPr>
          <p:cNvPr id="3" name="TextBox 2"/>
          <p:cNvSpPr txBox="1"/>
          <p:nvPr/>
        </p:nvSpPr>
        <p:spPr>
          <a:xfrm>
            <a:off x="6901485" y="1283110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0m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996979" y="223192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65m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986107" y="3484335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93m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883168" y="4500899"/>
            <a:ext cx="708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131m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923546" y="5713427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215m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5105400" y="4947285"/>
            <a:ext cx="1147763" cy="253365"/>
          </a:xfrm>
          <a:prstGeom prst="rect">
            <a:avLst/>
          </a:prstGeom>
          <a:noFill/>
          <a:ln w="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105400" y="6247448"/>
            <a:ext cx="1147763" cy="200978"/>
          </a:xfrm>
          <a:prstGeom prst="rect">
            <a:avLst/>
          </a:prstGeom>
          <a:noFill/>
          <a:ln w="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78803" y="4500899"/>
            <a:ext cx="15856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 end of rotator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213823" y="5733766"/>
            <a:ext cx="1420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 After ~80m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52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P5 result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8845"/>
            <a:ext cx="8919207" cy="288387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229" y="2929926"/>
            <a:ext cx="413766" cy="40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51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27C2CC-175B-4B7F-A031-CB6CE9F538A8}" type="slidenum">
              <a:rPr lang="en-US" sz="1400" smtClean="0"/>
              <a:pPr eaLnBrk="1" hangingPunct="1"/>
              <a:t>2</a:t>
            </a:fld>
            <a:endParaRPr lang="en-US" sz="1400" smtClean="0"/>
          </a:p>
        </p:txBody>
      </p:sp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766" y="803644"/>
            <a:ext cx="8346154" cy="5786438"/>
          </a:xfrm>
        </p:spPr>
        <p:txBody>
          <a:bodyPr/>
          <a:lstStyle/>
          <a:p>
            <a:pPr eaLnBrk="1" hangingPunct="1"/>
            <a:r>
              <a:rPr lang="en-US" dirty="0" smtClean="0"/>
              <a:t>Previous baseline was 200 MHz (IDS nu Factory)</a:t>
            </a:r>
          </a:p>
          <a:p>
            <a:pPr lvl="1" eaLnBrk="1" hangingPunct="1"/>
            <a:r>
              <a:rPr lang="en-US" dirty="0" err="1" smtClean="0"/>
              <a:t>Rf</a:t>
            </a:r>
            <a:r>
              <a:rPr lang="en-US" dirty="0" smtClean="0"/>
              <a:t>, power req.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Front End for  MAP NF/MC 325 MHz</a:t>
            </a:r>
          </a:p>
          <a:p>
            <a:pPr lvl="1" eaLnBrk="1" hangingPunct="1"/>
            <a:r>
              <a:rPr lang="en-US" dirty="0" smtClean="0"/>
              <a:t>Bunch train shorter than IDS …</a:t>
            </a:r>
          </a:p>
          <a:p>
            <a:pPr lvl="1" eaLnBrk="1" hangingPunct="1"/>
            <a:r>
              <a:rPr lang="en-US" smtClean="0"/>
              <a:t>With Chicane/Absorber</a:t>
            </a:r>
            <a:endParaRPr lang="en-US" dirty="0" smtClean="0"/>
          </a:p>
          <a:p>
            <a:pPr lvl="1" eaLnBrk="1" hangingPunct="1"/>
            <a:r>
              <a:rPr lang="en-US" dirty="0" smtClean="0"/>
              <a:t>Current baseline</a:t>
            </a:r>
          </a:p>
          <a:p>
            <a:pPr lvl="2" eaLnBrk="1" hangingPunct="1"/>
            <a:r>
              <a:rPr lang="en-US" dirty="0" smtClean="0"/>
              <a:t>Use short taper</a:t>
            </a:r>
          </a:p>
          <a:p>
            <a:pPr lvl="2" eaLnBrk="1" hangingPunct="1"/>
            <a:endParaRPr lang="en-US" dirty="0"/>
          </a:p>
          <a:p>
            <a:pPr eaLnBrk="1" hangingPunct="1"/>
            <a:r>
              <a:rPr lang="en-US" dirty="0" smtClean="0"/>
              <a:t>Variations under study</a:t>
            </a:r>
          </a:p>
          <a:p>
            <a:pPr lvl="1" eaLnBrk="1" hangingPunct="1"/>
            <a:endParaRPr lang="en-US" dirty="0"/>
          </a:p>
          <a:p>
            <a:pPr lvl="2" eaLnBrk="1" hangingPunct="1"/>
            <a:endParaRPr lang="en-US" dirty="0" smtClean="0"/>
          </a:p>
          <a:p>
            <a:pPr lvl="1" eaLnBrk="1" hangingPunct="1"/>
            <a:endParaRPr lang="en-US" dirty="0"/>
          </a:p>
          <a:p>
            <a:pPr marL="457200" lvl="1" indent="0" eaLnBrk="1" hangingPunct="1">
              <a:buNone/>
            </a:pPr>
            <a:endParaRPr lang="en-US" dirty="0"/>
          </a:p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dirty="0" smtClean="0"/>
              <a:t> </a:t>
            </a:r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677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325MHz System “Collider”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40871" y="2498270"/>
            <a:ext cx="4054929" cy="3826329"/>
          </a:xfrm>
        </p:spPr>
        <p:txBody>
          <a:bodyPr/>
          <a:lstStyle/>
          <a:p>
            <a:r>
              <a:rPr lang="en-US" dirty="0" smtClean="0"/>
              <a:t>Drift</a:t>
            </a:r>
          </a:p>
          <a:p>
            <a:pPr lvl="1"/>
            <a:r>
              <a:rPr lang="en-US" dirty="0" smtClean="0"/>
              <a:t>20T</a:t>
            </a:r>
            <a:r>
              <a:rPr lang="en-US" dirty="0" smtClean="0">
                <a:sym typeface="Wingdings" pitchFamily="2" charset="2"/>
              </a:rPr>
              <a:t> 2T</a:t>
            </a:r>
          </a:p>
          <a:p>
            <a:r>
              <a:rPr lang="en-US" dirty="0" err="1" smtClean="0">
                <a:sym typeface="Wingdings" pitchFamily="2" charset="2"/>
              </a:rPr>
              <a:t>Buncher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P</a:t>
            </a:r>
            <a:r>
              <a:rPr lang="en-US" baseline="-25000" dirty="0" smtClean="0">
                <a:sym typeface="Wingdings" pitchFamily="2" charset="2"/>
              </a:rPr>
              <a:t>o</a:t>
            </a:r>
            <a:r>
              <a:rPr lang="en-US" dirty="0" smtClean="0">
                <a:sym typeface="Wingdings" pitchFamily="2" charset="2"/>
              </a:rPr>
              <a:t>=250MeV/c</a:t>
            </a:r>
          </a:p>
          <a:p>
            <a:pPr lvl="1"/>
            <a:r>
              <a:rPr lang="en-US" dirty="0" smtClean="0"/>
              <a:t>P</a:t>
            </a:r>
            <a:r>
              <a:rPr lang="en-US" baseline="-25000" dirty="0" smtClean="0"/>
              <a:t>N</a:t>
            </a:r>
            <a:r>
              <a:rPr lang="en-US" dirty="0" smtClean="0"/>
              <a:t>=154 MeV/c; N=10</a:t>
            </a:r>
          </a:p>
          <a:p>
            <a:pPr lvl="1"/>
            <a:r>
              <a:rPr lang="en-US" dirty="0" err="1" smtClean="0"/>
              <a:t>V</a:t>
            </a:r>
            <a:r>
              <a:rPr lang="en-US" baseline="-25000" dirty="0" err="1" smtClean="0"/>
              <a:t>rf</a:t>
            </a:r>
            <a:r>
              <a:rPr lang="en-US" dirty="0" smtClean="0"/>
              <a:t> : 0</a:t>
            </a:r>
            <a:r>
              <a:rPr lang="en-US" dirty="0" smtClean="0">
                <a:sym typeface="Wingdings" pitchFamily="2" charset="2"/>
              </a:rPr>
              <a:t> 15 MV/m 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(2/3 occupied)</a:t>
            </a:r>
            <a:endParaRPr lang="en-US" dirty="0" smtClean="0"/>
          </a:p>
          <a:p>
            <a:pPr lvl="1"/>
            <a:r>
              <a:rPr lang="en-US" dirty="0" err="1" smtClean="0"/>
              <a:t>f</a:t>
            </a:r>
            <a:r>
              <a:rPr lang="en-US" baseline="-25000" dirty="0" err="1" smtClean="0"/>
              <a:t>RF</a:t>
            </a:r>
            <a:r>
              <a:rPr lang="en-US" dirty="0" smtClean="0"/>
              <a:t> : 490</a:t>
            </a:r>
            <a:r>
              <a:rPr lang="en-US" dirty="0" smtClean="0">
                <a:sym typeface="Wingdings" pitchFamily="2" charset="2"/>
              </a:rPr>
              <a:t> 365MHz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0" y="2645228"/>
            <a:ext cx="3810000" cy="3891643"/>
          </a:xfrm>
        </p:spPr>
        <p:txBody>
          <a:bodyPr/>
          <a:lstStyle/>
          <a:p>
            <a:r>
              <a:rPr lang="en-US" dirty="0" smtClean="0"/>
              <a:t>Rotator</a:t>
            </a:r>
          </a:p>
          <a:p>
            <a:pPr lvl="1"/>
            <a:r>
              <a:rPr lang="en-US" dirty="0" err="1"/>
              <a:t>V</a:t>
            </a:r>
            <a:r>
              <a:rPr lang="en-US" baseline="-25000" dirty="0" err="1"/>
              <a:t>rf</a:t>
            </a:r>
            <a:r>
              <a:rPr lang="en-US" dirty="0"/>
              <a:t> : </a:t>
            </a:r>
            <a:r>
              <a:rPr lang="en-US" dirty="0" smtClean="0"/>
              <a:t>20</a:t>
            </a:r>
            <a:r>
              <a:rPr lang="en-US" dirty="0" smtClean="0">
                <a:sym typeface="Wingdings" pitchFamily="2" charset="2"/>
              </a:rPr>
              <a:t>MV/m </a:t>
            </a:r>
            <a:endParaRPr lang="en-US" dirty="0">
              <a:sym typeface="Wingdings" pitchFamily="2" charset="2"/>
            </a:endParaRPr>
          </a:p>
          <a:p>
            <a:pPr lvl="2"/>
            <a:r>
              <a:rPr lang="en-US" dirty="0">
                <a:sym typeface="Wingdings" pitchFamily="2" charset="2"/>
              </a:rPr>
              <a:t>(2/3 occupied)</a:t>
            </a:r>
            <a:endParaRPr lang="en-US" dirty="0"/>
          </a:p>
          <a:p>
            <a:pPr lvl="1"/>
            <a:r>
              <a:rPr lang="en-US" dirty="0" err="1"/>
              <a:t>f</a:t>
            </a:r>
            <a:r>
              <a:rPr lang="en-US" baseline="-25000" dirty="0" err="1"/>
              <a:t>RF</a:t>
            </a:r>
            <a:r>
              <a:rPr lang="en-US" dirty="0"/>
              <a:t> : </a:t>
            </a:r>
            <a:r>
              <a:rPr lang="en-US" dirty="0" smtClean="0"/>
              <a:t>364</a:t>
            </a:r>
            <a:r>
              <a:rPr lang="en-US" dirty="0" smtClean="0">
                <a:sym typeface="Wingdings" pitchFamily="2" charset="2"/>
              </a:rPr>
              <a:t> 326MHz</a:t>
            </a:r>
            <a:endParaRPr lang="en-US" dirty="0"/>
          </a:p>
          <a:p>
            <a:pPr lvl="1"/>
            <a:r>
              <a:rPr lang="en-US" dirty="0" smtClean="0"/>
              <a:t>N=12.045</a:t>
            </a:r>
          </a:p>
          <a:p>
            <a:pPr lvl="1"/>
            <a:r>
              <a:rPr lang="en-US" dirty="0" smtClean="0"/>
              <a:t>P</a:t>
            </a:r>
            <a:r>
              <a:rPr lang="en-US" baseline="-25000" dirty="0" smtClean="0"/>
              <a:t>0, </a:t>
            </a:r>
            <a:r>
              <a:rPr lang="en-US" dirty="0" smtClean="0"/>
              <a:t>P</a:t>
            </a:r>
            <a:r>
              <a:rPr lang="en-US" baseline="-25000" dirty="0" smtClean="0"/>
              <a:t>N</a:t>
            </a:r>
            <a:r>
              <a:rPr lang="en-US" dirty="0" smtClean="0">
                <a:sym typeface="Wingdings" pitchFamily="2" charset="2"/>
              </a:rPr>
              <a:t>245 MeV/c</a:t>
            </a:r>
          </a:p>
          <a:p>
            <a:r>
              <a:rPr lang="en-US" dirty="0" smtClean="0">
                <a:sym typeface="Wingdings" pitchFamily="2" charset="2"/>
              </a:rPr>
              <a:t>Cooler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245 MeV/c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325 MHz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25 MV/m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2 1.5 cm </a:t>
            </a:r>
            <a:r>
              <a:rPr lang="en-US" dirty="0" err="1" smtClean="0">
                <a:sym typeface="Wingdings" pitchFamily="2" charset="2"/>
              </a:rPr>
              <a:t>LiH</a:t>
            </a:r>
            <a:r>
              <a:rPr lang="en-US" dirty="0" smtClean="0">
                <a:sym typeface="Wingdings" pitchFamily="2" charset="2"/>
              </a:rPr>
              <a:t> absorbers</a:t>
            </a:r>
          </a:p>
          <a:p>
            <a:pPr marL="457200" lvl="1" indent="0">
              <a:buNone/>
            </a:pPr>
            <a:r>
              <a:rPr lang="en-US" dirty="0"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/0.75m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1C698-6998-4B6A-BD9E-EB5F3391B1E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276125"/>
              </p:ext>
            </p:extLst>
          </p:nvPr>
        </p:nvGraphicFramePr>
        <p:xfrm>
          <a:off x="1175657" y="718456"/>
          <a:ext cx="7532096" cy="2090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Picture" r:id="rId3" imgW="6044558" imgH="1197323" progId="Word.Picture.8">
                  <p:embed/>
                </p:oleObj>
              </mc:Choice>
              <mc:Fallback>
                <p:oleObj name="Picture" r:id="rId3" imgW="6044558" imgH="1197323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5657" y="718456"/>
                        <a:ext cx="7532096" cy="20900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56" y="5478868"/>
            <a:ext cx="2772229" cy="137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/>
        </p:nvCxnSpPr>
        <p:spPr bwMode="auto">
          <a:xfrm>
            <a:off x="2324100" y="5915025"/>
            <a:ext cx="14288" cy="757238"/>
          </a:xfrm>
          <a:prstGeom prst="line">
            <a:avLst/>
          </a:prstGeom>
          <a:solidFill>
            <a:srgbClr val="0033CC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2691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Estrangelo Edessa" pitchFamily="66" charset="0"/>
                <a:cs typeface="Estrangelo Edessa" pitchFamily="66" charset="0"/>
              </a:rPr>
              <a:t> 325 Collider Update  w/Chicane/Absorber</a:t>
            </a:r>
            <a:endParaRPr lang="en-US" dirty="0"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5462" y="2455862"/>
            <a:ext cx="5774323" cy="3868738"/>
          </a:xfrm>
        </p:spPr>
        <p:txBody>
          <a:bodyPr/>
          <a:lstStyle/>
          <a:p>
            <a:r>
              <a:rPr lang="en-US" sz="2000" dirty="0" smtClean="0"/>
              <a:t>Add 30 m drift after chicane</a:t>
            </a:r>
          </a:p>
          <a:p>
            <a:pPr marL="457200" lvl="1" indent="0">
              <a:buNone/>
            </a:pPr>
            <a:r>
              <a:rPr lang="en-US" sz="1600" baseline="-25000" dirty="0" smtClean="0"/>
              <a:t>*</a:t>
            </a:r>
            <a:r>
              <a:rPr lang="en-US" sz="1600" dirty="0" smtClean="0"/>
              <a:t>6.5 m  </a:t>
            </a:r>
            <a:r>
              <a:rPr lang="en-US" sz="1600" dirty="0" smtClean="0">
                <a:sym typeface="Wingdings" panose="05000000000000000000" pitchFamily="2" charset="2"/>
              </a:rPr>
              <a:t></a:t>
            </a:r>
            <a:r>
              <a:rPr lang="en-US" sz="1600" baseline="-25000" dirty="0" smtClean="0">
                <a:sym typeface="Wingdings" panose="05000000000000000000" pitchFamily="2" charset="2"/>
              </a:rPr>
              <a:t> </a:t>
            </a:r>
            <a:r>
              <a:rPr lang="en-US" sz="1600" dirty="0" smtClean="0"/>
              <a:t>+15</a:t>
            </a:r>
            <a:r>
              <a:rPr lang="en-US" sz="1600" dirty="0" smtClean="0">
                <a:latin typeface="Comic Sans MS"/>
              </a:rPr>
              <a:t>°,-15º</a:t>
            </a:r>
            <a:endParaRPr lang="en-US" sz="1600" dirty="0" smtClean="0"/>
          </a:p>
          <a:p>
            <a:r>
              <a:rPr lang="en-US" sz="2000" dirty="0" smtClean="0"/>
              <a:t>Add chicane + </a:t>
            </a:r>
            <a:r>
              <a:rPr lang="en-US" sz="2000" dirty="0"/>
              <a:t>absorber</a:t>
            </a:r>
          </a:p>
          <a:p>
            <a:pPr lvl="2"/>
            <a:r>
              <a:rPr lang="en-US" sz="1600" dirty="0"/>
              <a:t>particle </a:t>
            </a:r>
            <a:r>
              <a:rPr lang="en-US" sz="1600" dirty="0" smtClean="0"/>
              <a:t>1-283 </a:t>
            </a:r>
            <a:r>
              <a:rPr lang="en-US" sz="1600" dirty="0"/>
              <a:t>MeV/c</a:t>
            </a:r>
          </a:p>
          <a:p>
            <a:pPr lvl="2"/>
            <a:r>
              <a:rPr lang="en-US" sz="1600" dirty="0"/>
              <a:t>particle </a:t>
            </a:r>
            <a:r>
              <a:rPr lang="en-US" sz="1600" dirty="0" smtClean="0"/>
              <a:t>2-194 MeV/c</a:t>
            </a:r>
            <a:endParaRPr lang="en-US" sz="1600" dirty="0"/>
          </a:p>
          <a:p>
            <a:pPr lvl="1"/>
            <a:r>
              <a:rPr lang="en-US" sz="1800" dirty="0"/>
              <a:t>absorber at  </a:t>
            </a:r>
            <a:r>
              <a:rPr lang="en-US" sz="1800" dirty="0" smtClean="0"/>
              <a:t>41m</a:t>
            </a:r>
            <a:endParaRPr lang="en-US" sz="1800" dirty="0"/>
          </a:p>
          <a:p>
            <a:pPr lvl="2"/>
            <a:r>
              <a:rPr lang="en-US" sz="1600" dirty="0" smtClean="0"/>
              <a:t>10 cm </a:t>
            </a:r>
            <a:r>
              <a:rPr lang="en-US" sz="1600" dirty="0"/>
              <a:t>Be</a:t>
            </a:r>
          </a:p>
          <a:p>
            <a:pPr lvl="2"/>
            <a:r>
              <a:rPr lang="en-US" sz="1600" dirty="0"/>
              <a:t>particle </a:t>
            </a:r>
            <a:r>
              <a:rPr lang="en-US" sz="1600" dirty="0" smtClean="0"/>
              <a:t>1-250 </a:t>
            </a:r>
            <a:r>
              <a:rPr lang="en-US" sz="1600" dirty="0"/>
              <a:t>MeV/c</a:t>
            </a:r>
          </a:p>
          <a:p>
            <a:pPr lvl="2"/>
            <a:r>
              <a:rPr lang="en-US" sz="1600" dirty="0"/>
              <a:t>particle </a:t>
            </a:r>
            <a:r>
              <a:rPr lang="en-US" sz="1600" dirty="0" smtClean="0"/>
              <a:t>2-154 </a:t>
            </a:r>
            <a:r>
              <a:rPr lang="en-US" sz="1600" dirty="0"/>
              <a:t>MeV/c</a:t>
            </a:r>
          </a:p>
          <a:p>
            <a:pPr lvl="1"/>
            <a:r>
              <a:rPr lang="en-US" sz="1800" dirty="0"/>
              <a:t>Bunch </a:t>
            </a:r>
            <a:r>
              <a:rPr lang="en-US" sz="1800" dirty="0" smtClean="0"/>
              <a:t>(</a:t>
            </a:r>
            <a:r>
              <a:rPr lang="en-US" sz="1800" dirty="0" smtClean="0"/>
              <a:t>N = 12</a:t>
            </a:r>
            <a:r>
              <a:rPr lang="en-US" sz="1800" dirty="0" smtClean="0"/>
              <a:t>) 0</a:t>
            </a:r>
            <a:r>
              <a:rPr lang="en-US" sz="1800" dirty="0" smtClean="0">
                <a:sym typeface="Wingdings" panose="05000000000000000000" pitchFamily="2" charset="2"/>
              </a:rPr>
              <a:t>15 </a:t>
            </a:r>
            <a:r>
              <a:rPr lang="en-US" sz="1800" dirty="0" smtClean="0">
                <a:sym typeface="Wingdings" panose="05000000000000000000" pitchFamily="2" charset="2"/>
              </a:rPr>
              <a:t>MV/m: 496</a:t>
            </a:r>
            <a:r>
              <a:rPr lang="en-US" sz="1800" dirty="0" smtClean="0">
                <a:sym typeface="Wingdings" panose="05000000000000000000" pitchFamily="2" charset="2"/>
              </a:rPr>
              <a:t> 365 MHz</a:t>
            </a:r>
            <a:endParaRPr lang="en-US" sz="1800" dirty="0"/>
          </a:p>
          <a:p>
            <a:pPr lvl="1"/>
            <a:r>
              <a:rPr lang="en-US" sz="1800" dirty="0"/>
              <a:t>Rotate </a:t>
            </a:r>
            <a:r>
              <a:rPr lang="en-US" sz="1800" dirty="0" smtClean="0"/>
              <a:t>(N=12.045 )– </a:t>
            </a:r>
            <a:r>
              <a:rPr lang="en-US" sz="1800" dirty="0" smtClean="0"/>
              <a:t>20 MV/m: </a:t>
            </a:r>
            <a:r>
              <a:rPr lang="en-US" sz="1800" dirty="0" smtClean="0"/>
              <a:t>365 </a:t>
            </a:r>
            <a:r>
              <a:rPr lang="en-US" sz="1800" dirty="0" smtClean="0">
                <a:sym typeface="Wingdings" panose="05000000000000000000" pitchFamily="2" charset="2"/>
              </a:rPr>
              <a:t> 326.5 MHz</a:t>
            </a:r>
            <a:endParaRPr lang="en-US" sz="1800" dirty="0"/>
          </a:p>
          <a:p>
            <a:pPr lvl="1"/>
            <a:r>
              <a:rPr lang="en-US" sz="1800" dirty="0"/>
              <a:t>Cool </a:t>
            </a:r>
            <a:r>
              <a:rPr lang="en-US" sz="1800" dirty="0" smtClean="0"/>
              <a:t>-</a:t>
            </a:r>
            <a:r>
              <a:rPr lang="en-US" sz="1800" dirty="0" smtClean="0"/>
              <a:t>325 MHz </a:t>
            </a:r>
            <a:r>
              <a:rPr lang="en-US" sz="1800" dirty="0" smtClean="0"/>
              <a:t>-25 MV/m</a:t>
            </a:r>
            <a:endParaRPr lang="en-US" sz="1800" dirty="0"/>
          </a:p>
          <a:p>
            <a:pPr lvl="2"/>
            <a:r>
              <a:rPr lang="en-US" sz="1600" dirty="0" err="1" smtClean="0"/>
              <a:t>P</a:t>
            </a:r>
            <a:r>
              <a:rPr lang="en-US" sz="1600" baseline="-25000" dirty="0" err="1" smtClean="0"/>
              <a:t>ref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= 245 </a:t>
            </a:r>
            <a:r>
              <a:rPr lang="en-US" sz="1600" dirty="0"/>
              <a:t>MeV/c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8" name="Text Box 38"/>
          <p:cNvSpPr txBox="1">
            <a:spLocks noChangeArrowheads="1"/>
          </p:cNvSpPr>
          <p:nvPr/>
        </p:nvSpPr>
        <p:spPr bwMode="auto">
          <a:xfrm>
            <a:off x="472074" y="888999"/>
            <a:ext cx="974494" cy="33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ja-JP" b="1">
                <a:solidFill>
                  <a:srgbClr val="0000FF"/>
                </a:solidFill>
                <a:ea typeface="MS Mincho" pitchFamily="49" charset="-128"/>
              </a:rPr>
              <a:t>p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72074" y="1017812"/>
            <a:ext cx="8055151" cy="1454815"/>
            <a:chOff x="472074" y="1001047"/>
            <a:chExt cx="8055151" cy="1454815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143111" y="2119718"/>
              <a:ext cx="671037" cy="3361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200" b="1" dirty="0" smtClean="0">
                  <a:latin typeface="Times New Roman" pitchFamily="18" charset="0"/>
                  <a:ea typeface="MS Mincho" pitchFamily="49" charset="-128"/>
                </a:rPr>
                <a:t>6 </a:t>
              </a:r>
              <a:r>
                <a:rPr lang="en-US" altLang="ja-JP" sz="1200" b="1" dirty="0">
                  <a:latin typeface="Times New Roman" pitchFamily="18" charset="0"/>
                  <a:ea typeface="MS Mincho" pitchFamily="49" charset="-128"/>
                </a:rPr>
                <a:t>m</a:t>
              </a:r>
              <a:endParaRPr lang="en-US" sz="1200" dirty="0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3103839" y="2098935"/>
              <a:ext cx="1007007" cy="3361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200" b="1" dirty="0" smtClean="0">
                  <a:latin typeface="Times New Roman" pitchFamily="18" charset="0"/>
                  <a:ea typeface="MS Mincho" pitchFamily="49" charset="-128"/>
                </a:rPr>
                <a:t>~22m</a:t>
              </a:r>
              <a:endParaRPr lang="en-US" sz="1200" dirty="0"/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808044" y="1560383"/>
              <a:ext cx="447057" cy="783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200" b="1" dirty="0">
                  <a:latin typeface="Arial Narrow" pitchFamily="34" charset="0"/>
                  <a:ea typeface="MS Mincho" pitchFamily="49" charset="-128"/>
                </a:rPr>
                <a:t>FE Target</a:t>
              </a:r>
              <a:endParaRPr lang="en-US" sz="1200" dirty="0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143111" y="1784478"/>
              <a:ext cx="783027" cy="335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ja-JP" sz="800" b="1">
                  <a:latin typeface="Arial Narrow" pitchFamily="34" charset="0"/>
                  <a:ea typeface="MS Mincho" pitchFamily="49" charset="-128"/>
                </a:rPr>
                <a:t>Solenoid</a:t>
              </a:r>
              <a:endParaRPr lang="en-US" sz="1800"/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808044" y="1225143"/>
              <a:ext cx="335067" cy="335240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472074" y="1214299"/>
              <a:ext cx="335970" cy="1219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1196606">
              <a:off x="810753" y="1317311"/>
              <a:ext cx="223980" cy="11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AutoShape 13"/>
            <p:cNvSpPr>
              <a:spLocks noChangeArrowheads="1"/>
            </p:cNvSpPr>
            <p:nvPr/>
          </p:nvSpPr>
          <p:spPr bwMode="auto">
            <a:xfrm>
              <a:off x="1031121" y="1225143"/>
              <a:ext cx="111990" cy="335240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>
              <a:off x="1447158" y="1002402"/>
              <a:ext cx="111087" cy="783431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143111" y="1021829"/>
              <a:ext cx="319261" cy="221386"/>
            </a:xfrm>
            <a:custGeom>
              <a:avLst/>
              <a:gdLst>
                <a:gd name="T0" fmla="*/ 0 w 720"/>
                <a:gd name="T1" fmla="*/ 117 h 390"/>
                <a:gd name="T2" fmla="*/ 115 w 720"/>
                <a:gd name="T3" fmla="*/ 117 h 390"/>
                <a:gd name="T4" fmla="*/ 344 w 720"/>
                <a:gd name="T5" fmla="*/ 58 h 390"/>
                <a:gd name="T6" fmla="*/ 460 w 720"/>
                <a:gd name="T7" fmla="*/ 0 h 3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390"/>
                <a:gd name="T14" fmla="*/ 720 w 720"/>
                <a:gd name="T15" fmla="*/ 390 h 3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390">
                  <a:moveTo>
                    <a:pt x="0" y="360"/>
                  </a:moveTo>
                  <a:cubicBezTo>
                    <a:pt x="45" y="375"/>
                    <a:pt x="90" y="390"/>
                    <a:pt x="180" y="360"/>
                  </a:cubicBezTo>
                  <a:cubicBezTo>
                    <a:pt x="270" y="330"/>
                    <a:pt x="450" y="240"/>
                    <a:pt x="540" y="180"/>
                  </a:cubicBezTo>
                  <a:cubicBezTo>
                    <a:pt x="630" y="120"/>
                    <a:pt x="690" y="30"/>
                    <a:pt x="72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1143112" y="1523335"/>
              <a:ext cx="335518" cy="261144"/>
            </a:xfrm>
            <a:custGeom>
              <a:avLst/>
              <a:gdLst>
                <a:gd name="T0" fmla="*/ 0 w 720"/>
                <a:gd name="T1" fmla="*/ 19 h 420"/>
                <a:gd name="T2" fmla="*/ 230 w 720"/>
                <a:gd name="T3" fmla="*/ 19 h 420"/>
                <a:gd name="T4" fmla="*/ 460 w 720"/>
                <a:gd name="T5" fmla="*/ 137 h 420"/>
                <a:gd name="T6" fmla="*/ 0 60000 65536"/>
                <a:gd name="T7" fmla="*/ 0 60000 65536"/>
                <a:gd name="T8" fmla="*/ 0 60000 65536"/>
                <a:gd name="T9" fmla="*/ 0 w 720"/>
                <a:gd name="T10" fmla="*/ 0 h 420"/>
                <a:gd name="T11" fmla="*/ 720 w 720"/>
                <a:gd name="T12" fmla="*/ 420 h 4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420">
                  <a:moveTo>
                    <a:pt x="0" y="60"/>
                  </a:moveTo>
                  <a:cubicBezTo>
                    <a:pt x="120" y="30"/>
                    <a:pt x="240" y="0"/>
                    <a:pt x="360" y="60"/>
                  </a:cubicBezTo>
                  <a:cubicBezTo>
                    <a:pt x="480" y="120"/>
                    <a:pt x="600" y="270"/>
                    <a:pt x="720" y="42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AutoShape 17"/>
            <p:cNvSpPr>
              <a:spLocks noChangeArrowheads="1"/>
            </p:cNvSpPr>
            <p:nvPr/>
          </p:nvSpPr>
          <p:spPr bwMode="auto">
            <a:xfrm>
              <a:off x="4052141" y="1001047"/>
              <a:ext cx="111990" cy="783431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V="1">
              <a:off x="1590167" y="1001951"/>
              <a:ext cx="3133011" cy="198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1534624" y="1764599"/>
              <a:ext cx="3143044" cy="207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1143111" y="1672431"/>
              <a:ext cx="903" cy="5593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1703061" y="1896526"/>
              <a:ext cx="0" cy="335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4052141" y="1896526"/>
              <a:ext cx="903" cy="335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808044" y="1672431"/>
              <a:ext cx="0" cy="5593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2712325" y="1764599"/>
              <a:ext cx="1790034" cy="335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400" b="1" dirty="0">
                  <a:ea typeface="MS Mincho" pitchFamily="49" charset="-128"/>
                </a:rPr>
                <a:t>Drift</a:t>
              </a:r>
              <a:endParaRPr lang="en-US" sz="1400" dirty="0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1143111" y="2119718"/>
              <a:ext cx="3915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4723178" y="1784478"/>
              <a:ext cx="3692057" cy="9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4723178" y="1001047"/>
              <a:ext cx="3804047" cy="9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AutoShape 29"/>
            <p:cNvSpPr>
              <a:spLocks noChangeArrowheads="1"/>
            </p:cNvSpPr>
            <p:nvPr/>
          </p:nvSpPr>
          <p:spPr bwMode="auto">
            <a:xfrm>
              <a:off x="5171138" y="1001047"/>
              <a:ext cx="111990" cy="783431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AutoShape 30"/>
            <p:cNvSpPr>
              <a:spLocks noChangeArrowheads="1"/>
            </p:cNvSpPr>
            <p:nvPr/>
          </p:nvSpPr>
          <p:spPr bwMode="auto">
            <a:xfrm>
              <a:off x="6401221" y="1001047"/>
              <a:ext cx="111990" cy="783431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AutoShape 31"/>
            <p:cNvSpPr>
              <a:spLocks noChangeArrowheads="1"/>
            </p:cNvSpPr>
            <p:nvPr/>
          </p:nvSpPr>
          <p:spPr bwMode="auto">
            <a:xfrm>
              <a:off x="8415235" y="1001047"/>
              <a:ext cx="111990" cy="783431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3940151" y="1784478"/>
              <a:ext cx="1230987" cy="335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400" b="1">
                  <a:ea typeface="MS Mincho" pitchFamily="49" charset="-128"/>
                </a:rPr>
                <a:t>Buncher</a:t>
              </a:r>
              <a:endParaRPr lang="en-US" sz="1400"/>
            </a:p>
          </p:txBody>
        </p:sp>
        <p:sp>
          <p:nvSpPr>
            <p:cNvPr id="33" name="Text Box 33"/>
            <p:cNvSpPr txBox="1">
              <a:spLocks noChangeArrowheads="1"/>
            </p:cNvSpPr>
            <p:nvPr/>
          </p:nvSpPr>
          <p:spPr bwMode="auto">
            <a:xfrm>
              <a:off x="5171138" y="1784478"/>
              <a:ext cx="1230084" cy="335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400" b="1">
                  <a:ea typeface="MS Mincho" pitchFamily="49" charset="-128"/>
                </a:rPr>
                <a:t>Rotator</a:t>
              </a:r>
              <a:endParaRPr lang="en-US" sz="1400"/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6849181" y="1784478"/>
              <a:ext cx="1230084" cy="335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400" b="1">
                  <a:ea typeface="MS Mincho" pitchFamily="49" charset="-128"/>
                </a:rPr>
                <a:t>Cooler</a:t>
              </a:r>
              <a:endParaRPr lang="en-US" sz="1400"/>
            </a:p>
          </p:txBody>
        </p:sp>
        <p:sp>
          <p:nvSpPr>
            <p:cNvPr id="35" name="Text Box 35"/>
            <p:cNvSpPr txBox="1">
              <a:spLocks noChangeArrowheads="1"/>
            </p:cNvSpPr>
            <p:nvPr/>
          </p:nvSpPr>
          <p:spPr bwMode="auto">
            <a:xfrm>
              <a:off x="4048529" y="2099839"/>
              <a:ext cx="1007007" cy="2656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200" b="1" dirty="0" smtClean="0">
                  <a:latin typeface="Times New Roman" pitchFamily="18" charset="0"/>
                  <a:ea typeface="MS Mincho" pitchFamily="49" charset="-128"/>
                </a:rPr>
                <a:t>~21m</a:t>
              </a:r>
              <a:endParaRPr lang="en-US" sz="1200" dirty="0"/>
            </a:p>
          </p:txBody>
        </p:sp>
        <p:sp>
          <p:nvSpPr>
            <p:cNvPr id="36" name="Text Box 36"/>
            <p:cNvSpPr txBox="1">
              <a:spLocks noChangeArrowheads="1"/>
            </p:cNvSpPr>
            <p:nvPr/>
          </p:nvSpPr>
          <p:spPr bwMode="auto">
            <a:xfrm>
              <a:off x="5356283" y="2120622"/>
              <a:ext cx="1007007" cy="2656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200" b="1" dirty="0" smtClean="0">
                  <a:latin typeface="Times New Roman" pitchFamily="18" charset="0"/>
                  <a:ea typeface="MS Mincho" pitchFamily="49" charset="-128"/>
                </a:rPr>
                <a:t>24 </a:t>
              </a:r>
              <a:r>
                <a:rPr lang="en-US" altLang="ja-JP" sz="1200" b="1" dirty="0">
                  <a:latin typeface="Times New Roman" pitchFamily="18" charset="0"/>
                  <a:ea typeface="MS Mincho" pitchFamily="49" charset="-128"/>
                </a:rPr>
                <a:t>m</a:t>
              </a:r>
              <a:endParaRPr lang="en-US" sz="1200" dirty="0"/>
            </a:p>
          </p:txBody>
        </p:sp>
        <p:sp>
          <p:nvSpPr>
            <p:cNvPr id="37" name="Text Box 37"/>
            <p:cNvSpPr txBox="1">
              <a:spLocks noChangeArrowheads="1"/>
            </p:cNvSpPr>
            <p:nvPr/>
          </p:nvSpPr>
          <p:spPr bwMode="auto">
            <a:xfrm>
              <a:off x="6974719" y="2138694"/>
              <a:ext cx="1007007" cy="2656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400" dirty="0">
                  <a:latin typeface="Times New Roman" pitchFamily="18" charset="0"/>
                  <a:ea typeface="MS Mincho" pitchFamily="49" charset="-128"/>
                </a:rPr>
                <a:t>~</a:t>
              </a:r>
              <a:r>
                <a:rPr lang="en-US" altLang="ja-JP" sz="1400" b="1" dirty="0">
                  <a:latin typeface="Times New Roman" pitchFamily="18" charset="0"/>
                  <a:ea typeface="MS Mincho" pitchFamily="49" charset="-128"/>
                </a:rPr>
                <a:t>80 </a:t>
              </a:r>
              <a:r>
                <a:rPr lang="en-US" altLang="ja-JP" sz="900" b="1" dirty="0">
                  <a:latin typeface="Times New Roman" pitchFamily="18" charset="0"/>
                  <a:ea typeface="MS Mincho" pitchFamily="49" charset="-128"/>
                </a:rPr>
                <a:t>m</a:t>
              </a:r>
              <a:endParaRPr lang="en-US" sz="1800" dirty="0"/>
            </a:p>
          </p:txBody>
        </p:sp>
        <p:sp>
          <p:nvSpPr>
            <p:cNvPr id="39" name="Text Box 39"/>
            <p:cNvSpPr txBox="1">
              <a:spLocks noChangeArrowheads="1"/>
            </p:cNvSpPr>
            <p:nvPr/>
          </p:nvSpPr>
          <p:spPr bwMode="auto">
            <a:xfrm>
              <a:off x="1903388" y="1243215"/>
              <a:ext cx="1299626" cy="366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ja-JP" sz="1800" b="1" dirty="0" smtClean="0">
                  <a:solidFill>
                    <a:srgbClr val="6600CC"/>
                  </a:solidFill>
                  <a:ea typeface="MS Mincho" pitchFamily="49" charset="-128"/>
                </a:rPr>
                <a:t>π </a:t>
              </a:r>
              <a:r>
                <a:rPr lang="en-US" altLang="ja-JP" sz="1800" b="1" dirty="0" smtClean="0">
                  <a:solidFill>
                    <a:srgbClr val="6600CC"/>
                  </a:solidFill>
                  <a:ea typeface="MS Mincho" pitchFamily="49" charset="-128"/>
                  <a:sym typeface="Wingdings" panose="05000000000000000000" pitchFamily="2" charset="2"/>
                </a:rPr>
                <a:t></a:t>
              </a:r>
              <a:r>
                <a:rPr lang="en-US" altLang="ja-JP" sz="1800" b="1" dirty="0" smtClean="0">
                  <a:solidFill>
                    <a:srgbClr val="D60093"/>
                  </a:solidFill>
                  <a:ea typeface="MS Mincho" pitchFamily="49" charset="-128"/>
                </a:rPr>
                <a:t>μ</a:t>
              </a:r>
              <a:endParaRPr lang="en-US" sz="1800" dirty="0"/>
            </a:p>
          </p:txBody>
        </p:sp>
        <p:sp>
          <p:nvSpPr>
            <p:cNvPr id="40" name="Line 40"/>
            <p:cNvSpPr>
              <a:spLocks noChangeShapeType="1"/>
            </p:cNvSpPr>
            <p:nvPr/>
          </p:nvSpPr>
          <p:spPr bwMode="auto">
            <a:xfrm>
              <a:off x="3073132" y="1432974"/>
              <a:ext cx="3901587" cy="904"/>
            </a:xfrm>
            <a:prstGeom prst="line">
              <a:avLst/>
            </a:prstGeom>
            <a:noFill/>
            <a:ln w="9525">
              <a:solidFill>
                <a:srgbClr val="D60093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>
              <a:off x="1015767" y="1394118"/>
              <a:ext cx="893210" cy="38855"/>
            </a:xfrm>
            <a:prstGeom prst="line">
              <a:avLst/>
            </a:prstGeom>
            <a:noFill/>
            <a:ln w="9525">
              <a:solidFill>
                <a:srgbClr val="6600CC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lowchart: Direct Access Storage 41"/>
            <p:cNvSpPr/>
            <p:nvPr/>
          </p:nvSpPr>
          <p:spPr bwMode="auto">
            <a:xfrm flipH="1">
              <a:off x="2910838" y="1001951"/>
              <a:ext cx="154642" cy="783431"/>
            </a:xfrm>
            <a:prstGeom prst="flowChartMagneticDrum">
              <a:avLst/>
            </a:prstGeom>
            <a:solidFill>
              <a:schemeClr val="accent1"/>
            </a:solidFill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auto">
            <a:xfrm>
              <a:off x="1623368" y="1785833"/>
              <a:ext cx="1130897" cy="5579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200" b="1" dirty="0" smtClean="0">
                  <a:latin typeface="Times New Roman" pitchFamily="18" charset="0"/>
                  <a:ea typeface="MS Mincho" pitchFamily="49" charset="-128"/>
                </a:rPr>
                <a:t>15m drift +13m chicane</a:t>
              </a:r>
            </a:p>
            <a:p>
              <a:pPr eaLnBrk="1" hangingPunct="1"/>
              <a:r>
                <a:rPr lang="en-US" altLang="ja-JP" sz="1200" b="1" dirty="0" smtClean="0">
                  <a:latin typeface="Times New Roman" pitchFamily="18" charset="0"/>
                  <a:ea typeface="MS Mincho" pitchFamily="49" charset="-128"/>
                </a:rPr>
                <a:t> +30.1 m drift</a:t>
              </a:r>
              <a:endParaRPr lang="en-US" sz="1200" dirty="0"/>
            </a:p>
          </p:txBody>
        </p:sp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2822116" y="1909175"/>
              <a:ext cx="486730" cy="3361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200" b="1" dirty="0" smtClean="0">
                  <a:solidFill>
                    <a:srgbClr val="0033CC"/>
                  </a:solidFill>
                  <a:latin typeface="Times New Roman" pitchFamily="18" charset="0"/>
                  <a:ea typeface="MS Mincho" pitchFamily="49" charset="-128"/>
                </a:rPr>
                <a:t>0.1 m Be</a:t>
              </a:r>
              <a:endParaRPr lang="en-US" sz="1200" dirty="0">
                <a:solidFill>
                  <a:srgbClr val="0033CC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338867" y="718517"/>
            <a:ext cx="1991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Chicane + Absorber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786180" y="2455862"/>
            <a:ext cx="31190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SREGION         ! </a:t>
            </a:r>
            <a:r>
              <a:rPr lang="en-US" dirty="0" err="1"/>
              <a:t>bentsol</a:t>
            </a:r>
            <a:endParaRPr lang="en-US" dirty="0"/>
          </a:p>
          <a:p>
            <a:pPr algn="l"/>
            <a:r>
              <a:rPr lang="en-US" dirty="0" smtClean="0"/>
              <a:t>6.5  </a:t>
            </a:r>
            <a:r>
              <a:rPr lang="en-US" dirty="0"/>
              <a:t>1   1e-2</a:t>
            </a:r>
          </a:p>
          <a:p>
            <a:pPr algn="l"/>
            <a:r>
              <a:rPr lang="en-US" dirty="0"/>
              <a:t>1  0.   1.0</a:t>
            </a:r>
          </a:p>
          <a:p>
            <a:pPr algn="l"/>
            <a:r>
              <a:rPr lang="en-US" dirty="0"/>
              <a:t>BSOL</a:t>
            </a:r>
          </a:p>
          <a:p>
            <a:pPr algn="l"/>
            <a:r>
              <a:rPr lang="en-US" dirty="0"/>
              <a:t>1 </a:t>
            </a:r>
            <a:r>
              <a:rPr lang="en-US" dirty="0" smtClean="0"/>
              <a:t>2.0 </a:t>
            </a:r>
            <a:r>
              <a:rPr lang="en-US" dirty="0"/>
              <a:t>0.0 1 </a:t>
            </a:r>
            <a:r>
              <a:rPr lang="en-US" dirty="0" smtClean="0"/>
              <a:t>0.283 0.0  0.058181  </a:t>
            </a:r>
            <a:r>
              <a:rPr lang="en-US" dirty="0"/>
              <a:t>0.0 0.0 0.0  0. 0. 0. 0. 0.</a:t>
            </a:r>
          </a:p>
          <a:p>
            <a:pPr algn="l"/>
            <a:r>
              <a:rPr lang="en-US" dirty="0"/>
              <a:t>VAC</a:t>
            </a:r>
          </a:p>
          <a:p>
            <a:pPr algn="l"/>
            <a:r>
              <a:rPr lang="en-US" dirty="0"/>
              <a:t>NONE</a:t>
            </a:r>
          </a:p>
          <a:p>
            <a:pPr algn="l"/>
            <a:r>
              <a:rPr lang="en-US" dirty="0"/>
              <a:t>   0. 0. 0. 0. 0.   0. 0. 0. 0. 0.</a:t>
            </a: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44131" y="2708704"/>
            <a:ext cx="1970907" cy="418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26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ICOOL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6477" y="800100"/>
            <a:ext cx="8358403" cy="5524500"/>
          </a:xfrm>
        </p:spPr>
        <p:txBody>
          <a:bodyPr/>
          <a:lstStyle/>
          <a:p>
            <a:r>
              <a:rPr lang="en-US" dirty="0" smtClean="0"/>
              <a:t>325 “</a:t>
            </a:r>
            <a:r>
              <a:rPr lang="en-US" dirty="0" err="1" smtClean="0"/>
              <a:t>muon</a:t>
            </a:r>
            <a:r>
              <a:rPr lang="en-US" dirty="0" smtClean="0"/>
              <a:t> collider” with chicane absorber</a:t>
            </a:r>
          </a:p>
          <a:p>
            <a:pPr lvl="1"/>
            <a:r>
              <a:rPr lang="en-US" dirty="0" smtClean="0"/>
              <a:t>with added drifts between chicane and absorber </a:t>
            </a:r>
          </a:p>
          <a:p>
            <a:pPr lvl="2"/>
            <a:r>
              <a:rPr lang="en-US" dirty="0" smtClean="0"/>
              <a:t>~</a:t>
            </a:r>
            <a:r>
              <a:rPr lang="en-US" dirty="0" smtClean="0"/>
              <a:t>30 m</a:t>
            </a:r>
            <a:endParaRPr lang="en-US" dirty="0" smtClean="0"/>
          </a:p>
          <a:p>
            <a:pPr lvl="1"/>
            <a:r>
              <a:rPr lang="en-US" dirty="0" smtClean="0"/>
              <a:t>~ 0.105 </a:t>
            </a:r>
            <a:r>
              <a:rPr lang="el-GR" dirty="0" smtClean="0">
                <a:latin typeface="Comic Sans MS"/>
              </a:rPr>
              <a:t>μ</a:t>
            </a:r>
            <a:r>
              <a:rPr lang="en-US" dirty="0" smtClean="0">
                <a:latin typeface="Comic Sans MS"/>
              </a:rPr>
              <a:t>/p </a:t>
            </a:r>
            <a:r>
              <a:rPr lang="en-US" dirty="0" smtClean="0">
                <a:latin typeface="Comic Sans MS"/>
                <a:sym typeface="Wingdings" panose="05000000000000000000" pitchFamily="2" charset="2"/>
              </a:rPr>
              <a:t> </a:t>
            </a:r>
            <a:r>
              <a:rPr lang="en-US" dirty="0" smtClean="0"/>
              <a:t> but smaller </a:t>
            </a:r>
            <a:r>
              <a:rPr lang="en-US" dirty="0" err="1" smtClean="0"/>
              <a:t>emittance</a:t>
            </a:r>
            <a:r>
              <a:rPr lang="en-US" dirty="0" smtClean="0"/>
              <a:t> beams </a:t>
            </a:r>
          </a:p>
          <a:p>
            <a:pPr lvl="2"/>
            <a:r>
              <a:rPr lang="en-US" dirty="0" smtClean="0"/>
              <a:t>scraped to better fit?</a:t>
            </a:r>
          </a:p>
          <a:p>
            <a:r>
              <a:rPr lang="en-US" dirty="0" smtClean="0"/>
              <a:t>Change to shorter taper</a:t>
            </a:r>
          </a:p>
          <a:p>
            <a:pPr lvl="1"/>
            <a:r>
              <a:rPr lang="en-US" dirty="0" smtClean="0"/>
              <a:t>15 m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6 m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Hisham</a:t>
            </a:r>
            <a:r>
              <a:rPr lang="en-US" dirty="0" smtClean="0"/>
              <a:t>) slight improvement in throughput </a:t>
            </a:r>
            <a:r>
              <a:rPr lang="en-US" dirty="0" smtClean="0"/>
              <a:t>(~ 5</a:t>
            </a:r>
            <a:r>
              <a:rPr lang="en-US" dirty="0" smtClean="0"/>
              <a:t>%)</a:t>
            </a:r>
          </a:p>
          <a:p>
            <a:pPr lvl="1"/>
            <a:r>
              <a:rPr lang="en-US" dirty="0" smtClean="0"/>
              <a:t>We are using </a:t>
            </a:r>
            <a:r>
              <a:rPr lang="en-US" dirty="0" err="1" smtClean="0"/>
              <a:t>Hisham’s</a:t>
            </a:r>
            <a:r>
              <a:rPr lang="en-US" dirty="0" smtClean="0"/>
              <a:t> </a:t>
            </a:r>
            <a:r>
              <a:rPr lang="en-US" dirty="0" smtClean="0"/>
              <a:t>more recent distributions</a:t>
            </a:r>
          </a:p>
          <a:p>
            <a:pPr lvl="2"/>
            <a:r>
              <a:rPr lang="en-US" dirty="0" smtClean="0"/>
              <a:t>Gains </a:t>
            </a:r>
            <a:r>
              <a:rPr lang="en-US" dirty="0" smtClean="0"/>
              <a:t>~ 5-10</a:t>
            </a:r>
            <a:r>
              <a:rPr lang="en-US" dirty="0" smtClean="0"/>
              <a:t>%</a:t>
            </a:r>
          </a:p>
          <a:p>
            <a:pPr lvl="2"/>
            <a:r>
              <a:rPr lang="en-US" dirty="0" smtClean="0"/>
              <a:t>Total is now </a:t>
            </a:r>
            <a:r>
              <a:rPr lang="en-US" dirty="0" smtClean="0"/>
              <a:t>~ 0.115 </a:t>
            </a:r>
            <a:r>
              <a:rPr lang="el-GR" dirty="0"/>
              <a:t>μ</a:t>
            </a:r>
            <a:r>
              <a:rPr lang="en-US" dirty="0" smtClean="0"/>
              <a:t>/p (in baseline ICOOL simulation units)</a:t>
            </a:r>
          </a:p>
          <a:p>
            <a:r>
              <a:rPr lang="en-US" dirty="0" smtClean="0"/>
              <a:t>Better Rotator/Cooler match (</a:t>
            </a:r>
            <a:r>
              <a:rPr lang="en-US" dirty="0" err="1" smtClean="0"/>
              <a:t>Diktys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+5%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Cooler will be replaced by better 6-D cooler  (</a:t>
            </a:r>
            <a:r>
              <a:rPr lang="en-US" dirty="0" err="1" smtClean="0">
                <a:sym typeface="Wingdings" panose="05000000000000000000" pitchFamily="2" charset="2"/>
              </a:rPr>
              <a:t>Alexahin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7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3" y="5017326"/>
            <a:ext cx="3317362" cy="1869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2" y="3148982"/>
            <a:ext cx="3317362" cy="18761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1" y="1316698"/>
            <a:ext cx="3317362" cy="186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Compare 325 w chicane vs old 200 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06D2C-E861-4931-A2D0-8445588D32E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466" y="1316698"/>
            <a:ext cx="4146393" cy="18540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466" y="3170712"/>
            <a:ext cx="4141667" cy="18307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677" y="5001453"/>
            <a:ext cx="4154777" cy="18565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36663" y="1823798"/>
            <a:ext cx="806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z=38m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422849" y="3673433"/>
            <a:ext cx="920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z=137m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353799" y="5429939"/>
            <a:ext cx="920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z=255m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13446" y="808867"/>
            <a:ext cx="46431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High P cutoff is ~700 MeV/c   (from ~500 MeV/c)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5012" y="29967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0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57678" y="1147421"/>
            <a:ext cx="1109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1.0 </a:t>
            </a:r>
            <a:r>
              <a:rPr lang="en-US" b="1" dirty="0" err="1" smtClean="0">
                <a:solidFill>
                  <a:srgbClr val="0033CC"/>
                </a:solidFill>
              </a:rPr>
              <a:t>GeV</a:t>
            </a:r>
            <a:r>
              <a:rPr lang="en-US" b="1" dirty="0" smtClean="0">
                <a:solidFill>
                  <a:srgbClr val="0033CC"/>
                </a:solidFill>
              </a:rPr>
              <a:t>/c</a:t>
            </a:r>
            <a:endParaRPr lang="en-US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6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ECD3972-D29D-489A-B791-A410207D75D9}" type="slidenum">
              <a:rPr lang="en-US"/>
              <a:pPr/>
              <a:t>7</a:t>
            </a:fld>
            <a:endParaRPr lang="en-US"/>
          </a:p>
        </p:txBody>
      </p:sp>
      <p:pic>
        <p:nvPicPr>
          <p:cNvPr id="15363" name="Picture 4" descr="201-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9463" y="869950"/>
            <a:ext cx="2236787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17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Rf cavity</a:t>
            </a:r>
          </a:p>
        </p:txBody>
      </p:sp>
      <p:sp>
        <p:nvSpPr>
          <p:cNvPr id="15365" name="AutoShape 4"/>
          <p:cNvSpPr>
            <a:spLocks noChangeArrowheads="1"/>
          </p:cNvSpPr>
          <p:nvPr/>
        </p:nvSpPr>
        <p:spPr bwMode="auto">
          <a:xfrm rot="-5400000">
            <a:off x="-452218" y="1978979"/>
            <a:ext cx="2765425" cy="13335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10" descr="Cavity_Explod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4775" y="1127125"/>
            <a:ext cx="5229225" cy="357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7" name="Picture 6" descr="RFCavityPh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6013" y="1500188"/>
            <a:ext cx="1677987" cy="28924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365270" y="6016769"/>
            <a:ext cx="84137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400" b="1" dirty="0">
                <a:latin typeface="Comic Sans MS" pitchFamily="66" charset="0"/>
              </a:rPr>
              <a:t>Concept  	design		construction        operation	</a:t>
            </a:r>
          </a:p>
        </p:txBody>
      </p:sp>
    </p:spTree>
    <p:extLst>
      <p:ext uri="{BB962C8B-B14F-4D97-AF65-F5344CB8AC3E}">
        <p14:creationId xmlns:p14="http://schemas.microsoft.com/office/powerpoint/2010/main" val="114251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28" name="Picture 4" descr="201-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39"/>
          <a:stretch>
            <a:fillRect/>
          </a:stretch>
        </p:blipFill>
        <p:spPr bwMode="auto">
          <a:xfrm>
            <a:off x="3773488" y="3259138"/>
            <a:ext cx="1771650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33A17C-9E2E-4C3C-A3E7-BE4E05A60A90}" type="slidenum">
              <a:rPr lang="en-US" altLang="en-US" sz="1400" smtClean="0"/>
              <a:pPr eaLnBrk="1" hangingPunct="1"/>
              <a:t>8</a:t>
            </a:fld>
            <a:endParaRPr lang="en-US" altLang="en-US" sz="1400" smtClean="0"/>
          </a:p>
        </p:txBody>
      </p:sp>
      <p:sp>
        <p:nvSpPr>
          <p:cNvPr id="84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MAP </a:t>
            </a:r>
            <a:r>
              <a:rPr lang="en-US" dirty="0" err="1" smtClean="0"/>
              <a:t>rf</a:t>
            </a:r>
            <a:r>
              <a:rPr lang="en-US" dirty="0" smtClean="0"/>
              <a:t> properties (~ MICE </a:t>
            </a:r>
            <a:r>
              <a:rPr lang="en-US" dirty="0" err="1" smtClean="0"/>
              <a:t>rf</a:t>
            </a:r>
            <a:r>
              <a:rPr lang="en-US" dirty="0" smtClean="0"/>
              <a:t>)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7663" y="800100"/>
            <a:ext cx="4402137" cy="5524500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Assume pillbox,  Cu walls </a:t>
            </a:r>
          </a:p>
          <a:p>
            <a:pPr lvl="1" eaLnBrk="1" hangingPunct="1"/>
            <a:r>
              <a:rPr lang="en-US" altLang="en-US" sz="1800" smtClean="0"/>
              <a:t>Compare with MICE rf</a:t>
            </a:r>
          </a:p>
          <a:p>
            <a:pPr eaLnBrk="1" hangingPunct="1"/>
            <a:r>
              <a:rPr lang="en-US" altLang="en-US" sz="2000" smtClean="0"/>
              <a:t>Q = ~58000</a:t>
            </a:r>
          </a:p>
          <a:p>
            <a:pPr lvl="1" eaLnBrk="1" hangingPunct="1"/>
            <a:r>
              <a:rPr lang="en-US" altLang="en-US" sz="1800" smtClean="0"/>
              <a:t>a=0.574m, L=0.5, f=200MHz</a:t>
            </a:r>
          </a:p>
          <a:p>
            <a:pPr lvl="1" eaLnBrk="1" hangingPunct="1"/>
            <a:r>
              <a:rPr lang="en-US" altLang="en-US" sz="1800" smtClean="0"/>
              <a:t>T</a:t>
            </a:r>
            <a:r>
              <a:rPr lang="en-US" altLang="en-US" sz="1800" baseline="-25000" smtClean="0"/>
              <a:t>t</a:t>
            </a:r>
            <a:r>
              <a:rPr lang="en-US" altLang="en-US" sz="1800" smtClean="0"/>
              <a:t>=0.83</a:t>
            </a:r>
          </a:p>
          <a:p>
            <a:pPr eaLnBrk="1" hangingPunct="1"/>
            <a:r>
              <a:rPr lang="en-US" altLang="en-US" sz="2000" smtClean="0"/>
              <a:t>P</a:t>
            </a:r>
            <a:r>
              <a:rPr lang="en-US" altLang="en-US" sz="2000" baseline="-25000" smtClean="0"/>
              <a:t>0</a:t>
            </a:r>
            <a:r>
              <a:rPr lang="en-US" altLang="en-US" sz="2000" smtClean="0"/>
              <a:t> = 1.35 MW at 10MV/m</a:t>
            </a:r>
          </a:p>
          <a:p>
            <a:pPr lvl="1" eaLnBrk="1" hangingPunct="1"/>
            <a:r>
              <a:rPr lang="en-US" altLang="en-US" sz="1800" smtClean="0"/>
              <a:t>f=200MHz, L=0.5m, </a:t>
            </a:r>
            <a:r>
              <a:rPr lang="en-US" altLang="en-US" sz="1800" b="1" smtClean="0"/>
              <a:t>E</a:t>
            </a:r>
            <a:r>
              <a:rPr lang="en-US" altLang="en-US" sz="1800" b="1" baseline="-25000" smtClean="0"/>
              <a:t>0</a:t>
            </a:r>
            <a:r>
              <a:rPr lang="en-US" altLang="en-US" sz="1800" b="1" smtClean="0"/>
              <a:t>=10MV/m</a:t>
            </a:r>
          </a:p>
          <a:p>
            <a:pPr lvl="1" eaLnBrk="1" hangingPunct="1"/>
            <a:r>
              <a:rPr lang="en-US" altLang="en-US" sz="1800" smtClean="0"/>
              <a:t>U</a:t>
            </a:r>
            <a:r>
              <a:rPr lang="en-US" altLang="en-US" sz="1800" baseline="-25000" smtClean="0"/>
              <a:t>0 </a:t>
            </a:r>
            <a:r>
              <a:rPr lang="en-US" altLang="en-US" sz="1800" smtClean="0"/>
              <a:t>= 62J, </a:t>
            </a:r>
            <a:r>
              <a:rPr lang="en-US" altLang="en-US" sz="1800" b="1" smtClean="0"/>
              <a:t>T</a:t>
            </a:r>
            <a:r>
              <a:rPr lang="en-US" altLang="en-US" sz="1800" b="1" baseline="-25000" smtClean="0"/>
              <a:t>fill</a:t>
            </a:r>
            <a:r>
              <a:rPr lang="en-US" altLang="en-US" sz="1800" b="1" smtClean="0"/>
              <a:t> = 63.7</a:t>
            </a:r>
            <a:r>
              <a:rPr lang="el-GR" altLang="en-US" sz="1800" b="1" smtClean="0"/>
              <a:t>μ</a:t>
            </a:r>
            <a:r>
              <a:rPr lang="en-US" altLang="en-US" sz="1800" b="1" smtClean="0"/>
              <a:t>s</a:t>
            </a:r>
          </a:p>
          <a:p>
            <a:pPr lvl="1" eaLnBrk="1" hangingPunct="1"/>
            <a:r>
              <a:rPr lang="en-US" altLang="en-US" sz="1800" smtClean="0"/>
              <a:t>P</a:t>
            </a:r>
            <a:r>
              <a:rPr lang="en-US" altLang="en-US" sz="1800" baseline="-25000" smtClean="0"/>
              <a:t>0</a:t>
            </a:r>
            <a:r>
              <a:rPr lang="en-US" altLang="en-US" sz="1800" smtClean="0"/>
              <a:t> = 3MW at 15MV/m</a:t>
            </a: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229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447399"/>
              </p:ext>
            </p:extLst>
          </p:nvPr>
        </p:nvGraphicFramePr>
        <p:xfrm>
          <a:off x="4346734" y="880110"/>
          <a:ext cx="2708275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8" name="Equation" r:id="rId4" imgW="1358310" imgH="431613" progId="Equation.DSMT4">
                  <p:embed/>
                </p:oleObj>
              </mc:Choice>
              <mc:Fallback>
                <p:oleObj name="Equation" r:id="rId4" imgW="1358310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6734" y="880110"/>
                        <a:ext cx="2708275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2296" name="Object 7"/>
          <p:cNvGraphicFramePr>
            <a:graphicFrameLocks noChangeAspect="1"/>
          </p:cNvGraphicFramePr>
          <p:nvPr/>
        </p:nvGraphicFramePr>
        <p:xfrm>
          <a:off x="4954588" y="2776538"/>
          <a:ext cx="3332162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9" name="Equation" r:id="rId6" imgW="1459866" imgH="444307" progId="Equation.DSMT4">
                  <p:embed/>
                </p:oleObj>
              </mc:Choice>
              <mc:Fallback>
                <p:oleObj name="Equation" r:id="rId6" imgW="1459866" imgH="44430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4588" y="2776538"/>
                        <a:ext cx="3332162" cy="102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7" name="Rectangle 8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229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069113"/>
              </p:ext>
            </p:extLst>
          </p:nvPr>
        </p:nvGraphicFramePr>
        <p:xfrm>
          <a:off x="7350125" y="3888740"/>
          <a:ext cx="1793875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" name="Equation" r:id="rId8" imgW="825500" imgH="596900" progId="Equation.DSMT4">
                  <p:embed/>
                </p:oleObj>
              </mc:Choice>
              <mc:Fallback>
                <p:oleObj name="Equation" r:id="rId8" imgW="825500" imgH="596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0125" y="3888740"/>
                        <a:ext cx="1793875" cy="129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9" name="Rectangle 10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230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335075"/>
              </p:ext>
            </p:extLst>
          </p:nvPr>
        </p:nvGraphicFramePr>
        <p:xfrm>
          <a:off x="4572000" y="1892300"/>
          <a:ext cx="2633662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1" name="Equation" r:id="rId10" imgW="1231366" imgH="380835" progId="Equation.DSMT4">
                  <p:embed/>
                </p:oleObj>
              </mc:Choice>
              <mc:Fallback>
                <p:oleObj name="Equation" r:id="rId10" imgW="1231366" imgH="38083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892300"/>
                        <a:ext cx="2633662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1" name="Rectangle 12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2302" name="Object 13"/>
          <p:cNvGraphicFramePr>
            <a:graphicFrameLocks noChangeAspect="1"/>
          </p:cNvGraphicFramePr>
          <p:nvPr/>
        </p:nvGraphicFramePr>
        <p:xfrm>
          <a:off x="7518400" y="5886450"/>
          <a:ext cx="162560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2" name="Equation" r:id="rId12" imgW="914003" imgH="406224" progId="Equation.DSMT4">
                  <p:embed/>
                </p:oleObj>
              </mc:Choice>
              <mc:Fallback>
                <p:oleObj name="Equation" r:id="rId12" imgW="914003" imgH="4062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8400" y="5886450"/>
                        <a:ext cx="1625600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3" name="AutoShape 14"/>
          <p:cNvSpPr>
            <a:spLocks noChangeArrowheads="1"/>
          </p:cNvSpPr>
          <p:nvPr/>
        </p:nvSpPr>
        <p:spPr bwMode="auto">
          <a:xfrm rot="-5400000">
            <a:off x="1643062" y="4779963"/>
            <a:ext cx="2328863" cy="1214438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840719" name="Group 15"/>
          <p:cNvGraphicFramePr>
            <a:graphicFrameLocks noGrp="1"/>
          </p:cNvGraphicFramePr>
          <p:nvPr>
            <p:ph sz="half" idx="2"/>
          </p:nvPr>
        </p:nvGraphicFramePr>
        <p:xfrm>
          <a:off x="173038" y="4435475"/>
          <a:ext cx="1981200" cy="1951038"/>
        </p:xfrm>
        <a:graphic>
          <a:graphicData uri="http://schemas.openxmlformats.org/drawingml/2006/table">
            <a:tbl>
              <a:tblPr/>
              <a:tblGrid>
                <a:gridCol w="1331912"/>
                <a:gridCol w="649288"/>
              </a:tblGrid>
              <a:tr h="4267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MICE rf parameters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Value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59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Radius (mm)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Length (mm)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RT</a:t>
                      </a:r>
                      <a:r>
                        <a:rPr kumimoji="0" lang="en-GB" sz="11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1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(M</a:t>
                      </a:r>
                      <a:r>
                        <a:rPr kumimoji="0" lang="en-GB" sz="11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</a:t>
                      </a: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/m)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27" marB="4572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Power needed (16MV/m)</a:t>
                      </a:r>
                    </a:p>
                  </a:txBody>
                  <a:tcPr marT="45727" marB="4572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4MW</a:t>
                      </a:r>
                    </a:p>
                  </a:txBody>
                  <a:tcPr marT="45727" marB="4572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Quality factor, </a:t>
                      </a:r>
                      <a:r>
                        <a:rPr kumimoji="0" lang="en-GB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GB" sz="11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54,000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327" name="Picture 38" descr="RFCavityPhot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8" y="4186238"/>
            <a:ext cx="1414462" cy="2438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444028"/>
              </p:ext>
            </p:extLst>
          </p:nvPr>
        </p:nvGraphicFramePr>
        <p:xfrm>
          <a:off x="7486332" y="1132522"/>
          <a:ext cx="1519987" cy="360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3" name="Equation" r:id="rId15" imgW="1015920" imgH="241200" progId="Equation.3">
                  <p:embed/>
                </p:oleObj>
              </mc:Choice>
              <mc:Fallback>
                <p:oleObj name="Equation" r:id="rId15" imgW="101592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486332" y="1132522"/>
                        <a:ext cx="1519987" cy="3609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120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4" descr="celrealist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6462" y="487919"/>
            <a:ext cx="3157538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381B1EE-5495-4EC2-BBE0-6FAB78A3A993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IDS RF requirements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5413169"/>
          </a:xfrm>
        </p:spPr>
        <p:txBody>
          <a:bodyPr/>
          <a:lstStyle/>
          <a:p>
            <a:pPr eaLnBrk="1" hangingPunct="1"/>
            <a:r>
              <a:rPr lang="en-US" sz="1600" dirty="0" err="1" smtClean="0"/>
              <a:t>Buncher</a:t>
            </a:r>
            <a:endParaRPr lang="en-US" sz="1600" dirty="0" smtClean="0"/>
          </a:p>
          <a:p>
            <a:pPr lvl="1" eaLnBrk="1" hangingPunct="1"/>
            <a:r>
              <a:rPr lang="en-US" sz="1400" b="1" dirty="0" smtClean="0"/>
              <a:t>37</a:t>
            </a:r>
            <a:r>
              <a:rPr lang="en-US" sz="1400" dirty="0" smtClean="0"/>
              <a:t> cavities (</a:t>
            </a:r>
            <a:r>
              <a:rPr lang="en-US" sz="1400" b="1" dirty="0" smtClean="0"/>
              <a:t>13</a:t>
            </a:r>
            <a:r>
              <a:rPr lang="en-US" sz="1400" dirty="0" smtClean="0"/>
              <a:t> frequencies)</a:t>
            </a:r>
          </a:p>
          <a:p>
            <a:pPr lvl="1" eaLnBrk="1" hangingPunct="1"/>
            <a:r>
              <a:rPr lang="en-US" sz="1400" b="1" dirty="0" smtClean="0"/>
              <a:t>13</a:t>
            </a:r>
            <a:r>
              <a:rPr lang="en-US" sz="1400" dirty="0" smtClean="0"/>
              <a:t> power supplies </a:t>
            </a:r>
            <a:r>
              <a:rPr lang="en-US" sz="1400" b="1" dirty="0" smtClean="0"/>
              <a:t>(~1—3MW)</a:t>
            </a:r>
            <a:endParaRPr lang="en-US" sz="1400" dirty="0" smtClean="0"/>
          </a:p>
          <a:p>
            <a:pPr eaLnBrk="1" hangingPunct="1"/>
            <a:r>
              <a:rPr lang="en-US" sz="1600" dirty="0" smtClean="0"/>
              <a:t>RF Rotator</a:t>
            </a:r>
          </a:p>
          <a:p>
            <a:pPr lvl="1" eaLnBrk="1" hangingPunct="1"/>
            <a:r>
              <a:rPr lang="en-US" sz="1400" b="1" dirty="0" smtClean="0"/>
              <a:t>56</a:t>
            </a:r>
            <a:r>
              <a:rPr lang="en-US" sz="1400" dirty="0" smtClean="0"/>
              <a:t> cavities (</a:t>
            </a:r>
            <a:r>
              <a:rPr lang="en-US" sz="1400" b="1" dirty="0" smtClean="0"/>
              <a:t>15</a:t>
            </a:r>
            <a:r>
              <a:rPr lang="en-US" sz="1400" dirty="0" smtClean="0"/>
              <a:t>  frequencies)</a:t>
            </a:r>
          </a:p>
          <a:p>
            <a:pPr lvl="1" eaLnBrk="1" hangingPunct="1"/>
            <a:r>
              <a:rPr lang="en-US" sz="1400" dirty="0" smtClean="0"/>
              <a:t>12 MV/m, 0.5m</a:t>
            </a:r>
          </a:p>
          <a:p>
            <a:pPr lvl="1" eaLnBrk="1" hangingPunct="1"/>
            <a:r>
              <a:rPr lang="en-US" sz="1400" dirty="0" smtClean="0"/>
              <a:t>~</a:t>
            </a:r>
            <a:r>
              <a:rPr lang="en-US" sz="1400" b="1" dirty="0" smtClean="0"/>
              <a:t>2.5MW</a:t>
            </a:r>
            <a:r>
              <a:rPr lang="en-US" sz="1400" dirty="0" smtClean="0"/>
              <a:t> (peak power) per cavity</a:t>
            </a:r>
          </a:p>
          <a:p>
            <a:pPr eaLnBrk="1" hangingPunct="1"/>
            <a:r>
              <a:rPr lang="en-US" sz="1600" dirty="0" smtClean="0"/>
              <a:t>Cooling System – 201.25 MHz</a:t>
            </a:r>
          </a:p>
          <a:p>
            <a:pPr lvl="1" eaLnBrk="1" hangingPunct="1"/>
            <a:r>
              <a:rPr lang="en-US" sz="1400" dirty="0" smtClean="0"/>
              <a:t> </a:t>
            </a:r>
            <a:r>
              <a:rPr lang="en-US" sz="1600" dirty="0" smtClean="0"/>
              <a:t>100 0.5m cavities (75m cooler), </a:t>
            </a:r>
            <a:r>
              <a:rPr lang="en-US" sz="1600" b="1" dirty="0" smtClean="0"/>
              <a:t>15MV/m</a:t>
            </a:r>
          </a:p>
          <a:p>
            <a:pPr lvl="1" eaLnBrk="1" hangingPunct="1"/>
            <a:r>
              <a:rPr lang="en-US" sz="1600" dirty="0" smtClean="0"/>
              <a:t>~</a:t>
            </a:r>
            <a:r>
              <a:rPr lang="en-US" sz="1600" b="1" dirty="0" smtClean="0"/>
              <a:t>4MW </a:t>
            </a:r>
            <a:r>
              <a:rPr lang="en-US" sz="1600" dirty="0" smtClean="0"/>
              <a:t>/cavity  </a:t>
            </a:r>
          </a:p>
        </p:txBody>
      </p:sp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7475" y="2156877"/>
            <a:ext cx="2676525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0" y="27416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tabLst>
                <a:tab pos="228600" algn="l"/>
              </a:tabLst>
            </a:pPr>
            <a:endParaRPr lang="en-US" sz="1800"/>
          </a:p>
        </p:txBody>
      </p:sp>
      <p:graphicFrame>
        <p:nvGraphicFramePr>
          <p:cNvPr id="844858" name="Group 58"/>
          <p:cNvGraphicFramePr>
            <a:graphicFrameLocks noGrp="1"/>
          </p:cNvGraphicFramePr>
          <p:nvPr/>
        </p:nvGraphicFramePr>
        <p:xfrm>
          <a:off x="681800" y="3562596"/>
          <a:ext cx="6965908" cy="2377440"/>
        </p:xfrm>
        <a:graphic>
          <a:graphicData uri="http://schemas.openxmlformats.org/drawingml/2006/table">
            <a:tbl>
              <a:tblPr/>
              <a:tblGrid>
                <a:gridCol w="1051997"/>
                <a:gridCol w="787038"/>
                <a:gridCol w="774488"/>
                <a:gridCol w="1073518"/>
                <a:gridCol w="725149"/>
                <a:gridCol w="968858"/>
                <a:gridCol w="1584860"/>
              </a:tblGrid>
              <a:tr h="443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Front End section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Length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#rf cavities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frequencies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# of freq.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rf gradient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rf peak power requirements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3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Buncher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33m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37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319.6 to 233.6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 to 7.5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~1 to 3.5 MW/freq.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3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Rotator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42m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56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230.2 to 202.3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15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~2.5MW/cavity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7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Cooler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75m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201.25MHz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15 MV/m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~4MW/cavity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3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Total  drift)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~240m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193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29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~1000MV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~550MW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90" name="Rectangle 57"/>
          <p:cNvSpPr>
            <a:spLocks noChangeArrowheads="1"/>
          </p:cNvSpPr>
          <p:nvPr/>
        </p:nvSpPr>
        <p:spPr bwMode="auto">
          <a:xfrm>
            <a:off x="0" y="41148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tabLst>
                <a:tab pos="228600" algn="l"/>
              </a:tabLst>
            </a:pPr>
            <a:endParaRPr lang="en-US" sz="180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2313" y="5747657"/>
            <a:ext cx="5037166" cy="111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6080167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Magnet Requirements: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-92141" y="4310743"/>
            <a:ext cx="369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rf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90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CC"/>
        </a:solidFill>
        <a:ln w="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CC"/>
        </a:solidFill>
        <a:ln w="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55532</TotalTime>
  <Words>932</Words>
  <Application>Microsoft Office PowerPoint</Application>
  <PresentationFormat>On-screen Show (4:3)</PresentationFormat>
  <Paragraphs>291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MS Mincho</vt:lpstr>
      <vt:lpstr>Arial</vt:lpstr>
      <vt:lpstr>Arial Narrow</vt:lpstr>
      <vt:lpstr>Comic Sans MS</vt:lpstr>
      <vt:lpstr>Estrangelo Edessa</vt:lpstr>
      <vt:lpstr>Symbol</vt:lpstr>
      <vt:lpstr>Times New Roman</vt:lpstr>
      <vt:lpstr>Wingdings</vt:lpstr>
      <vt:lpstr>Default Design</vt:lpstr>
      <vt:lpstr>Picture</vt:lpstr>
      <vt:lpstr>Equation</vt:lpstr>
      <vt:lpstr> Front End for MAP Neutrino Factory/Collider rf considerations</vt:lpstr>
      <vt:lpstr>Outline</vt:lpstr>
      <vt:lpstr> 325MHz System “Collider”</vt:lpstr>
      <vt:lpstr> 325 Collider Update  w/Chicane/Absorber</vt:lpstr>
      <vt:lpstr>ICOOL results</vt:lpstr>
      <vt:lpstr>Compare 325 w chicane vs old 200 </vt:lpstr>
      <vt:lpstr>Rf cavity</vt:lpstr>
      <vt:lpstr>MAP rf properties (~ MICE rf)</vt:lpstr>
      <vt:lpstr>IDS RF requirements</vt:lpstr>
      <vt:lpstr>Rf Buncher/Rotator requirements</vt:lpstr>
      <vt:lpstr>First result on discretization</vt:lpstr>
      <vt:lpstr>Dependence on rf gradient</vt:lpstr>
      <vt:lpstr>Dependence on Bfinal</vt:lpstr>
      <vt:lpstr>Summary</vt:lpstr>
      <vt:lpstr>Current Status</vt:lpstr>
      <vt:lpstr>Supplemental slides</vt:lpstr>
      <vt:lpstr>325 (w chicane/absorber)</vt:lpstr>
      <vt:lpstr>P5 result</vt:lpstr>
    </vt:vector>
  </TitlesOfParts>
  <Company>Fermilab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munu Slides</dc:title>
  <dc:creator>David Neuffer</dc:creator>
  <cp:lastModifiedBy>Kirk</cp:lastModifiedBy>
  <cp:revision>1471</cp:revision>
  <cp:lastPrinted>2012-07-18T17:25:35Z</cp:lastPrinted>
  <dcterms:created xsi:type="dcterms:W3CDTF">2003-09-15T21:58:19Z</dcterms:created>
  <dcterms:modified xsi:type="dcterms:W3CDTF">2014-05-30T19:34:03Z</dcterms:modified>
</cp:coreProperties>
</file>