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465" r:id="rId3"/>
    <p:sldId id="493" r:id="rId4"/>
    <p:sldId id="494" r:id="rId5"/>
    <p:sldId id="489" r:id="rId6"/>
    <p:sldId id="498" r:id="rId7"/>
    <p:sldId id="501" r:id="rId8"/>
    <p:sldId id="503" r:id="rId9"/>
    <p:sldId id="504" r:id="rId10"/>
    <p:sldId id="502" r:id="rId11"/>
    <p:sldId id="491" r:id="rId12"/>
    <p:sldId id="506" r:id="rId13"/>
    <p:sldId id="490" r:id="rId14"/>
    <p:sldId id="505" r:id="rId15"/>
    <p:sldId id="500" r:id="rId16"/>
    <p:sldId id="499" r:id="rId1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 userDrawn="1">
          <p15:clr>
            <a:srgbClr val="A4A3A4"/>
          </p15:clr>
        </p15:guide>
        <p15:guide id="2" pos="30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80"/>
    <a:srgbClr val="FF0000"/>
    <a:srgbClr val="0099CC"/>
    <a:srgbClr val="FF1F1F"/>
    <a:srgbClr val="E1F4FF"/>
    <a:srgbClr val="CCECFF"/>
    <a:srgbClr val="FFCCCC"/>
    <a:srgbClr val="CC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84706" autoAdjust="0"/>
  </p:normalViewPr>
  <p:slideViewPr>
    <p:cSldViewPr snapToGrid="0">
      <p:cViewPr varScale="1">
        <p:scale>
          <a:sx n="86" d="100"/>
          <a:sy n="86" d="100"/>
        </p:scale>
        <p:origin x="8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305"/>
        <p:guide pos="302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40" y="3474964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2982-7199-441B-9E98-BAB2F2F9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6A86-0886-4D25-8C73-57BA8128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 descr="mu-symbol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map-091203a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19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 descr="ids-100121a-www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52400"/>
            <a:ext cx="5349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8656" y="1987399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Front End – </a:t>
            </a:r>
            <a:r>
              <a:rPr lang="en-US" sz="2800" b="1" smtClean="0"/>
              <a:t>present  status</a:t>
            </a:r>
            <a:endParaRPr lang="en-US" sz="2800" b="1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March </a:t>
            </a:r>
            <a:r>
              <a:rPr lang="en-US" sz="1800" dirty="0" smtClean="0"/>
              <a:t>3, 2015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simulation 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8031480" cy="5524500"/>
          </a:xfrm>
        </p:spPr>
        <p:txBody>
          <a:bodyPr/>
          <a:lstStyle/>
          <a:p>
            <a:r>
              <a:rPr lang="en-US" dirty="0" smtClean="0"/>
              <a:t>Simulation results </a:t>
            </a:r>
          </a:p>
          <a:p>
            <a:pPr lvl="1"/>
            <a:r>
              <a:rPr lang="en-US" dirty="0" smtClean="0"/>
              <a:t>Hg target 8 GeV –end of cooling </a:t>
            </a:r>
          </a:p>
          <a:p>
            <a:pPr lvl="1"/>
            <a:r>
              <a:rPr lang="en-US" sz="2400" b="1" dirty="0" smtClean="0"/>
              <a:t>~0.0756 </a:t>
            </a:r>
            <a:r>
              <a:rPr lang="el-GR" sz="2400" b="1" dirty="0" smtClean="0"/>
              <a:t>μ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/p; </a:t>
            </a:r>
            <a:r>
              <a:rPr lang="en-US" sz="2400" b="1" dirty="0"/>
              <a:t>~</a:t>
            </a:r>
            <a:r>
              <a:rPr lang="en-US" sz="2400" b="1" dirty="0" smtClean="0"/>
              <a:t>0.0880 </a:t>
            </a:r>
            <a:r>
              <a:rPr lang="el-GR" sz="2400" b="1" dirty="0" smtClean="0"/>
              <a:t>μ</a:t>
            </a:r>
            <a:r>
              <a:rPr lang="en-US" sz="2400" b="1" dirty="0" smtClean="0"/>
              <a:t>-/p</a:t>
            </a:r>
            <a:r>
              <a:rPr lang="en-US" sz="2400" b="1" dirty="0"/>
              <a:t>; </a:t>
            </a:r>
            <a:endParaRPr lang="en-US" sz="2400" b="1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 target 6.75 GeV p</a:t>
            </a:r>
          </a:p>
          <a:p>
            <a:pPr lvl="1"/>
            <a:r>
              <a:rPr lang="en-US" sz="2400" b="1" dirty="0" smtClean="0"/>
              <a:t>~0.0613 </a:t>
            </a:r>
            <a:r>
              <a:rPr lang="el-GR" sz="2400" b="1" dirty="0" smtClean="0"/>
              <a:t>μ</a:t>
            </a:r>
            <a:r>
              <a:rPr lang="en-US" sz="2400" b="1" baseline="30000" dirty="0"/>
              <a:t>+</a:t>
            </a:r>
            <a:r>
              <a:rPr lang="en-US" sz="2400" b="1" dirty="0"/>
              <a:t>/p; ~</a:t>
            </a:r>
            <a:r>
              <a:rPr lang="en-US" sz="2400" b="1" dirty="0" smtClean="0"/>
              <a:t>0.0481 </a:t>
            </a:r>
            <a:r>
              <a:rPr lang="el-GR" sz="2400" b="1" dirty="0"/>
              <a:t>μ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/p</a:t>
            </a:r>
            <a:r>
              <a:rPr lang="en-US" sz="2400" b="1" dirty="0"/>
              <a:t>; </a:t>
            </a:r>
            <a:endParaRPr lang="en-US" sz="2400" b="1" dirty="0" smtClean="0"/>
          </a:p>
          <a:p>
            <a:pPr lvl="2"/>
            <a:r>
              <a:rPr lang="en-US" sz="2000" dirty="0" smtClean="0"/>
              <a:t>0.0726 </a:t>
            </a:r>
            <a:r>
              <a:rPr lang="el-GR" sz="2000" dirty="0"/>
              <a:t>μ</a:t>
            </a:r>
            <a:r>
              <a:rPr lang="en-US" sz="2000" baseline="30000" dirty="0"/>
              <a:t>+</a:t>
            </a:r>
            <a:r>
              <a:rPr lang="en-US" sz="2000" dirty="0"/>
              <a:t>/p; ~</a:t>
            </a:r>
            <a:r>
              <a:rPr lang="en-US" sz="2000" dirty="0" smtClean="0"/>
              <a:t>0.0570 </a:t>
            </a:r>
            <a:r>
              <a:rPr lang="el-GR" sz="2000" dirty="0"/>
              <a:t>μ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/p when multiplied by </a:t>
            </a:r>
            <a:r>
              <a:rPr lang="en-US" sz="2000" dirty="0" smtClean="0"/>
              <a:t>8/6.75 to compare beams of the same power. </a:t>
            </a:r>
            <a:endParaRPr lang="en-US" sz="2000" dirty="0"/>
          </a:p>
          <a:p>
            <a:pPr lvl="2"/>
            <a:endParaRPr lang="en-US" sz="2400" b="1" dirty="0" smtClean="0"/>
          </a:p>
          <a:p>
            <a:pPr lvl="1"/>
            <a:r>
              <a:rPr lang="en-US" sz="2400" b="1" dirty="0" smtClean="0"/>
              <a:t>Previous front ends had ~0.1 to ~0.125 </a:t>
            </a:r>
            <a:r>
              <a:rPr lang="el-GR" sz="2400" b="1" dirty="0" smtClean="0"/>
              <a:t>μ</a:t>
            </a:r>
            <a:r>
              <a:rPr lang="en-US" sz="2400" b="1" dirty="0" smtClean="0"/>
              <a:t>/p</a:t>
            </a:r>
            <a:endParaRPr lang="en-US" sz="2400" b="1" dirty="0"/>
          </a:p>
          <a:p>
            <a:pPr lvl="1"/>
            <a:endParaRPr lang="en-US" sz="2400" b="1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simulations results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801211"/>
            <a:ext cx="3901440" cy="143907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641"/>
            <a:ext cx="4770120" cy="143907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897"/>
            <a:ext cx="4770120" cy="1265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8711"/>
            <a:ext cx="4770120" cy="1402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174"/>
            <a:ext cx="4770120" cy="134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861" y="112776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z=2m</a:t>
            </a:r>
          </a:p>
          <a:p>
            <a:r>
              <a:rPr lang="en-US" smtClean="0"/>
              <a:t>20000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8776" y="2273587"/>
            <a:ext cx="692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z=8m</a:t>
            </a:r>
          </a:p>
          <a:p>
            <a:r>
              <a:rPr lang="en-US" smtClean="0"/>
              <a:t>8386</a:t>
            </a: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87240" y="800100"/>
            <a:ext cx="455676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1800"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~60% of initial particles are lost in first </a:t>
            </a:r>
            <a:r>
              <a:rPr lang="en-US" kern="0" dirty="0" smtClean="0"/>
              <a:t>6 m</a:t>
            </a:r>
            <a:endParaRPr lang="en-US" kern="0" dirty="0" smtClean="0"/>
          </a:p>
          <a:p>
            <a:pPr lvl="1"/>
            <a:r>
              <a:rPr lang="en-US" kern="0" dirty="0" smtClean="0"/>
              <a:t>previous front end lost ~20%</a:t>
            </a:r>
          </a:p>
          <a:p>
            <a:pPr lvl="1"/>
            <a:endParaRPr lang="en-US" kern="0" dirty="0"/>
          </a:p>
          <a:p>
            <a:r>
              <a:rPr lang="en-US" kern="0" dirty="0" smtClean="0"/>
              <a:t>Beam starts out very large</a:t>
            </a:r>
          </a:p>
          <a:p>
            <a:pPr lvl="1"/>
            <a:r>
              <a:rPr lang="en-US" kern="0" dirty="0" smtClean="0"/>
              <a:t>previous much smaller in </a:t>
            </a:r>
          </a:p>
          <a:p>
            <a:pPr lvl="1"/>
            <a:r>
              <a:rPr lang="en-US" kern="0" dirty="0" smtClean="0"/>
              <a:t>front end simulations</a:t>
            </a:r>
          </a:p>
          <a:p>
            <a:r>
              <a:rPr lang="en-US" dirty="0"/>
              <a:t>μ/p reduced </a:t>
            </a:r>
            <a:endParaRPr lang="en-US" dirty="0" smtClean="0"/>
          </a:p>
          <a:p>
            <a:pPr lvl="1"/>
            <a:r>
              <a:rPr lang="en-US" sz="2200" b="1" dirty="0" smtClean="0">
                <a:sym typeface="Wingdings" panose="05000000000000000000" pitchFamily="2" charset="2"/>
              </a:rPr>
              <a:t> </a:t>
            </a:r>
            <a:r>
              <a:rPr lang="en-US" sz="2200" b="1" dirty="0">
                <a:sym typeface="Wingdings" panose="05000000000000000000" pitchFamily="2" charset="2"/>
              </a:rPr>
              <a:t>~</a:t>
            </a:r>
            <a:r>
              <a:rPr lang="en-US" sz="2200" b="1" dirty="0" smtClean="0">
                <a:sym typeface="Wingdings" panose="05000000000000000000" pitchFamily="2" charset="2"/>
              </a:rPr>
              <a:t>0.061</a:t>
            </a:r>
            <a:r>
              <a:rPr lang="en-US" sz="2200" dirty="0" smtClean="0"/>
              <a:t> </a:t>
            </a:r>
            <a:r>
              <a:rPr lang="en-US" sz="2200" dirty="0"/>
              <a:t>μ</a:t>
            </a:r>
            <a:r>
              <a:rPr lang="en-US" sz="2200" baseline="30000" dirty="0"/>
              <a:t>+</a:t>
            </a:r>
            <a:r>
              <a:rPr lang="en-US" sz="2200" dirty="0"/>
              <a:t>/p</a:t>
            </a:r>
            <a:endParaRPr lang="en-US" sz="2200" b="1" dirty="0">
              <a:sym typeface="Symbol"/>
            </a:endParaRPr>
          </a:p>
          <a:p>
            <a:pPr lvl="1"/>
            <a:r>
              <a:rPr lang="en-US" sz="2400" b="1" dirty="0">
                <a:sym typeface="Symbol"/>
              </a:rPr>
              <a:t>   </a:t>
            </a:r>
            <a:r>
              <a:rPr lang="en-US" sz="2400" b="1" dirty="0" smtClean="0">
                <a:sym typeface="Symbol"/>
              </a:rPr>
              <a:t>~0.048 </a:t>
            </a:r>
            <a:r>
              <a:rPr lang="en-US" sz="2400" dirty="0"/>
              <a:t>μ</a:t>
            </a:r>
            <a:r>
              <a:rPr lang="en-US" sz="2400" baseline="30000" dirty="0"/>
              <a:t>-</a:t>
            </a:r>
            <a:r>
              <a:rPr lang="en-US" sz="2400" dirty="0"/>
              <a:t>/</a:t>
            </a:r>
            <a:r>
              <a:rPr lang="en-US" sz="2400" dirty="0" smtClean="0"/>
              <a:t>p</a:t>
            </a:r>
          </a:p>
          <a:p>
            <a:pPr lvl="2"/>
            <a:r>
              <a:rPr lang="en-US" sz="2400" dirty="0" smtClean="0"/>
              <a:t>μ</a:t>
            </a:r>
            <a:r>
              <a:rPr lang="en-US" sz="2400" baseline="30000" dirty="0" smtClean="0"/>
              <a:t>- </a:t>
            </a:r>
            <a:r>
              <a:rPr lang="en-US" sz="2400" dirty="0" smtClean="0"/>
              <a:t>less than </a:t>
            </a:r>
            <a:r>
              <a:rPr lang="en-US" sz="2400" dirty="0"/>
              <a:t>μ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for C</a:t>
            </a:r>
          </a:p>
          <a:p>
            <a:r>
              <a:rPr lang="en-US" dirty="0" smtClean="0">
                <a:sym typeface="Symbol"/>
              </a:rPr>
              <a:t>Not fully </a:t>
            </a:r>
            <a:r>
              <a:rPr lang="en-US" dirty="0" err="1" smtClean="0">
                <a:sym typeface="Symbol"/>
              </a:rPr>
              <a:t>reoptimized</a:t>
            </a:r>
            <a:r>
              <a:rPr lang="en-US" dirty="0" smtClean="0">
                <a:sym typeface="Symbol"/>
              </a:rPr>
              <a:t> for new </a:t>
            </a:r>
            <a:r>
              <a:rPr lang="en-US" b="1" dirty="0" smtClean="0">
                <a:sym typeface="Symbol"/>
              </a:rPr>
              <a:t>initial beam</a:t>
            </a:r>
            <a:endParaRPr lang="en-US" b="1" dirty="0">
              <a:sym typeface="Symbol"/>
            </a:endParaRPr>
          </a:p>
          <a:p>
            <a:pPr lvl="1"/>
            <a:endParaRPr lang="en-US" sz="2400" dirty="0">
              <a:sym typeface="Symbol"/>
            </a:endParaRPr>
          </a:p>
          <a:p>
            <a:endParaRPr lang="en-US" kern="0" dirty="0" smtClean="0"/>
          </a:p>
          <a:p>
            <a:pPr lvl="1"/>
            <a:endParaRPr lang="en-US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3543270" y="3562350"/>
            <a:ext cx="80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z=77m</a:t>
            </a:r>
          </a:p>
          <a:p>
            <a:r>
              <a:rPr lang="en-US" smtClean="0"/>
              <a:t>7500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43272" y="5012776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z=137m</a:t>
            </a:r>
          </a:p>
          <a:p>
            <a:r>
              <a:rPr lang="en-US" smtClean="0"/>
              <a:t>5892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Progression of beam through system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137921"/>
            <a:ext cx="6744650" cy="184912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4917440"/>
            <a:ext cx="6662575" cy="19405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45" y="2987041"/>
            <a:ext cx="6744650" cy="1889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9133" y="1754237"/>
            <a:ext cx="791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z=11m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4597" y="3593367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z=104m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9135" y="5283200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z=135m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6.75 GeV p/ C target – </a:t>
            </a:r>
            <a:r>
              <a:rPr lang="en-US" dirty="0" smtClean="0"/>
              <a:t>8 GeV </a:t>
            </a:r>
            <a:r>
              <a:rPr lang="en-US" dirty="0" smtClean="0"/>
              <a:t>Hg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800100"/>
            <a:ext cx="7950337" cy="5524500"/>
          </a:xfrm>
        </p:spPr>
        <p:txBody>
          <a:bodyPr/>
          <a:lstStyle/>
          <a:p>
            <a:r>
              <a:rPr lang="en-US" sz="2400" dirty="0" smtClean="0"/>
              <a:t>Simulations capture typically somewhat less than before</a:t>
            </a:r>
          </a:p>
          <a:p>
            <a:pPr lvl="1"/>
            <a:r>
              <a:rPr lang="en-US" sz="2000" b="1" dirty="0" smtClean="0"/>
              <a:t>Big </a:t>
            </a:r>
            <a:r>
              <a:rPr lang="en-US" sz="2000" b="1" dirty="0" smtClean="0"/>
              <a:t>difference </a:t>
            </a:r>
            <a:r>
              <a:rPr lang="en-US" sz="2000" b="1" dirty="0" smtClean="0"/>
              <a:t>in MARS production model</a:t>
            </a:r>
          </a:p>
          <a:p>
            <a:pPr lvl="2"/>
            <a:r>
              <a:rPr lang="en-US" sz="2000" b="1" dirty="0" smtClean="0"/>
              <a:t>MARS </a:t>
            </a:r>
            <a:r>
              <a:rPr lang="en-US" sz="2000" b="1" dirty="0" smtClean="0"/>
              <a:t>Inclusive </a:t>
            </a:r>
            <a:r>
              <a:rPr lang="en-US" sz="2000" b="1" dirty="0" smtClean="0">
                <a:sym typeface="Wingdings" panose="05000000000000000000" pitchFamily="2" charset="2"/>
              </a:rPr>
              <a:t> LAQGSM=1</a:t>
            </a:r>
          </a:p>
          <a:p>
            <a:pPr lvl="1"/>
            <a:r>
              <a:rPr lang="en-US" sz="2000" b="1" dirty="0" smtClean="0">
                <a:sym typeface="Wingdings" panose="05000000000000000000" pitchFamily="2" charset="2"/>
              </a:rPr>
              <a:t>Drop in production for ~8 GeV</a:t>
            </a:r>
          </a:p>
          <a:p>
            <a:pPr lvl="2"/>
            <a:r>
              <a:rPr lang="en-US" sz="2000" b="1" dirty="0" smtClean="0">
                <a:sym typeface="Wingdings" panose="05000000000000000000" pitchFamily="2" charset="2"/>
              </a:rPr>
              <a:t>Are previous MARS simulations that showed an advantage in production for ~8 GeV still true ?</a:t>
            </a:r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914775"/>
            <a:ext cx="75342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0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18" y="0"/>
            <a:ext cx="7370763" cy="647700"/>
          </a:xfrm>
        </p:spPr>
        <p:txBody>
          <a:bodyPr/>
          <a:lstStyle/>
          <a:p>
            <a:r>
              <a:rPr lang="en-US" dirty="0" smtClean="0"/>
              <a:t>Add gas-filled </a:t>
            </a:r>
            <a:r>
              <a:rPr lang="en-US" dirty="0" err="1" smtClean="0"/>
              <a:t>rf</a:t>
            </a:r>
            <a:r>
              <a:rPr lang="en-US" dirty="0" smtClean="0"/>
              <a:t> in </a:t>
            </a:r>
            <a:r>
              <a:rPr lang="en-US" dirty="0" err="1" smtClean="0"/>
              <a:t>buncher</a:t>
            </a:r>
            <a:r>
              <a:rPr lang="en-US" dirty="0" smtClean="0"/>
              <a:t>/rotator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800100"/>
            <a:ext cx="4200525" cy="5524500"/>
          </a:xfrm>
        </p:spPr>
        <p:txBody>
          <a:bodyPr/>
          <a:lstStyle/>
          <a:p>
            <a:r>
              <a:rPr lang="en-US" dirty="0" smtClean="0"/>
              <a:t>34 – 100 </a:t>
            </a:r>
            <a:r>
              <a:rPr lang="en-US" dirty="0" err="1" smtClean="0"/>
              <a:t>atm</a:t>
            </a:r>
            <a:r>
              <a:rPr lang="en-US" dirty="0" smtClean="0"/>
              <a:t> equivalent</a:t>
            </a:r>
          </a:p>
          <a:p>
            <a:pPr lvl="1"/>
            <a:r>
              <a:rPr lang="en-US" dirty="0" smtClean="0"/>
              <a:t>1.14 MeV/m </a:t>
            </a:r>
          </a:p>
          <a:p>
            <a:pPr lvl="2"/>
            <a:r>
              <a:rPr lang="en-US" dirty="0" smtClean="0"/>
              <a:t>34 </a:t>
            </a:r>
            <a:r>
              <a:rPr lang="en-US" dirty="0" err="1" smtClean="0"/>
              <a:t>atm</a:t>
            </a:r>
            <a:endParaRPr lang="en-US" dirty="0"/>
          </a:p>
          <a:p>
            <a:pPr lvl="1"/>
            <a:r>
              <a:rPr lang="en-US" dirty="0" smtClean="0"/>
              <a:t>3.45 MeV/m</a:t>
            </a:r>
          </a:p>
          <a:p>
            <a:pPr lvl="2"/>
            <a:r>
              <a:rPr lang="en-US" dirty="0" smtClean="0"/>
              <a:t>100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for 34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add ~</a:t>
            </a:r>
            <a:r>
              <a:rPr lang="en-US" dirty="0" smtClean="0"/>
              <a:t>2 MV/m </a:t>
            </a:r>
            <a:r>
              <a:rPr lang="en-US" dirty="0" smtClean="0"/>
              <a:t>to </a:t>
            </a:r>
            <a:r>
              <a:rPr lang="en-US" dirty="0" err="1" smtClean="0"/>
              <a:t>rf</a:t>
            </a:r>
            <a:endParaRPr lang="en-US" dirty="0" smtClean="0"/>
          </a:p>
          <a:p>
            <a:r>
              <a:rPr lang="en-US" dirty="0" smtClean="0"/>
              <a:t>First tries with ICOOL</a:t>
            </a:r>
          </a:p>
          <a:p>
            <a:pPr lvl="1"/>
            <a:r>
              <a:rPr lang="en-US" dirty="0" smtClean="0"/>
              <a:t>GH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buncher</a:t>
            </a:r>
            <a:r>
              <a:rPr lang="en-US" dirty="0" smtClean="0"/>
              <a:t> 1 </a:t>
            </a:r>
            <a:r>
              <a:rPr lang="en-US" dirty="0" err="1" smtClean="0"/>
              <a:t>atm</a:t>
            </a:r>
            <a:endParaRPr lang="en-US" dirty="0" smtClean="0"/>
          </a:p>
          <a:p>
            <a:pPr lvl="2"/>
            <a:r>
              <a:rPr lang="en-US" dirty="0" smtClean="0"/>
              <a:t>no change in capture</a:t>
            </a:r>
          </a:p>
          <a:p>
            <a:pPr lvl="1"/>
            <a:r>
              <a:rPr lang="en-US" dirty="0" smtClean="0"/>
              <a:t>Change to 34 </a:t>
            </a:r>
            <a:r>
              <a:rPr lang="en-US" dirty="0" err="1" smtClean="0"/>
              <a:t>atm</a:t>
            </a:r>
            <a:r>
              <a:rPr lang="en-US" dirty="0" smtClean="0"/>
              <a:t> by </a:t>
            </a:r>
          </a:p>
          <a:p>
            <a:pPr lvl="2"/>
            <a:r>
              <a:rPr lang="en-US" dirty="0" smtClean="0"/>
              <a:t>DENS </a:t>
            </a:r>
            <a:r>
              <a:rPr lang="en-US" dirty="0" smtClean="0"/>
              <a:t>GH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34.0</a:t>
            </a:r>
          </a:p>
          <a:p>
            <a:pPr lvl="1"/>
            <a:r>
              <a:rPr lang="en-US" dirty="0" smtClean="0"/>
              <a:t>Runs OK but</a:t>
            </a:r>
          </a:p>
          <a:p>
            <a:pPr lvl="2"/>
            <a:r>
              <a:rPr lang="en-US" dirty="0" smtClean="0"/>
              <a:t>reduces capture by 20%</a:t>
            </a:r>
          </a:p>
          <a:p>
            <a:pPr lvl="2"/>
            <a:r>
              <a:rPr lang="en-US" dirty="0" smtClean="0"/>
              <a:t>mostly from low-E muons</a:t>
            </a:r>
          </a:p>
          <a:p>
            <a:pPr lvl="3"/>
            <a:r>
              <a:rPr lang="en-US" dirty="0" smtClean="0"/>
              <a:t>shorter </a:t>
            </a:r>
            <a:r>
              <a:rPr lang="en-US" dirty="0" smtClean="0"/>
              <a:t>bunch train 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724692"/>
            <a:ext cx="4124325" cy="16470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365506"/>
            <a:ext cx="4133850" cy="1454019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50" y="3819525"/>
            <a:ext cx="4152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1808" y="428625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gas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61805" y="2590800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gas</a:t>
            </a:r>
          </a:p>
          <a:p>
            <a:r>
              <a:rPr lang="en-US" smtClean="0"/>
              <a:t>z=135m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33151" y="914400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gas</a:t>
            </a:r>
          </a:p>
          <a:p>
            <a:r>
              <a:rPr lang="en-US" smtClean="0"/>
              <a:t>z=71m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topics to explore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7171"/>
            <a:ext cx="7704438" cy="5524500"/>
          </a:xfrm>
        </p:spPr>
        <p:txBody>
          <a:bodyPr/>
          <a:lstStyle/>
          <a:p>
            <a:r>
              <a:rPr lang="en-US" dirty="0" smtClean="0"/>
              <a:t>Replace vacuum </a:t>
            </a:r>
            <a:r>
              <a:rPr lang="en-US" dirty="0" err="1" smtClean="0"/>
              <a:t>rf</a:t>
            </a:r>
            <a:r>
              <a:rPr lang="en-US" dirty="0" smtClean="0"/>
              <a:t> with gas-filled </a:t>
            </a:r>
            <a:r>
              <a:rPr lang="en-US" dirty="0" err="1" smtClean="0"/>
              <a:t>rf</a:t>
            </a:r>
            <a:endParaRPr lang="en-US" dirty="0" smtClean="0"/>
          </a:p>
          <a:p>
            <a:pPr lvl="1"/>
            <a:r>
              <a:rPr lang="en-US" dirty="0" smtClean="0"/>
              <a:t>Also use gas in phase rotator</a:t>
            </a:r>
          </a:p>
          <a:p>
            <a:pPr lvl="1"/>
            <a:r>
              <a:rPr lang="en-US" dirty="0" smtClean="0"/>
              <a:t>Do </a:t>
            </a:r>
            <a:r>
              <a:rPr lang="en-US" dirty="0" err="1" smtClean="0"/>
              <a:t>Buncher</a:t>
            </a:r>
            <a:r>
              <a:rPr lang="en-US" dirty="0" smtClean="0"/>
              <a:t> / phase rotation function as well ?</a:t>
            </a:r>
          </a:p>
          <a:p>
            <a:pPr lvl="1"/>
            <a:endParaRPr lang="en-US" dirty="0"/>
          </a:p>
          <a:p>
            <a:r>
              <a:rPr lang="en-US" dirty="0" smtClean="0"/>
              <a:t>Replace initial 4-D Cooler with 6-D cooler </a:t>
            </a:r>
          </a:p>
          <a:p>
            <a:pPr lvl="1"/>
            <a:r>
              <a:rPr lang="en-US" dirty="0" smtClean="0"/>
              <a:t>Has been initiated by Yuri </a:t>
            </a:r>
          </a:p>
          <a:p>
            <a:pPr lvl="1"/>
            <a:r>
              <a:rPr lang="en-US" dirty="0" smtClean="0"/>
              <a:t>Would like a reference version to use as acceptance baseline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Integrate </a:t>
            </a:r>
            <a:r>
              <a:rPr lang="en-US" dirty="0" err="1" smtClean="0"/>
              <a:t>Buncher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smtClean="0"/>
              <a:t>Phase-rotation / Cooling </a:t>
            </a:r>
          </a:p>
          <a:p>
            <a:pPr lvl="1"/>
            <a:r>
              <a:rPr lang="en-US" dirty="0" smtClean="0"/>
              <a:t>more compact system </a:t>
            </a:r>
          </a:p>
          <a:p>
            <a:pPr lvl="1"/>
            <a:r>
              <a:rPr lang="en-US" dirty="0" smtClean="0"/>
              <a:t>adiabatic </a:t>
            </a:r>
            <a:r>
              <a:rPr lang="en-US" dirty="0" smtClean="0">
                <a:sym typeface="Wingdings" panose="05000000000000000000" pitchFamily="2" charset="2"/>
              </a:rPr>
              <a:t> snap rotation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Transform to general R&amp;D </a:t>
            </a:r>
          </a:p>
          <a:p>
            <a:pPr lvl="1"/>
            <a:r>
              <a:rPr lang="en-US" dirty="0" smtClean="0"/>
              <a:t>initial beam </a:t>
            </a:r>
            <a:r>
              <a:rPr lang="en-US" dirty="0" smtClean="0">
                <a:sym typeface="Wingdings" panose="05000000000000000000" pitchFamily="2" charset="2"/>
              </a:rPr>
              <a:t>???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lower B-field, lower energy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other uses (mu2e … LFV </a:t>
            </a:r>
            <a:r>
              <a:rPr lang="en-US" dirty="0" err="1" smtClean="0">
                <a:sym typeface="Wingdings" panose="05000000000000000000" pitchFamily="2" charset="2"/>
              </a:rPr>
              <a:t>expts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06D2C-E861-4931-A2D0-8445588D3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" y="1133475"/>
            <a:ext cx="9030924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27C2CC-175B-4B7F-A031-CB6CE9F538A8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66" y="803644"/>
            <a:ext cx="7772400" cy="5786438"/>
          </a:xfrm>
        </p:spPr>
        <p:txBody>
          <a:bodyPr/>
          <a:lstStyle/>
          <a:p>
            <a:pPr eaLnBrk="1" hangingPunct="1"/>
            <a:r>
              <a:rPr lang="en-US" smtClean="0"/>
              <a:t>Front </a:t>
            </a:r>
            <a:r>
              <a:rPr lang="en-US" dirty="0" smtClean="0"/>
              <a:t>End for  </a:t>
            </a:r>
            <a:r>
              <a:rPr lang="en-US" dirty="0" err="1" smtClean="0"/>
              <a:t>Muon</a:t>
            </a:r>
            <a:r>
              <a:rPr lang="en-US" dirty="0" smtClean="0"/>
              <a:t> Collider/ </a:t>
            </a:r>
            <a:r>
              <a:rPr lang="en-US" smtClean="0"/>
              <a:t>Neutrino Factory</a:t>
            </a:r>
          </a:p>
          <a:p>
            <a:pPr lvl="1" eaLnBrk="1" hangingPunct="1"/>
            <a:r>
              <a:rPr lang="en-US" smtClean="0"/>
              <a:t>Baseline for MAP</a:t>
            </a:r>
          </a:p>
          <a:p>
            <a:pPr lvl="2" eaLnBrk="1" hangingPunct="1"/>
            <a:r>
              <a:rPr lang="en-US" smtClean="0"/>
              <a:t>8 GeV proton beam on Hg target</a:t>
            </a:r>
            <a:endParaRPr lang="en-US" dirty="0" smtClean="0"/>
          </a:p>
          <a:p>
            <a:pPr lvl="1" eaLnBrk="1" hangingPunct="1"/>
            <a:r>
              <a:rPr lang="en-US" dirty="0" smtClean="0"/>
              <a:t>325 MHz</a:t>
            </a:r>
          </a:p>
          <a:p>
            <a:pPr lvl="2" eaLnBrk="1" hangingPunct="1"/>
            <a:r>
              <a:rPr lang="en-US" smtClean="0"/>
              <a:t>With Chicane/Absorber</a:t>
            </a:r>
            <a:endParaRPr lang="en-US" dirty="0" smtClean="0"/>
          </a:p>
          <a:p>
            <a:pPr eaLnBrk="1" hangingPunct="1"/>
            <a:r>
              <a:rPr lang="en-US" dirty="0" smtClean="0"/>
              <a:t>Current status</a:t>
            </a:r>
          </a:p>
          <a:p>
            <a:pPr lvl="1" eaLnBrk="1" hangingPunct="1"/>
            <a:r>
              <a:rPr lang="en-US" smtClean="0"/>
              <a:t>New targetry</a:t>
            </a:r>
          </a:p>
          <a:p>
            <a:pPr lvl="2" eaLnBrk="1" hangingPunct="1"/>
            <a:r>
              <a:rPr lang="en-US" smtClean="0"/>
              <a:t>6.75 GeV on C target</a:t>
            </a:r>
            <a:endParaRPr lang="en-US" dirty="0" smtClean="0"/>
          </a:p>
          <a:p>
            <a:pPr lvl="1" eaLnBrk="1" hangingPunct="1"/>
            <a:r>
              <a:rPr lang="en-US" smtClean="0"/>
              <a:t>New Mars generated beams </a:t>
            </a:r>
          </a:p>
          <a:p>
            <a:pPr lvl="2" eaLnBrk="1" hangingPunct="1"/>
            <a:r>
              <a:rPr lang="en-US" smtClean="0"/>
              <a:t>Mars ouput much different from previous version</a:t>
            </a:r>
            <a:endParaRPr lang="en-US" dirty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325MHz System “Collider”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0871" y="2498270"/>
            <a:ext cx="4054929" cy="3826329"/>
          </a:xfrm>
        </p:spPr>
        <p:txBody>
          <a:bodyPr/>
          <a:lstStyle/>
          <a:p>
            <a:r>
              <a:rPr lang="en-US" dirty="0" smtClean="0"/>
              <a:t>Drift</a:t>
            </a:r>
          </a:p>
          <a:p>
            <a:pPr lvl="1"/>
            <a:r>
              <a:rPr lang="en-US" dirty="0" smtClean="0"/>
              <a:t>20 T </a:t>
            </a:r>
            <a:r>
              <a:rPr lang="en-US" dirty="0" smtClean="0">
                <a:sym typeface="Wingdings" pitchFamily="2" charset="2"/>
              </a:rPr>
              <a:t> 2 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Buncher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</a:t>
            </a:r>
            <a:r>
              <a:rPr lang="en-US" baseline="-25000" dirty="0" smtClean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= 250 MeV/c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N</a:t>
            </a:r>
            <a:r>
              <a:rPr lang="en-US" dirty="0" smtClean="0"/>
              <a:t>= 154 </a:t>
            </a:r>
            <a:r>
              <a:rPr lang="en-US" dirty="0" smtClean="0"/>
              <a:t>MeV/c; </a:t>
            </a:r>
            <a:r>
              <a:rPr lang="en-US" dirty="0" smtClean="0"/>
              <a:t>N = 10</a:t>
            </a:r>
            <a:endParaRPr lang="en-US" dirty="0" smtClean="0"/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rf</a:t>
            </a:r>
            <a:r>
              <a:rPr lang="en-US" dirty="0" smtClean="0"/>
              <a:t> : </a:t>
            </a:r>
            <a:r>
              <a:rPr lang="en-US" dirty="0" smtClean="0"/>
              <a:t>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15 MV/m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(2/3 occupied)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: 490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365 MHz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645228"/>
            <a:ext cx="3810000" cy="3891643"/>
          </a:xfrm>
        </p:spPr>
        <p:txBody>
          <a:bodyPr/>
          <a:lstStyle/>
          <a:p>
            <a:r>
              <a:rPr lang="en-US" dirty="0" smtClean="0"/>
              <a:t>Rotator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20 </a:t>
            </a:r>
            <a:r>
              <a:rPr lang="en-US" dirty="0" smtClean="0">
                <a:sym typeface="Wingdings" pitchFamily="2" charset="2"/>
              </a:rPr>
              <a:t>MV/m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(2/3 occupied)</a:t>
            </a:r>
            <a:endParaRPr lang="en-US" dirty="0"/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RF</a:t>
            </a:r>
            <a:r>
              <a:rPr lang="en-US" dirty="0"/>
              <a:t> : </a:t>
            </a:r>
            <a:r>
              <a:rPr lang="en-US" dirty="0" smtClean="0"/>
              <a:t>364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326 MHz</a:t>
            </a:r>
            <a:endParaRPr lang="en-US" dirty="0"/>
          </a:p>
          <a:p>
            <a:pPr lvl="1"/>
            <a:r>
              <a:rPr lang="en-US" dirty="0" smtClean="0"/>
              <a:t>N = 12.045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0, </a:t>
            </a:r>
            <a:r>
              <a:rPr lang="en-US" dirty="0" smtClean="0"/>
              <a:t>P</a:t>
            </a:r>
            <a:r>
              <a:rPr lang="en-US" baseline="-25000" dirty="0" smtClean="0"/>
              <a:t>N </a:t>
            </a:r>
            <a:r>
              <a:rPr lang="en-US" dirty="0" smtClean="0">
                <a:sym typeface="Wingdings" pitchFamily="2" charset="2"/>
              </a:rPr>
              <a:t> 245 </a:t>
            </a:r>
            <a:r>
              <a:rPr lang="en-US" dirty="0" smtClean="0">
                <a:sym typeface="Wingdings" pitchFamily="2" charset="2"/>
              </a:rPr>
              <a:t>MeV/c</a:t>
            </a:r>
          </a:p>
          <a:p>
            <a:r>
              <a:rPr lang="en-US" dirty="0" smtClean="0">
                <a:sym typeface="Wingdings" pitchFamily="2" charset="2"/>
              </a:rPr>
              <a:t>Cooler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245 MeV/c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325 MHz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25 MV/m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1.5 cm </a:t>
            </a:r>
            <a:r>
              <a:rPr lang="en-US" dirty="0" err="1" smtClean="0">
                <a:sym typeface="Wingdings" pitchFamily="2" charset="2"/>
              </a:rPr>
              <a:t>LiH</a:t>
            </a:r>
            <a:r>
              <a:rPr lang="en-US" dirty="0" smtClean="0">
                <a:sym typeface="Wingdings" pitchFamily="2" charset="2"/>
              </a:rPr>
              <a:t> absorbers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/0.75m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78094"/>
              </p:ext>
            </p:extLst>
          </p:nvPr>
        </p:nvGraphicFramePr>
        <p:xfrm>
          <a:off x="1175657" y="718456"/>
          <a:ext cx="7532096" cy="209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icture" r:id="rId3" imgW="6044558" imgH="1197323" progId="Word.Picture.8">
                  <p:embed/>
                </p:oleObj>
              </mc:Choice>
              <mc:Fallback>
                <p:oleObj name="Picture" r:id="rId3" imgW="6044558" imgH="1197323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57" y="718456"/>
                        <a:ext cx="7532096" cy="2090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6" y="5478868"/>
            <a:ext cx="2772229" cy="13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324100" y="5915025"/>
            <a:ext cx="14288" cy="757238"/>
          </a:xfrm>
          <a:prstGeom prst="line">
            <a:avLst/>
          </a:prstGeom>
          <a:solidFill>
            <a:srgbClr val="0033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070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903388"/>
            <a:ext cx="527759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6" y="3590543"/>
            <a:ext cx="5092700" cy="302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0696" y="1120680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 :0.15&lt;P&lt;0.35 </a:t>
            </a:r>
            <a:r>
              <a:rPr lang="en-US" b="1" dirty="0" err="1" smtClean="0">
                <a:solidFill>
                  <a:srgbClr val="0070C0"/>
                </a:solidFill>
              </a:rPr>
              <a:t>GeV</a:t>
            </a:r>
            <a:r>
              <a:rPr lang="en-US" b="1" dirty="0" smtClean="0">
                <a:solidFill>
                  <a:srgbClr val="0070C0"/>
                </a:solidFill>
              </a:rPr>
              <a:t>/c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83" y="2351314"/>
            <a:ext cx="1972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N: </a:t>
            </a:r>
            <a:r>
              <a:rPr lang="el-GR" b="1" dirty="0" smtClean="0">
                <a:solidFill>
                  <a:srgbClr val="CC3300"/>
                </a:solidFill>
              </a:rPr>
              <a:t>ε</a:t>
            </a:r>
            <a:r>
              <a:rPr lang="en-US" b="1" baseline="-25000" dirty="0" smtClean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&lt;0.03; A</a:t>
            </a:r>
            <a:r>
              <a:rPr lang="en-US" b="1" baseline="-25000" dirty="0" smtClean="0">
                <a:solidFill>
                  <a:srgbClr val="CC3300"/>
                </a:solidFill>
              </a:rPr>
              <a:t>L</a:t>
            </a:r>
            <a:r>
              <a:rPr lang="en-US" b="1" dirty="0" smtClean="0">
                <a:solidFill>
                  <a:srgbClr val="CC3300"/>
                </a:solidFill>
              </a:rPr>
              <a:t>&lt;0.2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6089" y="2921169"/>
            <a:ext cx="2086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00"/>
                </a:solidFill>
              </a:rPr>
              <a:t>N: </a:t>
            </a:r>
            <a:r>
              <a:rPr lang="el-GR" b="1" dirty="0">
                <a:solidFill>
                  <a:srgbClr val="669900"/>
                </a:solidFill>
              </a:rPr>
              <a:t>ε</a:t>
            </a:r>
            <a:r>
              <a:rPr lang="en-US" b="1" baseline="-25000" dirty="0" smtClean="0">
                <a:solidFill>
                  <a:srgbClr val="669900"/>
                </a:solidFill>
              </a:rPr>
              <a:t>T</a:t>
            </a:r>
            <a:r>
              <a:rPr lang="en-US" b="1" dirty="0" smtClean="0">
                <a:solidFill>
                  <a:srgbClr val="669900"/>
                </a:solidFill>
              </a:rPr>
              <a:t>&lt;0.015; </a:t>
            </a:r>
            <a:r>
              <a:rPr lang="en-US" b="1" dirty="0">
                <a:solidFill>
                  <a:srgbClr val="669900"/>
                </a:solidFill>
              </a:rPr>
              <a:t>A</a:t>
            </a:r>
            <a:r>
              <a:rPr lang="en-US" b="1" baseline="-25000" dirty="0">
                <a:solidFill>
                  <a:srgbClr val="669900"/>
                </a:solidFill>
              </a:rPr>
              <a:t>L</a:t>
            </a:r>
            <a:r>
              <a:rPr lang="en-US" b="1" dirty="0">
                <a:solidFill>
                  <a:srgbClr val="669900"/>
                </a:solidFill>
              </a:rPr>
              <a:t>&lt;0.2 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14300" y="693828"/>
            <a:ext cx="293914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Simulation obtains </a:t>
            </a:r>
          </a:p>
          <a:p>
            <a:pPr lvl="1"/>
            <a:r>
              <a:rPr lang="en-US" sz="1800" dirty="0" smtClean="0"/>
              <a:t>~0.125 </a:t>
            </a:r>
            <a:r>
              <a:rPr lang="el-GR" sz="1800" dirty="0" smtClean="0"/>
              <a:t>μ</a:t>
            </a:r>
            <a:r>
              <a:rPr lang="en-US" sz="1800" dirty="0" smtClean="0"/>
              <a:t>/p within acceptances</a:t>
            </a:r>
          </a:p>
          <a:p>
            <a:pPr lvl="1"/>
            <a:r>
              <a:rPr lang="en-US" sz="1800" dirty="0" smtClean="0"/>
              <a:t>with ~</a:t>
            </a:r>
            <a:r>
              <a:rPr lang="en-US" sz="1800" dirty="0" smtClean="0"/>
              <a:t>60 m </a:t>
            </a:r>
            <a:r>
              <a:rPr lang="en-US" sz="1800" dirty="0" smtClean="0"/>
              <a:t>Cooler</a:t>
            </a:r>
          </a:p>
          <a:p>
            <a:pPr lvl="1"/>
            <a:r>
              <a:rPr lang="en-US" sz="1800" dirty="0"/>
              <a:t>325 MHz – less </a:t>
            </a:r>
            <a:r>
              <a:rPr lang="en-US" sz="1800" dirty="0" smtClean="0"/>
              <a:t>power</a:t>
            </a:r>
          </a:p>
          <a:p>
            <a:pPr lvl="1"/>
            <a:r>
              <a:rPr lang="en-US" sz="1800" dirty="0" smtClean="0"/>
              <a:t>shorter than baseline NF</a:t>
            </a:r>
            <a:endParaRPr lang="en-US" sz="2200" dirty="0" smtClean="0"/>
          </a:p>
          <a:p>
            <a:r>
              <a:rPr lang="en-US" sz="2200" dirty="0" smtClean="0"/>
              <a:t>But</a:t>
            </a:r>
          </a:p>
          <a:p>
            <a:pPr lvl="1"/>
            <a:r>
              <a:rPr lang="en-US" sz="1800" dirty="0" smtClean="0"/>
              <a:t>uses higher gradient</a:t>
            </a:r>
          </a:p>
          <a:p>
            <a:pPr lvl="1"/>
            <a:r>
              <a:rPr lang="en-US" sz="1800" dirty="0" smtClean="0"/>
              <a:t>higher frequency </a:t>
            </a:r>
            <a:r>
              <a:rPr lang="en-US" sz="1800" dirty="0" err="1" smtClean="0"/>
              <a:t>rf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smaller cavities</a:t>
            </a:r>
            <a:endParaRPr lang="en-US" sz="1800" dirty="0" smtClean="0"/>
          </a:p>
          <a:p>
            <a:pPr lvl="1"/>
            <a:r>
              <a:rPr lang="en-US" sz="1800" dirty="0" smtClean="0"/>
              <a:t>shorter than baseline NF  </a:t>
            </a:r>
          </a:p>
          <a:p>
            <a:pPr lvl="1"/>
            <a:r>
              <a:rPr lang="en-US" sz="1800" dirty="0" smtClean="0"/>
              <a:t>more bunches in bunch train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065296" y="4225543"/>
            <a:ext cx="0" cy="198516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065268" y="4251468"/>
            <a:ext cx="0" cy="1944915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175309" y="4225543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</a:p>
          <a:p>
            <a:r>
              <a:rPr lang="en-US" dirty="0" smtClean="0"/>
              <a:t> cooling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843486"/>
            <a:ext cx="4739640" cy="36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Proton Driver parameters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800100"/>
            <a:ext cx="4160520" cy="5524500"/>
          </a:xfrm>
        </p:spPr>
        <p:txBody>
          <a:bodyPr/>
          <a:lstStyle/>
          <a:p>
            <a:r>
              <a:rPr lang="en-US" dirty="0" smtClean="0"/>
              <a:t>6.75 GeV p, C target</a:t>
            </a:r>
          </a:p>
          <a:p>
            <a:pPr lvl="1"/>
            <a:r>
              <a:rPr lang="en-US" dirty="0" smtClean="0"/>
              <a:t>20 </a:t>
            </a:r>
            <a:r>
              <a:rPr lang="en-US" dirty="0" smtClean="0">
                <a:sym typeface="Wingdings" panose="05000000000000000000" pitchFamily="2" charset="2"/>
              </a:rPr>
              <a:t> 2 T </a:t>
            </a:r>
            <a:r>
              <a:rPr lang="en-US" dirty="0" smtClean="0">
                <a:sym typeface="Wingdings" panose="05000000000000000000" pitchFamily="2" charset="2"/>
              </a:rPr>
              <a:t>short taper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5 m </a:t>
            </a:r>
            <a:r>
              <a:rPr lang="en-US" dirty="0" smtClean="0">
                <a:sym typeface="Wingdings" panose="05000000000000000000" pitchFamily="2" charset="2"/>
              </a:rPr>
              <a:t>(previously 15)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X. Ding produced particles at </a:t>
            </a:r>
            <a:r>
              <a:rPr lang="en-US" dirty="0" smtClean="0">
                <a:sym typeface="Wingdings" panose="05000000000000000000" pitchFamily="2" charset="2"/>
              </a:rPr>
              <a:t>z = 2 m </a:t>
            </a:r>
            <a:r>
              <a:rPr lang="en-US" dirty="0" smtClean="0">
                <a:sym typeface="Wingdings" panose="05000000000000000000" pitchFamily="2" charset="2"/>
              </a:rPr>
              <a:t>using Mars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short initial beam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Redo ICOOL data sets to match initial beam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ref particles redefined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 for003.dat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for001.dat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73900"/>
              </p:ext>
            </p:extLst>
          </p:nvPr>
        </p:nvGraphicFramePr>
        <p:xfrm>
          <a:off x="573703" y="5226907"/>
          <a:ext cx="8258907" cy="1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Picture" r:id="rId4" imgW="6049080" imgH="1198800" progId="Word.Picture.8">
                  <p:embed/>
                </p:oleObj>
              </mc:Choice>
              <mc:Fallback>
                <p:oleObj name="Picture" r:id="rId4" imgW="6049080" imgH="11988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" y="5226907"/>
                        <a:ext cx="8258907" cy="1734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" y="4920048"/>
            <a:ext cx="8843320" cy="17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old FE with new initial beam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40" y="800100"/>
            <a:ext cx="4419600" cy="5524500"/>
          </a:xfrm>
        </p:spPr>
        <p:txBody>
          <a:bodyPr/>
          <a:lstStyle/>
          <a:p>
            <a:r>
              <a:rPr lang="en-US" smtClean="0"/>
              <a:t>New beam based on Mars 15</a:t>
            </a:r>
          </a:p>
          <a:p>
            <a:pPr lvl="1"/>
            <a:r>
              <a:rPr lang="en-US" smtClean="0"/>
              <a:t>different apertures than baseline scenarion</a:t>
            </a:r>
          </a:p>
          <a:p>
            <a:pPr lvl="1"/>
            <a:r>
              <a:rPr lang="en-US" smtClean="0"/>
              <a:t>~half of initial beam lost in &lt;6m</a:t>
            </a:r>
          </a:p>
          <a:p>
            <a:pPr lvl="2"/>
            <a:r>
              <a:rPr lang="en-US" smtClean="0"/>
              <a:t>aperture cut off 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Content Placeholder 5" descr="sametilt-traj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0" y="3019092"/>
            <a:ext cx="3736718" cy="37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85778" y="884559"/>
            <a:ext cx="4419600" cy="5524500"/>
          </a:xfrm>
        </p:spPr>
        <p:txBody>
          <a:bodyPr/>
          <a:lstStyle/>
          <a:p>
            <a:r>
              <a:rPr lang="en-US" dirty="0" smtClean="0"/>
              <a:t>Large amount of </a:t>
            </a:r>
            <a:r>
              <a:rPr lang="en-US" dirty="0" err="1" smtClean="0"/>
              <a:t>secondaries</a:t>
            </a:r>
            <a:r>
              <a:rPr lang="en-US" dirty="0" smtClean="0"/>
              <a:t> at larger apertures at start</a:t>
            </a:r>
          </a:p>
          <a:p>
            <a:pPr lvl="1"/>
            <a:r>
              <a:rPr lang="en-US" dirty="0" smtClean="0"/>
              <a:t>Did not see in previous runs because of cut-offs near target</a:t>
            </a:r>
          </a:p>
          <a:p>
            <a:pPr lvl="1"/>
            <a:r>
              <a:rPr lang="en-US" dirty="0" smtClean="0"/>
              <a:t>Lost at </a:t>
            </a:r>
            <a:r>
              <a:rPr lang="en-US" dirty="0" smtClean="0"/>
              <a:t>23 cm </a:t>
            </a:r>
            <a:r>
              <a:rPr lang="en-US" dirty="0" smtClean="0"/>
              <a:t>aperture used downstream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Following Scott’s review of front 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6893560" cy="5524500"/>
          </a:xfrm>
        </p:spPr>
        <p:txBody>
          <a:bodyPr/>
          <a:lstStyle/>
          <a:p>
            <a:r>
              <a:rPr lang="en-US" dirty="0" smtClean="0"/>
              <a:t>Use his initial distributions </a:t>
            </a:r>
            <a:r>
              <a:rPr lang="en-US" sz="1800" dirty="0" smtClean="0"/>
              <a:t>(obtained by X. Ding)</a:t>
            </a:r>
            <a:endParaRPr lang="en-US" dirty="0" smtClean="0"/>
          </a:p>
          <a:p>
            <a:pPr lvl="1"/>
            <a:r>
              <a:rPr lang="en-US" dirty="0" smtClean="0"/>
              <a:t>8 GeV protons on Hg </a:t>
            </a:r>
            <a:r>
              <a:rPr lang="en-US" dirty="0" smtClean="0"/>
              <a:t>target</a:t>
            </a:r>
            <a:endParaRPr lang="en-US" dirty="0" smtClean="0"/>
          </a:p>
          <a:p>
            <a:pPr lvl="2"/>
            <a:r>
              <a:rPr lang="en-US" dirty="0" smtClean="0"/>
              <a:t>+ and minus</a:t>
            </a:r>
            <a:endParaRPr lang="en-US" dirty="0"/>
          </a:p>
          <a:p>
            <a:pPr lvl="1"/>
            <a:r>
              <a:rPr lang="en-US" dirty="0" smtClean="0"/>
              <a:t>6.75 GeV protons on C target</a:t>
            </a:r>
            <a:endParaRPr lang="en-US" dirty="0"/>
          </a:p>
          <a:p>
            <a:pPr lvl="1"/>
            <a:r>
              <a:rPr lang="en-US" dirty="0" smtClean="0"/>
              <a:t>Start beam from z =</a:t>
            </a:r>
            <a:r>
              <a:rPr lang="en-US" dirty="0" smtClean="0"/>
              <a:t>10 m </a:t>
            </a:r>
            <a:endParaRPr lang="en-US" dirty="0" smtClean="0"/>
          </a:p>
          <a:p>
            <a:pPr lvl="2"/>
            <a:r>
              <a:rPr lang="en-US" dirty="0" smtClean="0"/>
              <a:t>must retranslate into ICOOL reference particles</a:t>
            </a:r>
          </a:p>
          <a:p>
            <a:pPr lvl="1"/>
            <a:r>
              <a:rPr lang="en-US" dirty="0" smtClean="0"/>
              <a:t>Early losses on apertures have already occurred </a:t>
            </a:r>
          </a:p>
          <a:p>
            <a:pPr lvl="2"/>
            <a:r>
              <a:rPr lang="en-US" dirty="0" smtClean="0"/>
              <a:t>23 cm apertures 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009" y="3657600"/>
            <a:ext cx="60840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0"/>
            <a:ext cx="7370763" cy="647700"/>
          </a:xfrm>
        </p:spPr>
        <p:txBody>
          <a:bodyPr/>
          <a:lstStyle/>
          <a:p>
            <a:r>
              <a:rPr lang="en-US" smtClean="0"/>
              <a:t>ICOOL translation tips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00100"/>
            <a:ext cx="5405120" cy="5524500"/>
          </a:xfrm>
        </p:spPr>
        <p:txBody>
          <a:bodyPr/>
          <a:lstStyle/>
          <a:p>
            <a:r>
              <a:rPr lang="en-US" dirty="0" smtClean="0"/>
              <a:t>start at “</a:t>
            </a:r>
            <a:r>
              <a:rPr lang="en-US" dirty="0" smtClean="0"/>
              <a:t>z=10 m</a:t>
            </a:r>
            <a:r>
              <a:rPr lang="en-US" dirty="0" smtClean="0"/>
              <a:t>” </a:t>
            </a:r>
          </a:p>
          <a:p>
            <a:pPr lvl="1"/>
            <a:r>
              <a:rPr lang="en-US" dirty="0"/>
              <a:t>(particle time zero is at -</a:t>
            </a:r>
            <a:r>
              <a:rPr lang="en-US" dirty="0" smtClean="0"/>
              <a:t>1 m; launch point is z = - 1 m.)</a:t>
            </a:r>
            <a:endParaRPr lang="en-US" dirty="0" smtClean="0"/>
          </a:p>
          <a:p>
            <a:r>
              <a:rPr lang="en-US" dirty="0" smtClean="0"/>
              <a:t>reference particles </a:t>
            </a:r>
          </a:p>
          <a:p>
            <a:pPr lvl="1"/>
            <a:r>
              <a:rPr lang="en-US" b="1" dirty="0" smtClean="0"/>
              <a:t>250</a:t>
            </a:r>
            <a:r>
              <a:rPr lang="en-US" dirty="0" smtClean="0"/>
              <a:t> MeV/c ; </a:t>
            </a:r>
            <a:r>
              <a:rPr lang="en-US" b="1" dirty="0" smtClean="0"/>
              <a:t>154 </a:t>
            </a:r>
            <a:r>
              <a:rPr lang="en-US" dirty="0" smtClean="0"/>
              <a:t>MeV/c </a:t>
            </a:r>
            <a:r>
              <a:rPr lang="el-GR" dirty="0" smtClean="0"/>
              <a:t>μ</a:t>
            </a:r>
            <a:r>
              <a:rPr lang="en-US" baseline="30000" dirty="0" smtClean="0"/>
              <a:t>+</a:t>
            </a:r>
          </a:p>
          <a:p>
            <a:pPr lvl="2"/>
            <a:r>
              <a:rPr lang="en-US" dirty="0" smtClean="0"/>
              <a:t>165.75 MeV </a:t>
            </a:r>
            <a:r>
              <a:rPr lang="en-US" dirty="0"/>
              <a:t>; </a:t>
            </a:r>
            <a:r>
              <a:rPr lang="en-US" dirty="0" smtClean="0"/>
              <a:t>81.1 MeV </a:t>
            </a:r>
            <a:r>
              <a:rPr lang="el-GR" dirty="0"/>
              <a:t>μ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lvl="1"/>
            <a:r>
              <a:rPr lang="en-US" dirty="0" smtClean="0"/>
              <a:t>time set by </a:t>
            </a:r>
            <a:r>
              <a:rPr lang="en-US" dirty="0" smtClean="0"/>
              <a:t>1 m </a:t>
            </a:r>
            <a:r>
              <a:rPr lang="en-US" dirty="0" smtClean="0"/>
              <a:t>as </a:t>
            </a:r>
            <a:r>
              <a:rPr lang="en-US" dirty="0" smtClean="0"/>
              <a:t>6.75 </a:t>
            </a:r>
            <a:r>
              <a:rPr lang="en-US" dirty="0" smtClean="0"/>
              <a:t>GeV proton + </a:t>
            </a:r>
            <a:r>
              <a:rPr lang="en-US" dirty="0" smtClean="0"/>
              <a:t>10 m </a:t>
            </a:r>
            <a:r>
              <a:rPr lang="en-US" dirty="0" smtClean="0"/>
              <a:t>as </a:t>
            </a:r>
            <a:r>
              <a:rPr lang="el-GR" dirty="0"/>
              <a:t>μ</a:t>
            </a:r>
            <a:r>
              <a:rPr lang="en-US" baseline="30000" dirty="0"/>
              <a:t>+</a:t>
            </a:r>
            <a:endParaRPr lang="en-US" dirty="0" smtClean="0"/>
          </a:p>
          <a:p>
            <a:pPr lvl="1"/>
            <a:r>
              <a:rPr lang="en-US" dirty="0" smtClean="0"/>
              <a:t>reference particles set in for003.dat, not for001.dat 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759460"/>
            <a:ext cx="3810000" cy="55245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01-Feb-2015 X. Ding C 10 m -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0.0 0.250 3.95709E-08 0.0 0.154 4.381345E-08 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1   1 -3 0  4.354479e-008  1.000000e+000    0.03737    0.03656 0  7.861861e-004  2.558375e-002  2.189235e-001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3   1 -3 0  3.712592e-008  1.000000e+000   -0.03459   -0.11247 0  1.617131e-001  3.506310e-002  4.670452e-001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 6   1 -3 0  3.748837e-008  1.000000e+000    0.00304   -0.04460 0 -1.827203e-002 -5.931789e-002  7.809555e-001 0 0 0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     10   1 -3 0  3.738523e-008  1.000000e+000    0.07979    0.13944 0 -4.890422e-002  3.733585e-001  1.515145e+000 0 0 </a:t>
            </a:r>
            <a:r>
              <a:rPr lang="en-US" sz="1200" smtClean="0">
                <a:latin typeface="Arial Narrow" panose="020B0606020202030204" pitchFamily="34" charset="0"/>
              </a:rPr>
              <a:t>0</a:t>
            </a: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600" smtClean="0">
                <a:latin typeface="+mj-lt"/>
              </a:rPr>
              <a:t>In ICOOL for001.dat</a:t>
            </a:r>
            <a:endParaRPr lang="en-US" sz="1600">
              <a:latin typeface="+mj-lt"/>
            </a:endParaRPr>
          </a:p>
          <a:p>
            <a:pPr marL="0" indent="0">
              <a:buNone/>
            </a:pPr>
            <a:endParaRPr lang="en-US" sz="120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REFP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2 0 0 0 3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REF2</a:t>
            </a:r>
          </a:p>
          <a:p>
            <a:pPr marL="0" indent="0">
              <a:buNone/>
            </a:pPr>
            <a:r>
              <a:rPr lang="en-US" sz="1200">
                <a:latin typeface="Arial Narrow" panose="020B0606020202030204" pitchFamily="34" charset="0"/>
              </a:rPr>
              <a:t>2 0 0 0</a:t>
            </a:r>
          </a:p>
          <a:p>
            <a:pPr marL="0" indent="0">
              <a:buNone/>
            </a:pPr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ICOOL features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800100"/>
            <a:ext cx="8876372" cy="5524500"/>
          </a:xfrm>
        </p:spPr>
        <p:txBody>
          <a:bodyPr/>
          <a:lstStyle/>
          <a:p>
            <a:r>
              <a:rPr lang="en-US" sz="2400" dirty="0" smtClean="0"/>
              <a:t>ecalc9.for </a:t>
            </a:r>
            <a:r>
              <a:rPr lang="en-US" sz="2400" dirty="0" smtClean="0"/>
              <a:t>has an </a:t>
            </a:r>
            <a:r>
              <a:rPr lang="en-US" sz="2400" dirty="0" smtClean="0"/>
              <a:t>error  [Better to use ecalc9f.for.]</a:t>
            </a:r>
            <a:endParaRPr lang="en-US" sz="2400" dirty="0" smtClean="0"/>
          </a:p>
          <a:p>
            <a:pPr lvl="1"/>
            <a:r>
              <a:rPr lang="en-US" sz="2000" dirty="0" smtClean="0"/>
              <a:t>10.e09 should be 1.0e09</a:t>
            </a:r>
          </a:p>
          <a:p>
            <a:pPr lvl="2"/>
            <a:r>
              <a:rPr lang="en-US" sz="2000" dirty="0" smtClean="0"/>
              <a:t>affects value of L in eV-s</a:t>
            </a:r>
          </a:p>
          <a:p>
            <a:r>
              <a:rPr lang="en-US" sz="2400" dirty="0" smtClean="0"/>
              <a:t>After correction can use L to get </a:t>
            </a:r>
            <a:r>
              <a:rPr lang="el-GR" sz="2400" dirty="0" smtClean="0"/>
              <a:t>ε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</a:t>
            </a:r>
            <a:r>
              <a:rPr lang="el-GR" sz="2400" dirty="0" smtClean="0"/>
              <a:t>ε</a:t>
            </a:r>
            <a:r>
              <a:rPr lang="en-US" sz="2400" baseline="30000" dirty="0" smtClean="0"/>
              <a:t>-</a:t>
            </a:r>
          </a:p>
          <a:p>
            <a:pPr lvl="1"/>
            <a:r>
              <a:rPr lang="en-US" sz="2000" i="1" dirty="0" smtClean="0"/>
              <a:t>L</a:t>
            </a:r>
            <a:r>
              <a:rPr lang="en-US" sz="2000" i="1" baseline="-25000" dirty="0" smtClean="0"/>
              <a:t>m</a:t>
            </a:r>
            <a:r>
              <a:rPr lang="en-US" sz="2000" i="1" dirty="0" smtClean="0"/>
              <a:t>=  </a:t>
            </a:r>
            <a:r>
              <a:rPr lang="en-US" sz="2000" dirty="0" smtClean="0"/>
              <a:t>0.3L/2/0.10566 ( = ½ of the angular momentum)</a:t>
            </a:r>
            <a:endParaRPr lang="en-US" sz="2000" dirty="0" smtClean="0"/>
          </a:p>
          <a:p>
            <a:pPr lvl="1"/>
            <a:r>
              <a:rPr lang="en-US" sz="2000" i="1" dirty="0" err="1" smtClean="0"/>
              <a:t>ε</a:t>
            </a:r>
            <a:r>
              <a:rPr lang="en-US" sz="2000" i="1" baseline="-25000" dirty="0" err="1" smtClean="0"/>
              <a:t>p</a:t>
            </a:r>
            <a:r>
              <a:rPr lang="en-US" sz="2000" i="1" dirty="0" smtClean="0"/>
              <a:t>= (</a:t>
            </a:r>
            <a:r>
              <a:rPr lang="el-GR" sz="2000" b="1" dirty="0" smtClean="0"/>
              <a:t>ε</a:t>
            </a:r>
            <a:r>
              <a:rPr lang="en-US" sz="2000" b="1" baseline="-25000" dirty="0" smtClean="0"/>
              <a:t>t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+</a:t>
            </a:r>
            <a:r>
              <a:rPr lang="en-US" sz="2000" b="1" i="1" dirty="0" smtClean="0"/>
              <a:t>L</a:t>
            </a:r>
            <a:r>
              <a:rPr lang="en-US" sz="2000" b="1" i="1" baseline="-25000" dirty="0" smtClean="0"/>
              <a:t>m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</a:t>
            </a:r>
            <a:r>
              <a:rPr lang="en-US" sz="2000" b="1" baseline="30000" dirty="0" smtClean="0"/>
              <a:t>1/2</a:t>
            </a:r>
          </a:p>
          <a:p>
            <a:pPr lvl="1"/>
            <a:r>
              <a:rPr lang="el-GR" sz="2000" dirty="0"/>
              <a:t>ε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= </a:t>
            </a:r>
            <a:r>
              <a:rPr lang="en-US" sz="2000" i="1" dirty="0" err="1" smtClean="0"/>
              <a:t>ε</a:t>
            </a:r>
            <a:r>
              <a:rPr lang="en-US" sz="2000" i="1" baseline="-25000" dirty="0" err="1" smtClean="0"/>
              <a:t>p</a:t>
            </a:r>
            <a:r>
              <a:rPr lang="en-US" sz="2000" dirty="0" err="1" smtClean="0"/>
              <a:t>+</a:t>
            </a:r>
            <a:r>
              <a:rPr lang="en-US" sz="2000" b="1" i="1" dirty="0" err="1" smtClean="0"/>
              <a:t>L</a:t>
            </a:r>
            <a:r>
              <a:rPr lang="en-US" sz="2000" b="1" i="1" baseline="-25000" dirty="0" err="1" smtClean="0"/>
              <a:t>m</a:t>
            </a:r>
            <a:r>
              <a:rPr lang="en-US" sz="2000" b="1" i="1" dirty="0" smtClean="0"/>
              <a:t>; </a:t>
            </a:r>
            <a:r>
              <a:rPr lang="el-GR" sz="2000" dirty="0" smtClean="0"/>
              <a:t>ε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= </a:t>
            </a:r>
            <a:r>
              <a:rPr lang="en-US" sz="2000" i="1" dirty="0" err="1" smtClean="0"/>
              <a:t>ε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-</a:t>
            </a:r>
            <a:r>
              <a:rPr lang="en-US" sz="2000" b="1" i="1" dirty="0" smtClean="0"/>
              <a:t>L</a:t>
            </a:r>
            <a:r>
              <a:rPr lang="en-US" sz="2000" b="1" i="1" baseline="-25000" dirty="0" smtClean="0"/>
              <a:t>m</a:t>
            </a:r>
            <a:r>
              <a:rPr lang="en-US" sz="2000" b="1" i="1" dirty="0" smtClean="0"/>
              <a:t>;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56975</TotalTime>
  <Words>959</Words>
  <Application>Microsoft Office PowerPoint</Application>
  <PresentationFormat>On-screen Show (4:3)</PresentationFormat>
  <Paragraphs>211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Comic Sans MS</vt:lpstr>
      <vt:lpstr>Symbol</vt:lpstr>
      <vt:lpstr>Wingdings</vt:lpstr>
      <vt:lpstr>Default Design</vt:lpstr>
      <vt:lpstr>Picture</vt:lpstr>
      <vt:lpstr> Front End – present  status</vt:lpstr>
      <vt:lpstr>Outline</vt:lpstr>
      <vt:lpstr> 325MHz System “Collider”</vt:lpstr>
      <vt:lpstr>Simulation Results</vt:lpstr>
      <vt:lpstr>New Proton Driver parameters</vt:lpstr>
      <vt:lpstr>Use old FE with new initial beam</vt:lpstr>
      <vt:lpstr>Following Scott’s review of front end</vt:lpstr>
      <vt:lpstr>ICOOL translation tips</vt:lpstr>
      <vt:lpstr>ICOOL features</vt:lpstr>
      <vt:lpstr>First simulation results</vt:lpstr>
      <vt:lpstr>First simulations results</vt:lpstr>
      <vt:lpstr>Progression of beam through system</vt:lpstr>
      <vt:lpstr>6.75 GeV p/ C target – 8 GeV Hg</vt:lpstr>
      <vt:lpstr>Add gas-filled rf in buncher/rotator</vt:lpstr>
      <vt:lpstr>Other topics to explore</vt:lpstr>
      <vt:lpstr>Any questions?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Kirk T McDonald</cp:lastModifiedBy>
  <cp:revision>1519</cp:revision>
  <cp:lastPrinted>2015-03-03T18:03:18Z</cp:lastPrinted>
  <dcterms:created xsi:type="dcterms:W3CDTF">2003-09-15T21:58:19Z</dcterms:created>
  <dcterms:modified xsi:type="dcterms:W3CDTF">2015-03-03T18:26:50Z</dcterms:modified>
</cp:coreProperties>
</file>