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465" r:id="rId3"/>
    <p:sldId id="493" r:id="rId4"/>
    <p:sldId id="494" r:id="rId5"/>
    <p:sldId id="489" r:id="rId6"/>
    <p:sldId id="501" r:id="rId7"/>
    <p:sldId id="503" r:id="rId8"/>
    <p:sldId id="502" r:id="rId9"/>
    <p:sldId id="506" r:id="rId10"/>
    <p:sldId id="490" r:id="rId11"/>
    <p:sldId id="505" r:id="rId12"/>
    <p:sldId id="507" r:id="rId13"/>
    <p:sldId id="508" r:id="rId14"/>
    <p:sldId id="510" r:id="rId15"/>
    <p:sldId id="509" r:id="rId16"/>
    <p:sldId id="511" r:id="rId17"/>
    <p:sldId id="499" r:id="rId18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8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00080"/>
    <a:srgbClr val="FF0000"/>
    <a:srgbClr val="0099CC"/>
    <a:srgbClr val="FF1F1F"/>
    <a:srgbClr val="E1F4FF"/>
    <a:srgbClr val="CCECFF"/>
    <a:srgbClr val="FFCCCC"/>
    <a:srgbClr val="CC33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9" autoAdjust="0"/>
    <p:restoredTop sz="84706" autoAdjust="0"/>
  </p:normalViewPr>
  <p:slideViewPr>
    <p:cSldViewPr snapToGrid="0">
      <p:cViewPr varScale="1">
        <p:scale>
          <a:sx n="64" d="100"/>
          <a:sy n="64" d="100"/>
        </p:scale>
        <p:origin x="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8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0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3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7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4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3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6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5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9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 userDrawn="1"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Front End – </a:t>
            </a:r>
            <a:r>
              <a:rPr lang="en-US" sz="2800" b="1" smtClean="0"/>
              <a:t>present  status</a:t>
            </a:r>
            <a:endParaRPr lang="en-US" sz="2800" b="1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1178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dirty="0" smtClean="0"/>
              <a:t>March 17,</a:t>
            </a:r>
            <a:r>
              <a:rPr lang="en-US" sz="1800" dirty="0" smtClean="0"/>
              <a:t> </a:t>
            </a:r>
            <a:r>
              <a:rPr lang="en-US" sz="1800" dirty="0" smtClean="0"/>
              <a:t>2015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6.75 GeV p/ C target – 8GeV Hg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59" y="800100"/>
            <a:ext cx="7950337" cy="5524500"/>
          </a:xfrm>
        </p:spPr>
        <p:txBody>
          <a:bodyPr/>
          <a:lstStyle/>
          <a:p>
            <a:r>
              <a:rPr lang="en-US" sz="2400" smtClean="0"/>
              <a:t>Simulations capture typically somewhat less than before</a:t>
            </a:r>
          </a:p>
          <a:p>
            <a:pPr lvl="1"/>
            <a:r>
              <a:rPr lang="en-US" sz="2000" b="1" smtClean="0"/>
              <a:t>Big  difference in MARS production model</a:t>
            </a:r>
          </a:p>
          <a:p>
            <a:pPr lvl="2"/>
            <a:r>
              <a:rPr lang="en-US" sz="2000" b="1" smtClean="0"/>
              <a:t>Mars Inclusive </a:t>
            </a:r>
            <a:r>
              <a:rPr lang="en-US" sz="2000" b="1" smtClean="0">
                <a:sym typeface="Wingdings" panose="05000000000000000000" pitchFamily="2" charset="2"/>
              </a:rPr>
              <a:t> LAQGSM=1</a:t>
            </a:r>
          </a:p>
          <a:p>
            <a:pPr lvl="1"/>
            <a:r>
              <a:rPr lang="en-US" sz="2000" b="1" smtClean="0">
                <a:sym typeface="Wingdings" panose="05000000000000000000" pitchFamily="2" charset="2"/>
              </a:rPr>
              <a:t>Drop in production for ~8 GeV</a:t>
            </a:r>
          </a:p>
          <a:p>
            <a:pPr lvl="2"/>
            <a:r>
              <a:rPr lang="en-US" sz="2000" b="1" smtClean="0">
                <a:sym typeface="Wingdings" panose="05000000000000000000" pitchFamily="2" charset="2"/>
              </a:rPr>
              <a:t>Are previous MARS simulations that showed an advantage in production for ~8 GeV still true ?</a:t>
            </a:r>
            <a:endParaRPr lang="en-US" sz="2000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3914775"/>
            <a:ext cx="75342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00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gas-filled rf in buncher/rotator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800100"/>
            <a:ext cx="4200525" cy="6057900"/>
          </a:xfrm>
        </p:spPr>
        <p:txBody>
          <a:bodyPr/>
          <a:lstStyle/>
          <a:p>
            <a:r>
              <a:rPr lang="en-US" dirty="0" smtClean="0"/>
              <a:t>34 – 100 </a:t>
            </a:r>
            <a:r>
              <a:rPr lang="en-US" dirty="0" err="1" smtClean="0"/>
              <a:t>atm</a:t>
            </a:r>
            <a:r>
              <a:rPr lang="en-US" dirty="0" smtClean="0"/>
              <a:t> equivalent</a:t>
            </a:r>
          </a:p>
          <a:p>
            <a:pPr lvl="1"/>
            <a:r>
              <a:rPr lang="en-US" dirty="0" smtClean="0"/>
              <a:t>1.14 MeV/m </a:t>
            </a:r>
          </a:p>
          <a:p>
            <a:pPr lvl="2"/>
            <a:r>
              <a:rPr lang="en-US" dirty="0" smtClean="0"/>
              <a:t>34 </a:t>
            </a:r>
            <a:r>
              <a:rPr lang="en-US" dirty="0" err="1" smtClean="0"/>
              <a:t>atm</a:t>
            </a:r>
            <a:endParaRPr lang="en-US" dirty="0"/>
          </a:p>
          <a:p>
            <a:pPr lvl="1"/>
            <a:r>
              <a:rPr lang="en-US" dirty="0" smtClean="0"/>
              <a:t>3.45 MeV/m</a:t>
            </a:r>
          </a:p>
          <a:p>
            <a:pPr lvl="2"/>
            <a:r>
              <a:rPr lang="en-US" dirty="0" smtClean="0"/>
              <a:t>100atm 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for 34 </a:t>
            </a:r>
            <a:r>
              <a:rPr lang="en-US" dirty="0" err="1" smtClean="0"/>
              <a:t>atm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add ~</a:t>
            </a:r>
            <a:r>
              <a:rPr lang="en-US" dirty="0" smtClean="0"/>
              <a:t>2 MV/m </a:t>
            </a:r>
            <a:r>
              <a:rPr lang="en-US" dirty="0" smtClean="0"/>
              <a:t>to </a:t>
            </a:r>
            <a:r>
              <a:rPr lang="en-US" dirty="0" err="1" smtClean="0"/>
              <a:t>rf</a:t>
            </a:r>
            <a:endParaRPr lang="en-US" dirty="0" smtClean="0"/>
          </a:p>
          <a:p>
            <a:r>
              <a:rPr lang="en-US" dirty="0" smtClean="0"/>
              <a:t>First tries with ICOOL</a:t>
            </a:r>
          </a:p>
          <a:p>
            <a:pPr lvl="1"/>
            <a:r>
              <a:rPr lang="en-US" dirty="0" smtClean="0"/>
              <a:t>GH in </a:t>
            </a:r>
            <a:r>
              <a:rPr lang="en-US" dirty="0" err="1" smtClean="0"/>
              <a:t>buncher</a:t>
            </a:r>
            <a:r>
              <a:rPr lang="en-US" dirty="0" smtClean="0"/>
              <a:t> 1 </a:t>
            </a:r>
            <a:r>
              <a:rPr lang="en-US" dirty="0" err="1" smtClean="0"/>
              <a:t>atm</a:t>
            </a:r>
            <a:endParaRPr lang="en-US" dirty="0" smtClean="0"/>
          </a:p>
          <a:p>
            <a:pPr lvl="2"/>
            <a:r>
              <a:rPr lang="en-US" dirty="0" smtClean="0"/>
              <a:t>no change in capture</a:t>
            </a:r>
          </a:p>
          <a:p>
            <a:pPr lvl="1"/>
            <a:r>
              <a:rPr lang="en-US" dirty="0" smtClean="0"/>
              <a:t>Change to 34 </a:t>
            </a:r>
            <a:r>
              <a:rPr lang="en-US" dirty="0" err="1" smtClean="0"/>
              <a:t>atm</a:t>
            </a:r>
            <a:r>
              <a:rPr lang="en-US" dirty="0" smtClean="0"/>
              <a:t> by </a:t>
            </a:r>
          </a:p>
          <a:p>
            <a:pPr lvl="2"/>
            <a:r>
              <a:rPr lang="en-US" dirty="0" smtClean="0"/>
              <a:t>DENS GH 34.0</a:t>
            </a:r>
          </a:p>
          <a:p>
            <a:pPr lvl="1"/>
            <a:r>
              <a:rPr lang="en-US" dirty="0" smtClean="0"/>
              <a:t>Runs OK but</a:t>
            </a:r>
          </a:p>
          <a:p>
            <a:pPr lvl="2"/>
            <a:r>
              <a:rPr lang="en-US" dirty="0" smtClean="0"/>
              <a:t>reduces capture by 20%</a:t>
            </a:r>
          </a:p>
          <a:p>
            <a:pPr lvl="2"/>
            <a:r>
              <a:rPr lang="en-US" dirty="0" smtClean="0"/>
              <a:t>mostly from low-E muons</a:t>
            </a:r>
          </a:p>
          <a:p>
            <a:pPr lvl="3"/>
            <a:r>
              <a:rPr lang="en-US" dirty="0" smtClean="0"/>
              <a:t>shorter bunch train </a:t>
            </a:r>
          </a:p>
          <a:p>
            <a:pPr lvl="1"/>
            <a:endParaRPr lang="en-US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674" y="724692"/>
            <a:ext cx="4124325" cy="164703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2365506"/>
            <a:ext cx="4133850" cy="1454019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0150" y="3819525"/>
            <a:ext cx="41529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521808" y="428625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 gas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1805" y="2590800"/>
            <a:ext cx="9204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gas</a:t>
            </a:r>
          </a:p>
          <a:p>
            <a:r>
              <a:rPr lang="en-US" smtClean="0"/>
              <a:t>z=135m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33151" y="914400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gas</a:t>
            </a:r>
          </a:p>
          <a:p>
            <a:r>
              <a:rPr lang="en-US" smtClean="0"/>
              <a:t>z=71m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gas-filled front 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160" y="800100"/>
            <a:ext cx="5039360" cy="5524500"/>
          </a:xfrm>
        </p:spPr>
        <p:txBody>
          <a:bodyPr/>
          <a:lstStyle/>
          <a:p>
            <a:r>
              <a:rPr lang="en-US" dirty="0" smtClean="0"/>
              <a:t>added gas in rotator</a:t>
            </a:r>
          </a:p>
          <a:p>
            <a:pPr lvl="1"/>
            <a:r>
              <a:rPr lang="en-US" dirty="0" smtClean="0"/>
              <a:t>34 </a:t>
            </a:r>
            <a:r>
              <a:rPr lang="en-US" dirty="0" err="1" smtClean="0"/>
              <a:t>atm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dE</a:t>
            </a:r>
            <a:r>
              <a:rPr lang="en-US" dirty="0" smtClean="0"/>
              <a:t>/dx</a:t>
            </a:r>
          </a:p>
          <a:p>
            <a:r>
              <a:rPr lang="en-US" dirty="0" smtClean="0"/>
              <a:t>Increased </a:t>
            </a:r>
            <a:r>
              <a:rPr lang="en-US" dirty="0" err="1" smtClean="0"/>
              <a:t>rf</a:t>
            </a:r>
            <a:r>
              <a:rPr lang="en-US" dirty="0" smtClean="0"/>
              <a:t> a bit </a:t>
            </a:r>
          </a:p>
          <a:p>
            <a:pPr lvl="1"/>
            <a:r>
              <a:rPr lang="en-US" dirty="0" err="1" smtClean="0"/>
              <a:t>Buncher</a:t>
            </a:r>
            <a:r>
              <a:rPr lang="en-US" dirty="0" smtClean="0"/>
              <a:t> 15</a:t>
            </a:r>
            <a:r>
              <a:rPr lang="en-US" i="1" dirty="0" smtClean="0"/>
              <a:t>z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2+20(</a:t>
            </a:r>
            <a:r>
              <a:rPr lang="en-US" i="1" dirty="0" smtClean="0">
                <a:sym typeface="Wingdings" panose="05000000000000000000" pitchFamily="2" charset="2"/>
              </a:rPr>
              <a:t>z</a:t>
            </a:r>
            <a:r>
              <a:rPr lang="en-US" dirty="0" smtClean="0">
                <a:sym typeface="Wingdings" panose="05000000000000000000" pitchFamily="2" charset="2"/>
              </a:rPr>
              <a:t>/24) MV/m</a:t>
            </a:r>
          </a:p>
          <a:p>
            <a:pPr lvl="1"/>
            <a:r>
              <a:rPr lang="en-US" dirty="0" smtClean="0"/>
              <a:t>Rotator 20 </a:t>
            </a:r>
            <a:r>
              <a:rPr lang="en-US" dirty="0" smtClean="0">
                <a:sym typeface="Wingdings" panose="05000000000000000000" pitchFamily="2" charset="2"/>
              </a:rPr>
              <a:t> 25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ref particles decelerate to 230Mev/c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Cooler </a:t>
            </a:r>
            <a:r>
              <a:rPr lang="en-US" dirty="0" smtClean="0">
                <a:sym typeface="Wingdings" panose="05000000000000000000" pitchFamily="2" charset="2"/>
              </a:rPr>
              <a:t>25  28 </a:t>
            </a:r>
            <a:r>
              <a:rPr lang="en-US" dirty="0" smtClean="0">
                <a:sym typeface="Wingdings" panose="05000000000000000000" pitchFamily="2" charset="2"/>
              </a:rPr>
              <a:t>MV/m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Results are not so bad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8 GeV </a:t>
            </a:r>
            <a:r>
              <a:rPr lang="en-US" dirty="0" smtClean="0">
                <a:sym typeface="Wingdings" panose="05000000000000000000" pitchFamily="2" charset="2"/>
              </a:rPr>
              <a:t>Hg +  0.0718 </a:t>
            </a:r>
            <a:r>
              <a:rPr lang="el-GR" dirty="0" smtClean="0">
                <a:sym typeface="Wingdings" panose="05000000000000000000" pitchFamily="2" charset="2"/>
              </a:rPr>
              <a:t>μ</a:t>
            </a:r>
            <a:r>
              <a:rPr lang="en-US" dirty="0" smtClean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8 GeV </a:t>
            </a:r>
            <a:r>
              <a:rPr lang="en-US" dirty="0" smtClean="0">
                <a:sym typeface="Wingdings" panose="05000000000000000000" pitchFamily="2" charset="2"/>
              </a:rPr>
              <a:t>Hg -  0.0773 </a:t>
            </a:r>
            <a:r>
              <a:rPr lang="el-GR" dirty="0">
                <a:sym typeface="Wingdings" panose="05000000000000000000" pitchFamily="2" charset="2"/>
              </a:rPr>
              <a:t>μ</a:t>
            </a:r>
            <a:r>
              <a:rPr lang="en-US" dirty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dirty="0" smtClean="0"/>
              <a:t>6.75 </a:t>
            </a:r>
            <a:r>
              <a:rPr lang="en-US" dirty="0"/>
              <a:t>G</a:t>
            </a:r>
            <a:r>
              <a:rPr lang="en-US" dirty="0" smtClean="0"/>
              <a:t>eV </a:t>
            </a:r>
            <a:r>
              <a:rPr lang="en-US" dirty="0" smtClean="0"/>
              <a:t>C </a:t>
            </a:r>
            <a:r>
              <a:rPr lang="en-US" dirty="0">
                <a:sym typeface="Wingdings" panose="05000000000000000000" pitchFamily="2" charset="2"/>
              </a:rPr>
              <a:t>+  </a:t>
            </a:r>
            <a:r>
              <a:rPr lang="en-US" dirty="0" smtClean="0">
                <a:sym typeface="Wingdings" panose="05000000000000000000" pitchFamily="2" charset="2"/>
              </a:rPr>
              <a:t>0.0539 </a:t>
            </a:r>
            <a:r>
              <a:rPr lang="el-GR" dirty="0" smtClean="0">
                <a:sym typeface="Wingdings" panose="05000000000000000000" pitchFamily="2" charset="2"/>
              </a:rPr>
              <a:t>μ</a:t>
            </a:r>
            <a:r>
              <a:rPr lang="en-US" baseline="30000" dirty="0" smtClean="0">
                <a:sym typeface="Wingdings" panose="05000000000000000000" pitchFamily="2" charset="2"/>
              </a:rPr>
              <a:t>+</a:t>
            </a:r>
            <a:r>
              <a:rPr lang="en-US" dirty="0" smtClean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dirty="0"/>
              <a:t>6.75 </a:t>
            </a:r>
            <a:r>
              <a:rPr lang="en-US" dirty="0"/>
              <a:t>G</a:t>
            </a:r>
            <a:r>
              <a:rPr lang="en-US" dirty="0" smtClean="0"/>
              <a:t>eV </a:t>
            </a:r>
            <a:r>
              <a:rPr lang="en-US" dirty="0"/>
              <a:t>C </a:t>
            </a:r>
            <a:r>
              <a:rPr lang="en-US" dirty="0" smtClean="0">
                <a:sym typeface="Wingdings" panose="05000000000000000000" pitchFamily="2" charset="2"/>
              </a:rPr>
              <a:t>- </a:t>
            </a:r>
            <a:r>
              <a:rPr lang="en-US" dirty="0" smtClean="0">
                <a:sym typeface="Wingdings" panose="05000000000000000000" pitchFamily="2" charset="2"/>
              </a:rPr>
              <a:t>0.0430 </a:t>
            </a:r>
            <a:r>
              <a:rPr lang="el-GR" dirty="0" smtClean="0">
                <a:sym typeface="Wingdings" panose="05000000000000000000" pitchFamily="2" charset="2"/>
              </a:rPr>
              <a:t>μ</a:t>
            </a:r>
            <a:r>
              <a:rPr lang="en-US" baseline="30000" dirty="0" smtClean="0">
                <a:sym typeface="Wingdings" panose="05000000000000000000" pitchFamily="2" charset="2"/>
              </a:rPr>
              <a:t>-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>
                <a:sym typeface="Wingdings" panose="05000000000000000000" pitchFamily="2" charset="2"/>
              </a:rPr>
              <a:t>p</a:t>
            </a:r>
          </a:p>
          <a:p>
            <a:pPr marL="457200" lvl="1" indent="0">
              <a:buNone/>
            </a:pPr>
            <a:r>
              <a:rPr lang="en-US" dirty="0" smtClean="0"/>
              <a:t>~10% worse than baseline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9440" y="800100"/>
            <a:ext cx="4470400" cy="5524500"/>
          </a:xfrm>
        </p:spPr>
        <p:txBody>
          <a:bodyPr/>
          <a:lstStyle/>
          <a:p>
            <a:r>
              <a:rPr lang="en-US" smtClean="0"/>
              <a:t>Tweak of reference particle to fit ICOOL features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REFP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2 0.250 0. </a:t>
            </a:r>
            <a:r>
              <a:rPr lang="en-US" b="1" smtClean="0">
                <a:latin typeface="Arial Narrow" panose="020B0606020202030204" pitchFamily="34" charset="0"/>
              </a:rPr>
              <a:t>1.7 </a:t>
            </a:r>
            <a:r>
              <a:rPr lang="en-US" b="1">
                <a:latin typeface="Arial Narrow" panose="020B0606020202030204" pitchFamily="34" charset="0"/>
              </a:rPr>
              <a:t>4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REF2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2 0.154 0. </a:t>
            </a:r>
            <a:r>
              <a:rPr lang="en-US" b="1" smtClean="0">
                <a:latin typeface="Arial Narrow" panose="020B0606020202030204" pitchFamily="34" charset="0"/>
              </a:rPr>
              <a:t>7.1</a:t>
            </a:r>
          </a:p>
          <a:p>
            <a:pPr lvl="1"/>
            <a:r>
              <a:rPr lang="en-US" b="1" smtClean="0"/>
              <a:t>use phase model 4</a:t>
            </a:r>
          </a:p>
          <a:p>
            <a:pPr lvl="2"/>
            <a:r>
              <a:rPr lang="en-US" b="1" smtClean="0">
                <a:latin typeface="+mj-lt"/>
              </a:rPr>
              <a:t>tracks reference particles energy loss in drft/absorber but not  in rf</a:t>
            </a:r>
          </a:p>
          <a:p>
            <a:pPr lvl="2"/>
            <a:r>
              <a:rPr lang="en-US" b="1" smtClean="0">
                <a:latin typeface="+mj-lt"/>
              </a:rPr>
              <a:t>fixed energy gain.loss in rf </a:t>
            </a:r>
          </a:p>
          <a:p>
            <a:pPr lvl="1"/>
            <a:r>
              <a:rPr lang="en-US" b="1" smtClean="0">
                <a:latin typeface="+mj-lt"/>
              </a:rPr>
              <a:t>ref particle acceleration fitted to  </a:t>
            </a:r>
            <a:endParaRPr lang="en-US" b="1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2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FrontEnd variations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Reduce </a:t>
            </a:r>
            <a:r>
              <a:rPr lang="en-US" dirty="0" err="1" smtClean="0"/>
              <a:t>buncher</a:t>
            </a:r>
            <a:r>
              <a:rPr lang="en-US" dirty="0" smtClean="0"/>
              <a:t> gas </a:t>
            </a:r>
            <a:r>
              <a:rPr lang="en-US" dirty="0" smtClean="0"/>
              <a:t>to  17 </a:t>
            </a:r>
            <a:r>
              <a:rPr lang="en-US" dirty="0" err="1" smtClean="0"/>
              <a:t>atm</a:t>
            </a:r>
            <a:endParaRPr lang="en-US" dirty="0" smtClean="0"/>
          </a:p>
          <a:p>
            <a:pPr lvl="1"/>
            <a:r>
              <a:rPr lang="en-US" dirty="0" smtClean="0"/>
              <a:t>~ 10% better </a:t>
            </a:r>
          </a:p>
          <a:p>
            <a:pPr lvl="1"/>
            <a:r>
              <a:rPr lang="en-US" dirty="0" smtClean="0"/>
              <a:t>back to ~ baseline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~</a:t>
            </a:r>
            <a:r>
              <a:rPr lang="en-US" dirty="0" smtClean="0">
                <a:sym typeface="Wingdings" panose="05000000000000000000" pitchFamily="2" charset="2"/>
              </a:rPr>
              <a:t>0.062 </a:t>
            </a:r>
            <a:r>
              <a:rPr lang="el-GR" dirty="0">
                <a:sym typeface="Wingdings" panose="05000000000000000000" pitchFamily="2" charset="2"/>
              </a:rPr>
              <a:t>μ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/p</a:t>
            </a:r>
          </a:p>
          <a:p>
            <a:pPr lvl="1"/>
            <a:endParaRPr lang="en-US" dirty="0"/>
          </a:p>
          <a:p>
            <a:r>
              <a:rPr lang="en-US" dirty="0" smtClean="0"/>
              <a:t>change decelerating rotator back to constant energy rotator</a:t>
            </a:r>
          </a:p>
          <a:p>
            <a:pPr lvl="1"/>
            <a:r>
              <a:rPr lang="en-US" dirty="0" smtClean="0"/>
              <a:t>C </a:t>
            </a:r>
            <a:r>
              <a:rPr lang="en-US" dirty="0" smtClean="0">
                <a:sym typeface="Wingdings" panose="05000000000000000000" pitchFamily="2" charset="2"/>
              </a:rPr>
              <a:t> ~0.063 </a:t>
            </a:r>
            <a:r>
              <a:rPr lang="el-GR" dirty="0">
                <a:sym typeface="Wingdings" panose="05000000000000000000" pitchFamily="2" charset="2"/>
              </a:rPr>
              <a:t>μ</a:t>
            </a:r>
            <a:r>
              <a:rPr lang="en-US" baseline="30000" dirty="0">
                <a:sym typeface="Wingdings" panose="05000000000000000000" pitchFamily="2" charset="2"/>
              </a:rPr>
              <a:t>+</a:t>
            </a:r>
            <a:r>
              <a:rPr lang="en-US" dirty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dirty="0" smtClean="0"/>
              <a:t>about the same</a:t>
            </a:r>
          </a:p>
          <a:p>
            <a:pPr lvl="1"/>
            <a:r>
              <a:rPr lang="en-US" dirty="0" smtClean="0"/>
              <a:t>no real advantage/disadvantage in deceleration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040" y="779780"/>
            <a:ext cx="3810000" cy="5524500"/>
          </a:xfrm>
        </p:spPr>
        <p:txBody>
          <a:bodyPr/>
          <a:lstStyle/>
          <a:p>
            <a:r>
              <a:rPr lang="en-US" dirty="0" smtClean="0"/>
              <a:t>Note initial beam is “cooled”, but only in one dimension </a:t>
            </a:r>
          </a:p>
          <a:p>
            <a:pPr lvl="1"/>
            <a:r>
              <a:rPr lang="en-US" dirty="0" smtClean="0"/>
              <a:t>B = 2T </a:t>
            </a:r>
            <a:r>
              <a:rPr lang="en-US" dirty="0" smtClean="0"/>
              <a:t>– no field flip </a:t>
            </a:r>
          </a:p>
          <a:p>
            <a:pPr lvl="1"/>
            <a:r>
              <a:rPr lang="en-US" dirty="0" smtClean="0"/>
              <a:t>Angular momentum increases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12996"/>
              </p:ext>
            </p:extLst>
          </p:nvPr>
        </p:nvGraphicFramePr>
        <p:xfrm>
          <a:off x="4754880" y="2931160"/>
          <a:ext cx="4389120" cy="1559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89280"/>
                <a:gridCol w="894080"/>
                <a:gridCol w="955040"/>
                <a:gridCol w="995680"/>
                <a:gridCol w="955040"/>
              </a:tblGrid>
              <a:tr h="462280">
                <a:tc>
                  <a:txBody>
                    <a:bodyPr/>
                    <a:lstStyle/>
                    <a:p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ℓ=L/2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+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-</a:t>
                      </a:r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mtClean="0"/>
                        <a:t>59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0.0184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0.0054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0.0246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0.0138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78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0,0173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0.0059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0.0243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0.0124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102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0.0074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0.0242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0.0095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49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 of new initial distributions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800100"/>
            <a:ext cx="4531360" cy="5524500"/>
          </a:xfrm>
        </p:spPr>
        <p:txBody>
          <a:bodyPr/>
          <a:lstStyle/>
          <a:p>
            <a:r>
              <a:rPr lang="en-US" dirty="0" smtClean="0"/>
              <a:t>Redo with old initial beams</a:t>
            </a:r>
          </a:p>
          <a:p>
            <a:pPr lvl="1"/>
            <a:r>
              <a:rPr lang="en-US" dirty="0" smtClean="0"/>
              <a:t>2010 Hg </a:t>
            </a:r>
            <a:r>
              <a:rPr lang="en-US" dirty="0" smtClean="0"/>
              <a:t>8 GeV p (older MARS)</a:t>
            </a:r>
            <a:endParaRPr lang="en-US" dirty="0" smtClean="0"/>
          </a:p>
          <a:p>
            <a:pPr lvl="2"/>
            <a:r>
              <a:rPr lang="en-US" sz="2400" b="1" dirty="0" smtClean="0"/>
              <a:t>0.114 </a:t>
            </a:r>
            <a:r>
              <a:rPr lang="el-GR" sz="2400" b="1" dirty="0" smtClean="0"/>
              <a:t>μ</a:t>
            </a:r>
            <a:r>
              <a:rPr lang="en-US" sz="2400" b="1" baseline="30000" dirty="0" smtClean="0"/>
              <a:t>+</a:t>
            </a:r>
            <a:r>
              <a:rPr lang="en-US" sz="2400" b="1" dirty="0" smtClean="0"/>
              <a:t>/p</a:t>
            </a:r>
          </a:p>
          <a:p>
            <a:pPr lvl="1"/>
            <a:r>
              <a:rPr lang="en-US" dirty="0" smtClean="0"/>
              <a:t>2014 </a:t>
            </a:r>
            <a:r>
              <a:rPr lang="en-US" dirty="0"/>
              <a:t>Hg </a:t>
            </a:r>
            <a:r>
              <a:rPr lang="en-US" dirty="0" smtClean="0"/>
              <a:t>8 GeV p </a:t>
            </a:r>
            <a:r>
              <a:rPr lang="en-US" dirty="0"/>
              <a:t>(</a:t>
            </a:r>
            <a:r>
              <a:rPr lang="en-US" dirty="0" smtClean="0"/>
              <a:t>old MARS)</a:t>
            </a:r>
            <a:endParaRPr lang="en-US" dirty="0" smtClean="0"/>
          </a:p>
          <a:p>
            <a:pPr lvl="2"/>
            <a:r>
              <a:rPr lang="en-US" sz="2400" b="1" dirty="0" smtClean="0"/>
              <a:t>0.112 </a:t>
            </a:r>
            <a:r>
              <a:rPr lang="el-GR" sz="2400" b="1" dirty="0" smtClean="0"/>
              <a:t>μ</a:t>
            </a:r>
            <a:r>
              <a:rPr lang="en-US" sz="2400" b="1" baseline="30000" dirty="0"/>
              <a:t>+</a:t>
            </a:r>
            <a:r>
              <a:rPr lang="en-US" sz="2400" b="1" dirty="0"/>
              <a:t>/p</a:t>
            </a:r>
          </a:p>
          <a:p>
            <a:pPr lvl="1"/>
            <a:r>
              <a:rPr lang="en-US" dirty="0" smtClean="0"/>
              <a:t>Compare with current BEAM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Hg </a:t>
            </a:r>
            <a:r>
              <a:rPr lang="en-US" dirty="0" smtClean="0"/>
              <a:t>8 </a:t>
            </a:r>
            <a:r>
              <a:rPr lang="en-US" smtClean="0"/>
              <a:t>GeV p (new MARS)</a:t>
            </a:r>
            <a:endParaRPr lang="en-US" dirty="0" smtClean="0"/>
          </a:p>
          <a:p>
            <a:pPr lvl="2"/>
            <a:r>
              <a:rPr lang="en-US" dirty="0" smtClean="0"/>
              <a:t>0.072 </a:t>
            </a:r>
            <a:r>
              <a:rPr lang="el-GR" b="1" dirty="0"/>
              <a:t>μ</a:t>
            </a:r>
            <a:r>
              <a:rPr lang="en-US" b="1" baseline="30000" dirty="0"/>
              <a:t>+</a:t>
            </a:r>
            <a:r>
              <a:rPr lang="en-US" b="1" dirty="0"/>
              <a:t>/</a:t>
            </a:r>
            <a:r>
              <a:rPr lang="en-US" b="1" dirty="0" smtClean="0"/>
              <a:t>p</a:t>
            </a:r>
          </a:p>
          <a:p>
            <a:r>
              <a:rPr lang="en-US" b="1" dirty="0" smtClean="0"/>
              <a:t>Major difference is newer MARS model </a:t>
            </a:r>
            <a:endParaRPr lang="en-US" b="1" dirty="0"/>
          </a:p>
          <a:p>
            <a:pPr lvl="2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Beam difference notes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7848600" cy="5524500"/>
          </a:xfrm>
        </p:spPr>
        <p:txBody>
          <a:bodyPr/>
          <a:lstStyle/>
          <a:p>
            <a:r>
              <a:rPr lang="en-US" smtClean="0"/>
              <a:t>Most of loss in intrinsic performance is from gas in buncher</a:t>
            </a:r>
          </a:p>
          <a:p>
            <a:pPr lvl="1"/>
            <a:r>
              <a:rPr lang="en-US" smtClean="0"/>
              <a:t>Beam enters completely unbunched </a:t>
            </a:r>
          </a:p>
          <a:p>
            <a:pPr lvl="1"/>
            <a:r>
              <a:rPr lang="en-US" smtClean="0"/>
              <a:t>Initial rf is weak; and slowly increases</a:t>
            </a:r>
          </a:p>
          <a:p>
            <a:pPr lvl="2"/>
            <a:endParaRPr lang="en-US" smtClean="0"/>
          </a:p>
          <a:p>
            <a:r>
              <a:rPr lang="en-US" smtClean="0"/>
              <a:t>After some initial loss, SIMILAR TO GAS-FREE BASELINE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2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Increase rotator to 100atm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Buncher</a:t>
            </a:r>
            <a:r>
              <a:rPr lang="en-US" dirty="0" smtClean="0"/>
              <a:t> at </a:t>
            </a:r>
            <a:r>
              <a:rPr lang="en-US" dirty="0" smtClean="0"/>
              <a:t>17 </a:t>
            </a:r>
            <a:r>
              <a:rPr lang="en-US" dirty="0" err="1" smtClean="0"/>
              <a:t>atm</a:t>
            </a:r>
            <a:endParaRPr lang="en-US" dirty="0" smtClean="0"/>
          </a:p>
          <a:p>
            <a:pPr lvl="1"/>
            <a:r>
              <a:rPr lang="en-US" dirty="0" smtClean="0"/>
              <a:t>LESS INITIAL LOSS</a:t>
            </a:r>
            <a:endParaRPr lang="en-US" dirty="0"/>
          </a:p>
          <a:p>
            <a:r>
              <a:rPr lang="en-US" dirty="0" smtClean="0"/>
              <a:t>Increase </a:t>
            </a:r>
            <a:r>
              <a:rPr lang="en-US" dirty="0" err="1" smtClean="0"/>
              <a:t>Buncher</a:t>
            </a:r>
            <a:r>
              <a:rPr lang="en-US" dirty="0" smtClean="0"/>
              <a:t> </a:t>
            </a:r>
            <a:r>
              <a:rPr lang="en-US" dirty="0" smtClean="0"/>
              <a:t>gradient to 28 MV/m</a:t>
            </a:r>
          </a:p>
          <a:p>
            <a:pPr lvl="1"/>
            <a:r>
              <a:rPr lang="en-US" dirty="0" smtClean="0"/>
              <a:t>to compensate energy loss </a:t>
            </a:r>
          </a:p>
          <a:p>
            <a:r>
              <a:rPr lang="en-US" dirty="0" smtClean="0"/>
              <a:t>Fairly good performance</a:t>
            </a:r>
          </a:p>
          <a:p>
            <a:pPr lvl="1"/>
            <a:r>
              <a:rPr lang="en-US" dirty="0" smtClean="0"/>
              <a:t>~</a:t>
            </a:r>
            <a:r>
              <a:rPr lang="en-US" dirty="0" smtClean="0"/>
              <a:t>0.06 3</a:t>
            </a:r>
            <a:r>
              <a:rPr lang="el-GR" dirty="0" smtClean="0"/>
              <a:t>μ</a:t>
            </a:r>
            <a:r>
              <a:rPr lang="en-US" dirty="0" smtClean="0"/>
              <a:t>/p   (C 6.75)</a:t>
            </a:r>
          </a:p>
          <a:p>
            <a:endParaRPr lang="en-US" dirty="0" smtClean="0"/>
          </a:p>
          <a:p>
            <a:pPr marL="40005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More cooling in Rotator</a:t>
            </a:r>
          </a:p>
          <a:p>
            <a:pPr lvl="1"/>
            <a:r>
              <a:rPr lang="en-US" smtClean="0"/>
              <a:t>1-D cooling (2T solenoid)</a:t>
            </a:r>
          </a:p>
          <a:p>
            <a:pPr lvl="1"/>
            <a:r>
              <a:rPr lang="en-US" smtClean="0"/>
              <a:t>one mode highly damped</a:t>
            </a:r>
          </a:p>
          <a:p>
            <a:r>
              <a:rPr lang="en-US" smtClean="0"/>
              <a:t>Significant initiation of cooling</a:t>
            </a:r>
          </a:p>
          <a:p>
            <a:pPr lvl="1"/>
            <a:r>
              <a:rPr lang="en-US" smtClean="0"/>
              <a:t>(integrating rotator/cooler)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059156"/>
              </p:ext>
            </p:extLst>
          </p:nvPr>
        </p:nvGraphicFramePr>
        <p:xfrm>
          <a:off x="4307840" y="3642360"/>
          <a:ext cx="4389120" cy="1559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89280"/>
                <a:gridCol w="894080"/>
                <a:gridCol w="955040"/>
                <a:gridCol w="995680"/>
                <a:gridCol w="955040"/>
              </a:tblGrid>
              <a:tr h="462280">
                <a:tc>
                  <a:txBody>
                    <a:bodyPr/>
                    <a:lstStyle/>
                    <a:p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ℓ=L/2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+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-</a:t>
                      </a:r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mtClean="0"/>
                        <a:t>77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0.0176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0.0061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0.0124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89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0,0144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0.0077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0.0087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102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0.0088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0.0242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0.0066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00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074" name="Picture 2" descr="http://l1.yimg.com/bt/api/res/1.2/kuoijggcyWk1m71R_edjJg--/YXBwaWQ9eW5ld3M7Zmk9ZmlsbDtoPTE4NztweW9mZj0wO3E9NzU7dz02MDA-/http:/media.zenfs.com/en_us/News/ucomics.com/dt1408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4" y="1646872"/>
            <a:ext cx="7755487" cy="241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3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27C2CC-175B-4B7F-A031-CB6CE9F538A8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766" y="803644"/>
            <a:ext cx="7772400" cy="5786438"/>
          </a:xfrm>
        </p:spPr>
        <p:txBody>
          <a:bodyPr/>
          <a:lstStyle/>
          <a:p>
            <a:pPr eaLnBrk="1" hangingPunct="1"/>
            <a:r>
              <a:rPr lang="en-US" dirty="0" smtClean="0"/>
              <a:t>Front End for  </a:t>
            </a:r>
            <a:r>
              <a:rPr lang="en-US" dirty="0" err="1" smtClean="0"/>
              <a:t>Muon</a:t>
            </a:r>
            <a:r>
              <a:rPr lang="en-US" dirty="0" smtClean="0"/>
              <a:t> Collider/ Neutrino Factory</a:t>
            </a:r>
          </a:p>
          <a:p>
            <a:pPr lvl="1" eaLnBrk="1" hangingPunct="1"/>
            <a:r>
              <a:rPr lang="en-US" dirty="0" smtClean="0"/>
              <a:t>Baseline for MAP</a:t>
            </a:r>
          </a:p>
          <a:p>
            <a:pPr lvl="2" eaLnBrk="1" hangingPunct="1"/>
            <a:r>
              <a:rPr lang="en-US" dirty="0" smtClean="0"/>
              <a:t>8 GeV proton beam on Hg target</a:t>
            </a:r>
          </a:p>
          <a:p>
            <a:pPr lvl="1" eaLnBrk="1" hangingPunct="1"/>
            <a:r>
              <a:rPr lang="en-US" dirty="0" smtClean="0"/>
              <a:t>325 MHz</a:t>
            </a:r>
          </a:p>
          <a:p>
            <a:pPr lvl="2" eaLnBrk="1" hangingPunct="1"/>
            <a:r>
              <a:rPr lang="en-US" dirty="0" smtClean="0"/>
              <a:t>With Chicane/Absorber</a:t>
            </a:r>
          </a:p>
          <a:p>
            <a:pPr eaLnBrk="1" hangingPunct="1"/>
            <a:r>
              <a:rPr lang="en-US" dirty="0" smtClean="0"/>
              <a:t>Current status</a:t>
            </a:r>
          </a:p>
          <a:p>
            <a:pPr lvl="1" eaLnBrk="1" hangingPunct="1"/>
            <a:r>
              <a:rPr lang="en-US" dirty="0" smtClean="0"/>
              <a:t>New </a:t>
            </a:r>
            <a:r>
              <a:rPr lang="en-US" dirty="0" err="1" smtClean="0"/>
              <a:t>targetry</a:t>
            </a:r>
            <a:endParaRPr lang="en-US" dirty="0" smtClean="0"/>
          </a:p>
          <a:p>
            <a:pPr lvl="2" eaLnBrk="1" hangingPunct="1"/>
            <a:r>
              <a:rPr lang="en-US" dirty="0" smtClean="0"/>
              <a:t>6.75 GeV on C target</a:t>
            </a:r>
          </a:p>
          <a:p>
            <a:pPr lvl="1" eaLnBrk="1" hangingPunct="1"/>
            <a:r>
              <a:rPr lang="en-US" dirty="0" smtClean="0"/>
              <a:t>New Mars generated beams </a:t>
            </a:r>
          </a:p>
          <a:p>
            <a:pPr lvl="2" eaLnBrk="1" hangingPunct="1"/>
            <a:r>
              <a:rPr lang="en-US" dirty="0" smtClean="0"/>
              <a:t>Mars </a:t>
            </a:r>
            <a:r>
              <a:rPr lang="en-US" dirty="0" err="1" smtClean="0"/>
              <a:t>ouput</a:t>
            </a:r>
            <a:r>
              <a:rPr lang="en-US" dirty="0" smtClean="0"/>
              <a:t> much different from previous version</a:t>
            </a:r>
          </a:p>
          <a:p>
            <a:pPr lvl="1" eaLnBrk="1" hangingPunct="1"/>
            <a:r>
              <a:rPr lang="en-US" dirty="0" err="1" smtClean="0"/>
              <a:t>Buncher</a:t>
            </a:r>
            <a:r>
              <a:rPr lang="en-US" dirty="0" smtClean="0"/>
              <a:t> rotator with H</a:t>
            </a:r>
            <a:r>
              <a:rPr lang="en-US" baseline="-25000" dirty="0" smtClean="0"/>
              <a:t>2</a:t>
            </a:r>
            <a:r>
              <a:rPr lang="en-US" dirty="0" smtClean="0"/>
              <a:t> gas</a:t>
            </a:r>
          </a:p>
          <a:p>
            <a:pPr lvl="2" eaLnBrk="1" hangingPunct="1"/>
            <a:r>
              <a:rPr lang="en-US" dirty="0" smtClean="0"/>
              <a:t>rematches OK except for loss at beginning of </a:t>
            </a:r>
            <a:r>
              <a:rPr lang="en-US" dirty="0" err="1" smtClean="0"/>
              <a:t>buncher</a:t>
            </a:r>
            <a:endParaRPr lang="en-US" dirty="0" smtClean="0"/>
          </a:p>
          <a:p>
            <a:pPr lvl="2" eaLnBrk="1" hangingPunct="1"/>
            <a:r>
              <a:rPr lang="en-US" dirty="0" smtClean="0"/>
              <a:t>can cool and </a:t>
            </a:r>
            <a:r>
              <a:rPr lang="en-US" dirty="0" err="1" smtClean="0"/>
              <a:t>rotatoe</a:t>
            </a:r>
            <a:r>
              <a:rPr lang="en-US" dirty="0" smtClean="0"/>
              <a:t> simultaneously</a:t>
            </a:r>
            <a:endParaRPr lang="en-US" dirty="0"/>
          </a:p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7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325MHz System “Collider”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40871" y="2498270"/>
            <a:ext cx="4054929" cy="3826329"/>
          </a:xfrm>
        </p:spPr>
        <p:txBody>
          <a:bodyPr/>
          <a:lstStyle/>
          <a:p>
            <a:r>
              <a:rPr lang="en-US" dirty="0" smtClean="0"/>
              <a:t>Drift</a:t>
            </a:r>
          </a:p>
          <a:p>
            <a:pPr lvl="1"/>
            <a:r>
              <a:rPr lang="en-US" dirty="0" smtClean="0"/>
              <a:t>20T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2T</a:t>
            </a:r>
          </a:p>
          <a:p>
            <a:r>
              <a:rPr lang="en-US" dirty="0" err="1" smtClean="0">
                <a:sym typeface="Wingdings" pitchFamily="2" charset="2"/>
              </a:rPr>
              <a:t>Buncher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</a:t>
            </a:r>
            <a:r>
              <a:rPr lang="en-US" baseline="-25000" dirty="0" smtClean="0">
                <a:sym typeface="Wingdings" pitchFamily="2" charset="2"/>
              </a:rPr>
              <a:t>o </a:t>
            </a:r>
            <a:r>
              <a:rPr lang="en-US" dirty="0" smtClean="0">
                <a:sym typeface="Wingdings" pitchFamily="2" charset="2"/>
              </a:rPr>
              <a:t>= 250MeV/c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N </a:t>
            </a:r>
            <a:r>
              <a:rPr lang="en-US" dirty="0" smtClean="0"/>
              <a:t>= 154 </a:t>
            </a:r>
            <a:r>
              <a:rPr lang="en-US" dirty="0" smtClean="0"/>
              <a:t>MeV/c; </a:t>
            </a:r>
            <a:r>
              <a:rPr lang="en-US" dirty="0" smtClean="0"/>
              <a:t>N = 10</a:t>
            </a:r>
            <a:endParaRPr lang="en-US" dirty="0" smtClean="0"/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rf</a:t>
            </a:r>
            <a:r>
              <a:rPr lang="en-US" dirty="0" smtClean="0"/>
              <a:t> : </a:t>
            </a:r>
            <a:r>
              <a:rPr lang="en-US" dirty="0" smtClean="0"/>
              <a:t>0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15 MV/m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(2/3 occupied)</a:t>
            </a:r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RF</a:t>
            </a:r>
            <a:r>
              <a:rPr lang="en-US" dirty="0" smtClean="0"/>
              <a:t> : </a:t>
            </a:r>
            <a:r>
              <a:rPr lang="en-US" dirty="0" smtClean="0"/>
              <a:t>490 </a:t>
            </a:r>
            <a:r>
              <a:rPr lang="en-US" dirty="0" smtClean="0">
                <a:sym typeface="Wingdings" pitchFamily="2" charset="2"/>
              </a:rPr>
              <a:t> 365 MHz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2645228"/>
            <a:ext cx="3810000" cy="3891643"/>
          </a:xfrm>
        </p:spPr>
        <p:txBody>
          <a:bodyPr/>
          <a:lstStyle/>
          <a:p>
            <a:r>
              <a:rPr lang="en-US" dirty="0" smtClean="0"/>
              <a:t>Rotator</a:t>
            </a:r>
          </a:p>
          <a:p>
            <a:pPr lvl="1"/>
            <a:r>
              <a:rPr lang="en-US" dirty="0" err="1"/>
              <a:t>V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20</a:t>
            </a:r>
            <a:r>
              <a:rPr lang="en-US" dirty="0" smtClean="0">
                <a:sym typeface="Wingdings" pitchFamily="2" charset="2"/>
              </a:rPr>
              <a:t>MV/m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(2/3 occupied)</a:t>
            </a:r>
            <a:endParaRPr lang="en-US" dirty="0"/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364 </a:t>
            </a:r>
            <a:r>
              <a:rPr lang="en-US" dirty="0" smtClean="0">
                <a:sym typeface="Wingdings" pitchFamily="2" charset="2"/>
              </a:rPr>
              <a:t> 326 MHz</a:t>
            </a:r>
            <a:endParaRPr lang="en-US" dirty="0"/>
          </a:p>
          <a:p>
            <a:pPr lvl="1"/>
            <a:r>
              <a:rPr lang="en-US" dirty="0" smtClean="0"/>
              <a:t>N = 12.045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0, </a:t>
            </a:r>
            <a:r>
              <a:rPr lang="en-US" dirty="0" smtClean="0"/>
              <a:t>P</a:t>
            </a:r>
            <a:r>
              <a:rPr lang="en-US" baseline="-25000" dirty="0" smtClean="0"/>
              <a:t>N </a:t>
            </a:r>
            <a:r>
              <a:rPr lang="en-US" dirty="0" smtClean="0">
                <a:sym typeface="Wingdings" pitchFamily="2" charset="2"/>
              </a:rPr>
              <a:t> 245 </a:t>
            </a:r>
            <a:r>
              <a:rPr lang="en-US" dirty="0" smtClean="0">
                <a:sym typeface="Wingdings" pitchFamily="2" charset="2"/>
              </a:rPr>
              <a:t>MeV/c</a:t>
            </a:r>
          </a:p>
          <a:p>
            <a:r>
              <a:rPr lang="en-US" dirty="0" smtClean="0">
                <a:sym typeface="Wingdings" pitchFamily="2" charset="2"/>
              </a:rPr>
              <a:t>Cooler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245 MeV/c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325 MHz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25 MV/m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1.5 cm </a:t>
            </a:r>
            <a:r>
              <a:rPr lang="en-US" dirty="0" err="1" smtClean="0">
                <a:sym typeface="Wingdings" pitchFamily="2" charset="2"/>
              </a:rPr>
              <a:t>LiH</a:t>
            </a:r>
            <a:r>
              <a:rPr lang="en-US" dirty="0" smtClean="0">
                <a:sym typeface="Wingdings" pitchFamily="2" charset="2"/>
              </a:rPr>
              <a:t> absorbers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/0.75m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078094"/>
              </p:ext>
            </p:extLst>
          </p:nvPr>
        </p:nvGraphicFramePr>
        <p:xfrm>
          <a:off x="1175657" y="718456"/>
          <a:ext cx="7532096" cy="2090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Picture" r:id="rId3" imgW="6044558" imgH="1197323" progId="Word.Picture.8">
                  <p:embed/>
                </p:oleObj>
              </mc:Choice>
              <mc:Fallback>
                <p:oleObj name="Picture" r:id="rId3" imgW="6044558" imgH="1197323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657" y="718456"/>
                        <a:ext cx="7532096" cy="2090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56" y="5478868"/>
            <a:ext cx="2772229" cy="137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2324100" y="5915025"/>
            <a:ext cx="14288" cy="757238"/>
          </a:xfrm>
          <a:prstGeom prst="line">
            <a:avLst/>
          </a:prstGeom>
          <a:solidFill>
            <a:srgbClr val="0033CC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0702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903388"/>
            <a:ext cx="5277594" cy="289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46" y="3590543"/>
            <a:ext cx="5092700" cy="302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80696" y="1120680"/>
            <a:ext cx="2284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 :0.15&lt;P&lt;0.35 </a:t>
            </a:r>
            <a:r>
              <a:rPr lang="en-US" b="1" dirty="0" err="1" smtClean="0">
                <a:solidFill>
                  <a:srgbClr val="0070C0"/>
                </a:solidFill>
              </a:rPr>
              <a:t>GeV</a:t>
            </a:r>
            <a:r>
              <a:rPr lang="en-US" b="1" dirty="0" smtClean="0">
                <a:solidFill>
                  <a:srgbClr val="0070C0"/>
                </a:solidFill>
              </a:rPr>
              <a:t>/c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2183" y="2351314"/>
            <a:ext cx="1972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N: </a:t>
            </a:r>
            <a:r>
              <a:rPr lang="el-GR" b="1" dirty="0" smtClean="0">
                <a:solidFill>
                  <a:srgbClr val="CC3300"/>
                </a:solidFill>
              </a:rPr>
              <a:t>ε</a:t>
            </a:r>
            <a:r>
              <a:rPr lang="en-US" b="1" baseline="-25000" dirty="0" smtClean="0">
                <a:solidFill>
                  <a:srgbClr val="CC3300"/>
                </a:solidFill>
              </a:rPr>
              <a:t>T</a:t>
            </a:r>
            <a:r>
              <a:rPr lang="en-US" b="1" dirty="0" smtClean="0">
                <a:solidFill>
                  <a:srgbClr val="CC3300"/>
                </a:solidFill>
              </a:rPr>
              <a:t>&lt;0.03; A</a:t>
            </a:r>
            <a:r>
              <a:rPr lang="en-US" b="1" baseline="-25000" dirty="0" smtClean="0">
                <a:solidFill>
                  <a:srgbClr val="CC3300"/>
                </a:solidFill>
              </a:rPr>
              <a:t>L</a:t>
            </a:r>
            <a:r>
              <a:rPr lang="en-US" b="1" dirty="0" smtClean="0">
                <a:solidFill>
                  <a:srgbClr val="CC3300"/>
                </a:solidFill>
              </a:rPr>
              <a:t>&lt;0.2 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6089" y="2921169"/>
            <a:ext cx="20862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</a:rPr>
              <a:t>N: </a:t>
            </a:r>
            <a:r>
              <a:rPr lang="el-GR" b="1" dirty="0">
                <a:solidFill>
                  <a:srgbClr val="669900"/>
                </a:solidFill>
              </a:rPr>
              <a:t>ε</a:t>
            </a:r>
            <a:r>
              <a:rPr lang="en-US" b="1" baseline="-25000" dirty="0" smtClean="0">
                <a:solidFill>
                  <a:srgbClr val="669900"/>
                </a:solidFill>
              </a:rPr>
              <a:t>T</a:t>
            </a:r>
            <a:r>
              <a:rPr lang="en-US" b="1" dirty="0" smtClean="0">
                <a:solidFill>
                  <a:srgbClr val="669900"/>
                </a:solidFill>
              </a:rPr>
              <a:t>&lt;0.015; </a:t>
            </a:r>
            <a:r>
              <a:rPr lang="en-US" b="1" dirty="0">
                <a:solidFill>
                  <a:srgbClr val="669900"/>
                </a:solidFill>
              </a:rPr>
              <a:t>A</a:t>
            </a:r>
            <a:r>
              <a:rPr lang="en-US" b="1" baseline="-25000" dirty="0">
                <a:solidFill>
                  <a:srgbClr val="669900"/>
                </a:solidFill>
              </a:rPr>
              <a:t>L</a:t>
            </a:r>
            <a:r>
              <a:rPr lang="en-US" b="1" dirty="0">
                <a:solidFill>
                  <a:srgbClr val="669900"/>
                </a:solidFill>
              </a:rPr>
              <a:t>&lt;0.2 </a:t>
            </a:r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114300" y="693828"/>
            <a:ext cx="2939143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150000"/>
              <a:buChar char="•"/>
              <a:defRPr>
                <a:solidFill>
                  <a:srgbClr val="CC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Simulation obtains </a:t>
            </a:r>
          </a:p>
          <a:p>
            <a:pPr lvl="1"/>
            <a:r>
              <a:rPr lang="en-US" sz="1800" dirty="0" smtClean="0"/>
              <a:t>~0.125 </a:t>
            </a:r>
            <a:r>
              <a:rPr lang="el-GR" sz="1800" dirty="0" smtClean="0"/>
              <a:t>μ</a:t>
            </a:r>
            <a:r>
              <a:rPr lang="en-US" sz="1800" dirty="0" smtClean="0"/>
              <a:t>/p within acceptances</a:t>
            </a:r>
          </a:p>
          <a:p>
            <a:pPr lvl="1"/>
            <a:r>
              <a:rPr lang="en-US" sz="1800" dirty="0" smtClean="0"/>
              <a:t>with ~60m Cooler</a:t>
            </a:r>
          </a:p>
          <a:p>
            <a:pPr lvl="1"/>
            <a:r>
              <a:rPr lang="en-US" sz="1800"/>
              <a:t>325 MHz – less </a:t>
            </a:r>
            <a:r>
              <a:rPr lang="en-US" sz="1800" smtClean="0"/>
              <a:t>power</a:t>
            </a:r>
          </a:p>
          <a:p>
            <a:pPr lvl="1"/>
            <a:r>
              <a:rPr lang="en-US" sz="1800" smtClean="0"/>
              <a:t>shorter </a:t>
            </a:r>
            <a:r>
              <a:rPr lang="en-US" sz="1800" dirty="0" smtClean="0"/>
              <a:t>than </a:t>
            </a:r>
            <a:r>
              <a:rPr lang="en-US" sz="1800" smtClean="0"/>
              <a:t>baseline NF</a:t>
            </a:r>
            <a:endParaRPr lang="en-US" sz="2200" dirty="0" smtClean="0"/>
          </a:p>
          <a:p>
            <a:r>
              <a:rPr lang="en-US" sz="2200" dirty="0" smtClean="0"/>
              <a:t>But</a:t>
            </a:r>
          </a:p>
          <a:p>
            <a:pPr lvl="1"/>
            <a:r>
              <a:rPr lang="en-US" sz="1800" dirty="0" smtClean="0"/>
              <a:t>uses </a:t>
            </a:r>
            <a:r>
              <a:rPr lang="en-US" sz="1800" smtClean="0"/>
              <a:t>higher gradient</a:t>
            </a:r>
          </a:p>
          <a:p>
            <a:pPr lvl="1"/>
            <a:r>
              <a:rPr lang="en-US" sz="1800" smtClean="0"/>
              <a:t>higher frequency rf </a:t>
            </a:r>
            <a:r>
              <a:rPr lang="en-US" sz="1800" smtClean="0">
                <a:sym typeface="Wingdings" panose="05000000000000000000" pitchFamily="2" charset="2"/>
              </a:rPr>
              <a:t> smaller cavities</a:t>
            </a:r>
            <a:endParaRPr lang="en-US" sz="1800" dirty="0" smtClean="0"/>
          </a:p>
          <a:p>
            <a:pPr lvl="1"/>
            <a:r>
              <a:rPr lang="en-US" sz="1800" dirty="0" smtClean="0"/>
              <a:t>shorter than baseline NF  </a:t>
            </a:r>
          </a:p>
          <a:p>
            <a:pPr lvl="1"/>
            <a:r>
              <a:rPr lang="en-US" sz="1800" smtClean="0"/>
              <a:t>more </a:t>
            </a:r>
            <a:r>
              <a:rPr lang="en-US" sz="1800" dirty="0" smtClean="0"/>
              <a:t>bunches in bunch train</a:t>
            </a:r>
          </a:p>
          <a:p>
            <a:pPr lvl="2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065296" y="4225543"/>
            <a:ext cx="0" cy="1985165"/>
          </a:xfrm>
          <a:prstGeom prst="line">
            <a:avLst/>
          </a:prstGeom>
          <a:solidFill>
            <a:srgbClr val="0033CC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65268" y="4251468"/>
            <a:ext cx="0" cy="1944915"/>
          </a:xfrm>
          <a:prstGeom prst="line">
            <a:avLst/>
          </a:prstGeom>
          <a:solidFill>
            <a:srgbClr val="0033CC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75309" y="4225543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Useful</a:t>
            </a:r>
          </a:p>
          <a:p>
            <a:r>
              <a:rPr lang="en-US" dirty="0" smtClean="0"/>
              <a:t> cooling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5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960" y="843486"/>
            <a:ext cx="4739640" cy="3616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Proton Driver parameters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" y="800100"/>
            <a:ext cx="4160520" cy="5524500"/>
          </a:xfrm>
        </p:spPr>
        <p:txBody>
          <a:bodyPr/>
          <a:lstStyle/>
          <a:p>
            <a:r>
              <a:rPr lang="en-US" dirty="0" smtClean="0"/>
              <a:t>6.75 GeV p, C target</a:t>
            </a:r>
          </a:p>
          <a:p>
            <a:pPr lvl="1"/>
            <a:r>
              <a:rPr lang="en-US" dirty="0" smtClean="0"/>
              <a:t>20 </a:t>
            </a:r>
            <a:r>
              <a:rPr lang="en-US" dirty="0" smtClean="0">
                <a:sym typeface="Wingdings" panose="05000000000000000000" pitchFamily="2" charset="2"/>
              </a:rPr>
              <a:t> 2T </a:t>
            </a:r>
            <a:r>
              <a:rPr lang="en-US" dirty="0" smtClean="0">
                <a:sym typeface="Wingdings" panose="05000000000000000000" pitchFamily="2" charset="2"/>
              </a:rPr>
              <a:t>short taper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~</a:t>
            </a:r>
            <a:r>
              <a:rPr lang="en-US" dirty="0" smtClean="0">
                <a:sym typeface="Wingdings" panose="05000000000000000000" pitchFamily="2" charset="2"/>
              </a:rPr>
              <a:t>5 m </a:t>
            </a:r>
            <a:r>
              <a:rPr lang="en-US" dirty="0" smtClean="0">
                <a:sym typeface="Wingdings" panose="05000000000000000000" pitchFamily="2" charset="2"/>
              </a:rPr>
              <a:t>(previously 15)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X. Ding produced particles at </a:t>
            </a:r>
            <a:r>
              <a:rPr lang="en-US" i="1" dirty="0" smtClean="0">
                <a:sym typeface="Wingdings" panose="05000000000000000000" pitchFamily="2" charset="2"/>
              </a:rPr>
              <a:t>z</a:t>
            </a:r>
            <a:r>
              <a:rPr lang="en-US" dirty="0" smtClean="0">
                <a:sym typeface="Wingdings" panose="05000000000000000000" pitchFamily="2" charset="2"/>
              </a:rPr>
              <a:t> = 2 m </a:t>
            </a:r>
            <a:r>
              <a:rPr lang="en-US" dirty="0" smtClean="0">
                <a:sym typeface="Wingdings" panose="05000000000000000000" pitchFamily="2" charset="2"/>
              </a:rPr>
              <a:t>using Mars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short initial beam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Redo ICOOL data sets to match initial beam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ref particles redefined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in for003.dat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and for001.dat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973900"/>
              </p:ext>
            </p:extLst>
          </p:nvPr>
        </p:nvGraphicFramePr>
        <p:xfrm>
          <a:off x="573703" y="5226907"/>
          <a:ext cx="8258907" cy="173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Picture" r:id="rId4" imgW="6049080" imgH="1198800" progId="Word.Picture.8">
                  <p:embed/>
                </p:oleObj>
              </mc:Choice>
              <mc:Fallback>
                <p:oleObj name="Picture" r:id="rId4" imgW="6049080" imgH="1198800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03" y="5226907"/>
                        <a:ext cx="8258907" cy="173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2" y="4920048"/>
            <a:ext cx="8843320" cy="176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4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Following Scott’s review of front 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6893560" cy="5524500"/>
          </a:xfrm>
        </p:spPr>
        <p:txBody>
          <a:bodyPr/>
          <a:lstStyle/>
          <a:p>
            <a:r>
              <a:rPr lang="en-US" dirty="0" smtClean="0"/>
              <a:t>Use his initial distributions </a:t>
            </a:r>
            <a:r>
              <a:rPr lang="en-US" sz="1800" dirty="0" smtClean="0"/>
              <a:t>(obtained by X. Ding)</a:t>
            </a:r>
            <a:endParaRPr lang="en-US" dirty="0" smtClean="0"/>
          </a:p>
          <a:p>
            <a:pPr lvl="1"/>
            <a:r>
              <a:rPr lang="en-US" dirty="0" smtClean="0"/>
              <a:t>8 GeV protons on Hg </a:t>
            </a:r>
            <a:r>
              <a:rPr lang="en-US" dirty="0" smtClean="0"/>
              <a:t>target</a:t>
            </a:r>
            <a:endParaRPr lang="en-US" dirty="0" smtClean="0"/>
          </a:p>
          <a:p>
            <a:pPr lvl="2"/>
            <a:r>
              <a:rPr lang="en-US" dirty="0" smtClean="0"/>
              <a:t>+ and minus</a:t>
            </a:r>
            <a:endParaRPr lang="en-US" dirty="0"/>
          </a:p>
          <a:p>
            <a:pPr lvl="1"/>
            <a:r>
              <a:rPr lang="en-US" dirty="0" smtClean="0"/>
              <a:t>6.75 GeV protons on C target</a:t>
            </a:r>
            <a:endParaRPr lang="en-US" dirty="0"/>
          </a:p>
          <a:p>
            <a:pPr lvl="1"/>
            <a:r>
              <a:rPr lang="en-US" dirty="0" smtClean="0"/>
              <a:t>Start beam from </a:t>
            </a:r>
            <a:r>
              <a:rPr lang="en-US" i="1" dirty="0" smtClean="0"/>
              <a:t>z</a:t>
            </a:r>
            <a:r>
              <a:rPr lang="en-US" dirty="0" smtClean="0"/>
              <a:t> =</a:t>
            </a:r>
            <a:r>
              <a:rPr lang="en-US" dirty="0" smtClean="0"/>
              <a:t>10 m </a:t>
            </a:r>
            <a:endParaRPr lang="en-US" dirty="0" smtClean="0"/>
          </a:p>
          <a:p>
            <a:pPr lvl="2"/>
            <a:r>
              <a:rPr lang="en-US" dirty="0" smtClean="0"/>
              <a:t>must retranslate into ICOOL reference particles</a:t>
            </a:r>
          </a:p>
          <a:p>
            <a:pPr lvl="1"/>
            <a:r>
              <a:rPr lang="en-US" dirty="0" smtClean="0"/>
              <a:t>Early losses on apertures have already occurred </a:t>
            </a:r>
          </a:p>
          <a:p>
            <a:pPr lvl="2"/>
            <a:r>
              <a:rPr lang="en-US" dirty="0" smtClean="0"/>
              <a:t>23 cm apertures 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009" y="3657600"/>
            <a:ext cx="608403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2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900" y="0"/>
            <a:ext cx="7370763" cy="647700"/>
          </a:xfrm>
        </p:spPr>
        <p:txBody>
          <a:bodyPr/>
          <a:lstStyle/>
          <a:p>
            <a:r>
              <a:rPr lang="en-US" smtClean="0"/>
              <a:t>ICOOL translation tips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00100"/>
            <a:ext cx="5405120" cy="5524500"/>
          </a:xfrm>
        </p:spPr>
        <p:txBody>
          <a:bodyPr/>
          <a:lstStyle/>
          <a:p>
            <a:r>
              <a:rPr lang="en-US" dirty="0" smtClean="0"/>
              <a:t>start at “</a:t>
            </a:r>
            <a:r>
              <a:rPr lang="en-US" i="1" dirty="0" smtClean="0"/>
              <a:t>z</a:t>
            </a:r>
            <a:r>
              <a:rPr lang="en-US" dirty="0" smtClean="0"/>
              <a:t> =10 m</a:t>
            </a:r>
            <a:r>
              <a:rPr lang="en-US" dirty="0" smtClean="0"/>
              <a:t>” </a:t>
            </a:r>
          </a:p>
          <a:p>
            <a:pPr lvl="1"/>
            <a:r>
              <a:rPr lang="en-US" dirty="0"/>
              <a:t>(particle time zero is at -</a:t>
            </a:r>
            <a:r>
              <a:rPr lang="en-US" dirty="0" smtClean="0"/>
              <a:t>1 m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reference particles </a:t>
            </a:r>
          </a:p>
          <a:p>
            <a:pPr lvl="1"/>
            <a:r>
              <a:rPr lang="en-US" b="1" dirty="0" smtClean="0"/>
              <a:t>250</a:t>
            </a:r>
            <a:r>
              <a:rPr lang="en-US" dirty="0" smtClean="0"/>
              <a:t> MeV/c ; </a:t>
            </a:r>
            <a:r>
              <a:rPr lang="en-US" b="1" dirty="0" smtClean="0"/>
              <a:t>154 </a:t>
            </a:r>
            <a:r>
              <a:rPr lang="en-US" dirty="0" smtClean="0"/>
              <a:t>MeV/c </a:t>
            </a:r>
            <a:r>
              <a:rPr lang="el-GR" dirty="0" smtClean="0"/>
              <a:t>μ</a:t>
            </a:r>
            <a:r>
              <a:rPr lang="en-US" baseline="30000" dirty="0" smtClean="0"/>
              <a:t>+</a:t>
            </a:r>
          </a:p>
          <a:p>
            <a:pPr lvl="2"/>
            <a:r>
              <a:rPr lang="en-US" dirty="0" smtClean="0"/>
              <a:t>165.75 MeV </a:t>
            </a:r>
            <a:r>
              <a:rPr lang="en-US" dirty="0"/>
              <a:t>; </a:t>
            </a:r>
            <a:r>
              <a:rPr lang="en-US" dirty="0" smtClean="0"/>
              <a:t>81.1 MeV </a:t>
            </a:r>
            <a:r>
              <a:rPr lang="el-GR" dirty="0"/>
              <a:t>μ</a:t>
            </a:r>
            <a:r>
              <a:rPr lang="en-US" baseline="30000" dirty="0" smtClean="0"/>
              <a:t>+</a:t>
            </a:r>
            <a:endParaRPr lang="en-US" dirty="0" smtClean="0"/>
          </a:p>
          <a:p>
            <a:pPr lvl="1"/>
            <a:r>
              <a:rPr lang="en-US" dirty="0" smtClean="0"/>
              <a:t>time set by </a:t>
            </a:r>
            <a:r>
              <a:rPr lang="en-US" dirty="0" smtClean="0"/>
              <a:t>1 m </a:t>
            </a:r>
            <a:r>
              <a:rPr lang="en-US" dirty="0" smtClean="0"/>
              <a:t>as </a:t>
            </a:r>
            <a:r>
              <a:rPr lang="en-US" dirty="0" smtClean="0"/>
              <a:t>6.75 </a:t>
            </a:r>
            <a:r>
              <a:rPr lang="en-US" dirty="0" smtClean="0"/>
              <a:t>GeV proton + 10m as </a:t>
            </a:r>
            <a:r>
              <a:rPr lang="el-GR" dirty="0"/>
              <a:t>μ</a:t>
            </a:r>
            <a:r>
              <a:rPr lang="en-US" baseline="30000" dirty="0"/>
              <a:t>+</a:t>
            </a:r>
            <a:endParaRPr lang="en-US" dirty="0" smtClean="0"/>
          </a:p>
          <a:p>
            <a:pPr lvl="1"/>
            <a:r>
              <a:rPr lang="en-US" dirty="0" smtClean="0"/>
              <a:t>reference particles set in for003.dat, not for001.dat  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759460"/>
            <a:ext cx="3810000" cy="55245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01-Feb-2015 X. Ding C 10 m -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0.0 0.250 3.95709E-08 0.0 0.154 4.381345E-08 2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1   1 -3 0  4.354479e-008  1.000000e+000    0.03737    0.03656 0  7.861861e-004  2.558375e-002  2.189235e-001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3   1 -3 0  3.712592e-008  1.000000e+000   -0.03459   -0.11247 0  1.617131e-001  3.506310e-002  4.670452e-001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6   1 -3 0  3.748837e-008  1.000000e+000    0.00304   -0.04460 0 -1.827203e-002 -5.931789e-002  7.809555e-001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10   1 -3 0  3.738523e-008  1.000000e+000    0.07979    0.13944 0 -4.890422e-002  3.733585e-001  1.515145e+000 0 0 </a:t>
            </a:r>
            <a:r>
              <a:rPr lang="en-US" sz="1200" smtClean="0">
                <a:latin typeface="Arial Narrow" panose="020B0606020202030204" pitchFamily="34" charset="0"/>
              </a:rPr>
              <a:t>0</a:t>
            </a:r>
          </a:p>
          <a:p>
            <a:pPr marL="0" indent="0">
              <a:buNone/>
            </a:pPr>
            <a:endParaRPr lang="en-US" sz="120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600" smtClean="0">
                <a:latin typeface="+mj-lt"/>
              </a:rPr>
              <a:t>In ICOOL for001.dat</a:t>
            </a:r>
            <a:endParaRPr lang="en-US" sz="1600">
              <a:latin typeface="+mj-lt"/>
            </a:endParaRPr>
          </a:p>
          <a:p>
            <a:pPr marL="0" indent="0">
              <a:buNone/>
            </a:pPr>
            <a:endParaRPr lang="en-US" sz="120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REFP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2 0 0 0 3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REF2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2 0 0 0</a:t>
            </a:r>
          </a:p>
          <a:p>
            <a:pPr marL="0" indent="0">
              <a:buNone/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simulation results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8031480" cy="5524500"/>
          </a:xfrm>
        </p:spPr>
        <p:txBody>
          <a:bodyPr/>
          <a:lstStyle/>
          <a:p>
            <a:r>
              <a:rPr lang="en-US" smtClean="0"/>
              <a:t>Simulation results </a:t>
            </a:r>
          </a:p>
          <a:p>
            <a:pPr lvl="1"/>
            <a:r>
              <a:rPr lang="en-US" smtClean="0"/>
              <a:t>Hg target 8 GeV –end of cooling </a:t>
            </a:r>
          </a:p>
          <a:p>
            <a:pPr lvl="1"/>
            <a:r>
              <a:rPr lang="en-US" sz="2400" b="1" smtClean="0"/>
              <a:t>~0.0756 </a:t>
            </a:r>
            <a:r>
              <a:rPr lang="el-GR" sz="2400" b="1" smtClean="0"/>
              <a:t>μ</a:t>
            </a:r>
            <a:r>
              <a:rPr lang="en-US" sz="2400" b="1" baseline="30000" smtClean="0"/>
              <a:t>+</a:t>
            </a:r>
            <a:r>
              <a:rPr lang="en-US" sz="2400" b="1" smtClean="0"/>
              <a:t>/p; </a:t>
            </a:r>
            <a:r>
              <a:rPr lang="en-US" sz="2400" b="1"/>
              <a:t>~</a:t>
            </a:r>
            <a:r>
              <a:rPr lang="en-US" sz="2400" b="1" smtClean="0"/>
              <a:t>0.0880 </a:t>
            </a:r>
            <a:r>
              <a:rPr lang="el-GR" sz="2400" b="1" smtClean="0"/>
              <a:t>μ</a:t>
            </a:r>
            <a:r>
              <a:rPr lang="en-US" sz="2400" b="1" smtClean="0"/>
              <a:t>-/p</a:t>
            </a:r>
            <a:r>
              <a:rPr lang="en-US" sz="2400" b="1"/>
              <a:t>; </a:t>
            </a:r>
            <a:endParaRPr lang="en-US" sz="2400" b="1" smtClean="0"/>
          </a:p>
          <a:p>
            <a:pPr lvl="1"/>
            <a:endParaRPr lang="en-US"/>
          </a:p>
          <a:p>
            <a:pPr lvl="1"/>
            <a:r>
              <a:rPr lang="en-US" smtClean="0"/>
              <a:t>C target 6.75 GeV p</a:t>
            </a:r>
          </a:p>
          <a:p>
            <a:pPr lvl="1"/>
            <a:r>
              <a:rPr lang="en-US" sz="2400" b="1" smtClean="0"/>
              <a:t>~0.0613 </a:t>
            </a:r>
            <a:r>
              <a:rPr lang="el-GR" sz="2400" b="1" smtClean="0"/>
              <a:t>μ</a:t>
            </a:r>
            <a:r>
              <a:rPr lang="en-US" sz="2400" b="1" baseline="30000"/>
              <a:t>+</a:t>
            </a:r>
            <a:r>
              <a:rPr lang="en-US" sz="2400" b="1"/>
              <a:t>/p; ~</a:t>
            </a:r>
            <a:r>
              <a:rPr lang="en-US" sz="2400" b="1" smtClean="0"/>
              <a:t>0.0481 </a:t>
            </a:r>
            <a:r>
              <a:rPr lang="el-GR" sz="2400" b="1"/>
              <a:t>μ</a:t>
            </a:r>
            <a:r>
              <a:rPr lang="en-US" sz="2400" b="1" baseline="30000" smtClean="0"/>
              <a:t>-</a:t>
            </a:r>
            <a:r>
              <a:rPr lang="en-US" sz="2400" b="1" smtClean="0"/>
              <a:t>/p</a:t>
            </a:r>
            <a:r>
              <a:rPr lang="en-US" sz="2400" b="1"/>
              <a:t>; </a:t>
            </a:r>
            <a:endParaRPr lang="en-US" sz="2400" b="1" smtClean="0"/>
          </a:p>
          <a:p>
            <a:pPr lvl="2"/>
            <a:r>
              <a:rPr lang="en-US" sz="2000" smtClean="0"/>
              <a:t>0.0726 </a:t>
            </a:r>
            <a:r>
              <a:rPr lang="el-GR" sz="2000"/>
              <a:t>μ</a:t>
            </a:r>
            <a:r>
              <a:rPr lang="en-US" sz="2000" baseline="30000"/>
              <a:t>+</a:t>
            </a:r>
            <a:r>
              <a:rPr lang="en-US" sz="2000"/>
              <a:t>/p; ~</a:t>
            </a:r>
            <a:r>
              <a:rPr lang="en-US" sz="2000" smtClean="0"/>
              <a:t>0.0570 </a:t>
            </a:r>
            <a:r>
              <a:rPr lang="el-GR" sz="2000"/>
              <a:t>μ</a:t>
            </a:r>
            <a:r>
              <a:rPr lang="en-US" sz="2000" baseline="30000" smtClean="0"/>
              <a:t>-</a:t>
            </a:r>
            <a:r>
              <a:rPr lang="en-US" sz="2000" smtClean="0"/>
              <a:t>/p when multiplied by 8/6.75 </a:t>
            </a:r>
            <a:endParaRPr lang="en-US" sz="2000"/>
          </a:p>
          <a:p>
            <a:pPr lvl="2"/>
            <a:endParaRPr lang="en-US" sz="2400" b="1" smtClean="0"/>
          </a:p>
          <a:p>
            <a:pPr lvl="1"/>
            <a:r>
              <a:rPr lang="en-US" sz="2400" b="1" smtClean="0"/>
              <a:t>Previous front ends had ~0.1 to ~0.125 </a:t>
            </a:r>
            <a:r>
              <a:rPr lang="el-GR" sz="2400" b="1" smtClean="0"/>
              <a:t>μ</a:t>
            </a:r>
            <a:r>
              <a:rPr lang="en-US" sz="2400" b="1" smtClean="0"/>
              <a:t>/p</a:t>
            </a:r>
            <a:endParaRPr lang="en-US" sz="2400" b="1"/>
          </a:p>
          <a:p>
            <a:pPr lvl="1"/>
            <a:endParaRPr lang="en-US" sz="2400" b="1"/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Progression of beam through system</a:t>
            </a:r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0" y="1137921"/>
            <a:ext cx="6744650" cy="1849121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120" y="4917440"/>
            <a:ext cx="6662575" cy="194056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045" y="2987041"/>
            <a:ext cx="6744650" cy="1889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2572" y="1754237"/>
            <a:ext cx="9644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= 11 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28035" y="3593367"/>
            <a:ext cx="1093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dirty="0" smtClean="0"/>
              <a:t> = 104 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2573" y="5283200"/>
            <a:ext cx="10935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= 135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7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58259</TotalTime>
  <Words>1084</Words>
  <Application>Microsoft Office PowerPoint</Application>
  <PresentationFormat>On-screen Show (4:3)</PresentationFormat>
  <Paragraphs>266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Comic Sans MS</vt:lpstr>
      <vt:lpstr>Wingdings</vt:lpstr>
      <vt:lpstr>Default Design</vt:lpstr>
      <vt:lpstr>Picture</vt:lpstr>
      <vt:lpstr> Front End – present  status</vt:lpstr>
      <vt:lpstr>Outline</vt:lpstr>
      <vt:lpstr> 325MHz System “Collider”</vt:lpstr>
      <vt:lpstr>Simulation Results</vt:lpstr>
      <vt:lpstr>New Proton Driver parameters</vt:lpstr>
      <vt:lpstr>Following Scott’s review of front end</vt:lpstr>
      <vt:lpstr>ICOOL translation tips</vt:lpstr>
      <vt:lpstr>First simulation results</vt:lpstr>
      <vt:lpstr>Progression of beam through system</vt:lpstr>
      <vt:lpstr>6.75 GeV p/ C target – 8GeV Hg</vt:lpstr>
      <vt:lpstr>Add gas-filled rf in buncher/rotator</vt:lpstr>
      <vt:lpstr>Updated gas-filled front end</vt:lpstr>
      <vt:lpstr>FrontEnd variations</vt:lpstr>
      <vt:lpstr>Effect of new initial distributions</vt:lpstr>
      <vt:lpstr>Beam difference notes</vt:lpstr>
      <vt:lpstr>Increase rotator to 100atm</vt:lpstr>
      <vt:lpstr>Next steps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Kirk</cp:lastModifiedBy>
  <cp:revision>1542</cp:revision>
  <cp:lastPrinted>2015-03-17T17:25:43Z</cp:lastPrinted>
  <dcterms:created xsi:type="dcterms:W3CDTF">2003-09-15T21:58:19Z</dcterms:created>
  <dcterms:modified xsi:type="dcterms:W3CDTF">2015-03-17T17:28:39Z</dcterms:modified>
</cp:coreProperties>
</file>