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8" r:id="rId2"/>
    <p:sldId id="465" r:id="rId3"/>
    <p:sldId id="493" r:id="rId4"/>
    <p:sldId id="489" r:id="rId5"/>
    <p:sldId id="501" r:id="rId6"/>
    <p:sldId id="503" r:id="rId7"/>
    <p:sldId id="502" r:id="rId8"/>
    <p:sldId id="506" r:id="rId9"/>
    <p:sldId id="490" r:id="rId10"/>
    <p:sldId id="519" r:id="rId11"/>
    <p:sldId id="505" r:id="rId12"/>
    <p:sldId id="507" r:id="rId13"/>
    <p:sldId id="508" r:id="rId14"/>
    <p:sldId id="512" r:id="rId15"/>
    <p:sldId id="511" r:id="rId16"/>
    <p:sldId id="509" r:id="rId17"/>
    <p:sldId id="514" r:id="rId18"/>
    <p:sldId id="515" r:id="rId19"/>
    <p:sldId id="517" r:id="rId20"/>
    <p:sldId id="499" r:id="rId21"/>
    <p:sldId id="518" r:id="rId22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5">
          <p15:clr>
            <a:srgbClr val="A4A3A4"/>
          </p15:clr>
        </p15:guide>
        <p15:guide id="2" pos="302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0099"/>
    <a:srgbClr val="800080"/>
    <a:srgbClr val="FF0000"/>
    <a:srgbClr val="0099CC"/>
    <a:srgbClr val="FF1F1F"/>
    <a:srgbClr val="E1F4FF"/>
    <a:srgbClr val="CCECFF"/>
    <a:srgbClr val="FFCCCC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99" autoAdjust="0"/>
    <p:restoredTop sz="95985" autoAdjust="0"/>
  </p:normalViewPr>
  <p:slideViewPr>
    <p:cSldViewPr snapToGrid="0">
      <p:cViewPr varScale="1">
        <p:scale>
          <a:sx n="83" d="100"/>
          <a:sy n="83" d="100"/>
        </p:scale>
        <p:origin x="57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786" y="-84"/>
      </p:cViewPr>
      <p:guideLst>
        <p:guide orient="horz" pos="2305"/>
        <p:guide pos="3023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160937" cy="36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62" tIns="50432" rIns="100862" bIns="50432" numCol="1" anchor="t" anchorCtr="0" compatLnSpc="1">
            <a:prstTxWarp prst="textNoShape">
              <a:avLst/>
            </a:prstTxWarp>
          </a:bodyPr>
          <a:lstStyle>
            <a:lvl1pPr algn="l" defTabSz="1004794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180" y="1"/>
            <a:ext cx="4160937" cy="36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62" tIns="50432" rIns="100862" bIns="50432" numCol="1" anchor="t" anchorCtr="0" compatLnSpc="1">
            <a:prstTxWarp prst="textNoShape">
              <a:avLst/>
            </a:prstTxWarp>
          </a:bodyPr>
          <a:lstStyle>
            <a:lvl1pPr algn="r" defTabSz="1004794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716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62" tIns="50432" rIns="100862" bIns="50432" numCol="1" anchor="b" anchorCtr="0" compatLnSpc="1">
            <a:prstTxWarp prst="textNoShape">
              <a:avLst/>
            </a:prstTxWarp>
          </a:bodyPr>
          <a:lstStyle>
            <a:lvl1pPr algn="l" defTabSz="1004794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180" y="6948716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62" tIns="50432" rIns="100862" bIns="50432" numCol="1" anchor="b" anchorCtr="0" compatLnSpc="1">
            <a:prstTxWarp prst="textNoShape">
              <a:avLst/>
            </a:prstTxWarp>
          </a:bodyPr>
          <a:lstStyle>
            <a:lvl1pPr algn="r" defTabSz="1004794">
              <a:defRPr sz="1300">
                <a:latin typeface="Arial" charset="0"/>
              </a:defRPr>
            </a:lvl1pPr>
          </a:lstStyle>
          <a:p>
            <a:pPr>
              <a:defRPr/>
            </a:pPr>
            <a:fld id="{D575CCDA-FAD9-4534-9A8F-CDAEDDF90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15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160937" cy="36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62" tIns="50432" rIns="100862" bIns="50432" numCol="1" anchor="t" anchorCtr="0" compatLnSpc="1">
            <a:prstTxWarp prst="textNoShape">
              <a:avLst/>
            </a:prstTxWarp>
          </a:bodyPr>
          <a:lstStyle>
            <a:lvl1pPr algn="l" defTabSz="1004794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1"/>
            <a:ext cx="4160937" cy="36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62" tIns="50432" rIns="100862" bIns="50432" numCol="1" anchor="t" anchorCtr="0" compatLnSpc="1">
            <a:prstTxWarp prst="textNoShape">
              <a:avLst/>
            </a:prstTxWarp>
          </a:bodyPr>
          <a:lstStyle>
            <a:lvl1pPr algn="r" defTabSz="1004794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3388" y="550863"/>
            <a:ext cx="3656012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40" y="3474964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62" tIns="50432" rIns="100862" bIns="504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6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62" tIns="50432" rIns="100862" bIns="50432" numCol="1" anchor="b" anchorCtr="0" compatLnSpc="1">
            <a:prstTxWarp prst="textNoShape">
              <a:avLst/>
            </a:prstTxWarp>
          </a:bodyPr>
          <a:lstStyle>
            <a:lvl1pPr algn="l" defTabSz="1004794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6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62" tIns="50432" rIns="100862" bIns="50432" numCol="1" anchor="b" anchorCtr="0" compatLnSpc="1">
            <a:prstTxWarp prst="textNoShape">
              <a:avLst/>
            </a:prstTxWarp>
          </a:bodyPr>
          <a:lstStyle>
            <a:lvl1pPr algn="r" defTabSz="1004794">
              <a:defRPr sz="1300">
                <a:latin typeface="Arial" charset="0"/>
              </a:defRPr>
            </a:lvl1pPr>
          </a:lstStyle>
          <a:p>
            <a:pPr>
              <a:defRPr/>
            </a:pPr>
            <a:fld id="{3B29DA05-BEDB-40F5-8F29-BC14CEF2E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09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29DA05-BEDB-40F5-8F29-BC14CEF2E27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01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29DA05-BEDB-40F5-8F29-BC14CEF2E27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68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2463" y="1482725"/>
            <a:ext cx="7772400" cy="1470025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A5118-C375-4F3B-B4E7-7D7982B62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6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12982-7199-441B-9E98-BAB2F2F93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8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25" y="0"/>
            <a:ext cx="1946275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0"/>
            <a:ext cx="5686425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A6A86-0886-4D25-8C73-57BA81287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0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6B300-94C0-49ED-8800-CFA7A61CE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3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5ABF-3A28-47BB-94AB-C3106FE43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7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800100"/>
            <a:ext cx="7772400" cy="55245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12FC5-3AC9-48BF-A64A-5101BFD5D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8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1C698-6998-4B6A-BD9E-EB5F3391B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4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816" y="1379494"/>
            <a:ext cx="7772400" cy="166026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459" y="322798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B049B-66AD-48F4-9632-B7F1ECCF1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3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8FB84-71D5-41F7-A6DA-255237DEC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3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054" y="0"/>
            <a:ext cx="8229600" cy="79083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40259"/>
            <a:ext cx="4040188" cy="76611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55805"/>
            <a:ext cx="4040188" cy="447035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6171" y="818420"/>
            <a:ext cx="4041775" cy="77560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47287" y="1668162"/>
            <a:ext cx="4139514" cy="445800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2A8A0-0A8A-4AF7-8C6F-8CC0307F1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6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284" y="0"/>
            <a:ext cx="6813579" cy="6477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06D2C-E861-4931-A2D0-8445588D3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5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71D55-07AD-4803-B443-A7CA5BF47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3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B9248-0EA6-4221-8041-D22641688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9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2470B-DD32-4F16-8C83-650B4992F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7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3100" y="0"/>
            <a:ext cx="73707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00100"/>
            <a:ext cx="77724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Line 17"/>
          <p:cNvSpPr>
            <a:spLocks noChangeShapeType="1"/>
          </p:cNvSpPr>
          <p:nvPr userDrawn="1"/>
        </p:nvSpPr>
        <p:spPr bwMode="auto">
          <a:xfrm>
            <a:off x="685800" y="714375"/>
            <a:ext cx="7772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84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75C0C97-C959-403F-8BF0-604148A05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23" descr="FNAL_logo_sm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838" y="0"/>
            <a:ext cx="66516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6" descr="mu-symbol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5683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" descr="map-091203a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19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8" descr="ids-100121a-www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52400"/>
            <a:ext cx="5349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150000"/>
        <a:buChar char="•"/>
        <a:defRPr>
          <a:solidFill>
            <a:srgbClr val="CC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28BD4E-A28C-4ED4-9A53-ACB645DA7B0C}" type="slidenum">
              <a:rPr lang="en-US" sz="1400" smtClean="0"/>
              <a:pPr eaLnBrk="1" hangingPunct="1"/>
              <a:t>1</a:t>
            </a:fld>
            <a:endParaRPr lang="en-US" sz="1400" dirty="0" smtClean="0"/>
          </a:p>
        </p:txBody>
      </p:sp>
      <p:sp>
        <p:nvSpPr>
          <p:cNvPr id="6379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58656" y="1987399"/>
            <a:ext cx="7904163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>Front End </a:t>
            </a:r>
            <a:r>
              <a:rPr lang="en-US" sz="2800" b="1" smtClean="0"/>
              <a:t>– gas-filled cavities</a:t>
            </a:r>
            <a:endParaRPr lang="en-US" sz="2800" b="1" dirty="0" smtClean="0"/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41178" y="41148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David </a:t>
            </a:r>
            <a:r>
              <a:rPr lang="en-US" dirty="0" err="1" smtClean="0"/>
              <a:t>Neuffer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1800" dirty="0" smtClean="0"/>
              <a:t>May </a:t>
            </a:r>
            <a:r>
              <a:rPr lang="en-US" sz="1800" dirty="0" smtClean="0"/>
              <a:t>19, 2015</a:t>
            </a:r>
            <a:endParaRPr lang="en-US" sz="1800" dirty="0" smtClean="0"/>
          </a:p>
          <a:p>
            <a:pPr eaLnBrk="1" hangingPunct="1"/>
            <a:endParaRPr lang="en-US" sz="1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Studies on gas-filled rf for buncher/rotator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Stratakis</a:t>
            </a:r>
            <a:r>
              <a:rPr lang="en-US" dirty="0" smtClean="0"/>
              <a:t> et al. have done cooling channel with gas-filled </a:t>
            </a:r>
            <a:r>
              <a:rPr lang="en-US" dirty="0" err="1" smtClean="0"/>
              <a:t>rf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~34 </a:t>
            </a:r>
            <a:r>
              <a:rPr lang="en-US" dirty="0" err="1" smtClean="0"/>
              <a:t>atm</a:t>
            </a:r>
            <a:r>
              <a:rPr lang="en-US" dirty="0" smtClean="0"/>
              <a:t> H</a:t>
            </a:r>
            <a:r>
              <a:rPr lang="en-US" baseline="-25000" dirty="0" smtClean="0"/>
              <a:t>2</a:t>
            </a:r>
            <a:r>
              <a:rPr lang="en-US" dirty="0" smtClean="0"/>
              <a:t> to stop breakdown </a:t>
            </a:r>
          </a:p>
          <a:p>
            <a:pPr lvl="1"/>
            <a:endParaRPr lang="en-US" dirty="0"/>
          </a:p>
          <a:p>
            <a:r>
              <a:rPr lang="en-US" dirty="0" smtClean="0"/>
              <a:t>Extrapolate back to include </a:t>
            </a:r>
            <a:r>
              <a:rPr lang="en-US" dirty="0" err="1" smtClean="0"/>
              <a:t>buncher</a:t>
            </a:r>
            <a:r>
              <a:rPr lang="en-US" dirty="0" smtClean="0"/>
              <a:t>/rotator</a:t>
            </a:r>
          </a:p>
          <a:p>
            <a:pPr lvl="1"/>
            <a:r>
              <a:rPr lang="en-US" dirty="0" smtClean="0"/>
              <a:t>use gas to suppress breakdown in </a:t>
            </a:r>
            <a:r>
              <a:rPr lang="en-US" dirty="0" err="1" smtClean="0"/>
              <a:t>buncher</a:t>
            </a:r>
            <a:r>
              <a:rPr lang="en-US" dirty="0" smtClean="0"/>
              <a:t>/rotator</a:t>
            </a:r>
          </a:p>
          <a:p>
            <a:pPr lvl="1"/>
            <a:r>
              <a:rPr lang="en-US" dirty="0" err="1" smtClean="0"/>
              <a:t>rf</a:t>
            </a:r>
            <a:r>
              <a:rPr lang="en-US" dirty="0" smtClean="0"/>
              <a:t> in ~</a:t>
            </a:r>
            <a:r>
              <a:rPr lang="en-US" dirty="0" smtClean="0"/>
              <a:t>2 T </a:t>
            </a:r>
            <a:r>
              <a:rPr lang="en-US" dirty="0" smtClean="0"/>
              <a:t>solenoids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4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 gas-filled rf in buncher/rotator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9" y="800100"/>
            <a:ext cx="4200525" cy="6057900"/>
          </a:xfrm>
        </p:spPr>
        <p:txBody>
          <a:bodyPr/>
          <a:lstStyle/>
          <a:p>
            <a:r>
              <a:rPr lang="en-US" dirty="0" smtClean="0"/>
              <a:t>34 – 100 </a:t>
            </a:r>
            <a:r>
              <a:rPr lang="en-US" dirty="0" err="1" smtClean="0"/>
              <a:t>atm</a:t>
            </a:r>
            <a:r>
              <a:rPr lang="en-US" dirty="0" smtClean="0"/>
              <a:t> equivalent</a:t>
            </a:r>
          </a:p>
          <a:p>
            <a:pPr lvl="1"/>
            <a:r>
              <a:rPr lang="en-US" dirty="0" smtClean="0"/>
              <a:t>1.14 MeV/m </a:t>
            </a:r>
          </a:p>
          <a:p>
            <a:pPr lvl="2"/>
            <a:r>
              <a:rPr lang="en-US" dirty="0" smtClean="0"/>
              <a:t>34 </a:t>
            </a:r>
            <a:r>
              <a:rPr lang="en-US" dirty="0" err="1" smtClean="0"/>
              <a:t>atm</a:t>
            </a:r>
            <a:endParaRPr lang="en-US" dirty="0"/>
          </a:p>
          <a:p>
            <a:pPr lvl="1"/>
            <a:r>
              <a:rPr lang="en-US" dirty="0" smtClean="0"/>
              <a:t>3.45 MeV/m</a:t>
            </a:r>
          </a:p>
          <a:p>
            <a:pPr lvl="2"/>
            <a:r>
              <a:rPr lang="en-US" dirty="0" smtClean="0"/>
              <a:t>100atm 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for 34 </a:t>
            </a:r>
            <a:r>
              <a:rPr lang="en-US" dirty="0" err="1" smtClean="0"/>
              <a:t>atm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add ~</a:t>
            </a:r>
            <a:r>
              <a:rPr lang="en-US" dirty="0" smtClean="0"/>
              <a:t>2 MV/m </a:t>
            </a:r>
            <a:r>
              <a:rPr lang="en-US" dirty="0" smtClean="0"/>
              <a:t>to </a:t>
            </a:r>
            <a:r>
              <a:rPr lang="en-US" dirty="0" err="1" smtClean="0"/>
              <a:t>rf</a:t>
            </a:r>
            <a:endParaRPr lang="en-US" dirty="0" smtClean="0"/>
          </a:p>
          <a:p>
            <a:r>
              <a:rPr lang="en-US" dirty="0" smtClean="0"/>
              <a:t>First tries with ICOOL</a:t>
            </a:r>
          </a:p>
          <a:p>
            <a:pPr lvl="1"/>
            <a:r>
              <a:rPr lang="en-US" dirty="0" smtClean="0"/>
              <a:t>GH in </a:t>
            </a:r>
            <a:r>
              <a:rPr lang="en-US" dirty="0" err="1" smtClean="0"/>
              <a:t>buncher</a:t>
            </a:r>
            <a:r>
              <a:rPr lang="en-US" dirty="0" smtClean="0"/>
              <a:t> 1 </a:t>
            </a:r>
            <a:r>
              <a:rPr lang="en-US" dirty="0" err="1" smtClean="0"/>
              <a:t>atm</a:t>
            </a:r>
            <a:endParaRPr lang="en-US" dirty="0" smtClean="0"/>
          </a:p>
          <a:p>
            <a:pPr lvl="2"/>
            <a:r>
              <a:rPr lang="en-US" dirty="0" smtClean="0"/>
              <a:t>no change in capture</a:t>
            </a:r>
          </a:p>
          <a:p>
            <a:pPr lvl="1"/>
            <a:r>
              <a:rPr lang="en-US" dirty="0" smtClean="0"/>
              <a:t>Change to 34 </a:t>
            </a:r>
            <a:r>
              <a:rPr lang="en-US" dirty="0" err="1" smtClean="0"/>
              <a:t>atm</a:t>
            </a:r>
            <a:r>
              <a:rPr lang="en-US" dirty="0" smtClean="0"/>
              <a:t> by </a:t>
            </a:r>
          </a:p>
          <a:p>
            <a:pPr lvl="2"/>
            <a:r>
              <a:rPr lang="en-US" dirty="0" smtClean="0"/>
              <a:t>DENS GH 34.0</a:t>
            </a:r>
          </a:p>
          <a:p>
            <a:pPr lvl="1"/>
            <a:r>
              <a:rPr lang="en-US" dirty="0" smtClean="0"/>
              <a:t>Runs OK but</a:t>
            </a:r>
          </a:p>
          <a:p>
            <a:pPr lvl="2"/>
            <a:r>
              <a:rPr lang="en-US" dirty="0" smtClean="0"/>
              <a:t>reduces capture by 20%</a:t>
            </a:r>
          </a:p>
          <a:p>
            <a:pPr lvl="2"/>
            <a:r>
              <a:rPr lang="en-US" dirty="0" smtClean="0"/>
              <a:t>mostly from low-E </a:t>
            </a:r>
            <a:r>
              <a:rPr lang="en-US" dirty="0" err="1" smtClean="0"/>
              <a:t>muons</a:t>
            </a:r>
            <a:endParaRPr lang="en-US" dirty="0" smtClean="0"/>
          </a:p>
          <a:p>
            <a:pPr lvl="3"/>
            <a:r>
              <a:rPr lang="en-US" dirty="0" smtClean="0"/>
              <a:t>shorter bunch train </a:t>
            </a:r>
          </a:p>
          <a:p>
            <a:pPr lvl="1"/>
            <a:endParaRPr lang="en-US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674" y="724692"/>
            <a:ext cx="4124325" cy="164703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50" y="2365506"/>
            <a:ext cx="4133850" cy="1454019"/>
          </a:xfrm>
          <a:prstGeom prst="rect">
            <a:avLst/>
          </a:prstGeom>
        </p:spPr>
      </p:pic>
      <p:pic>
        <p:nvPicPr>
          <p:cNvPr id="8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0150" y="3819525"/>
            <a:ext cx="41529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21808" y="428625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no gas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775243" y="2590800"/>
            <a:ext cx="1093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gas</a:t>
            </a:r>
          </a:p>
          <a:p>
            <a:r>
              <a:rPr lang="en-US" i="1" dirty="0" smtClean="0"/>
              <a:t>z</a:t>
            </a:r>
            <a:r>
              <a:rPr lang="en-US" dirty="0" smtClean="0"/>
              <a:t> = 135 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946590" y="914400"/>
            <a:ext cx="979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gas</a:t>
            </a:r>
          </a:p>
          <a:p>
            <a:r>
              <a:rPr lang="en-US" i="1" dirty="0" smtClean="0"/>
              <a:t>z </a:t>
            </a:r>
            <a:r>
              <a:rPr lang="en-US" dirty="0" smtClean="0"/>
              <a:t>= 71 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22947" y="219151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0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94093" y="5248431"/>
            <a:ext cx="710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r>
              <a:rPr lang="en-US" dirty="0" smtClean="0"/>
              <a:t>30 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519020" y="5260463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57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Updated gas-filled front end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4160" y="800100"/>
            <a:ext cx="5039360" cy="5524500"/>
          </a:xfrm>
        </p:spPr>
        <p:txBody>
          <a:bodyPr/>
          <a:lstStyle/>
          <a:p>
            <a:r>
              <a:rPr lang="en-US" dirty="0" smtClean="0"/>
              <a:t>added gas in rotator</a:t>
            </a:r>
          </a:p>
          <a:p>
            <a:pPr lvl="1"/>
            <a:r>
              <a:rPr lang="en-US" dirty="0" smtClean="0"/>
              <a:t>34 </a:t>
            </a:r>
            <a:r>
              <a:rPr lang="en-US" dirty="0" err="1" smtClean="0"/>
              <a:t>atm</a:t>
            </a:r>
            <a:r>
              <a:rPr lang="en-US" dirty="0" smtClean="0"/>
              <a:t> </a:t>
            </a:r>
          </a:p>
          <a:p>
            <a:pPr lvl="2"/>
            <a:r>
              <a:rPr lang="en-US" i="1" dirty="0" err="1" smtClean="0"/>
              <a:t>dE</a:t>
            </a:r>
            <a:r>
              <a:rPr lang="en-US" i="1" dirty="0" smtClean="0"/>
              <a:t>/dx</a:t>
            </a:r>
          </a:p>
          <a:p>
            <a:r>
              <a:rPr lang="en-US" dirty="0" smtClean="0"/>
              <a:t>Increased </a:t>
            </a:r>
            <a:r>
              <a:rPr lang="en-US" dirty="0" err="1" smtClean="0"/>
              <a:t>rf</a:t>
            </a:r>
            <a:r>
              <a:rPr lang="en-US" dirty="0" smtClean="0"/>
              <a:t> a bit </a:t>
            </a:r>
          </a:p>
          <a:p>
            <a:pPr lvl="1"/>
            <a:r>
              <a:rPr lang="en-US" dirty="0" err="1" smtClean="0"/>
              <a:t>Buncher</a:t>
            </a:r>
            <a:r>
              <a:rPr lang="en-US" dirty="0" smtClean="0"/>
              <a:t> 15z </a:t>
            </a:r>
            <a:r>
              <a:rPr lang="en-US" dirty="0" smtClean="0">
                <a:sym typeface="Wingdings" panose="05000000000000000000" pitchFamily="2" charset="2"/>
              </a:rPr>
              <a:t> 2+20(z/24) MV/m</a:t>
            </a:r>
          </a:p>
          <a:p>
            <a:pPr lvl="1"/>
            <a:r>
              <a:rPr lang="en-US" dirty="0" smtClean="0"/>
              <a:t>Rotator 20 </a:t>
            </a:r>
            <a:r>
              <a:rPr lang="en-US" dirty="0" smtClean="0">
                <a:sym typeface="Wingdings" panose="05000000000000000000" pitchFamily="2" charset="2"/>
              </a:rPr>
              <a:t> 25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ref particles decelerate to 230Mev/c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Cooler </a:t>
            </a:r>
            <a:r>
              <a:rPr lang="en-US" dirty="0" smtClean="0">
                <a:sym typeface="Wingdings" panose="05000000000000000000" pitchFamily="2" charset="2"/>
              </a:rPr>
              <a:t>25  28 </a:t>
            </a:r>
            <a:r>
              <a:rPr lang="en-US" dirty="0" smtClean="0">
                <a:sym typeface="Wingdings" panose="05000000000000000000" pitchFamily="2" charset="2"/>
              </a:rPr>
              <a:t>MV/m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Results are not so bad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8GeV Hg +  0.0718 </a:t>
            </a:r>
            <a:r>
              <a:rPr lang="el-GR" dirty="0" smtClean="0">
                <a:sym typeface="Wingdings" panose="05000000000000000000" pitchFamily="2" charset="2"/>
              </a:rPr>
              <a:t>μ</a:t>
            </a:r>
            <a:r>
              <a:rPr lang="en-US" dirty="0" smtClean="0">
                <a:sym typeface="Wingdings" panose="05000000000000000000" pitchFamily="2" charset="2"/>
              </a:rPr>
              <a:t>/p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8GeV Hg -  0.0773 </a:t>
            </a:r>
            <a:r>
              <a:rPr lang="el-GR" dirty="0">
                <a:sym typeface="Wingdings" panose="05000000000000000000" pitchFamily="2" charset="2"/>
              </a:rPr>
              <a:t>μ</a:t>
            </a:r>
            <a:r>
              <a:rPr lang="en-US" dirty="0">
                <a:sym typeface="Wingdings" panose="05000000000000000000" pitchFamily="2" charset="2"/>
              </a:rPr>
              <a:t>/p</a:t>
            </a:r>
          </a:p>
          <a:p>
            <a:pPr lvl="1"/>
            <a:r>
              <a:rPr lang="en-US" dirty="0" smtClean="0"/>
              <a:t>6.75 </a:t>
            </a:r>
            <a:r>
              <a:rPr lang="en-US" dirty="0" err="1" smtClean="0"/>
              <a:t>geV</a:t>
            </a:r>
            <a:r>
              <a:rPr lang="en-US" dirty="0" smtClean="0"/>
              <a:t> C </a:t>
            </a:r>
            <a:r>
              <a:rPr lang="en-US" dirty="0">
                <a:sym typeface="Wingdings" panose="05000000000000000000" pitchFamily="2" charset="2"/>
              </a:rPr>
              <a:t>+  </a:t>
            </a:r>
            <a:r>
              <a:rPr lang="en-US" dirty="0" smtClean="0">
                <a:sym typeface="Wingdings" panose="05000000000000000000" pitchFamily="2" charset="2"/>
              </a:rPr>
              <a:t>0.0539 </a:t>
            </a:r>
            <a:r>
              <a:rPr lang="el-GR" dirty="0" smtClean="0">
                <a:sym typeface="Wingdings" panose="05000000000000000000" pitchFamily="2" charset="2"/>
              </a:rPr>
              <a:t>μ</a:t>
            </a:r>
            <a:r>
              <a:rPr lang="en-US" baseline="30000" dirty="0" smtClean="0">
                <a:sym typeface="Wingdings" panose="05000000000000000000" pitchFamily="2" charset="2"/>
              </a:rPr>
              <a:t>+</a:t>
            </a:r>
            <a:r>
              <a:rPr lang="en-US" dirty="0" smtClean="0">
                <a:sym typeface="Wingdings" panose="05000000000000000000" pitchFamily="2" charset="2"/>
              </a:rPr>
              <a:t>/p</a:t>
            </a:r>
          </a:p>
          <a:p>
            <a:pPr lvl="1"/>
            <a:r>
              <a:rPr lang="en-US" dirty="0"/>
              <a:t>6.75 </a:t>
            </a:r>
            <a:r>
              <a:rPr lang="en-US" dirty="0" err="1"/>
              <a:t>geV</a:t>
            </a:r>
            <a:r>
              <a:rPr lang="en-US" dirty="0"/>
              <a:t> C </a:t>
            </a:r>
            <a:r>
              <a:rPr lang="en-US" dirty="0" smtClean="0">
                <a:sym typeface="Wingdings" panose="05000000000000000000" pitchFamily="2" charset="2"/>
              </a:rPr>
              <a:t>- 0.0430</a:t>
            </a:r>
            <a:r>
              <a:rPr lang="el-GR" dirty="0" smtClean="0">
                <a:sym typeface="Wingdings" panose="05000000000000000000" pitchFamily="2" charset="2"/>
              </a:rPr>
              <a:t>μ</a:t>
            </a:r>
            <a:r>
              <a:rPr lang="en-US" baseline="30000" dirty="0" smtClean="0">
                <a:sym typeface="Wingdings" panose="05000000000000000000" pitchFamily="2" charset="2"/>
              </a:rPr>
              <a:t>-</a:t>
            </a:r>
            <a:r>
              <a:rPr lang="en-US" dirty="0" smtClean="0">
                <a:sym typeface="Wingdings" panose="05000000000000000000" pitchFamily="2" charset="2"/>
              </a:rPr>
              <a:t>/</a:t>
            </a:r>
            <a:r>
              <a:rPr lang="en-US" dirty="0">
                <a:sym typeface="Wingdings" panose="05000000000000000000" pitchFamily="2" charset="2"/>
              </a:rPr>
              <a:t>p</a:t>
            </a:r>
          </a:p>
          <a:p>
            <a:pPr marL="457200" lvl="1" indent="0">
              <a:buNone/>
            </a:pPr>
            <a:r>
              <a:rPr lang="en-US" dirty="0" smtClean="0"/>
              <a:t>~10% worse than baseline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9440" y="800100"/>
            <a:ext cx="4470400" cy="5524500"/>
          </a:xfrm>
        </p:spPr>
        <p:txBody>
          <a:bodyPr/>
          <a:lstStyle/>
          <a:p>
            <a:r>
              <a:rPr lang="en-US" smtClean="0"/>
              <a:t>Tweak of reference particle to fit ICOOL features </a:t>
            </a:r>
            <a:r>
              <a:rPr lang="en-US" sz="1600" smtClean="0"/>
              <a:t>(for 100atm)</a:t>
            </a:r>
            <a:endParaRPr lang="en-US" smtClean="0"/>
          </a:p>
          <a:p>
            <a:pPr marL="457200" lvl="1" indent="0">
              <a:buNone/>
            </a:pPr>
            <a:r>
              <a:rPr lang="en-US" b="1">
                <a:latin typeface="Arial Narrow" panose="020B0606020202030204" pitchFamily="34" charset="0"/>
              </a:rPr>
              <a:t>REFP</a:t>
            </a:r>
          </a:p>
          <a:p>
            <a:pPr marL="457200" lvl="1" indent="0">
              <a:buNone/>
            </a:pPr>
            <a:r>
              <a:rPr lang="en-US" b="1">
                <a:latin typeface="Arial Narrow" panose="020B0606020202030204" pitchFamily="34" charset="0"/>
              </a:rPr>
              <a:t>2 0.250 0. </a:t>
            </a:r>
            <a:r>
              <a:rPr lang="en-US" b="1" smtClean="0">
                <a:latin typeface="Arial Narrow" panose="020B0606020202030204" pitchFamily="34" charset="0"/>
              </a:rPr>
              <a:t>1.55 </a:t>
            </a:r>
            <a:r>
              <a:rPr lang="en-US" b="1">
                <a:latin typeface="Arial Narrow" panose="020B0606020202030204" pitchFamily="34" charset="0"/>
              </a:rPr>
              <a:t>4</a:t>
            </a:r>
          </a:p>
          <a:p>
            <a:pPr marL="457200" lvl="1" indent="0">
              <a:buNone/>
            </a:pPr>
            <a:r>
              <a:rPr lang="en-US" b="1">
                <a:latin typeface="Arial Narrow" panose="020B0606020202030204" pitchFamily="34" charset="0"/>
              </a:rPr>
              <a:t>REF2</a:t>
            </a:r>
          </a:p>
          <a:p>
            <a:pPr marL="457200" lvl="1" indent="0">
              <a:buNone/>
            </a:pPr>
            <a:r>
              <a:rPr lang="en-US" b="1">
                <a:latin typeface="Arial Narrow" panose="020B0606020202030204" pitchFamily="34" charset="0"/>
              </a:rPr>
              <a:t>2 0.154 0. </a:t>
            </a:r>
            <a:r>
              <a:rPr lang="en-US" b="1" smtClean="0">
                <a:latin typeface="Arial Narrow" panose="020B0606020202030204" pitchFamily="34" charset="0"/>
              </a:rPr>
              <a:t>6.9</a:t>
            </a:r>
          </a:p>
          <a:p>
            <a:pPr lvl="1"/>
            <a:r>
              <a:rPr lang="en-US" b="1" smtClean="0"/>
              <a:t>use phase model 4</a:t>
            </a:r>
          </a:p>
          <a:p>
            <a:pPr lvl="2"/>
            <a:r>
              <a:rPr lang="en-US" b="1" smtClean="0">
                <a:latin typeface="+mj-lt"/>
              </a:rPr>
              <a:t>tracks reference particles energy loss in drft/absorber but not  in rf</a:t>
            </a:r>
          </a:p>
          <a:p>
            <a:pPr lvl="2"/>
            <a:r>
              <a:rPr lang="en-US" b="1" smtClean="0">
                <a:latin typeface="+mj-lt"/>
              </a:rPr>
              <a:t>fixed energy gain.loss in rf </a:t>
            </a:r>
          </a:p>
          <a:p>
            <a:pPr lvl="1"/>
            <a:r>
              <a:rPr lang="en-US" b="1" smtClean="0">
                <a:latin typeface="+mj-lt"/>
              </a:rPr>
              <a:t>ref particle acceleration fitted to  end at ~245 MeV/c</a:t>
            </a:r>
            <a:endParaRPr lang="en-US" b="1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2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FrontEnd variations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Reduce </a:t>
            </a:r>
            <a:r>
              <a:rPr lang="en-US" dirty="0" err="1" smtClean="0"/>
              <a:t>buncher</a:t>
            </a:r>
            <a:r>
              <a:rPr lang="en-US" dirty="0" smtClean="0"/>
              <a:t> gas to </a:t>
            </a:r>
            <a:r>
              <a:rPr lang="en-US" dirty="0" smtClean="0"/>
              <a:t> 17 </a:t>
            </a:r>
            <a:r>
              <a:rPr lang="en-US" dirty="0" err="1" smtClean="0"/>
              <a:t>atm</a:t>
            </a:r>
            <a:endParaRPr lang="en-US" dirty="0" smtClean="0"/>
          </a:p>
          <a:p>
            <a:pPr lvl="1"/>
            <a:r>
              <a:rPr lang="en-US" dirty="0" smtClean="0"/>
              <a:t>~ 10% better </a:t>
            </a:r>
          </a:p>
          <a:p>
            <a:pPr lvl="1"/>
            <a:r>
              <a:rPr lang="en-US" dirty="0" smtClean="0"/>
              <a:t>back to ~ baseline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~</a:t>
            </a:r>
            <a:r>
              <a:rPr lang="en-US" dirty="0" smtClean="0">
                <a:sym typeface="Wingdings" panose="05000000000000000000" pitchFamily="2" charset="2"/>
              </a:rPr>
              <a:t>0.062 </a:t>
            </a:r>
            <a:r>
              <a:rPr lang="el-GR" dirty="0">
                <a:sym typeface="Wingdings" panose="05000000000000000000" pitchFamily="2" charset="2"/>
              </a:rPr>
              <a:t>μ</a:t>
            </a:r>
            <a:r>
              <a:rPr lang="en-US" baseline="30000" dirty="0">
                <a:sym typeface="Wingdings" panose="05000000000000000000" pitchFamily="2" charset="2"/>
              </a:rPr>
              <a:t>+</a:t>
            </a:r>
            <a:r>
              <a:rPr lang="en-US" dirty="0">
                <a:sym typeface="Wingdings" panose="05000000000000000000" pitchFamily="2" charset="2"/>
              </a:rPr>
              <a:t>/p</a:t>
            </a:r>
          </a:p>
          <a:p>
            <a:pPr lvl="1"/>
            <a:endParaRPr lang="en-US" dirty="0"/>
          </a:p>
          <a:p>
            <a:r>
              <a:rPr lang="en-US" dirty="0" smtClean="0"/>
              <a:t>decelerating rotator or constant energy rotator?</a:t>
            </a:r>
          </a:p>
          <a:p>
            <a:pPr lvl="1"/>
            <a:r>
              <a:rPr lang="en-US" dirty="0" smtClean="0"/>
              <a:t>C </a:t>
            </a:r>
            <a:r>
              <a:rPr lang="en-US" dirty="0" smtClean="0">
                <a:sym typeface="Wingdings" panose="05000000000000000000" pitchFamily="2" charset="2"/>
              </a:rPr>
              <a:t> ~0.063 </a:t>
            </a:r>
            <a:r>
              <a:rPr lang="el-GR" dirty="0">
                <a:sym typeface="Wingdings" panose="05000000000000000000" pitchFamily="2" charset="2"/>
              </a:rPr>
              <a:t>μ</a:t>
            </a:r>
            <a:r>
              <a:rPr lang="en-US" baseline="30000" dirty="0">
                <a:sym typeface="Wingdings" panose="05000000000000000000" pitchFamily="2" charset="2"/>
              </a:rPr>
              <a:t>+</a:t>
            </a:r>
            <a:r>
              <a:rPr lang="en-US" dirty="0">
                <a:sym typeface="Wingdings" panose="05000000000000000000" pitchFamily="2" charset="2"/>
              </a:rPr>
              <a:t>/p</a:t>
            </a:r>
          </a:p>
          <a:p>
            <a:pPr lvl="1"/>
            <a:r>
              <a:rPr lang="en-US" dirty="0" smtClean="0"/>
              <a:t>about the same</a:t>
            </a:r>
          </a:p>
          <a:p>
            <a:pPr lvl="1"/>
            <a:r>
              <a:rPr lang="en-US" dirty="0" smtClean="0"/>
              <a:t>no real advantage/disadvantage in deceleration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2040" y="779780"/>
            <a:ext cx="3810000" cy="5524500"/>
          </a:xfrm>
        </p:spPr>
        <p:txBody>
          <a:bodyPr/>
          <a:lstStyle/>
          <a:p>
            <a:r>
              <a:rPr lang="en-US" dirty="0" smtClean="0"/>
              <a:t>Note initial beam is “cooled”, but only in one dimension </a:t>
            </a:r>
          </a:p>
          <a:p>
            <a:pPr lvl="1"/>
            <a:r>
              <a:rPr lang="en-US" dirty="0" smtClean="0"/>
              <a:t>B = 2 T </a:t>
            </a:r>
            <a:r>
              <a:rPr lang="en-US" dirty="0" smtClean="0"/>
              <a:t>– no field flip </a:t>
            </a:r>
          </a:p>
          <a:p>
            <a:pPr lvl="1"/>
            <a:r>
              <a:rPr lang="en-US" dirty="0" smtClean="0"/>
              <a:t>Angular momentum increases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712996"/>
              </p:ext>
            </p:extLst>
          </p:nvPr>
        </p:nvGraphicFramePr>
        <p:xfrm>
          <a:off x="4754880" y="2931160"/>
          <a:ext cx="4389120" cy="15595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589280"/>
                <a:gridCol w="894080"/>
                <a:gridCol w="955040"/>
                <a:gridCol w="995680"/>
                <a:gridCol w="955040"/>
              </a:tblGrid>
              <a:tr h="462280">
                <a:tc>
                  <a:txBody>
                    <a:bodyPr/>
                    <a:lstStyle/>
                    <a:p>
                      <a:r>
                        <a:rPr lang="en-US" smtClean="0"/>
                        <a:t>z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mtClean="0"/>
                        <a:t>ε</a:t>
                      </a:r>
                      <a:r>
                        <a:rPr lang="en-US" baseline="-25000" smtClean="0"/>
                        <a:t>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ℓ=L/2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mtClean="0"/>
                        <a:t>ε</a:t>
                      </a:r>
                      <a:r>
                        <a:rPr lang="en-US" baseline="-25000" smtClean="0"/>
                        <a:t>+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mtClean="0"/>
                        <a:t>ε</a:t>
                      </a:r>
                      <a:r>
                        <a:rPr lang="en-US" baseline="-25000" smtClean="0"/>
                        <a:t>-</a:t>
                      </a:r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mtClean="0"/>
                        <a:t>59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0.0184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0.0054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0.0246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0.0138</a:t>
                      </a:r>
                      <a:endParaRPr lang="en-US" sz="1600"/>
                    </a:p>
                  </a:txBody>
                  <a:tcPr/>
                </a:tc>
              </a:tr>
              <a:tr h="293370">
                <a:tc>
                  <a:txBody>
                    <a:bodyPr/>
                    <a:lstStyle/>
                    <a:p>
                      <a:r>
                        <a:rPr lang="en-US" smtClean="0"/>
                        <a:t>78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0,0173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0.0059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0.0243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0.0124</a:t>
                      </a:r>
                      <a:endParaRPr lang="en-US" sz="1600"/>
                    </a:p>
                  </a:txBody>
                  <a:tcPr/>
                </a:tc>
              </a:tr>
              <a:tr h="293370">
                <a:tc>
                  <a:txBody>
                    <a:bodyPr/>
                    <a:lstStyle/>
                    <a:p>
                      <a:r>
                        <a:rPr lang="en-US" smtClean="0"/>
                        <a:t>102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0.0151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0.0074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0.0242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0.0095</a:t>
                      </a:r>
                      <a:endParaRPr lang="en-US" sz="160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649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8" y="1316487"/>
            <a:ext cx="3929213" cy="18113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Compare 17/34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71" y="4775200"/>
            <a:ext cx="3810000" cy="1677851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29" y="3127810"/>
            <a:ext cx="3810000" cy="176783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71841" y="1070581"/>
            <a:ext cx="1091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600 </a:t>
            </a:r>
            <a:r>
              <a:rPr lang="en-US" sz="1400" smtClean="0"/>
              <a:t>MeV/c</a:t>
            </a:r>
            <a:endParaRPr lang="en-US" sz="1400"/>
          </a:p>
        </p:txBody>
      </p:sp>
      <p:sp>
        <p:nvSpPr>
          <p:cNvPr id="10" name="TextBox 9"/>
          <p:cNvSpPr txBox="1"/>
          <p:nvPr/>
        </p:nvSpPr>
        <p:spPr>
          <a:xfrm>
            <a:off x="-153653" y="4605923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-</a:t>
            </a:r>
            <a:r>
              <a:rPr lang="en-US" b="1" smtClean="0"/>
              <a:t>20m</a:t>
            </a:r>
            <a:endParaRPr lang="en-US" b="1"/>
          </a:p>
        </p:txBody>
      </p:sp>
      <p:sp>
        <p:nvSpPr>
          <p:cNvPr id="11" name="TextBox 10"/>
          <p:cNvSpPr txBox="1"/>
          <p:nvPr/>
        </p:nvSpPr>
        <p:spPr>
          <a:xfrm>
            <a:off x="3628399" y="460592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40m</a:t>
            </a:r>
            <a:endParaRPr lang="en-US"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558" y="1239859"/>
            <a:ext cx="3820159" cy="18048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558" y="3044682"/>
            <a:ext cx="3820159" cy="17305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558" y="4775200"/>
            <a:ext cx="3820159" cy="16401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41427" y="860833"/>
            <a:ext cx="1385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34 --- 34 atm</a:t>
            </a:r>
            <a:endParaRPr lang="en-US" b="1"/>
          </a:p>
        </p:txBody>
      </p:sp>
      <p:sp>
        <p:nvSpPr>
          <p:cNvPr id="14" name="TextBox 13"/>
          <p:cNvSpPr txBox="1"/>
          <p:nvPr/>
        </p:nvSpPr>
        <p:spPr>
          <a:xfrm>
            <a:off x="6199979" y="843956"/>
            <a:ext cx="1385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17 --- 34 atm</a:t>
            </a:r>
            <a:endParaRPr lang="en-US" b="1"/>
          </a:p>
        </p:txBody>
      </p:sp>
      <p:sp>
        <p:nvSpPr>
          <p:cNvPr id="15" name="TextBox 14"/>
          <p:cNvSpPr txBox="1"/>
          <p:nvPr/>
        </p:nvSpPr>
        <p:spPr>
          <a:xfrm>
            <a:off x="1955112" y="1803717"/>
            <a:ext cx="1143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CC0099"/>
                </a:solidFill>
              </a:rPr>
              <a:t>0.058 </a:t>
            </a:r>
            <a:r>
              <a:rPr lang="el-GR" b="1" smtClean="0">
                <a:solidFill>
                  <a:srgbClr val="CC0099"/>
                </a:solidFill>
              </a:rPr>
              <a:t>μ</a:t>
            </a:r>
            <a:r>
              <a:rPr lang="en-US" b="1" baseline="30000" smtClean="0">
                <a:solidFill>
                  <a:srgbClr val="CC0099"/>
                </a:solidFill>
              </a:rPr>
              <a:t>+</a:t>
            </a:r>
            <a:r>
              <a:rPr lang="en-US" b="1" smtClean="0">
                <a:solidFill>
                  <a:srgbClr val="CC0099"/>
                </a:solidFill>
              </a:rPr>
              <a:t>/p</a:t>
            </a:r>
            <a:endParaRPr lang="en-US" b="1">
              <a:solidFill>
                <a:srgbClr val="CC0099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13664" y="1473686"/>
            <a:ext cx="11432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rgbClr val="CC0099"/>
                </a:solidFill>
              </a:rPr>
              <a:t>0.065 </a:t>
            </a:r>
            <a:r>
              <a:rPr lang="el-GR" b="1">
                <a:solidFill>
                  <a:srgbClr val="CC0099"/>
                </a:solidFill>
              </a:rPr>
              <a:t>μ</a:t>
            </a:r>
            <a:r>
              <a:rPr lang="en-US" b="1" baseline="30000">
                <a:solidFill>
                  <a:srgbClr val="CC0099"/>
                </a:solidFill>
              </a:rPr>
              <a:t>+</a:t>
            </a:r>
            <a:r>
              <a:rPr lang="en-US" b="1">
                <a:solidFill>
                  <a:srgbClr val="CC0099"/>
                </a:solidFill>
              </a:rPr>
              <a:t>/p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05199" y="443664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40m</a:t>
            </a:r>
            <a:endParaRPr lang="en-US" b="1"/>
          </a:p>
        </p:txBody>
      </p:sp>
      <p:sp>
        <p:nvSpPr>
          <p:cNvPr id="18" name="TextBox 17"/>
          <p:cNvSpPr txBox="1"/>
          <p:nvPr/>
        </p:nvSpPr>
        <p:spPr>
          <a:xfrm>
            <a:off x="4763807" y="4618075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-</a:t>
            </a:r>
            <a:r>
              <a:rPr lang="en-US" b="1" smtClean="0"/>
              <a:t>20m</a:t>
            </a:r>
            <a:endParaRPr lang="en-US" b="1"/>
          </a:p>
        </p:txBody>
      </p:sp>
      <p:sp>
        <p:nvSpPr>
          <p:cNvPr id="19" name="TextBox 18"/>
          <p:cNvSpPr txBox="1"/>
          <p:nvPr/>
        </p:nvSpPr>
        <p:spPr>
          <a:xfrm>
            <a:off x="935094" y="2184926"/>
            <a:ext cx="990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z = 72 m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7173" y="3437523"/>
            <a:ext cx="11047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z = 108 m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4728" y="5279740"/>
            <a:ext cx="11047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z = 150 m</a:t>
            </a:r>
            <a:endParaRPr lang="en-US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35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Increase rotator to 100atm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Buncher</a:t>
            </a:r>
            <a:r>
              <a:rPr lang="en-US" dirty="0" smtClean="0"/>
              <a:t> at 17atm</a:t>
            </a:r>
          </a:p>
          <a:p>
            <a:pPr lvl="1"/>
            <a:r>
              <a:rPr lang="en-US" dirty="0" smtClean="0"/>
              <a:t>LESS INITIAL LOSS</a:t>
            </a:r>
          </a:p>
          <a:p>
            <a:r>
              <a:rPr lang="en-US" dirty="0" smtClean="0"/>
              <a:t>With V </a:t>
            </a:r>
            <a:r>
              <a:rPr lang="en-US" dirty="0" smtClean="0"/>
              <a:t>= 20/25/28</a:t>
            </a:r>
            <a:endParaRPr lang="en-US" dirty="0" smtClean="0"/>
          </a:p>
          <a:p>
            <a:pPr lvl="1"/>
            <a:r>
              <a:rPr lang="en-US" b="1" dirty="0"/>
              <a:t>~</a:t>
            </a:r>
            <a:r>
              <a:rPr lang="en-US" b="1" dirty="0" smtClean="0"/>
              <a:t>0.059 </a:t>
            </a:r>
            <a:r>
              <a:rPr lang="el-GR" b="1" dirty="0" smtClean="0"/>
              <a:t>μ</a:t>
            </a:r>
            <a:r>
              <a:rPr lang="en-US" b="1" dirty="0"/>
              <a:t>/p   (C 6.75)</a:t>
            </a:r>
          </a:p>
          <a:p>
            <a:pPr lvl="1"/>
            <a:r>
              <a:rPr lang="en-US" dirty="0" smtClean="0"/>
              <a:t>~10% less than 17/34</a:t>
            </a:r>
            <a:endParaRPr lang="en-US" dirty="0"/>
          </a:p>
          <a:p>
            <a:r>
              <a:rPr lang="en-US" dirty="0" smtClean="0"/>
              <a:t>Increase Rotator gradient to 28 MV/m</a:t>
            </a:r>
          </a:p>
          <a:p>
            <a:pPr lvl="1"/>
            <a:r>
              <a:rPr lang="en-US" dirty="0" smtClean="0"/>
              <a:t>to compensate energy loss </a:t>
            </a:r>
          </a:p>
          <a:p>
            <a:r>
              <a:rPr lang="en-US" dirty="0" smtClean="0"/>
              <a:t>Fairly good performance</a:t>
            </a:r>
          </a:p>
          <a:p>
            <a:pPr lvl="1"/>
            <a:r>
              <a:rPr lang="en-US" dirty="0" smtClean="0"/>
              <a:t>~</a:t>
            </a:r>
            <a:r>
              <a:rPr lang="en-US" dirty="0" smtClean="0"/>
              <a:t>0.063 </a:t>
            </a:r>
            <a:r>
              <a:rPr lang="el-GR" dirty="0" smtClean="0"/>
              <a:t>μ</a:t>
            </a:r>
            <a:r>
              <a:rPr lang="en-US" dirty="0" smtClean="0"/>
              <a:t>/p   (C 6.75)</a:t>
            </a:r>
          </a:p>
          <a:p>
            <a:r>
              <a:rPr lang="en-US" dirty="0" err="1" smtClean="0"/>
              <a:t>Buncher</a:t>
            </a:r>
            <a:r>
              <a:rPr lang="en-US" dirty="0" smtClean="0"/>
              <a:t> at 34 </a:t>
            </a:r>
            <a:r>
              <a:rPr lang="en-US" dirty="0" err="1" smtClean="0"/>
              <a:t>atm</a:t>
            </a:r>
            <a:endParaRPr lang="en-US" dirty="0" smtClean="0"/>
          </a:p>
          <a:p>
            <a:pPr lvl="1"/>
            <a:r>
              <a:rPr lang="en-US" dirty="0"/>
              <a:t>~</a:t>
            </a:r>
            <a:r>
              <a:rPr lang="en-US" dirty="0" smtClean="0"/>
              <a:t>0.058 </a:t>
            </a:r>
            <a:r>
              <a:rPr lang="el-GR" dirty="0" smtClean="0"/>
              <a:t>μ</a:t>
            </a:r>
            <a:r>
              <a:rPr lang="en-US" dirty="0"/>
              <a:t>/p   (C 6.75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V = 22/28/30 </a:t>
            </a:r>
            <a:r>
              <a:rPr lang="en-US" dirty="0" smtClean="0"/>
              <a:t>MV/m</a:t>
            </a:r>
          </a:p>
          <a:p>
            <a:pPr lvl="1"/>
            <a:r>
              <a:rPr lang="en-US" dirty="0" smtClean="0"/>
              <a:t>worse than 17/100 case</a:t>
            </a:r>
          </a:p>
          <a:p>
            <a:pPr marL="40005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More cooling in Rotator</a:t>
            </a:r>
          </a:p>
          <a:p>
            <a:pPr lvl="1"/>
            <a:r>
              <a:rPr lang="en-US" smtClean="0"/>
              <a:t>1-D cooling (2T solenoid)</a:t>
            </a:r>
          </a:p>
          <a:p>
            <a:pPr lvl="1"/>
            <a:r>
              <a:rPr lang="en-US" smtClean="0"/>
              <a:t>one mode highly damped</a:t>
            </a:r>
          </a:p>
          <a:p>
            <a:r>
              <a:rPr lang="en-US" smtClean="0"/>
              <a:t>Significant initiation of cooling</a:t>
            </a:r>
          </a:p>
          <a:p>
            <a:pPr lvl="1"/>
            <a:r>
              <a:rPr lang="en-US" smtClean="0"/>
              <a:t>(integrating rotator/cooler)</a:t>
            </a:r>
          </a:p>
          <a:p>
            <a:pPr lvl="1"/>
            <a:r>
              <a:rPr lang="en-US" smtClean="0"/>
              <a:t>shortens following cooler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055517"/>
              </p:ext>
            </p:extLst>
          </p:nvPr>
        </p:nvGraphicFramePr>
        <p:xfrm>
          <a:off x="4627154" y="3642360"/>
          <a:ext cx="4389120" cy="15595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589280"/>
                <a:gridCol w="894080"/>
                <a:gridCol w="955040"/>
                <a:gridCol w="995680"/>
                <a:gridCol w="955040"/>
              </a:tblGrid>
              <a:tr h="462280">
                <a:tc>
                  <a:txBody>
                    <a:bodyPr/>
                    <a:lstStyle/>
                    <a:p>
                      <a:r>
                        <a:rPr lang="en-US" smtClean="0"/>
                        <a:t>z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mtClean="0"/>
                        <a:t>ε</a:t>
                      </a:r>
                      <a:r>
                        <a:rPr lang="en-US" baseline="-25000" smtClean="0"/>
                        <a:t>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ℓ=L/2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mtClean="0"/>
                        <a:t>ε</a:t>
                      </a:r>
                      <a:r>
                        <a:rPr lang="en-US" baseline="-25000" smtClean="0"/>
                        <a:t>+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mtClean="0"/>
                        <a:t>ε</a:t>
                      </a:r>
                      <a:r>
                        <a:rPr lang="en-US" baseline="-25000" smtClean="0"/>
                        <a:t>-</a:t>
                      </a:r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mtClean="0"/>
                        <a:t>77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0.0176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0.0061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0.0248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0.0124</a:t>
                      </a:r>
                      <a:endParaRPr lang="en-US" sz="1600"/>
                    </a:p>
                  </a:txBody>
                  <a:tcPr/>
                </a:tc>
              </a:tr>
              <a:tr h="293370">
                <a:tc>
                  <a:txBody>
                    <a:bodyPr/>
                    <a:lstStyle/>
                    <a:p>
                      <a:r>
                        <a:rPr lang="en-US" smtClean="0"/>
                        <a:t>89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0,0144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0.0077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0.0241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0.0087</a:t>
                      </a:r>
                      <a:endParaRPr lang="en-US" sz="1600"/>
                    </a:p>
                  </a:txBody>
                  <a:tcPr/>
                </a:tc>
              </a:tr>
              <a:tr h="293370">
                <a:tc>
                  <a:txBody>
                    <a:bodyPr/>
                    <a:lstStyle/>
                    <a:p>
                      <a:r>
                        <a:rPr lang="en-US" smtClean="0"/>
                        <a:t>102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0.0128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0.0088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0.0242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0.0066</a:t>
                      </a:r>
                      <a:endParaRPr lang="en-US" sz="160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00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Beam difference notes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00100"/>
            <a:ext cx="7848600" cy="5524500"/>
          </a:xfrm>
        </p:spPr>
        <p:txBody>
          <a:bodyPr/>
          <a:lstStyle/>
          <a:p>
            <a:r>
              <a:rPr lang="en-US" smtClean="0"/>
              <a:t>Most of loss in intrinsic performance is from gas in buncher</a:t>
            </a:r>
          </a:p>
          <a:p>
            <a:pPr lvl="1"/>
            <a:r>
              <a:rPr lang="en-US" smtClean="0"/>
              <a:t>Beam enters completely unbunched </a:t>
            </a:r>
          </a:p>
          <a:p>
            <a:pPr lvl="1"/>
            <a:r>
              <a:rPr lang="en-US" smtClean="0"/>
              <a:t>Initial rf is weak; and slowly increases</a:t>
            </a:r>
          </a:p>
          <a:p>
            <a:pPr lvl="2"/>
            <a:endParaRPr lang="en-US" smtClean="0"/>
          </a:p>
          <a:p>
            <a:r>
              <a:rPr lang="en-US" smtClean="0"/>
              <a:t>After some initial loss, SIMILAR TO GAS-FREE BASELINE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" y="3046028"/>
            <a:ext cx="5555432" cy="37254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35962" y="4739454"/>
            <a:ext cx="1972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C3300"/>
                </a:solidFill>
              </a:rPr>
              <a:t>N: </a:t>
            </a:r>
            <a:r>
              <a:rPr lang="el-GR" b="1" dirty="0" smtClean="0">
                <a:solidFill>
                  <a:srgbClr val="CC3300"/>
                </a:solidFill>
              </a:rPr>
              <a:t>ε</a:t>
            </a:r>
            <a:r>
              <a:rPr lang="en-US" b="1" baseline="-25000" dirty="0" smtClean="0">
                <a:solidFill>
                  <a:srgbClr val="CC3300"/>
                </a:solidFill>
              </a:rPr>
              <a:t>T</a:t>
            </a:r>
            <a:r>
              <a:rPr lang="en-US" b="1" dirty="0" smtClean="0">
                <a:solidFill>
                  <a:srgbClr val="CC3300"/>
                </a:solidFill>
              </a:rPr>
              <a:t>&lt;0.03; </a:t>
            </a:r>
            <a:r>
              <a:rPr lang="en-US" b="1" smtClean="0">
                <a:solidFill>
                  <a:srgbClr val="CC3300"/>
                </a:solidFill>
              </a:rPr>
              <a:t>A</a:t>
            </a:r>
            <a:r>
              <a:rPr lang="en-US" b="1" baseline="-25000" smtClean="0">
                <a:solidFill>
                  <a:srgbClr val="CC3300"/>
                </a:solidFill>
              </a:rPr>
              <a:t>L</a:t>
            </a:r>
            <a:r>
              <a:rPr lang="en-US" b="1" smtClean="0">
                <a:solidFill>
                  <a:srgbClr val="CC3300"/>
                </a:solidFill>
              </a:rPr>
              <a:t>&lt;0.2 </a:t>
            </a:r>
            <a:endParaRPr lang="en-US" b="1" dirty="0">
              <a:solidFill>
                <a:srgbClr val="CC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12280" y="5626817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0.025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969186" y="5078008"/>
            <a:ext cx="583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0.05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969183" y="3896343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0.10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969186" y="6167828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0.0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60940" y="3268246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0.125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900562" y="4428106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0.075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2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Continue Cooling with  </a:t>
            </a:r>
            <a:r>
              <a:rPr lang="en-US" smtClean="0">
                <a:sym typeface="Wingdings" panose="05000000000000000000" pitchFamily="2" charset="2"/>
              </a:rPr>
              <a:t>H2  Gas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00100"/>
            <a:ext cx="8092440" cy="5524500"/>
          </a:xfrm>
        </p:spPr>
        <p:txBody>
          <a:bodyPr/>
          <a:lstStyle/>
          <a:p>
            <a:r>
              <a:rPr lang="en-US" dirty="0" smtClean="0"/>
              <a:t>Previous cases used baseline front end cooling</a:t>
            </a:r>
          </a:p>
          <a:p>
            <a:pPr lvl="1"/>
            <a:r>
              <a:rPr lang="en-US" dirty="0" smtClean="0"/>
              <a:t>2 </a:t>
            </a:r>
            <a:r>
              <a:rPr lang="en-US" dirty="0" err="1" smtClean="0"/>
              <a:t>LiH</a:t>
            </a:r>
            <a:r>
              <a:rPr lang="en-US" dirty="0" smtClean="0"/>
              <a:t> </a:t>
            </a:r>
            <a:r>
              <a:rPr lang="en-US" dirty="0" smtClean="0"/>
              <a:t>1.5 cm </a:t>
            </a:r>
            <a:r>
              <a:rPr lang="en-US" dirty="0" smtClean="0"/>
              <a:t>absorbers per cell</a:t>
            </a:r>
          </a:p>
          <a:p>
            <a:r>
              <a:rPr lang="en-US" dirty="0" smtClean="0"/>
              <a:t>240 </a:t>
            </a:r>
            <a:r>
              <a:rPr lang="en-US" dirty="0" err="1" smtClean="0"/>
              <a:t>atm</a:t>
            </a:r>
            <a:r>
              <a:rPr lang="en-US" dirty="0" smtClean="0"/>
              <a:t> of H</a:t>
            </a:r>
            <a:r>
              <a:rPr lang="en-US" baseline="-25000" dirty="0" smtClean="0"/>
              <a:t>2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~8.3 MV/m loss from gas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Preliminary results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Throughput improved to ~0.068 </a:t>
            </a:r>
            <a:r>
              <a:rPr lang="el-GR" dirty="0" smtClean="0">
                <a:latin typeface="Arial"/>
                <a:cs typeface="Arial"/>
                <a:sym typeface="Wingdings" panose="05000000000000000000" pitchFamily="2" charset="2"/>
              </a:rPr>
              <a:t>μ</a:t>
            </a:r>
            <a:r>
              <a:rPr lang="en-US" baseline="30000" dirty="0" smtClean="0">
                <a:latin typeface="Arial"/>
                <a:cs typeface="Arial"/>
                <a:sym typeface="Wingdings" panose="05000000000000000000" pitchFamily="2" charset="2"/>
              </a:rPr>
              <a:t>+</a:t>
            </a:r>
            <a:r>
              <a:rPr lang="en-US" dirty="0" smtClean="0">
                <a:latin typeface="Arial"/>
                <a:cs typeface="Arial"/>
                <a:sym typeface="Wingdings" panose="05000000000000000000" pitchFamily="2" charset="2"/>
              </a:rPr>
              <a:t>/6.75 GeV proton C target</a:t>
            </a:r>
            <a:endParaRPr lang="en-US" dirty="0" smtClean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5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Low-E capture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00100"/>
            <a:ext cx="4292600" cy="3555332"/>
          </a:xfrm>
        </p:spPr>
        <p:txBody>
          <a:bodyPr/>
          <a:lstStyle/>
          <a:p>
            <a:r>
              <a:rPr lang="en-US" dirty="0" smtClean="0"/>
              <a:t>Capture at low momentum</a:t>
            </a:r>
          </a:p>
          <a:p>
            <a:pPr lvl="1"/>
            <a:r>
              <a:rPr lang="en-US" dirty="0" smtClean="0"/>
              <a:t>prepare beam for low-E </a:t>
            </a:r>
            <a:r>
              <a:rPr lang="el-GR" dirty="0" smtClean="0">
                <a:cs typeface="Arial"/>
              </a:rPr>
              <a:t>μ</a:t>
            </a:r>
            <a:r>
              <a:rPr lang="en-US" dirty="0" smtClean="0">
                <a:cs typeface="Arial"/>
              </a:rPr>
              <a:t> experiment</a:t>
            </a:r>
          </a:p>
          <a:p>
            <a:r>
              <a:rPr lang="en-US" dirty="0" smtClean="0">
                <a:cs typeface="Arial"/>
              </a:rPr>
              <a:t>Somewhat scaled back version of front end </a:t>
            </a:r>
          </a:p>
          <a:p>
            <a:pPr lvl="1"/>
            <a:r>
              <a:rPr lang="en-US" dirty="0" smtClean="0">
                <a:cs typeface="Arial"/>
              </a:rPr>
              <a:t>30.4m drift</a:t>
            </a:r>
          </a:p>
          <a:p>
            <a:pPr lvl="1"/>
            <a:r>
              <a:rPr lang="en-US" dirty="0" smtClean="0">
                <a:cs typeface="Arial"/>
              </a:rPr>
              <a:t>shorter </a:t>
            </a:r>
            <a:r>
              <a:rPr lang="en-US" dirty="0" err="1" smtClean="0">
                <a:cs typeface="Arial"/>
              </a:rPr>
              <a:t>buncher</a:t>
            </a:r>
            <a:r>
              <a:rPr lang="en-US" dirty="0" smtClean="0">
                <a:cs typeface="Arial"/>
              </a:rPr>
              <a:t> /rotator</a:t>
            </a:r>
          </a:p>
          <a:p>
            <a:pPr lvl="2"/>
            <a:r>
              <a:rPr lang="en-US" dirty="0" smtClean="0">
                <a:cs typeface="Arial"/>
              </a:rPr>
              <a:t>12 m  </a:t>
            </a:r>
            <a:r>
              <a:rPr lang="en-US" dirty="0" smtClean="0">
                <a:cs typeface="Arial"/>
              </a:rPr>
              <a:t>/ </a:t>
            </a:r>
            <a:r>
              <a:rPr lang="en-US" dirty="0" smtClean="0">
                <a:cs typeface="Arial"/>
              </a:rPr>
              <a:t>13.5 m</a:t>
            </a:r>
            <a:endParaRPr lang="en-US" dirty="0" smtClean="0">
              <a:cs typeface="Arial"/>
            </a:endParaRPr>
          </a:p>
          <a:p>
            <a:pPr lvl="2"/>
            <a:r>
              <a:rPr lang="en-US" dirty="0" smtClean="0">
                <a:cs typeface="Arial"/>
              </a:rPr>
              <a:t>0 </a:t>
            </a:r>
            <a:r>
              <a:rPr lang="en-US" dirty="0" smtClean="0">
                <a:cs typeface="Arial"/>
                <a:sym typeface="Wingdings" panose="05000000000000000000" pitchFamily="2" charset="2"/>
              </a:rPr>
              <a:t> 15 </a:t>
            </a:r>
            <a:r>
              <a:rPr lang="en-US" dirty="0" smtClean="0">
                <a:cs typeface="Arial"/>
                <a:sym typeface="Wingdings" panose="05000000000000000000" pitchFamily="2" charset="2"/>
              </a:rPr>
              <a:t>MV/m, 15 MV/m</a:t>
            </a:r>
          </a:p>
          <a:p>
            <a:pPr lvl="3"/>
            <a:r>
              <a:rPr lang="en-US" dirty="0" smtClean="0">
                <a:cs typeface="Arial"/>
                <a:sym typeface="Wingdings" panose="05000000000000000000" pitchFamily="2" charset="2"/>
              </a:rPr>
              <a:t>vacuum </a:t>
            </a:r>
            <a:r>
              <a:rPr lang="en-US" dirty="0" err="1" smtClean="0">
                <a:cs typeface="Arial"/>
                <a:sym typeface="Wingdings" panose="05000000000000000000" pitchFamily="2" charset="2"/>
              </a:rPr>
              <a:t>rf</a:t>
            </a:r>
            <a:endParaRPr lang="en-US" dirty="0" smtClean="0">
              <a:cs typeface="Arial"/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cs typeface="Arial"/>
                <a:sym typeface="Wingdings" panose="05000000000000000000" pitchFamily="2" charset="2"/>
              </a:rPr>
              <a:t>B=2T</a:t>
            </a:r>
            <a:endParaRPr lang="en-US" dirty="0" smtClean="0">
              <a:cs typeface="Arial"/>
            </a:endParaRPr>
          </a:p>
          <a:p>
            <a:pPr lvl="1"/>
            <a:endParaRPr lang="en-US" dirty="0">
              <a:cs typeface="Arial"/>
            </a:endParaRPr>
          </a:p>
          <a:p>
            <a:pPr lvl="1"/>
            <a:endParaRPr lang="en-US" dirty="0" smtClean="0">
              <a:cs typeface="Arial"/>
            </a:endParaRP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Parameters</a:t>
            </a:r>
          </a:p>
          <a:p>
            <a:pPr lvl="1"/>
            <a:r>
              <a:rPr lang="en-US" dirty="0" smtClean="0"/>
              <a:t>150 MeV/c … 100 MeV/c reference particles</a:t>
            </a:r>
          </a:p>
          <a:p>
            <a:pPr lvl="1"/>
            <a:r>
              <a:rPr lang="en-US" dirty="0" smtClean="0"/>
              <a:t>77.8 // 39.8 MeV</a:t>
            </a:r>
          </a:p>
          <a:p>
            <a:r>
              <a:rPr lang="en-US" dirty="0" smtClean="0"/>
              <a:t>Bunch to </a:t>
            </a:r>
            <a:r>
              <a:rPr lang="en-US" dirty="0" smtClean="0"/>
              <a:t>150 </a:t>
            </a:r>
            <a:r>
              <a:rPr lang="en-US" dirty="0" smtClean="0"/>
              <a:t>MeV/c</a:t>
            </a:r>
          </a:p>
          <a:p>
            <a:endParaRPr lang="en-US" dirty="0"/>
          </a:p>
          <a:p>
            <a:r>
              <a:rPr lang="en-US" dirty="0" smtClean="0"/>
              <a:t>Cooling at </a:t>
            </a:r>
            <a:r>
              <a:rPr lang="en-US" dirty="0" smtClean="0"/>
              <a:t>2 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47" y="3344844"/>
            <a:ext cx="2823972" cy="351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511735"/>
              </p:ext>
            </p:extLst>
          </p:nvPr>
        </p:nvGraphicFramePr>
        <p:xfrm>
          <a:off x="223838" y="4819650"/>
          <a:ext cx="4783137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Picture" r:id="rId4" imgW="6049080" imgH="1198800" progId="Word.Picture.8">
                  <p:embed/>
                </p:oleObj>
              </mc:Choice>
              <mc:Fallback>
                <p:oleObj name="Picture" r:id="rId4" imgW="6049080" imgH="1198800" progId="Word.Picture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4819650"/>
                        <a:ext cx="4783137" cy="132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 bwMode="auto">
          <a:xfrm>
            <a:off x="5678906" y="4174959"/>
            <a:ext cx="565484" cy="757989"/>
          </a:xfrm>
          <a:prstGeom prst="ellipse">
            <a:avLst/>
          </a:prstGeom>
          <a:noFill/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 w="19050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 flipV="1">
            <a:off x="5767041" y="6163802"/>
            <a:ext cx="435142" cy="558395"/>
          </a:xfrm>
          <a:prstGeom prst="ellipse">
            <a:avLst/>
          </a:prstGeom>
          <a:noFill/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 w="19050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14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521" y="853782"/>
            <a:ext cx="3477553" cy="1603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simulation of low-E buncher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0" y="800100"/>
            <a:ext cx="467868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8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50000"/>
              <a:buChar char="•"/>
              <a:defRPr sz="1800">
                <a:solidFill>
                  <a:srgbClr val="CC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Used Ding initial beam</a:t>
            </a:r>
          </a:p>
          <a:p>
            <a:pPr lvl="1"/>
            <a:r>
              <a:rPr lang="en-US" kern="0" dirty="0" smtClean="0"/>
              <a:t>initial beam cut off at ~70 MeV/c</a:t>
            </a:r>
          </a:p>
          <a:p>
            <a:pPr lvl="2"/>
            <a:r>
              <a:rPr lang="en-US" kern="0" dirty="0" smtClean="0"/>
              <a:t>21 MeV kinetic energy </a:t>
            </a:r>
          </a:p>
          <a:p>
            <a:pPr lvl="1"/>
            <a:r>
              <a:rPr lang="en-US" kern="0" dirty="0" smtClean="0"/>
              <a:t>bunch train formed </a:t>
            </a:r>
          </a:p>
          <a:p>
            <a:pPr marL="457200" lvl="1" indent="0">
              <a:buNone/>
            </a:pPr>
            <a:endParaRPr lang="en-US" kern="0" dirty="0"/>
          </a:p>
          <a:p>
            <a:r>
              <a:rPr lang="en-US" kern="0" dirty="0" smtClean="0"/>
              <a:t>Cooling from 60m </a:t>
            </a:r>
            <a:r>
              <a:rPr lang="en-US" kern="0" dirty="0" smtClean="0">
                <a:sym typeface="Wingdings" panose="05000000000000000000" pitchFamily="2" charset="2"/>
              </a:rPr>
              <a:t> 100m</a:t>
            </a:r>
          </a:p>
          <a:p>
            <a:pPr lvl="1"/>
            <a:r>
              <a:rPr lang="en-US" kern="0" dirty="0" smtClean="0">
                <a:sym typeface="Wingdings" panose="05000000000000000000" pitchFamily="2" charset="2"/>
              </a:rPr>
              <a:t>longitudinal </a:t>
            </a:r>
            <a:r>
              <a:rPr lang="en-US" kern="0" dirty="0" err="1" smtClean="0">
                <a:sym typeface="Wingdings" panose="05000000000000000000" pitchFamily="2" charset="2"/>
              </a:rPr>
              <a:t>antidamping</a:t>
            </a:r>
            <a:endParaRPr lang="en-US" kern="0" dirty="0" smtClean="0">
              <a:sym typeface="Wingdings" panose="05000000000000000000" pitchFamily="2" charset="2"/>
            </a:endParaRPr>
          </a:p>
          <a:p>
            <a:pPr lvl="2"/>
            <a:r>
              <a:rPr lang="en-US" kern="0" dirty="0" err="1" smtClean="0">
                <a:sym typeface="Wingdings" panose="05000000000000000000" pitchFamily="2" charset="2"/>
              </a:rPr>
              <a:t>g</a:t>
            </a:r>
            <a:r>
              <a:rPr lang="en-US" kern="0" baseline="-25000" dirty="0" err="1" smtClean="0">
                <a:sym typeface="Wingdings" panose="05000000000000000000" pitchFamily="2" charset="2"/>
              </a:rPr>
              <a:t>L</a:t>
            </a:r>
            <a:r>
              <a:rPr lang="en-US" kern="0" dirty="0" smtClean="0">
                <a:sym typeface="Wingdings" panose="05000000000000000000" pitchFamily="2" charset="2"/>
              </a:rPr>
              <a:t> </a:t>
            </a:r>
            <a:r>
              <a:rPr lang="en-US" kern="0" dirty="0" smtClean="0">
                <a:sym typeface="Wingdings" panose="05000000000000000000" pitchFamily="2" charset="2"/>
              </a:rPr>
              <a:t>= ~ -</a:t>
            </a:r>
            <a:r>
              <a:rPr lang="en-US" kern="0" dirty="0" smtClean="0">
                <a:sym typeface="Wingdings" panose="05000000000000000000" pitchFamily="2" charset="2"/>
              </a:rPr>
              <a:t>0.5</a:t>
            </a:r>
          </a:p>
          <a:p>
            <a:pPr lvl="1"/>
            <a:r>
              <a:rPr lang="en-US" kern="0" dirty="0" smtClean="0"/>
              <a:t>B=2T , 2cm </a:t>
            </a:r>
          </a:p>
          <a:p>
            <a:pPr lvl="2"/>
            <a:endParaRPr lang="en-US" kern="0" dirty="0"/>
          </a:p>
          <a:p>
            <a:pPr lvl="1"/>
            <a:r>
              <a:rPr lang="en-US" kern="0" dirty="0" smtClean="0"/>
              <a:t>more used to separate captured from uncaptured beam</a:t>
            </a:r>
          </a:p>
          <a:p>
            <a:pPr lvl="1"/>
            <a:endParaRPr lang="en-US" kern="0" dirty="0"/>
          </a:p>
          <a:p>
            <a:pPr lvl="1"/>
            <a:r>
              <a:rPr lang="en-US" kern="0" dirty="0" smtClean="0"/>
              <a:t>~0.05 </a:t>
            </a:r>
            <a:r>
              <a:rPr lang="el-GR" kern="0" dirty="0" smtClean="0">
                <a:latin typeface="Arial"/>
                <a:cs typeface="Arial"/>
              </a:rPr>
              <a:t>μ</a:t>
            </a:r>
            <a:r>
              <a:rPr lang="en-US" kern="0" dirty="0" smtClean="0">
                <a:latin typeface="Arial"/>
                <a:cs typeface="Arial"/>
              </a:rPr>
              <a:t>/p within acceptance ??</a:t>
            </a:r>
          </a:p>
          <a:p>
            <a:pPr lvl="2"/>
            <a:r>
              <a:rPr lang="en-US" kern="0" dirty="0" smtClean="0">
                <a:latin typeface="Arial"/>
                <a:cs typeface="Arial"/>
              </a:rPr>
              <a:t>not sure what acceptance criteria to use</a:t>
            </a:r>
            <a:endParaRPr lang="en-US" kern="0" dirty="0"/>
          </a:p>
        </p:txBody>
      </p:sp>
      <p:sp>
        <p:nvSpPr>
          <p:cNvPr id="9" name="TextBox 8"/>
          <p:cNvSpPr txBox="1"/>
          <p:nvPr/>
        </p:nvSpPr>
        <p:spPr>
          <a:xfrm>
            <a:off x="8337021" y="4366147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0.4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65664" y="684505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0.4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31890" y="5986046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0.0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301179" y="2287612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0.0</a:t>
            </a:r>
            <a:endParaRPr lang="en-US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436092" y="2183905"/>
            <a:ext cx="4173388" cy="0"/>
          </a:xfrm>
          <a:prstGeom prst="line">
            <a:avLst/>
          </a:prstGeom>
          <a:solidFill>
            <a:srgbClr val="0033CC"/>
          </a:solidFill>
          <a:ln w="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2" name="Content Placeholder 2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55" y="2631053"/>
            <a:ext cx="3506724" cy="1684916"/>
          </a:xfrm>
        </p:spPr>
      </p:pic>
      <p:sp>
        <p:nvSpPr>
          <p:cNvPr id="23" name="TextBox 22"/>
          <p:cNvSpPr txBox="1"/>
          <p:nvPr/>
        </p:nvSpPr>
        <p:spPr>
          <a:xfrm>
            <a:off x="6928086" y="2890915"/>
            <a:ext cx="983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 = 60 m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88117" y="1023059"/>
            <a:ext cx="968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 = 11 m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026" y="4535424"/>
            <a:ext cx="3506541" cy="165145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054680" y="2456889"/>
            <a:ext cx="1109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0.4 GeV/c</a:t>
            </a:r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8337021" y="4070039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0.0</a:t>
            </a:r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097174" y="4712208"/>
            <a:ext cx="10971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 = 100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57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27C2CC-175B-4B7F-A031-CB6CE9F538A8}" type="slidenum">
              <a:rPr lang="en-US" sz="1400" smtClean="0"/>
              <a:pPr eaLnBrk="1" hangingPunct="1"/>
              <a:t>2</a:t>
            </a:fld>
            <a:endParaRPr lang="en-US" sz="1400" smtClean="0"/>
          </a:p>
        </p:txBody>
      </p:sp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766" y="803644"/>
            <a:ext cx="7772400" cy="5786438"/>
          </a:xfrm>
        </p:spPr>
        <p:txBody>
          <a:bodyPr/>
          <a:lstStyle/>
          <a:p>
            <a:pPr eaLnBrk="1" hangingPunct="1"/>
            <a:r>
              <a:rPr lang="en-US" dirty="0" smtClean="0"/>
              <a:t>Front End for  Muon Collider/ Neutrino Factory</a:t>
            </a:r>
          </a:p>
          <a:p>
            <a:pPr lvl="1" eaLnBrk="1" hangingPunct="1"/>
            <a:r>
              <a:rPr lang="en-US" dirty="0" smtClean="0"/>
              <a:t>Baseline for MAP</a:t>
            </a:r>
          </a:p>
          <a:p>
            <a:pPr lvl="2" eaLnBrk="1" hangingPunct="1"/>
            <a:r>
              <a:rPr lang="en-US" dirty="0" smtClean="0"/>
              <a:t>8 GeV proton beam on Hg target</a:t>
            </a:r>
          </a:p>
          <a:p>
            <a:pPr lvl="1" eaLnBrk="1" hangingPunct="1"/>
            <a:r>
              <a:rPr lang="en-US" dirty="0" smtClean="0"/>
              <a:t>325 MHz</a:t>
            </a:r>
          </a:p>
          <a:p>
            <a:pPr lvl="2" eaLnBrk="1" hangingPunct="1"/>
            <a:r>
              <a:rPr lang="en-US" dirty="0" smtClean="0"/>
              <a:t>With Chicane/Absorber</a:t>
            </a:r>
          </a:p>
          <a:p>
            <a:pPr eaLnBrk="1" hangingPunct="1"/>
            <a:r>
              <a:rPr lang="en-US" dirty="0" smtClean="0"/>
              <a:t>Current status</a:t>
            </a:r>
          </a:p>
          <a:p>
            <a:pPr lvl="1" eaLnBrk="1" hangingPunct="1"/>
            <a:r>
              <a:rPr lang="en-US" dirty="0" smtClean="0"/>
              <a:t>New </a:t>
            </a:r>
            <a:r>
              <a:rPr lang="en-US" dirty="0" err="1" smtClean="0"/>
              <a:t>targetry</a:t>
            </a:r>
            <a:endParaRPr lang="en-US" dirty="0" smtClean="0"/>
          </a:p>
          <a:p>
            <a:pPr lvl="2" eaLnBrk="1" hangingPunct="1"/>
            <a:r>
              <a:rPr lang="en-US" dirty="0" smtClean="0"/>
              <a:t>6.75 GeV on C target</a:t>
            </a:r>
          </a:p>
          <a:p>
            <a:pPr lvl="1" eaLnBrk="1" hangingPunct="1"/>
            <a:r>
              <a:rPr lang="en-US" dirty="0" smtClean="0"/>
              <a:t>New Mars generated beams </a:t>
            </a:r>
          </a:p>
          <a:p>
            <a:pPr lvl="2" eaLnBrk="1" hangingPunct="1"/>
            <a:r>
              <a:rPr lang="en-US" dirty="0" smtClean="0"/>
              <a:t>Mars </a:t>
            </a:r>
            <a:r>
              <a:rPr lang="en-US" dirty="0" err="1" smtClean="0"/>
              <a:t>ouput</a:t>
            </a:r>
            <a:r>
              <a:rPr lang="en-US" dirty="0" smtClean="0"/>
              <a:t> much different from previous version</a:t>
            </a:r>
          </a:p>
          <a:p>
            <a:pPr lvl="1" eaLnBrk="1" hangingPunct="1"/>
            <a:r>
              <a:rPr lang="en-US" dirty="0" err="1" smtClean="0"/>
              <a:t>Buncher</a:t>
            </a:r>
            <a:r>
              <a:rPr lang="en-US" dirty="0" smtClean="0"/>
              <a:t> rotator with H</a:t>
            </a:r>
            <a:r>
              <a:rPr lang="en-US" baseline="-25000" dirty="0" smtClean="0"/>
              <a:t>2</a:t>
            </a:r>
            <a:r>
              <a:rPr lang="en-US" dirty="0" smtClean="0"/>
              <a:t> gas</a:t>
            </a:r>
          </a:p>
          <a:p>
            <a:pPr lvl="2" eaLnBrk="1" hangingPunct="1"/>
            <a:r>
              <a:rPr lang="en-US" dirty="0" smtClean="0"/>
              <a:t>rematches OK except for loss at beginning of </a:t>
            </a:r>
            <a:r>
              <a:rPr lang="en-US" dirty="0" err="1" smtClean="0"/>
              <a:t>buncher</a:t>
            </a:r>
            <a:endParaRPr lang="en-US" dirty="0" smtClean="0"/>
          </a:p>
          <a:p>
            <a:pPr lvl="2" eaLnBrk="1" hangingPunct="1"/>
            <a:r>
              <a:rPr lang="en-US" dirty="0" smtClean="0"/>
              <a:t>can cool and </a:t>
            </a:r>
            <a:r>
              <a:rPr lang="en-US" dirty="0" err="1" smtClean="0"/>
              <a:t>rottoe</a:t>
            </a:r>
            <a:r>
              <a:rPr lang="en-US" dirty="0" smtClean="0"/>
              <a:t> simultaneously</a:t>
            </a:r>
          </a:p>
          <a:p>
            <a:pPr lvl="1" eaLnBrk="1" hangingPunct="1"/>
            <a:r>
              <a:rPr lang="en-US" dirty="0" smtClean="0"/>
              <a:t>beam for Low-energy </a:t>
            </a:r>
            <a:r>
              <a:rPr lang="en-US" dirty="0" err="1" smtClean="0"/>
              <a:t>muons</a:t>
            </a:r>
            <a:endParaRPr lang="en-US" dirty="0" smtClean="0"/>
          </a:p>
          <a:p>
            <a:pPr lvl="2" eaLnBrk="1" hangingPunct="1"/>
            <a:r>
              <a:rPr lang="en-US" dirty="0" smtClean="0"/>
              <a:t>150 MeV/c </a:t>
            </a:r>
            <a:r>
              <a:rPr lang="en-US" dirty="0" err="1" smtClean="0"/>
              <a:t>buncher</a:t>
            </a:r>
            <a:r>
              <a:rPr lang="en-US" dirty="0" smtClean="0"/>
              <a:t>/rotator</a:t>
            </a:r>
            <a:endParaRPr lang="en-US" dirty="0"/>
          </a:p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dirty="0" smtClean="0"/>
              <a:t> </a:t>
            </a:r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677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LHC discoveries motivate future research</a:t>
            </a:r>
            <a:r>
              <a:rPr lang="en-US" smtClean="0"/>
              <a:t>…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06D2C-E861-4931-A2D0-8445588D32E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" y="1169514"/>
            <a:ext cx="8815835" cy="2747602"/>
          </a:xfrm>
          <a:prstGeom prst="rect">
            <a:avLst/>
          </a:prstGeom>
        </p:spPr>
      </p:pic>
      <p:pic>
        <p:nvPicPr>
          <p:cNvPr id="3074" name="Picture 2" descr="http://l1.yimg.com/bt/api/res/1.2/Oh4UYmdabnelVBcsNKdcyQ--/YXBwaWQ9eW5ld3M7Zmk9ZmlsbDtoPTE4NztweW9mZj0wO3E9NzU7dz02MDA-/http:/media.zenfs.com/en_us/News/ucomics.com/dt15050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57" y="1169514"/>
            <a:ext cx="8815830" cy="274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43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199" y="801788"/>
            <a:ext cx="5277594" cy="289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1C698-6998-4B6A-BD9E-EB5F3391B1E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918" y="3706298"/>
            <a:ext cx="5092700" cy="302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80696" y="1120680"/>
            <a:ext cx="2284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 :0.15&lt;P&lt;0.35 </a:t>
            </a:r>
            <a:r>
              <a:rPr lang="en-US" b="1" dirty="0" err="1" smtClean="0">
                <a:solidFill>
                  <a:srgbClr val="0070C0"/>
                </a:solidFill>
              </a:rPr>
              <a:t>GeV</a:t>
            </a:r>
            <a:r>
              <a:rPr lang="en-US" b="1" dirty="0" smtClean="0">
                <a:solidFill>
                  <a:srgbClr val="0070C0"/>
                </a:solidFill>
              </a:rPr>
              <a:t>/c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2162" y="2204679"/>
            <a:ext cx="2086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C3300"/>
                </a:solidFill>
              </a:rPr>
              <a:t>N: </a:t>
            </a:r>
            <a:r>
              <a:rPr lang="el-GR" b="1" dirty="0" smtClean="0">
                <a:solidFill>
                  <a:srgbClr val="CC3300"/>
                </a:solidFill>
              </a:rPr>
              <a:t>ε</a:t>
            </a:r>
            <a:r>
              <a:rPr lang="en-US" b="1" baseline="-25000" dirty="0" smtClean="0">
                <a:solidFill>
                  <a:srgbClr val="CC3300"/>
                </a:solidFill>
              </a:rPr>
              <a:t>T</a:t>
            </a:r>
            <a:r>
              <a:rPr lang="en-US" b="1" dirty="0" smtClean="0">
                <a:solidFill>
                  <a:srgbClr val="CC3300"/>
                </a:solidFill>
              </a:rPr>
              <a:t>&lt;0.03; </a:t>
            </a:r>
            <a:r>
              <a:rPr lang="en-US" b="1" smtClean="0">
                <a:solidFill>
                  <a:srgbClr val="CC3300"/>
                </a:solidFill>
              </a:rPr>
              <a:t>A</a:t>
            </a:r>
            <a:r>
              <a:rPr lang="en-US" b="1" baseline="-25000" smtClean="0">
                <a:solidFill>
                  <a:srgbClr val="CC3300"/>
                </a:solidFill>
              </a:rPr>
              <a:t>L</a:t>
            </a:r>
            <a:r>
              <a:rPr lang="en-US" b="1" smtClean="0">
                <a:solidFill>
                  <a:srgbClr val="CC3300"/>
                </a:solidFill>
              </a:rPr>
              <a:t>&lt;0.2 c</a:t>
            </a:r>
            <a:endParaRPr lang="en-US" b="1" dirty="0">
              <a:solidFill>
                <a:srgbClr val="CC33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6089" y="2921169"/>
            <a:ext cx="20862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9900"/>
                </a:solidFill>
              </a:rPr>
              <a:t>N: </a:t>
            </a:r>
            <a:r>
              <a:rPr lang="el-GR" b="1" dirty="0">
                <a:solidFill>
                  <a:srgbClr val="669900"/>
                </a:solidFill>
              </a:rPr>
              <a:t>ε</a:t>
            </a:r>
            <a:r>
              <a:rPr lang="en-US" b="1" baseline="-25000" dirty="0" smtClean="0">
                <a:solidFill>
                  <a:srgbClr val="669900"/>
                </a:solidFill>
              </a:rPr>
              <a:t>T</a:t>
            </a:r>
            <a:r>
              <a:rPr lang="en-US" b="1" dirty="0" smtClean="0">
                <a:solidFill>
                  <a:srgbClr val="669900"/>
                </a:solidFill>
              </a:rPr>
              <a:t>&lt;0.015; </a:t>
            </a:r>
            <a:r>
              <a:rPr lang="en-US" b="1" dirty="0">
                <a:solidFill>
                  <a:srgbClr val="669900"/>
                </a:solidFill>
              </a:rPr>
              <a:t>A</a:t>
            </a:r>
            <a:r>
              <a:rPr lang="en-US" b="1" baseline="-25000" dirty="0">
                <a:solidFill>
                  <a:srgbClr val="669900"/>
                </a:solidFill>
              </a:rPr>
              <a:t>L</a:t>
            </a:r>
            <a:r>
              <a:rPr lang="en-US" b="1" dirty="0">
                <a:solidFill>
                  <a:srgbClr val="669900"/>
                </a:solidFill>
              </a:rPr>
              <a:t>&lt;0.2 </a:t>
            </a:r>
          </a:p>
        </p:txBody>
      </p:sp>
      <p:sp>
        <p:nvSpPr>
          <p:cNvPr id="13" name="Content Placeholder 5"/>
          <p:cNvSpPr txBox="1">
            <a:spLocks/>
          </p:cNvSpPr>
          <p:nvPr/>
        </p:nvSpPr>
        <p:spPr bwMode="auto">
          <a:xfrm>
            <a:off x="114300" y="693828"/>
            <a:ext cx="2939143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50000"/>
              <a:buChar char="•"/>
              <a:defRPr>
                <a:solidFill>
                  <a:srgbClr val="CC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Simulation obtains </a:t>
            </a:r>
          </a:p>
          <a:p>
            <a:pPr lvl="1"/>
            <a:r>
              <a:rPr lang="en-US" sz="1800" dirty="0" smtClean="0"/>
              <a:t>~0.125 </a:t>
            </a:r>
            <a:r>
              <a:rPr lang="el-GR" sz="1800" dirty="0" smtClean="0"/>
              <a:t>μ</a:t>
            </a:r>
            <a:r>
              <a:rPr lang="en-US" sz="1800" dirty="0" smtClean="0"/>
              <a:t>/p within acceptances</a:t>
            </a:r>
          </a:p>
          <a:p>
            <a:pPr lvl="1"/>
            <a:r>
              <a:rPr lang="en-US" sz="1800" dirty="0" smtClean="0"/>
              <a:t>with ~60m Cooler</a:t>
            </a:r>
          </a:p>
          <a:p>
            <a:pPr lvl="1"/>
            <a:r>
              <a:rPr lang="en-US" sz="1800"/>
              <a:t>325 MHz – less </a:t>
            </a:r>
            <a:r>
              <a:rPr lang="en-US" sz="1800" smtClean="0"/>
              <a:t>power</a:t>
            </a:r>
          </a:p>
          <a:p>
            <a:pPr lvl="1"/>
            <a:r>
              <a:rPr lang="en-US" sz="1800" smtClean="0"/>
              <a:t>shorter </a:t>
            </a:r>
            <a:r>
              <a:rPr lang="en-US" sz="1800" dirty="0" smtClean="0"/>
              <a:t>than </a:t>
            </a:r>
            <a:r>
              <a:rPr lang="en-US" sz="1800" smtClean="0"/>
              <a:t>baseline NF</a:t>
            </a:r>
            <a:endParaRPr lang="en-US" sz="2200" dirty="0" smtClean="0"/>
          </a:p>
          <a:p>
            <a:r>
              <a:rPr lang="en-US" sz="2200" dirty="0" smtClean="0"/>
              <a:t>But</a:t>
            </a:r>
          </a:p>
          <a:p>
            <a:pPr lvl="1"/>
            <a:r>
              <a:rPr lang="en-US" sz="1800" dirty="0" smtClean="0"/>
              <a:t>uses </a:t>
            </a:r>
            <a:r>
              <a:rPr lang="en-US" sz="1800" smtClean="0"/>
              <a:t>higher gradient</a:t>
            </a:r>
          </a:p>
          <a:p>
            <a:pPr lvl="1"/>
            <a:r>
              <a:rPr lang="en-US" sz="1800" smtClean="0"/>
              <a:t>higher frequency rf </a:t>
            </a:r>
            <a:r>
              <a:rPr lang="en-US" sz="1800" smtClean="0">
                <a:sym typeface="Wingdings" panose="05000000000000000000" pitchFamily="2" charset="2"/>
              </a:rPr>
              <a:t> smaller cavities</a:t>
            </a:r>
            <a:endParaRPr lang="en-US" sz="1800" dirty="0" smtClean="0"/>
          </a:p>
          <a:p>
            <a:pPr lvl="1"/>
            <a:r>
              <a:rPr lang="en-US" sz="1800" dirty="0" smtClean="0"/>
              <a:t>shorter than baseline NF  </a:t>
            </a:r>
          </a:p>
          <a:p>
            <a:pPr lvl="1"/>
            <a:r>
              <a:rPr lang="en-US" sz="1800" smtClean="0"/>
              <a:t>more </a:t>
            </a:r>
            <a:r>
              <a:rPr lang="en-US" sz="1800" dirty="0" smtClean="0"/>
              <a:t>bunches in bunch train</a:t>
            </a:r>
          </a:p>
          <a:p>
            <a:pPr lvl="2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7065296" y="4225543"/>
            <a:ext cx="0" cy="1985165"/>
          </a:xfrm>
          <a:prstGeom prst="line">
            <a:avLst/>
          </a:prstGeom>
          <a:solidFill>
            <a:srgbClr val="0033CC"/>
          </a:solidFill>
          <a:ln w="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6065268" y="4251468"/>
            <a:ext cx="0" cy="1944915"/>
          </a:xfrm>
          <a:prstGeom prst="line">
            <a:avLst/>
          </a:prstGeom>
          <a:solidFill>
            <a:srgbClr val="0033CC"/>
          </a:solidFill>
          <a:ln w="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175309" y="4225543"/>
            <a:ext cx="889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Useful</a:t>
            </a:r>
          </a:p>
          <a:p>
            <a:r>
              <a:rPr lang="en-US" dirty="0" smtClean="0"/>
              <a:t> cooling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99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mtClean="0"/>
              <a:t>325MHz “Collider” front end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40871" y="2498270"/>
            <a:ext cx="4054929" cy="3826329"/>
          </a:xfrm>
        </p:spPr>
        <p:txBody>
          <a:bodyPr/>
          <a:lstStyle/>
          <a:p>
            <a:r>
              <a:rPr lang="en-US" dirty="0" smtClean="0"/>
              <a:t>Drift</a:t>
            </a:r>
          </a:p>
          <a:p>
            <a:pPr lvl="1"/>
            <a:r>
              <a:rPr lang="en-US" dirty="0" smtClean="0"/>
              <a:t>20 T </a:t>
            </a:r>
            <a:r>
              <a:rPr lang="en-US" dirty="0" smtClean="0">
                <a:sym typeface="Wingdings" pitchFamily="2" charset="2"/>
              </a:rPr>
              <a:t> 2 T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Buncher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P</a:t>
            </a:r>
            <a:r>
              <a:rPr lang="en-US" baseline="-25000" dirty="0" smtClean="0">
                <a:sym typeface="Wingdings" pitchFamily="2" charset="2"/>
              </a:rPr>
              <a:t>o </a:t>
            </a:r>
            <a:r>
              <a:rPr lang="en-US" dirty="0" smtClean="0">
                <a:sym typeface="Wingdings" pitchFamily="2" charset="2"/>
              </a:rPr>
              <a:t>= 250MeV/c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/>
              <a:t>P</a:t>
            </a:r>
            <a:r>
              <a:rPr lang="en-US" baseline="-25000" dirty="0" smtClean="0"/>
              <a:t>N </a:t>
            </a:r>
            <a:r>
              <a:rPr lang="en-US" dirty="0" smtClean="0"/>
              <a:t>= 154 </a:t>
            </a:r>
            <a:r>
              <a:rPr lang="en-US" dirty="0" smtClean="0"/>
              <a:t>MeV/c; </a:t>
            </a:r>
            <a:r>
              <a:rPr lang="en-US" dirty="0" smtClean="0"/>
              <a:t>N = 10</a:t>
            </a:r>
            <a:endParaRPr lang="en-US" dirty="0" smtClean="0"/>
          </a:p>
          <a:p>
            <a:pPr lvl="1"/>
            <a:r>
              <a:rPr lang="en-US" dirty="0" err="1" smtClean="0"/>
              <a:t>V</a:t>
            </a:r>
            <a:r>
              <a:rPr lang="en-US" baseline="-25000" dirty="0" err="1" smtClean="0"/>
              <a:t>rf</a:t>
            </a:r>
            <a:r>
              <a:rPr lang="en-US" dirty="0" smtClean="0"/>
              <a:t> : </a:t>
            </a:r>
            <a:r>
              <a:rPr lang="en-US" dirty="0" smtClean="0"/>
              <a:t>0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15 MV/m 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(2/3 occupied)</a:t>
            </a:r>
            <a:endParaRPr lang="en-US" dirty="0" smtClean="0"/>
          </a:p>
          <a:p>
            <a:pPr lvl="1"/>
            <a:r>
              <a:rPr lang="en-US" dirty="0" err="1" smtClean="0"/>
              <a:t>f</a:t>
            </a:r>
            <a:r>
              <a:rPr lang="en-US" baseline="-25000" dirty="0" err="1" smtClean="0"/>
              <a:t>RF</a:t>
            </a:r>
            <a:r>
              <a:rPr lang="en-US" dirty="0" smtClean="0"/>
              <a:t> : </a:t>
            </a:r>
            <a:r>
              <a:rPr lang="en-US" dirty="0" smtClean="0"/>
              <a:t>490 </a:t>
            </a:r>
            <a:r>
              <a:rPr lang="en-US" dirty="0" smtClean="0">
                <a:sym typeface="Wingdings" pitchFamily="2" charset="2"/>
              </a:rPr>
              <a:t> 365 MHz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0" y="2645228"/>
            <a:ext cx="4572000" cy="3891643"/>
          </a:xfrm>
        </p:spPr>
        <p:txBody>
          <a:bodyPr/>
          <a:lstStyle/>
          <a:p>
            <a:r>
              <a:rPr lang="en-US" dirty="0" smtClean="0"/>
              <a:t>Rotator</a:t>
            </a:r>
          </a:p>
          <a:p>
            <a:pPr lvl="1"/>
            <a:r>
              <a:rPr lang="en-US" dirty="0" err="1"/>
              <a:t>V</a:t>
            </a:r>
            <a:r>
              <a:rPr lang="en-US" baseline="-25000" dirty="0" err="1"/>
              <a:t>rf</a:t>
            </a:r>
            <a:r>
              <a:rPr lang="en-US" dirty="0"/>
              <a:t> : </a:t>
            </a:r>
            <a:r>
              <a:rPr lang="en-US" dirty="0" smtClean="0"/>
              <a:t>20</a:t>
            </a:r>
            <a:r>
              <a:rPr lang="en-US" dirty="0" smtClean="0">
                <a:sym typeface="Wingdings" pitchFamily="2" charset="2"/>
              </a:rPr>
              <a:t>MV/m </a:t>
            </a:r>
            <a:endParaRPr lang="en-US" dirty="0">
              <a:sym typeface="Wingdings" pitchFamily="2" charset="2"/>
            </a:endParaRPr>
          </a:p>
          <a:p>
            <a:pPr lvl="2"/>
            <a:r>
              <a:rPr lang="en-US" dirty="0">
                <a:sym typeface="Wingdings" pitchFamily="2" charset="2"/>
              </a:rPr>
              <a:t>(2/3 occupied)</a:t>
            </a:r>
            <a:endParaRPr lang="en-US" dirty="0"/>
          </a:p>
          <a:p>
            <a:pPr lvl="1"/>
            <a:r>
              <a:rPr lang="en-US" dirty="0" err="1"/>
              <a:t>f</a:t>
            </a:r>
            <a:r>
              <a:rPr lang="en-US" baseline="-25000" dirty="0" err="1"/>
              <a:t>RF</a:t>
            </a:r>
            <a:r>
              <a:rPr lang="en-US" dirty="0"/>
              <a:t> : </a:t>
            </a:r>
            <a:r>
              <a:rPr lang="en-US" dirty="0" smtClean="0"/>
              <a:t>364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326 MHz</a:t>
            </a:r>
            <a:endParaRPr lang="en-US" dirty="0"/>
          </a:p>
          <a:p>
            <a:pPr lvl="1"/>
            <a:r>
              <a:rPr lang="en-US" dirty="0" smtClean="0"/>
              <a:t>N = 12.045</a:t>
            </a:r>
            <a:endParaRPr lang="en-US" dirty="0" smtClean="0"/>
          </a:p>
          <a:p>
            <a:pPr lvl="1"/>
            <a:r>
              <a:rPr lang="en-US" dirty="0" smtClean="0"/>
              <a:t>P</a:t>
            </a:r>
            <a:r>
              <a:rPr lang="en-US" baseline="-25000" dirty="0" smtClean="0"/>
              <a:t>0, </a:t>
            </a:r>
            <a:r>
              <a:rPr lang="en-US" dirty="0" smtClean="0"/>
              <a:t>P</a:t>
            </a:r>
            <a:r>
              <a:rPr lang="en-US" baseline="-25000" dirty="0" smtClean="0"/>
              <a:t>N </a:t>
            </a:r>
            <a:r>
              <a:rPr lang="en-US" dirty="0" smtClean="0">
                <a:sym typeface="Wingdings" pitchFamily="2" charset="2"/>
              </a:rPr>
              <a:t> 245 </a:t>
            </a:r>
            <a:r>
              <a:rPr lang="en-US" dirty="0" smtClean="0">
                <a:sym typeface="Wingdings" pitchFamily="2" charset="2"/>
              </a:rPr>
              <a:t>MeV/c</a:t>
            </a:r>
          </a:p>
          <a:p>
            <a:r>
              <a:rPr lang="en-US" dirty="0" smtClean="0">
                <a:sym typeface="Wingdings" pitchFamily="2" charset="2"/>
              </a:rPr>
              <a:t>Cooler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245 MeV/c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325 MHz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25 MV/m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2 1.5 cm </a:t>
            </a:r>
            <a:r>
              <a:rPr lang="en-US" dirty="0" err="1" smtClean="0">
                <a:sym typeface="Wingdings" pitchFamily="2" charset="2"/>
              </a:rPr>
              <a:t>LiH</a:t>
            </a:r>
            <a:r>
              <a:rPr lang="en-US" dirty="0" smtClean="0">
                <a:sym typeface="Wingdings" pitchFamily="2" charset="2"/>
              </a:rPr>
              <a:t> absorbers</a:t>
            </a:r>
          </a:p>
          <a:p>
            <a:pPr marL="457200" lvl="1" indent="0">
              <a:buNone/>
            </a:pPr>
            <a:r>
              <a:rPr lang="en-US" dirty="0"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/0.75m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1C698-6998-4B6A-BD9E-EB5F3391B1E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078094"/>
              </p:ext>
            </p:extLst>
          </p:nvPr>
        </p:nvGraphicFramePr>
        <p:xfrm>
          <a:off x="1175657" y="718456"/>
          <a:ext cx="7532096" cy="2090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Picture" r:id="rId3" imgW="6044558" imgH="1197323" progId="Word.Picture.8">
                  <p:embed/>
                </p:oleObj>
              </mc:Choice>
              <mc:Fallback>
                <p:oleObj name="Picture" r:id="rId3" imgW="6044558" imgH="1197323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5657" y="718456"/>
                        <a:ext cx="7532096" cy="20900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56" y="5478868"/>
            <a:ext cx="2772229" cy="137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/>
        </p:nvCxnSpPr>
        <p:spPr bwMode="auto">
          <a:xfrm>
            <a:off x="2324100" y="5915025"/>
            <a:ext cx="14288" cy="757238"/>
          </a:xfrm>
          <a:prstGeom prst="line">
            <a:avLst/>
          </a:prstGeom>
          <a:solidFill>
            <a:srgbClr val="0033CC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0702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960" y="843486"/>
            <a:ext cx="4739640" cy="361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Proton Driver parameters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280" y="800100"/>
            <a:ext cx="4160520" cy="5524500"/>
          </a:xfrm>
        </p:spPr>
        <p:txBody>
          <a:bodyPr/>
          <a:lstStyle/>
          <a:p>
            <a:r>
              <a:rPr lang="en-US" dirty="0" smtClean="0"/>
              <a:t>6.75 GeV p, C target</a:t>
            </a:r>
          </a:p>
          <a:p>
            <a:pPr lvl="1"/>
            <a:r>
              <a:rPr lang="en-US" dirty="0" smtClean="0"/>
              <a:t>20 </a:t>
            </a:r>
            <a:r>
              <a:rPr lang="en-US" dirty="0" smtClean="0">
                <a:sym typeface="Wingdings" panose="05000000000000000000" pitchFamily="2" charset="2"/>
              </a:rPr>
              <a:t> 2 T </a:t>
            </a:r>
            <a:r>
              <a:rPr lang="en-US" dirty="0" smtClean="0">
                <a:sym typeface="Wingdings" panose="05000000000000000000" pitchFamily="2" charset="2"/>
              </a:rPr>
              <a:t>short taper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~</a:t>
            </a:r>
            <a:r>
              <a:rPr lang="en-US" dirty="0" smtClean="0">
                <a:sym typeface="Wingdings" panose="05000000000000000000" pitchFamily="2" charset="2"/>
              </a:rPr>
              <a:t>5 m </a:t>
            </a:r>
            <a:r>
              <a:rPr lang="en-US" dirty="0" smtClean="0">
                <a:sym typeface="Wingdings" panose="05000000000000000000" pitchFamily="2" charset="2"/>
              </a:rPr>
              <a:t>(previously 15)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X. Ding produced particles at </a:t>
            </a:r>
            <a:r>
              <a:rPr lang="en-US" i="1" dirty="0" smtClean="0">
                <a:sym typeface="Wingdings" panose="05000000000000000000" pitchFamily="2" charset="2"/>
              </a:rPr>
              <a:t>z</a:t>
            </a:r>
            <a:r>
              <a:rPr lang="en-US" dirty="0" smtClean="0">
                <a:sym typeface="Wingdings" panose="05000000000000000000" pitchFamily="2" charset="2"/>
              </a:rPr>
              <a:t> = 2  10 m </a:t>
            </a:r>
            <a:r>
              <a:rPr lang="en-US" dirty="0" smtClean="0">
                <a:sym typeface="Wingdings" panose="05000000000000000000" pitchFamily="2" charset="2"/>
              </a:rPr>
              <a:t>using Mars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short initial beam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Redo ICOOL data sets to match initial beam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ref particles redefined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in for003.dat 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and for001.dat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973900"/>
              </p:ext>
            </p:extLst>
          </p:nvPr>
        </p:nvGraphicFramePr>
        <p:xfrm>
          <a:off x="573703" y="5226907"/>
          <a:ext cx="8258907" cy="1734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Picture" r:id="rId4" imgW="6049080" imgH="1198800" progId="Word.Picture.8">
                  <p:embed/>
                </p:oleObj>
              </mc:Choice>
              <mc:Fallback>
                <p:oleObj name="Picture" r:id="rId4" imgW="6049080" imgH="1198800" progId="Word.Picture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703" y="5226907"/>
                        <a:ext cx="8258907" cy="17341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2" y="4920048"/>
            <a:ext cx="8843320" cy="176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46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Following Scott’s review of front end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00100"/>
            <a:ext cx="6893560" cy="5524500"/>
          </a:xfrm>
        </p:spPr>
        <p:txBody>
          <a:bodyPr/>
          <a:lstStyle/>
          <a:p>
            <a:r>
              <a:rPr lang="en-US" dirty="0" smtClean="0"/>
              <a:t>Use initial distributions </a:t>
            </a:r>
            <a:r>
              <a:rPr lang="en-US" sz="1800" dirty="0" smtClean="0"/>
              <a:t>(obtained by X. Ding)</a:t>
            </a:r>
            <a:endParaRPr lang="en-US" dirty="0" smtClean="0"/>
          </a:p>
          <a:p>
            <a:pPr lvl="1"/>
            <a:r>
              <a:rPr lang="en-US" dirty="0" smtClean="0"/>
              <a:t>8 GeV protons on Hg target</a:t>
            </a:r>
          </a:p>
          <a:p>
            <a:pPr lvl="2"/>
            <a:r>
              <a:rPr lang="en-US" dirty="0" smtClean="0"/>
              <a:t>+ and </a:t>
            </a:r>
            <a:r>
              <a:rPr lang="en-US" dirty="0" smtClean="0"/>
              <a:t>- particles</a:t>
            </a:r>
            <a:endParaRPr lang="en-US" dirty="0"/>
          </a:p>
          <a:p>
            <a:pPr lvl="1"/>
            <a:r>
              <a:rPr lang="en-US" dirty="0" smtClean="0"/>
              <a:t>6.75 GeV protons on C target</a:t>
            </a:r>
            <a:endParaRPr lang="en-US" dirty="0"/>
          </a:p>
          <a:p>
            <a:pPr lvl="1"/>
            <a:r>
              <a:rPr lang="en-US" dirty="0" smtClean="0"/>
              <a:t>Start beam from </a:t>
            </a:r>
            <a:r>
              <a:rPr lang="en-US" i="1" dirty="0" smtClean="0"/>
              <a:t>z</a:t>
            </a:r>
            <a:r>
              <a:rPr lang="en-US" dirty="0" smtClean="0"/>
              <a:t> </a:t>
            </a:r>
            <a:r>
              <a:rPr lang="en-US" dirty="0" smtClean="0"/>
              <a:t>= 10 m </a:t>
            </a:r>
            <a:endParaRPr lang="en-US" dirty="0" smtClean="0"/>
          </a:p>
          <a:p>
            <a:pPr lvl="2"/>
            <a:r>
              <a:rPr lang="en-US" dirty="0" smtClean="0"/>
              <a:t>must retranslate into ICOOL reference particles</a:t>
            </a:r>
          </a:p>
          <a:p>
            <a:pPr lvl="1"/>
            <a:r>
              <a:rPr lang="en-US" dirty="0" smtClean="0"/>
              <a:t>Early losses on apertures have already occurred </a:t>
            </a:r>
          </a:p>
          <a:p>
            <a:pPr lvl="2"/>
            <a:r>
              <a:rPr lang="en-US" dirty="0" smtClean="0"/>
              <a:t>23 cm apertures 	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009" y="3657600"/>
            <a:ext cx="6084039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2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0" y="0"/>
            <a:ext cx="7370763" cy="647700"/>
          </a:xfrm>
        </p:spPr>
        <p:txBody>
          <a:bodyPr/>
          <a:lstStyle/>
          <a:p>
            <a:r>
              <a:rPr lang="en-US" smtClean="0"/>
              <a:t>ICOOL translation tips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00100"/>
            <a:ext cx="5405120" cy="5524500"/>
          </a:xfrm>
        </p:spPr>
        <p:txBody>
          <a:bodyPr/>
          <a:lstStyle/>
          <a:p>
            <a:r>
              <a:rPr lang="en-US" dirty="0" smtClean="0"/>
              <a:t>start at “</a:t>
            </a:r>
            <a:r>
              <a:rPr lang="en-US" dirty="0" smtClean="0"/>
              <a:t>z = 10 m</a:t>
            </a:r>
            <a:r>
              <a:rPr lang="en-US" dirty="0" smtClean="0"/>
              <a:t>” </a:t>
            </a:r>
          </a:p>
          <a:p>
            <a:pPr lvl="1"/>
            <a:r>
              <a:rPr lang="en-US" dirty="0"/>
              <a:t>(particle time zero is at -</a:t>
            </a:r>
            <a:r>
              <a:rPr lang="en-US" dirty="0" smtClean="0"/>
              <a:t>1 m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reference particles </a:t>
            </a:r>
          </a:p>
          <a:p>
            <a:pPr lvl="1"/>
            <a:r>
              <a:rPr lang="en-US" b="1" dirty="0" smtClean="0"/>
              <a:t>250</a:t>
            </a:r>
            <a:r>
              <a:rPr lang="en-US" dirty="0" smtClean="0"/>
              <a:t> MeV/c ; </a:t>
            </a:r>
            <a:r>
              <a:rPr lang="en-US" b="1" dirty="0" smtClean="0"/>
              <a:t>154 </a:t>
            </a:r>
            <a:r>
              <a:rPr lang="en-US" dirty="0" smtClean="0"/>
              <a:t>MeV/c </a:t>
            </a:r>
            <a:r>
              <a:rPr lang="el-GR" dirty="0" smtClean="0"/>
              <a:t>μ</a:t>
            </a:r>
            <a:r>
              <a:rPr lang="en-US" baseline="30000" dirty="0" smtClean="0"/>
              <a:t>+</a:t>
            </a:r>
          </a:p>
          <a:p>
            <a:pPr lvl="2"/>
            <a:r>
              <a:rPr lang="en-US" dirty="0" smtClean="0"/>
              <a:t>165.75 MeV </a:t>
            </a:r>
            <a:r>
              <a:rPr lang="en-US" dirty="0"/>
              <a:t>; </a:t>
            </a:r>
            <a:r>
              <a:rPr lang="en-US" dirty="0" smtClean="0"/>
              <a:t>81.1 MeV </a:t>
            </a:r>
            <a:r>
              <a:rPr lang="el-GR" dirty="0"/>
              <a:t>μ</a:t>
            </a:r>
            <a:r>
              <a:rPr lang="en-US" baseline="30000" dirty="0" smtClean="0"/>
              <a:t>+</a:t>
            </a:r>
            <a:endParaRPr lang="en-US" dirty="0" smtClean="0"/>
          </a:p>
          <a:p>
            <a:pPr lvl="1"/>
            <a:r>
              <a:rPr lang="en-US" dirty="0" smtClean="0"/>
              <a:t>time set by </a:t>
            </a:r>
            <a:r>
              <a:rPr lang="en-US" dirty="0" smtClean="0"/>
              <a:t>1 m </a:t>
            </a:r>
            <a:r>
              <a:rPr lang="en-US" dirty="0" smtClean="0"/>
              <a:t>as 6,75 GeV proton + </a:t>
            </a:r>
            <a:r>
              <a:rPr lang="en-US" dirty="0" smtClean="0"/>
              <a:t>10 m </a:t>
            </a:r>
            <a:r>
              <a:rPr lang="en-US" dirty="0" smtClean="0"/>
              <a:t>as </a:t>
            </a:r>
            <a:r>
              <a:rPr lang="el-GR" dirty="0"/>
              <a:t>μ</a:t>
            </a:r>
            <a:r>
              <a:rPr lang="en-US" baseline="30000" dirty="0"/>
              <a:t>+</a:t>
            </a:r>
            <a:endParaRPr lang="en-US" dirty="0" smtClean="0"/>
          </a:p>
          <a:p>
            <a:pPr lvl="1"/>
            <a:r>
              <a:rPr lang="en-US" dirty="0" smtClean="0"/>
              <a:t>reference particles set in for003.dat, not for001.dat  </a:t>
            </a:r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759460"/>
            <a:ext cx="3810000" cy="5524500"/>
          </a:xfrm>
        </p:spPr>
        <p:txBody>
          <a:bodyPr/>
          <a:lstStyle/>
          <a:p>
            <a:pPr marL="0" indent="0">
              <a:buNone/>
            </a:pPr>
            <a:r>
              <a:rPr lang="en-US" smtClean="0">
                <a:latin typeface="+mj-lt"/>
              </a:rPr>
              <a:t>for003.dat</a:t>
            </a:r>
          </a:p>
          <a:p>
            <a:pPr marL="0" indent="0">
              <a:buNone/>
            </a:pPr>
            <a:endParaRPr lang="en-US" sz="120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1200" smtClean="0">
                <a:latin typeface="Arial Narrow" panose="020B0606020202030204" pitchFamily="34" charset="0"/>
              </a:rPr>
              <a:t>01-Feb-2015 </a:t>
            </a:r>
            <a:r>
              <a:rPr lang="en-US" sz="1200">
                <a:latin typeface="Arial Narrow" panose="020B0606020202030204" pitchFamily="34" charset="0"/>
              </a:rPr>
              <a:t>X. Ding C 10 m -</a:t>
            </a:r>
          </a:p>
          <a:p>
            <a:pPr marL="0" indent="0">
              <a:buNone/>
            </a:pPr>
            <a:r>
              <a:rPr lang="en-US" sz="1200">
                <a:solidFill>
                  <a:srgbClr val="FF0000"/>
                </a:solidFill>
                <a:latin typeface="Arial Narrow" panose="020B0606020202030204" pitchFamily="34" charset="0"/>
              </a:rPr>
              <a:t>0.0 0.250 3.95709E-08 0.0 0.154 4.381345E-08 2</a:t>
            </a:r>
          </a:p>
          <a:p>
            <a:pPr marL="0" indent="0">
              <a:buNone/>
            </a:pPr>
            <a:r>
              <a:rPr lang="en-US" sz="1200">
                <a:latin typeface="Arial Narrow" panose="020B0606020202030204" pitchFamily="34" charset="0"/>
              </a:rPr>
              <a:t>      1   1 -3 0  4.354479e-008  1.000000e+000    0.03737    0.03656 0  7.861861e-004  2.558375e-002  2.189235e-001 0 0 0</a:t>
            </a:r>
          </a:p>
          <a:p>
            <a:pPr marL="0" indent="0">
              <a:buNone/>
            </a:pPr>
            <a:r>
              <a:rPr lang="en-US" sz="1200">
                <a:latin typeface="Arial Narrow" panose="020B0606020202030204" pitchFamily="34" charset="0"/>
              </a:rPr>
              <a:t>      3   1 -3 0  3.712592e-008  1.000000e+000   -0.03459   -0.11247 0  1.617131e-001  3.506310e-002  4.670452e-001 0 0 0</a:t>
            </a:r>
          </a:p>
          <a:p>
            <a:pPr marL="0" indent="0">
              <a:buNone/>
            </a:pPr>
            <a:r>
              <a:rPr lang="en-US" sz="1200">
                <a:latin typeface="Arial Narrow" panose="020B0606020202030204" pitchFamily="34" charset="0"/>
              </a:rPr>
              <a:t>      6   1 -3 0  3.748837e-008  1.000000e+000    0.00304   -0.04460 0 -1.827203e-002 -5.931789e-002  7.809555e-001 0 0 0</a:t>
            </a:r>
          </a:p>
          <a:p>
            <a:pPr marL="0" indent="0">
              <a:buNone/>
            </a:pPr>
            <a:r>
              <a:rPr lang="en-US" sz="1200">
                <a:latin typeface="Arial Narrow" panose="020B0606020202030204" pitchFamily="34" charset="0"/>
              </a:rPr>
              <a:t>     10   1 -3 0  3.738523e-008  1.000000e+000    0.07979    0.13944 0 -4.890422e-002  3.733585e-001  1.515145e+000 0 0 </a:t>
            </a:r>
            <a:r>
              <a:rPr lang="en-US" sz="1200" smtClean="0">
                <a:latin typeface="Arial Narrow" panose="020B0606020202030204" pitchFamily="34" charset="0"/>
              </a:rPr>
              <a:t>0</a:t>
            </a:r>
          </a:p>
          <a:p>
            <a:pPr marL="0" indent="0">
              <a:buNone/>
            </a:pPr>
            <a:endParaRPr lang="en-US" sz="120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1600" smtClean="0">
                <a:latin typeface="+mj-lt"/>
              </a:rPr>
              <a:t>In ICOOL for001.dat</a:t>
            </a:r>
            <a:endParaRPr lang="en-US" sz="1600">
              <a:latin typeface="+mj-lt"/>
            </a:endParaRPr>
          </a:p>
          <a:p>
            <a:pPr marL="0" indent="0">
              <a:buNone/>
            </a:pPr>
            <a:endParaRPr lang="en-US" sz="120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1200">
                <a:latin typeface="Arial Narrow" panose="020B0606020202030204" pitchFamily="34" charset="0"/>
              </a:rPr>
              <a:t>REFP</a:t>
            </a:r>
          </a:p>
          <a:p>
            <a:pPr marL="0" indent="0">
              <a:buNone/>
            </a:pPr>
            <a:r>
              <a:rPr lang="en-US" sz="1200">
                <a:latin typeface="Arial Narrow" panose="020B0606020202030204" pitchFamily="34" charset="0"/>
              </a:rPr>
              <a:t>2 0 0 0 3</a:t>
            </a:r>
          </a:p>
          <a:p>
            <a:pPr marL="0" indent="0">
              <a:buNone/>
            </a:pPr>
            <a:r>
              <a:rPr lang="en-US" sz="1200">
                <a:latin typeface="Arial Narrow" panose="020B0606020202030204" pitchFamily="34" charset="0"/>
              </a:rPr>
              <a:t>REF2</a:t>
            </a:r>
          </a:p>
          <a:p>
            <a:pPr marL="0" indent="0">
              <a:buNone/>
            </a:pPr>
            <a:r>
              <a:rPr lang="en-US" sz="1200">
                <a:latin typeface="Arial Narrow" panose="020B0606020202030204" pitchFamily="34" charset="0"/>
              </a:rPr>
              <a:t>2 0 0 0</a:t>
            </a:r>
          </a:p>
          <a:p>
            <a:pPr marL="0" indent="0">
              <a:buNone/>
            </a:pPr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</a:t>
            </a:r>
            <a:r>
              <a:rPr lang="en-US" smtClean="0"/>
              <a:t>imulation results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00100"/>
            <a:ext cx="8031480" cy="5524500"/>
          </a:xfrm>
        </p:spPr>
        <p:txBody>
          <a:bodyPr/>
          <a:lstStyle/>
          <a:p>
            <a:r>
              <a:rPr lang="en-US" smtClean="0"/>
              <a:t>Simulation results </a:t>
            </a:r>
          </a:p>
          <a:p>
            <a:pPr lvl="1"/>
            <a:r>
              <a:rPr lang="en-US" smtClean="0"/>
              <a:t>Hg target 8 GeV –end of cooling </a:t>
            </a:r>
          </a:p>
          <a:p>
            <a:pPr lvl="1"/>
            <a:r>
              <a:rPr lang="en-US" sz="2400" b="1" smtClean="0"/>
              <a:t>~0.0756 </a:t>
            </a:r>
            <a:r>
              <a:rPr lang="el-GR" sz="2400" b="1" smtClean="0"/>
              <a:t>μ</a:t>
            </a:r>
            <a:r>
              <a:rPr lang="en-US" sz="2400" b="1" baseline="30000" smtClean="0"/>
              <a:t>+</a:t>
            </a:r>
            <a:r>
              <a:rPr lang="en-US" sz="2400" b="1" smtClean="0"/>
              <a:t>/p; </a:t>
            </a:r>
            <a:r>
              <a:rPr lang="en-US" sz="2400" b="1"/>
              <a:t>~</a:t>
            </a:r>
            <a:r>
              <a:rPr lang="en-US" sz="2400" b="1" smtClean="0"/>
              <a:t>0.0880 </a:t>
            </a:r>
            <a:r>
              <a:rPr lang="el-GR" sz="2400" b="1" smtClean="0"/>
              <a:t>μ</a:t>
            </a:r>
            <a:r>
              <a:rPr lang="en-US" sz="2400" b="1" smtClean="0"/>
              <a:t>-/p</a:t>
            </a:r>
            <a:r>
              <a:rPr lang="en-US" sz="2400" b="1"/>
              <a:t>; </a:t>
            </a:r>
            <a:endParaRPr lang="en-US" sz="2400" b="1" smtClean="0"/>
          </a:p>
          <a:p>
            <a:pPr lvl="1"/>
            <a:endParaRPr lang="en-US"/>
          </a:p>
          <a:p>
            <a:pPr lvl="1"/>
            <a:r>
              <a:rPr lang="en-US" smtClean="0"/>
              <a:t>C target 6.75 GeV p</a:t>
            </a:r>
          </a:p>
          <a:p>
            <a:pPr lvl="1"/>
            <a:r>
              <a:rPr lang="en-US" sz="2400" b="1" smtClean="0"/>
              <a:t>~0.0613 </a:t>
            </a:r>
            <a:r>
              <a:rPr lang="el-GR" sz="2400" b="1" smtClean="0"/>
              <a:t>μ</a:t>
            </a:r>
            <a:r>
              <a:rPr lang="en-US" sz="2400" b="1" baseline="30000"/>
              <a:t>+</a:t>
            </a:r>
            <a:r>
              <a:rPr lang="en-US" sz="2400" b="1"/>
              <a:t>/p; ~</a:t>
            </a:r>
            <a:r>
              <a:rPr lang="en-US" sz="2400" b="1" smtClean="0"/>
              <a:t>0.0481 </a:t>
            </a:r>
            <a:r>
              <a:rPr lang="el-GR" sz="2400" b="1"/>
              <a:t>μ</a:t>
            </a:r>
            <a:r>
              <a:rPr lang="en-US" sz="2400" b="1" baseline="30000" smtClean="0"/>
              <a:t>-</a:t>
            </a:r>
            <a:r>
              <a:rPr lang="en-US" sz="2400" b="1" smtClean="0"/>
              <a:t>/p</a:t>
            </a:r>
            <a:r>
              <a:rPr lang="en-US" sz="2400" b="1"/>
              <a:t>; </a:t>
            </a:r>
            <a:endParaRPr lang="en-US" sz="2400" b="1" smtClean="0"/>
          </a:p>
          <a:p>
            <a:pPr lvl="2"/>
            <a:r>
              <a:rPr lang="en-US" sz="2000" smtClean="0"/>
              <a:t>0.0726 </a:t>
            </a:r>
            <a:r>
              <a:rPr lang="el-GR" sz="2000"/>
              <a:t>μ</a:t>
            </a:r>
            <a:r>
              <a:rPr lang="en-US" sz="2000" baseline="30000"/>
              <a:t>+</a:t>
            </a:r>
            <a:r>
              <a:rPr lang="en-US" sz="2000"/>
              <a:t>/p; ~</a:t>
            </a:r>
            <a:r>
              <a:rPr lang="en-US" sz="2000" smtClean="0"/>
              <a:t>0.0570 </a:t>
            </a:r>
            <a:r>
              <a:rPr lang="el-GR" sz="2000"/>
              <a:t>μ</a:t>
            </a:r>
            <a:r>
              <a:rPr lang="en-US" sz="2000" baseline="30000" smtClean="0"/>
              <a:t>-</a:t>
            </a:r>
            <a:r>
              <a:rPr lang="en-US" sz="2000" smtClean="0"/>
              <a:t>/p when multiplied by 8/6.75 </a:t>
            </a:r>
            <a:endParaRPr lang="en-US" sz="2000"/>
          </a:p>
          <a:p>
            <a:pPr lvl="2"/>
            <a:endParaRPr lang="en-US" sz="2400" b="1" smtClean="0"/>
          </a:p>
          <a:p>
            <a:r>
              <a:rPr lang="en-US" sz="2600" b="1" smtClean="0"/>
              <a:t>Previous front ends had ~0.1 to ~0.125 </a:t>
            </a:r>
            <a:r>
              <a:rPr lang="el-GR" sz="2600" b="1" smtClean="0"/>
              <a:t>μ</a:t>
            </a:r>
            <a:r>
              <a:rPr lang="en-US" sz="2600" b="1" smtClean="0"/>
              <a:t>/p</a:t>
            </a:r>
          </a:p>
          <a:p>
            <a:pPr lvl="1"/>
            <a:r>
              <a:rPr lang="en-US"/>
              <a:t>Redo with old initial beams</a:t>
            </a:r>
          </a:p>
          <a:p>
            <a:pPr lvl="2"/>
            <a:r>
              <a:rPr lang="en-US"/>
              <a:t>2010 Hg 8GeV p</a:t>
            </a:r>
          </a:p>
          <a:p>
            <a:pPr lvl="3"/>
            <a:r>
              <a:rPr lang="en-US" sz="2200" b="1"/>
              <a:t>0.114</a:t>
            </a:r>
            <a:r>
              <a:rPr lang="el-GR" sz="2200" b="1"/>
              <a:t>μ</a:t>
            </a:r>
            <a:r>
              <a:rPr lang="en-US" sz="2200" b="1" baseline="30000"/>
              <a:t>+</a:t>
            </a:r>
            <a:r>
              <a:rPr lang="en-US" sz="2200" b="1"/>
              <a:t>/p</a:t>
            </a:r>
          </a:p>
          <a:p>
            <a:pPr lvl="2"/>
            <a:r>
              <a:rPr lang="en-US"/>
              <a:t>2014 Hg 8GeV p</a:t>
            </a:r>
          </a:p>
          <a:p>
            <a:pPr lvl="3"/>
            <a:r>
              <a:rPr lang="en-US" sz="2200" b="1"/>
              <a:t>0.112</a:t>
            </a:r>
            <a:r>
              <a:rPr lang="el-GR" sz="2200" b="1"/>
              <a:t>μ</a:t>
            </a:r>
            <a:r>
              <a:rPr lang="en-US" sz="2200" b="1" baseline="30000"/>
              <a:t>+</a:t>
            </a:r>
            <a:r>
              <a:rPr lang="en-US" sz="2200" b="1"/>
              <a:t>/p</a:t>
            </a:r>
          </a:p>
          <a:p>
            <a:pPr lvl="1"/>
            <a:endParaRPr lang="en-US" sz="2400" b="1"/>
          </a:p>
          <a:p>
            <a:pPr lvl="1"/>
            <a:endParaRPr lang="en-US" sz="2400" b="1"/>
          </a:p>
          <a:p>
            <a:pPr lvl="1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3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166" y="0"/>
            <a:ext cx="7370763" cy="647700"/>
          </a:xfrm>
        </p:spPr>
        <p:txBody>
          <a:bodyPr/>
          <a:lstStyle/>
          <a:p>
            <a:r>
              <a:rPr lang="en-US" sz="2800" smtClean="0"/>
              <a:t>Progression of beam through system</a:t>
            </a:r>
            <a:endParaRPr lang="en-US" sz="280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40" y="1137921"/>
            <a:ext cx="6744650" cy="1849121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120" y="4917440"/>
            <a:ext cx="6662575" cy="194056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045" y="2987041"/>
            <a:ext cx="6744650" cy="18897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2572" y="1754237"/>
            <a:ext cx="9644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z</a:t>
            </a:r>
            <a:r>
              <a:rPr lang="en-US" dirty="0" smtClean="0"/>
              <a:t> = 11 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28035" y="3593367"/>
            <a:ext cx="1093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z</a:t>
            </a:r>
            <a:r>
              <a:rPr lang="en-US" dirty="0" smtClean="0"/>
              <a:t> = 104 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92573" y="5283200"/>
            <a:ext cx="1093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z</a:t>
            </a:r>
            <a:r>
              <a:rPr lang="en-US" dirty="0" smtClean="0"/>
              <a:t> = 135 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587253" y="279338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o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175684" y="1025539"/>
            <a:ext cx="938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0.8 GeV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40673" y="4562631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-30m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113929" y="4731908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-50m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7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6.75 GeV p/ C target – 8GeV Hg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59" y="800100"/>
            <a:ext cx="7950337" cy="5524500"/>
          </a:xfrm>
        </p:spPr>
        <p:txBody>
          <a:bodyPr/>
          <a:lstStyle/>
          <a:p>
            <a:r>
              <a:rPr lang="en-US" sz="2400" dirty="0" smtClean="0"/>
              <a:t>Simulations capture typically somewhat less than before</a:t>
            </a:r>
          </a:p>
          <a:p>
            <a:pPr lvl="1"/>
            <a:r>
              <a:rPr lang="en-US" sz="2000" b="1" dirty="0" smtClean="0"/>
              <a:t>Big </a:t>
            </a:r>
            <a:r>
              <a:rPr lang="en-US" sz="2000" b="1" dirty="0" smtClean="0"/>
              <a:t>difference in MARS production model</a:t>
            </a:r>
          </a:p>
          <a:p>
            <a:pPr lvl="2"/>
            <a:r>
              <a:rPr lang="en-US" sz="2000" b="1" dirty="0" smtClean="0"/>
              <a:t>Mars Inclusive </a:t>
            </a:r>
            <a:r>
              <a:rPr lang="en-US" sz="2000" b="1" dirty="0" smtClean="0">
                <a:sym typeface="Wingdings" panose="05000000000000000000" pitchFamily="2" charset="2"/>
              </a:rPr>
              <a:t> LAQGSM=1</a:t>
            </a:r>
          </a:p>
          <a:p>
            <a:pPr lvl="1"/>
            <a:r>
              <a:rPr lang="en-US" sz="2000" b="1" dirty="0" smtClean="0">
                <a:sym typeface="Wingdings" panose="05000000000000000000" pitchFamily="2" charset="2"/>
              </a:rPr>
              <a:t>Drop in production for ~8 GeV</a:t>
            </a:r>
          </a:p>
          <a:p>
            <a:pPr lvl="2"/>
            <a:r>
              <a:rPr lang="en-US" sz="2000" b="1" dirty="0" smtClean="0">
                <a:sym typeface="Wingdings" panose="05000000000000000000" pitchFamily="2" charset="2"/>
              </a:rPr>
              <a:t>Are previous MARS simulations that showed an advantage in production for ~8 GeV still true ?</a:t>
            </a:r>
            <a:endParaRPr lang="en-US" sz="2000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3488055"/>
            <a:ext cx="753427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00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CC"/>
        </a:solidFill>
        <a:ln w="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CC"/>
        </a:solidFill>
        <a:ln w="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61371</TotalTime>
  <Words>1409</Words>
  <Application>Microsoft Office PowerPoint</Application>
  <PresentationFormat>On-screen Show (4:3)</PresentationFormat>
  <Paragraphs>362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Narrow</vt:lpstr>
      <vt:lpstr>Comic Sans MS</vt:lpstr>
      <vt:lpstr>Wingdings</vt:lpstr>
      <vt:lpstr>Default Design</vt:lpstr>
      <vt:lpstr>Picture</vt:lpstr>
      <vt:lpstr> Front End – gas-filled cavities</vt:lpstr>
      <vt:lpstr>Outline</vt:lpstr>
      <vt:lpstr> 325MHz “Collider” front end</vt:lpstr>
      <vt:lpstr>New Proton Driver parameters</vt:lpstr>
      <vt:lpstr>Following Scott’s review of front end</vt:lpstr>
      <vt:lpstr>ICOOL translation tips</vt:lpstr>
      <vt:lpstr>Simulation results</vt:lpstr>
      <vt:lpstr>Progression of beam through system</vt:lpstr>
      <vt:lpstr>6.75 GeV p/ C target – 8GeV Hg</vt:lpstr>
      <vt:lpstr>Studies on gas-filled rf for buncher/rotator</vt:lpstr>
      <vt:lpstr>Add gas-filled rf in buncher/rotator</vt:lpstr>
      <vt:lpstr>Updated gas-filled front end</vt:lpstr>
      <vt:lpstr>FrontEnd variations</vt:lpstr>
      <vt:lpstr>Compare 17/34</vt:lpstr>
      <vt:lpstr>Increase rotator to 100atm</vt:lpstr>
      <vt:lpstr>Beam difference notes</vt:lpstr>
      <vt:lpstr>Continue Cooling with  H2  Gas </vt:lpstr>
      <vt:lpstr>Low-E capture</vt:lpstr>
      <vt:lpstr>simulation of low-E buncher</vt:lpstr>
      <vt:lpstr>LHC discoveries motivate future research…</vt:lpstr>
      <vt:lpstr>Simulation Results</vt:lpstr>
    </vt:vector>
  </TitlesOfParts>
  <Company>Fermilab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munu Slides</dc:title>
  <dc:creator>David Neuffer</dc:creator>
  <cp:lastModifiedBy>Kirk T McDonald</cp:lastModifiedBy>
  <cp:revision>1601</cp:revision>
  <cp:lastPrinted>2015-04-09T05:21:49Z</cp:lastPrinted>
  <dcterms:created xsi:type="dcterms:W3CDTF">2003-09-15T21:58:19Z</dcterms:created>
  <dcterms:modified xsi:type="dcterms:W3CDTF">2015-05-19T16:06:09Z</dcterms:modified>
</cp:coreProperties>
</file>