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80" r:id="rId7"/>
    <p:sldId id="265" r:id="rId8"/>
    <p:sldId id="282" r:id="rId9"/>
    <p:sldId id="266" r:id="rId10"/>
    <p:sldId id="267" r:id="rId11"/>
    <p:sldId id="269" r:id="rId12"/>
    <p:sldId id="281" r:id="rId13"/>
    <p:sldId id="285" r:id="rId14"/>
    <p:sldId id="287" r:id="rId15"/>
    <p:sldId id="290" r:id="rId16"/>
    <p:sldId id="274" r:id="rId17"/>
    <p:sldId id="275" r:id="rId18"/>
    <p:sldId id="276" r:id="rId19"/>
    <p:sldId id="294" r:id="rId20"/>
    <p:sldId id="299" r:id="rId21"/>
    <p:sldId id="296" r:id="rId22"/>
    <p:sldId id="298" r:id="rId23"/>
    <p:sldId id="297" r:id="rId24"/>
    <p:sldId id="300" r:id="rId25"/>
    <p:sldId id="277" r:id="rId26"/>
    <p:sldId id="302" r:id="rId27"/>
    <p:sldId id="303" r:id="rId28"/>
    <p:sldId id="304" r:id="rId29"/>
    <p:sldId id="301" r:id="rId30"/>
    <p:sldId id="305" r:id="rId31"/>
    <p:sldId id="306" r:id="rId32"/>
    <p:sldId id="307" r:id="rId33"/>
    <p:sldId id="308" r:id="rId34"/>
    <p:sldId id="309" r:id="rId35"/>
    <p:sldId id="310" r:id="rId36"/>
    <p:sldId id="288" r:id="rId37"/>
    <p:sldId id="311" r:id="rId38"/>
    <p:sldId id="292" r:id="rId39"/>
    <p:sldId id="293" r:id="rId40"/>
    <p:sldId id="279" r:id="rId41"/>
    <p:sldId id="291" r:id="rId42"/>
    <p:sldId id="286" r:id="rId43"/>
    <p:sldId id="268" r:id="rId44"/>
    <p:sldId id="283" r:id="rId45"/>
    <p:sldId id="270" r:id="rId46"/>
    <p:sldId id="271" r:id="rId47"/>
    <p:sldId id="272" r:id="rId48"/>
    <p:sldId id="273" r:id="rId49"/>
    <p:sldId id="295" r:id="rId50"/>
    <p:sldId id="289" r:id="rId51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70" d="100"/>
          <a:sy n="70" d="100"/>
        </p:scale>
        <p:origin x="-26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0"/>
            <a:ext cx="8229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8AA26-50A7-F247-B0A9-F7A9B51B0CC5}" type="datetimeFigureOut">
              <a:rPr lang="en-US" smtClean="0"/>
              <a:pPr/>
              <a:t>10/22/2009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8" name="Picture 8" descr="EURISOL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71549" y="6356350"/>
            <a:ext cx="141530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3167119" y="6412468"/>
            <a:ext cx="254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</a:rPr>
              <a:t>Status of Beta-Beam R&amp;D</a:t>
            </a:r>
            <a:endParaRPr lang="en-US" baseline="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543800" y="6324600"/>
            <a:ext cx="143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AHIPA09</a:t>
            </a:r>
            <a:endParaRPr lang="en-US" sz="1200" baseline="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aseline="0" dirty="0" smtClean="0">
                <a:solidFill>
                  <a:schemeClr val="bg1"/>
                </a:solidFill>
              </a:rPr>
              <a:t>etam.noah@esss.se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9" descr="CERN96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356350"/>
            <a:ext cx="495300" cy="4953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etamnoah\Desktop\Visit-Fermilab\etam-betabeam-talk\pb_trial36_abs_vel.mpg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etamnoah\Desktop\Visit-Fermilab\etam-betabeam-talk\000_0220.MOV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localhost\Users\etamnoah\Desktop\Visit-Fermilab\etam-betabeam-talk\000_0223.MOV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2.bin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Status of Beta Beam R&amp;D:</a:t>
            </a:r>
            <a:br>
              <a:rPr lang="en-US" dirty="0" smtClean="0"/>
            </a:br>
            <a:r>
              <a:rPr lang="en-US" dirty="0" smtClean="0"/>
              <a:t>Radioactive ion production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4105292"/>
            <a:ext cx="7086600" cy="1752600"/>
          </a:xfrm>
        </p:spPr>
        <p:txBody>
          <a:bodyPr/>
          <a:lstStyle/>
          <a:p>
            <a:r>
              <a:rPr lang="en-US" dirty="0" smtClean="0"/>
              <a:t>On behalf of EURISOL-DS*/ISOLDE-CERN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33413" y="5410200"/>
            <a:ext cx="79486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600" i="1" dirty="0" smtClean="0"/>
              <a:t>*Project </a:t>
            </a:r>
            <a:r>
              <a:rPr lang="en-US" sz="1600" i="1" dirty="0"/>
              <a:t>supported by the European Commission under the FP6</a:t>
            </a:r>
          </a:p>
          <a:p>
            <a:pPr algn="ctr" eaLnBrk="0" hangingPunct="0"/>
            <a:r>
              <a:rPr lang="en-US" sz="1600" i="1" dirty="0"/>
              <a:t>“Research Infrastructure Action- Structuring the European Research Area”</a:t>
            </a:r>
          </a:p>
          <a:p>
            <a:pPr algn="ctr" eaLnBrk="0" hangingPunct="0"/>
            <a:r>
              <a:rPr lang="en-US" sz="1600" i="1" dirty="0"/>
              <a:t>EURISOL-DS Project Contract no. 515768 RIDS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0430" y="3429000"/>
            <a:ext cx="19553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Etam</a:t>
            </a:r>
            <a:r>
              <a:rPr lang="en-US" sz="2400" dirty="0" smtClean="0"/>
              <a:t> </a:t>
            </a:r>
            <a:r>
              <a:rPr lang="en-US" sz="2400" dirty="0" smtClean="0"/>
              <a:t>NOAH</a:t>
            </a:r>
          </a:p>
          <a:p>
            <a:pPr algn="ctr"/>
            <a:r>
              <a:rPr lang="en-US" dirty="0" smtClean="0"/>
              <a:t>(October 21, 2009)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3413" y="4856202"/>
            <a:ext cx="823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Acknowledgements: Mats </a:t>
            </a:r>
            <a:r>
              <a:rPr lang="en-US" dirty="0" err="1" smtClean="0"/>
              <a:t>Lindroos</a:t>
            </a:r>
            <a:r>
              <a:rPr lang="en-US" dirty="0" smtClean="0"/>
              <a:t>, Thierry </a:t>
            </a:r>
            <a:r>
              <a:rPr lang="en-US" dirty="0" err="1" smtClean="0"/>
              <a:t>Stora</a:t>
            </a:r>
            <a:r>
              <a:rPr lang="en-US" dirty="0" smtClean="0"/>
              <a:t>, Elena </a:t>
            </a:r>
            <a:r>
              <a:rPr lang="en-US" dirty="0" err="1" smtClean="0"/>
              <a:t>Wildner</a:t>
            </a:r>
            <a:r>
              <a:rPr lang="en-US" dirty="0" smtClean="0"/>
              <a:t> and Beta-beam team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Production of beta-beam isotopes</a:t>
            </a:r>
            <a:endParaRPr lang="en-US" sz="3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066800"/>
            <a:ext cx="82296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Isotope Separation On-Line (ISOL) method at medium energy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EURISOL type production, uses typically 0.1-2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GeV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protons with up to 100-200 kW beam power through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spallation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fission and fragmentation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production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Uses low energy but high intensity ion beams on solid or gas targets. Production through compound nuclei which forms with high cross section at low energies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production enhanced with a storage ring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Enhancing the efficiency of the direct production through re-circulation and re-acceleration of primary ions which doesn’t react in the first passage through the target. 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Possible thanks to ionization cooling!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Intensities at source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990600"/>
            <a:ext cx="82296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ISOL method at 1-2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(200 kW)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&gt;1 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 per second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&lt;8 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11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Ne per second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 and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 not studied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Studied within EURISOL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production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&gt;1 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(?)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 per second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1 10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Ne per second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 and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 not studied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Studied at LLN,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Soreq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WI and GANIL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Production ring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14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(?)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 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&gt;10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(?)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 and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Ne not studied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Will be studied in the future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5" name="Picture 4" descr="convert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19526" y="838200"/>
            <a:ext cx="3173163" cy="222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aceLiF+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6808" y="3227875"/>
            <a:ext cx="2109992" cy="140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495800" y="1531947"/>
            <a:ext cx="3657600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solidFill>
                <a:srgbClr val="0000FF"/>
              </a:solidFill>
              <a:latin typeface="Helvetica" charset="0"/>
            </a:endParaRPr>
          </a:p>
          <a:p>
            <a:pPr>
              <a:spcBef>
                <a:spcPct val="50000"/>
              </a:spcBef>
            </a:pPr>
            <a:r>
              <a:rPr lang="en-US" sz="1400" dirty="0"/>
              <a:t>Converter technology: </a:t>
            </a:r>
            <a:br>
              <a:rPr lang="en-US" sz="1400" dirty="0"/>
            </a:br>
            <a:r>
              <a:rPr lang="en-US" sz="1400" dirty="0"/>
              <a:t>(</a:t>
            </a:r>
            <a:r>
              <a:rPr lang="en-US" sz="1400" i="1" dirty="0"/>
              <a:t>J. Nolen, NPA 701 (2002) 312c</a:t>
            </a:r>
            <a:r>
              <a:rPr lang="en-US" sz="1400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95073" y="4265623"/>
            <a:ext cx="13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Loiselet</a:t>
            </a:r>
            <a:r>
              <a:rPr lang="en-US" dirty="0" smtClean="0"/>
              <a:t>, LLN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919421"/>
            <a:ext cx="1571874" cy="148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62792" y="4876800"/>
            <a:ext cx="709408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aseline="30000" dirty="0"/>
              <a:t>7</a:t>
            </a:r>
            <a:r>
              <a:rPr lang="en-US" dirty="0"/>
              <a:t>Li</a:t>
            </a:r>
          </a:p>
          <a:p>
            <a:pPr algn="ctr"/>
            <a:r>
              <a:rPr lang="en-US" baseline="30000" dirty="0"/>
              <a:t>6</a:t>
            </a:r>
            <a:r>
              <a:rPr lang="en-US" dirty="0"/>
              <a:t>Li</a:t>
            </a:r>
          </a:p>
        </p:txBody>
      </p:sp>
      <p:sp>
        <p:nvSpPr>
          <p:cNvPr id="12" name="AutoShape 5"/>
          <p:cNvSpPr>
            <a:spLocks/>
          </p:cNvSpPr>
          <p:nvPr/>
        </p:nvSpPr>
        <p:spPr bwMode="auto">
          <a:xfrm>
            <a:off x="7684322" y="4800600"/>
            <a:ext cx="1365250" cy="649298"/>
          </a:xfrm>
          <a:prstGeom prst="accentCallout2">
            <a:avLst>
              <a:gd name="adj1" fmla="val 12995"/>
              <a:gd name="adj2" fmla="val -3449"/>
              <a:gd name="adj3" fmla="val 15381"/>
              <a:gd name="adj4" fmla="val -14201"/>
              <a:gd name="adj5" fmla="val 47341"/>
              <a:gd name="adj6" fmla="val -38515"/>
            </a:avLst>
          </a:prstGeom>
          <a:solidFill>
            <a:srgbClr val="EAEAEA"/>
          </a:solidFill>
          <a:ln w="9525">
            <a:solidFill>
              <a:schemeClr val="hlink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baseline="30000" dirty="0"/>
              <a:t>7</a:t>
            </a:r>
            <a:r>
              <a:rPr lang="en-US" dirty="0"/>
              <a:t>Li(d,p)</a:t>
            </a:r>
            <a:r>
              <a:rPr lang="en-US" baseline="30000" dirty="0"/>
              <a:t>8</a:t>
            </a:r>
            <a:r>
              <a:rPr lang="en-US" dirty="0"/>
              <a:t>Li</a:t>
            </a:r>
          </a:p>
          <a:p>
            <a:r>
              <a:rPr lang="en-US" baseline="30000" dirty="0"/>
              <a:t>6</a:t>
            </a:r>
            <a:r>
              <a:rPr lang="en-US" dirty="0"/>
              <a:t>Li(</a:t>
            </a:r>
            <a:r>
              <a:rPr lang="en-US" baseline="30000" dirty="0"/>
              <a:t>3</a:t>
            </a:r>
            <a:r>
              <a:rPr lang="en-US" dirty="0"/>
              <a:t>He,n)</a:t>
            </a:r>
            <a:r>
              <a:rPr lang="en-US" baseline="30000" dirty="0"/>
              <a:t>8</a:t>
            </a:r>
            <a:r>
              <a:rPr lang="en-US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3800" y="5486400"/>
            <a:ext cx="1623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kern="0" dirty="0" smtClean="0"/>
              <a:t>C. Rubbia, A Ferrari, Y. </a:t>
            </a:r>
            <a:r>
              <a:rPr lang="en-US" sz="1200" kern="0" dirty="0" err="1" smtClean="0"/>
              <a:t>Kadi</a:t>
            </a:r>
            <a:r>
              <a:rPr lang="en-US" sz="1200" kern="0" dirty="0" smtClean="0"/>
              <a:t> and V. </a:t>
            </a:r>
            <a:r>
              <a:rPr lang="en-US" sz="1200" kern="0" dirty="0" err="1" smtClean="0"/>
              <a:t>Vlachoudis</a:t>
            </a:r>
            <a:r>
              <a:rPr lang="en-US" sz="1200" kern="0" dirty="0" smtClean="0"/>
              <a:t> in NIM A 568 (2006) 475–487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The ISOL method</a:t>
            </a:r>
            <a:endParaRPr lang="en-US" dirty="0"/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52600"/>
            <a:ext cx="601859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0" y="5562600"/>
            <a:ext cx="441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3600" y="3962400"/>
            <a:ext cx="4648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743200"/>
            <a:ext cx="1295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6800" y="2971800"/>
            <a:ext cx="8382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6600" y="3048000"/>
            <a:ext cx="7620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53000" y="16764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76800" y="3048000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00600" y="1981200"/>
            <a:ext cx="2590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3276600"/>
            <a:ext cx="152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86600" y="3276600"/>
            <a:ext cx="152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28600" y="3579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8600" y="5865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1072633" y="4501634"/>
            <a:ext cx="2667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Driver beam (protons)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" y="3581400"/>
            <a:ext cx="74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" y="5486400"/>
            <a:ext cx="111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Converter</a:t>
            </a:r>
            <a:endParaRPr lang="en-US" dirty="0"/>
          </a:p>
        </p:txBody>
      </p:sp>
      <p:sp>
        <p:nvSpPr>
          <p:cNvPr id="20" name="Trapezoid 19"/>
          <p:cNvSpPr/>
          <p:nvPr/>
        </p:nvSpPr>
        <p:spPr>
          <a:xfrm rot="10800000">
            <a:off x="1905000" y="3886199"/>
            <a:ext cx="5181600" cy="1676400"/>
          </a:xfrm>
          <a:prstGeom prst="trapezoid">
            <a:avLst>
              <a:gd name="adj" fmla="val 2172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4648200" y="1884402"/>
            <a:ext cx="2319340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Ionisation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200" dirty="0"/>
              <a:t>(RILIS, Surface, </a:t>
            </a:r>
            <a:r>
              <a:rPr lang="en-US" sz="1200" dirty="0" smtClean="0"/>
              <a:t>FEBIAD/VADIS, </a:t>
            </a:r>
            <a:r>
              <a:rPr lang="en-US" sz="1200" baseline="30000" dirty="0"/>
              <a:t>-</a:t>
            </a:r>
            <a:r>
              <a:rPr lang="en-US" sz="1200" dirty="0" err="1"/>
              <a:t>ve</a:t>
            </a:r>
            <a:r>
              <a:rPr lang="en-US" sz="1200" dirty="0"/>
              <a:t>)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733800" y="3430588"/>
            <a:ext cx="2590800" cy="379412"/>
          </a:xfrm>
          <a:prstGeom prst="rect">
            <a:avLst/>
          </a:prstGeom>
          <a:solidFill>
            <a:srgbClr val="FFFFFF">
              <a:alpha val="8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200" b="1" dirty="0">
                <a:solidFill>
                  <a:srgbClr val="660066"/>
                </a:solidFill>
              </a:rPr>
              <a:t>Target material 5-200g/cm</a:t>
            </a:r>
            <a:r>
              <a:rPr lang="en-US" sz="1200" b="1" baseline="30000" dirty="0">
                <a:solidFill>
                  <a:srgbClr val="660066"/>
                </a:solidFill>
              </a:rPr>
              <a:t>2</a:t>
            </a:r>
          </a:p>
          <a:p>
            <a:pPr algn="ctr"/>
            <a:r>
              <a:rPr lang="en-US" sz="1200" b="1" dirty="0">
                <a:solidFill>
                  <a:srgbClr val="660066"/>
                </a:solidFill>
              </a:rPr>
              <a:t>Temperatures: 600</a:t>
            </a:r>
            <a:r>
              <a:rPr lang="en-US" sz="1200" b="1" dirty="0">
                <a:solidFill>
                  <a:srgbClr val="660066"/>
                </a:solidFill>
                <a:sym typeface="Symbol" pitchFamily="18" charset="2"/>
              </a:rPr>
              <a:t></a:t>
            </a:r>
            <a:r>
              <a:rPr lang="en-US" sz="1200" b="1" dirty="0">
                <a:solidFill>
                  <a:srgbClr val="660066"/>
                </a:solidFill>
              </a:rPr>
              <a:t>C to &gt; 2000</a:t>
            </a:r>
            <a:r>
              <a:rPr lang="en-US" sz="1200" b="1" dirty="0">
                <a:solidFill>
                  <a:srgbClr val="660066"/>
                </a:solidFill>
                <a:sym typeface="Symbol" pitchFamily="18" charset="2"/>
              </a:rPr>
              <a:t></a:t>
            </a:r>
            <a:r>
              <a:rPr lang="en-US" sz="1200" b="1" dirty="0" smtClean="0">
                <a:solidFill>
                  <a:srgbClr val="660066"/>
                </a:solidFill>
              </a:rPr>
              <a:t>C</a:t>
            </a:r>
            <a:endParaRPr lang="en-US" sz="1200" b="1" dirty="0">
              <a:solidFill>
                <a:srgbClr val="660066"/>
              </a:solidFill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876800" y="2514600"/>
            <a:ext cx="3200400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Transfer line (Ta, Mo, W, Quartz)</a:t>
            </a:r>
          </a:p>
          <a:p>
            <a:r>
              <a:rPr lang="en-US" sz="1200" dirty="0"/>
              <a:t>Heated: decrease adsorption in effusion </a:t>
            </a:r>
            <a:r>
              <a:rPr lang="en-US" sz="1200" dirty="0" smtClean="0"/>
              <a:t>process</a:t>
            </a:r>
          </a:p>
          <a:p>
            <a:r>
              <a:rPr lang="en-US" sz="1200" dirty="0" smtClean="0"/>
              <a:t>Cooled: trap condensable isobaric contaminants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6200" y="2362200"/>
            <a:ext cx="1524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Primary beam characteristics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9600" y="4267200"/>
            <a:ext cx="12192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Energy deposition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286000" y="4114800"/>
            <a:ext cx="1219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Isotope production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5" idx="3"/>
          </p:cNvCxnSpPr>
          <p:nvPr/>
        </p:nvCxnSpPr>
        <p:spPr>
          <a:xfrm flipV="1">
            <a:off x="1828800" y="3581400"/>
            <a:ext cx="685800" cy="100896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1647483" y="4771683"/>
            <a:ext cx="1124634" cy="762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2933700" y="3771900"/>
            <a:ext cx="457200" cy="2286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10400" y="4267200"/>
            <a:ext cx="1447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 transfer mechanisms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rot="10800000">
            <a:off x="6477000" y="3581402"/>
            <a:ext cx="533400" cy="100896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0" idx="1"/>
          </p:cNvCxnSpPr>
          <p:nvPr/>
        </p:nvCxnSpPr>
        <p:spPr>
          <a:xfrm rot="10800000" flipV="1">
            <a:off x="6477000" y="4590365"/>
            <a:ext cx="533401" cy="104843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0" y="1066800"/>
            <a:ext cx="2971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RIB production and release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05400" y="4191000"/>
            <a:ext cx="1447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Chemical compatibility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>
          <a:xfrm rot="5400000" flipH="1" flipV="1">
            <a:off x="5772150" y="3867150"/>
            <a:ext cx="381000" cy="266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124200" y="5181600"/>
            <a:ext cx="1371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Neutrons</a:t>
            </a:r>
          </a:p>
          <a:p>
            <a:pPr algn="ctr"/>
            <a:r>
              <a:rPr lang="en-US" dirty="0" smtClean="0"/>
              <a:t>Flux/Energy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1459468"/>
            <a:ext cx="297268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RIB target engineering </a:t>
            </a:r>
            <a:r>
              <a:rPr lang="en-US" dirty="0" err="1" smtClean="0"/>
              <a:t>isssues</a:t>
            </a:r>
            <a:endParaRPr lang="en-US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828800" y="2286000"/>
            <a:ext cx="1219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Diffusion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057400" y="2667000"/>
            <a:ext cx="1143000" cy="9906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743200" y="2743200"/>
            <a:ext cx="1219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Effusion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40" idx="3"/>
          </p:cNvCxnSpPr>
          <p:nvPr/>
        </p:nvCxnSpPr>
        <p:spPr>
          <a:xfrm>
            <a:off x="3962400" y="2927866"/>
            <a:ext cx="533400" cy="12013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H="1">
            <a:off x="3924300" y="2933700"/>
            <a:ext cx="533400" cy="457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0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target materials and </a:t>
            </a:r>
            <a:r>
              <a:rPr lang="en-US" dirty="0" err="1" smtClean="0"/>
              <a:t>RIBs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524001"/>
            <a:ext cx="22098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UCx, ThCx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CaO, MgO, Al</a:t>
            </a:r>
            <a:r>
              <a:rPr kumimoji="0" lang="en-US" sz="1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ZrO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Ta, Nb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Sn, Pb, 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SiC, LaC</a:t>
            </a:r>
            <a:r>
              <a:rPr kumimoji="0" lang="en-US" sz="1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933825"/>
            <a:ext cx="5953125" cy="2166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" y="1219200"/>
            <a:ext cx="183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u="sng" dirty="0">
                <a:cs typeface="Arial" charset="0"/>
              </a:rPr>
              <a:t>Target elements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52400" y="4114800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u="sng" dirty="0" err="1">
                <a:cs typeface="Arial" charset="0"/>
              </a:rPr>
              <a:t>RIBs</a:t>
            </a:r>
            <a:endParaRPr lang="en-GB" u="sng" dirty="0">
              <a:cs typeface="Arial" charset="0"/>
            </a:endParaRPr>
          </a:p>
        </p:txBody>
      </p:sp>
      <p:pic>
        <p:nvPicPr>
          <p:cNvPr id="8" name="Picture 4" descr="Picture1.png"/>
          <p:cNvPicPr>
            <a:picLocks noChangeAspect="1"/>
          </p:cNvPicPr>
          <p:nvPr/>
        </p:nvPicPr>
        <p:blipFill>
          <a:blip r:embed="rId4"/>
          <a:srcRect t="13209" b="12487"/>
          <a:stretch>
            <a:fillRect/>
          </a:stretch>
        </p:blipFill>
        <p:spPr bwMode="auto">
          <a:xfrm>
            <a:off x="2530475" y="762000"/>
            <a:ext cx="6232525" cy="308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58000" y="990600"/>
            <a:ext cx="209613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ISOLDE Targets 2008</a:t>
            </a:r>
            <a:endParaRPr lang="en-US" dirty="0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152400" y="4867276"/>
          <a:ext cx="2009093" cy="1233487"/>
        </p:xfrm>
        <a:graphic>
          <a:graphicData uri="http://schemas.openxmlformats.org/presentationml/2006/ole">
            <p:oleObj spid="_x0000_s43010" name="Chart" r:id="rId5" imgW="8629769" imgH="5295772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Agf0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738119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6</a:t>
            </a:r>
            <a:r>
              <a:rPr lang="en-US" dirty="0" smtClean="0"/>
              <a:t>He production at ISOLDE-CERN in 2009</a:t>
            </a:r>
            <a:endParaRPr lang="en-US" dirty="0"/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0"/>
            <a:ext cx="4572000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24400" y="3657600"/>
            <a:ext cx="1809750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p-n</a:t>
            </a:r>
            <a:r>
              <a:rPr lang="en-US" dirty="0"/>
              <a:t> W converter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5334000" y="2590800"/>
            <a:ext cx="228600" cy="1066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552700" y="2590800"/>
            <a:ext cx="9906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8950" y="2514600"/>
            <a:ext cx="2063750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1.4 GeV from PSB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3900" y="1905000"/>
            <a:ext cx="11557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092950" y="1219200"/>
            <a:ext cx="1365250" cy="6413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80 porous</a:t>
            </a:r>
          </a:p>
          <a:p>
            <a:r>
              <a:rPr lang="en-US" dirty="0" err="1"/>
              <a:t>BeO</a:t>
            </a:r>
            <a:r>
              <a:rPr lang="en-US" dirty="0"/>
              <a:t> pellets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667000" y="4038600"/>
            <a:ext cx="3416300" cy="6413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1+ FEBIAD ion source, cold line</a:t>
            </a:r>
          </a:p>
          <a:p>
            <a:r>
              <a:rPr lang="en-US" dirty="0"/>
              <a:t>for Noble Gases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6635750" y="4724400"/>
            <a:ext cx="2432050" cy="14652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Release efficiency</a:t>
            </a:r>
          </a:p>
          <a:p>
            <a:r>
              <a:rPr lang="en-US" dirty="0"/>
              <a:t>operation temperature</a:t>
            </a:r>
          </a:p>
          <a:p>
            <a:r>
              <a:rPr lang="en-US" dirty="0" err="1"/>
              <a:t>outgasing</a:t>
            </a:r>
            <a:endParaRPr lang="en-US" dirty="0"/>
          </a:p>
          <a:p>
            <a:r>
              <a:rPr lang="en-US" dirty="0"/>
              <a:t>materials compatibility</a:t>
            </a:r>
          </a:p>
          <a:p>
            <a:r>
              <a:rPr lang="en-US" dirty="0"/>
              <a:t>ageing, etc…</a:t>
            </a: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V="1">
            <a:off x="3048000" y="50292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124200" y="5132388"/>
            <a:ext cx="45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t</a:t>
            </a:r>
            <a:r>
              <a:rPr lang="en-US" baseline="-2500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4495800" y="5029200"/>
            <a:ext cx="1714500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&gt;85% released</a:t>
            </a:r>
          </a:p>
        </p:txBody>
      </p:sp>
      <p:pic>
        <p:nvPicPr>
          <p:cNvPr id="17" name="Picture 16" descr="DSC_0607.JPG"/>
          <p:cNvPicPr>
            <a:picLocks noChangeAspect="1"/>
          </p:cNvPicPr>
          <p:nvPr/>
        </p:nvPicPr>
        <p:blipFill>
          <a:blip r:embed="rId5"/>
          <a:srcRect l="25000" r="20833"/>
          <a:stretch>
            <a:fillRect/>
          </a:stretch>
        </p:blipFill>
        <p:spPr>
          <a:xfrm>
            <a:off x="1157683" y="738120"/>
            <a:ext cx="1395017" cy="1712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Reaching required ion intensities</a:t>
            </a:r>
            <a:endParaRPr lang="en-US" dirty="0"/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 bwMode="auto">
          <a:xfrm>
            <a:off x="914400" y="1447800"/>
            <a:ext cx="67818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can be achieved: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en-US" kern="0" dirty="0" smtClean="0">
                <a:ea typeface="ＭＳ Ｐゴシック" charset="-128"/>
              </a:rPr>
              <a:t>Isotope production tested at ISOLDE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en-US" kern="0" dirty="0" smtClean="0">
                <a:ea typeface="ＭＳ Ｐゴシック" charset="-128"/>
              </a:rPr>
              <a:t>1.3 10</a:t>
            </a:r>
            <a:r>
              <a:rPr lang="en-US" kern="0" baseline="30000" dirty="0" smtClean="0">
                <a:ea typeface="ＭＳ Ｐゴシック" charset="-128"/>
              </a:rPr>
              <a:t>13</a:t>
            </a:r>
            <a:r>
              <a:rPr lang="en-US" kern="0" dirty="0" smtClean="0">
                <a:ea typeface="ＭＳ Ｐゴシック" charset="-128"/>
              </a:rPr>
              <a:t> </a:t>
            </a:r>
            <a:r>
              <a:rPr lang="en-US" kern="0" baseline="30000" dirty="0" smtClean="0">
                <a:ea typeface="ＭＳ Ｐゴシック" charset="-128"/>
              </a:rPr>
              <a:t>6</a:t>
            </a:r>
            <a:r>
              <a:rPr lang="en-US" kern="0" dirty="0" smtClean="0">
                <a:ea typeface="ＭＳ Ｐゴシック" charset="-128"/>
              </a:rPr>
              <a:t>He/s 100 kW, 40 </a:t>
            </a:r>
            <a:r>
              <a:rPr lang="en-US" kern="0" dirty="0" err="1" smtClean="0">
                <a:ea typeface="ＭＳ Ｐゴシック" charset="-128"/>
              </a:rPr>
              <a:t>MeV</a:t>
            </a:r>
            <a:r>
              <a:rPr lang="en-US" kern="0" dirty="0" smtClean="0">
                <a:ea typeface="ＭＳ Ｐゴシック" charset="-128"/>
              </a:rPr>
              <a:t> deuteron beam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2 10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13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He/s 100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kW</a:t>
            </a:r>
            <a:r>
              <a:rPr lang="en-US" kern="0" noProof="0" dirty="0" smtClean="0">
                <a:ea typeface="ＭＳ Ｐゴシック" charset="-128"/>
              </a:rPr>
              <a:t>, 1 </a:t>
            </a:r>
            <a:r>
              <a:rPr lang="en-US" kern="0" noProof="0" dirty="0" err="1" smtClean="0">
                <a:ea typeface="ＭＳ Ｐゴシック" charset="-128"/>
              </a:rPr>
              <a:t>GeV</a:t>
            </a:r>
            <a:r>
              <a:rPr lang="en-US" kern="0" noProof="0" dirty="0" smtClean="0">
                <a:ea typeface="ＭＳ Ｐゴシック" charset="-128"/>
              </a:rPr>
              <a:t> proton beam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en-US" kern="0" dirty="0" smtClean="0">
                <a:ea typeface="ＭＳ Ｐゴシック" charset="-128"/>
              </a:rPr>
              <a:t>10</a:t>
            </a:r>
            <a:r>
              <a:rPr lang="en-US" kern="0" baseline="30000" dirty="0" smtClean="0">
                <a:ea typeface="ＭＳ Ｐゴシック" charset="-128"/>
              </a:rPr>
              <a:t>14</a:t>
            </a:r>
            <a:r>
              <a:rPr lang="en-US" kern="0" dirty="0" smtClean="0">
                <a:ea typeface="ＭＳ Ｐゴシック" charset="-128"/>
              </a:rPr>
              <a:t> </a:t>
            </a:r>
            <a:r>
              <a:rPr lang="en-US" kern="0" baseline="30000" dirty="0" smtClean="0">
                <a:ea typeface="ＭＳ Ｐゴシック" charset="-128"/>
              </a:rPr>
              <a:t>6</a:t>
            </a:r>
            <a:r>
              <a:rPr lang="en-US" kern="0" dirty="0" smtClean="0">
                <a:ea typeface="ＭＳ Ｐゴシック" charset="-128"/>
              </a:rPr>
              <a:t>He/s 200 kW, 2 </a:t>
            </a:r>
            <a:r>
              <a:rPr lang="en-US" kern="0" dirty="0" err="1" smtClean="0">
                <a:ea typeface="ＭＳ Ｐゴシック" charset="-128"/>
              </a:rPr>
              <a:t>GeV</a:t>
            </a:r>
            <a:r>
              <a:rPr lang="en-US" kern="0" dirty="0" smtClean="0">
                <a:ea typeface="ＭＳ Ｐゴシック" charset="-128"/>
              </a:rPr>
              <a:t> proton beam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 </a:t>
            </a:r>
            <a:r>
              <a:rPr lang="en-US" sz="2000" kern="0" dirty="0" smtClean="0"/>
              <a:t>challenging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3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He, 30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200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mA</a:t>
            </a:r>
            <a:r>
              <a:rPr lang="en-US" kern="0" dirty="0" smtClean="0">
                <a:ea typeface="ＭＳ Ｐゴシック" charset="-128"/>
              </a:rPr>
              <a:t> direct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on oxide target,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lang="en-US" kern="0" dirty="0" smtClean="0">
                <a:ea typeface="ＭＳ Ｐゴシック" charset="-128"/>
              </a:rPr>
              <a:t>600 kW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!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70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30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mA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on </a:t>
            </a:r>
            <a:r>
              <a:rPr lang="en-US" kern="0" dirty="0" smtClean="0">
                <a:ea typeface="ＭＳ Ｐゴシック" charset="-128"/>
              </a:rPr>
              <a:t>Al</a:t>
            </a:r>
            <a:r>
              <a:rPr lang="en-US" kern="0" baseline="-25000" dirty="0" smtClean="0">
                <a:ea typeface="ＭＳ Ｐゴシック" charset="-128"/>
              </a:rPr>
              <a:t>2</a:t>
            </a:r>
            <a:r>
              <a:rPr lang="en-US" kern="0" dirty="0" smtClean="0">
                <a:ea typeface="ＭＳ Ｐゴシック" charset="-128"/>
              </a:rPr>
              <a:t>O</a:t>
            </a:r>
            <a:r>
              <a:rPr lang="en-US" kern="0" baseline="-25000" dirty="0" smtClean="0">
                <a:ea typeface="ＭＳ Ｐゴシック" charset="-128"/>
              </a:rPr>
              <a:t>3</a:t>
            </a:r>
            <a:r>
              <a:rPr lang="en-US" kern="0" dirty="0" smtClean="0">
                <a:ea typeface="ＭＳ Ｐゴシック" charset="-128"/>
              </a:rPr>
              <a:t> target.</a:t>
            </a: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212725" indent="-3254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</a:pP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/>
          <a:srcRect t="11284"/>
          <a:stretch>
            <a:fillRect/>
          </a:stretch>
        </p:blipFill>
        <p:spPr bwMode="auto">
          <a:xfrm>
            <a:off x="495300" y="4267200"/>
            <a:ext cx="47244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38350" y="5881688"/>
            <a:ext cx="154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Arial" pitchFamily="-65" charset="0"/>
                <a:cs typeface="Arial" pitchFamily="-65" charset="0"/>
              </a:rPr>
              <a:t>Ø</a:t>
            </a:r>
            <a:r>
              <a:rPr lang="en-US" dirty="0"/>
              <a:t>3cm , 15cm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 t="16217" b="16217"/>
          <a:stretch>
            <a:fillRect/>
          </a:stretch>
        </p:blipFill>
        <p:spPr bwMode="auto">
          <a:xfrm>
            <a:off x="6477000" y="4357688"/>
            <a:ext cx="23622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38950" y="5881688"/>
            <a:ext cx="154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Arial" pitchFamily="-65" charset="0"/>
                <a:cs typeface="Arial" pitchFamily="-65" charset="0"/>
              </a:rPr>
              <a:t>Ø</a:t>
            </a:r>
            <a:r>
              <a:rPr lang="en-US" dirty="0"/>
              <a:t>3cm , 24cm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429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EURISOL 100 kW Direct Target Design</a:t>
            </a:r>
            <a:endParaRPr lang="en-US" dirty="0"/>
          </a:p>
        </p:txBody>
      </p:sp>
      <p:grpSp>
        <p:nvGrpSpPr>
          <p:cNvPr id="4" name="Organization Chart 2"/>
          <p:cNvGrpSpPr>
            <a:grpSpLocks noChangeAspect="1"/>
          </p:cNvGrpSpPr>
          <p:nvPr/>
        </p:nvGrpSpPr>
        <p:grpSpPr bwMode="auto">
          <a:xfrm>
            <a:off x="276582" y="304800"/>
            <a:ext cx="7913331" cy="6677020"/>
            <a:chOff x="288" y="384"/>
            <a:chExt cx="5063" cy="4464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88" y="384"/>
              <a:ext cx="5063" cy="4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1781" y="552"/>
              <a:ext cx="2196" cy="215"/>
            </a:xfrm>
            <a:prstGeom prst="flowChartInputOutpu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4068763"/>
              <a:r>
                <a:rPr lang="en-US" sz="1400">
                  <a:solidFill>
                    <a:srgbClr val="0000FF"/>
                  </a:solidFill>
                </a:rPr>
                <a:t>Baseline parameters</a:t>
              </a:r>
            </a:p>
            <a:p>
              <a:pPr defTabSz="4068763"/>
              <a:endParaRPr lang="en-US" sz="1400">
                <a:latin typeface="Arial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460" y="930"/>
              <a:ext cx="1154" cy="336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HEAT:</a:t>
              </a:r>
            </a:p>
            <a:p>
              <a:pPr defTabSz="4068763"/>
              <a:r>
                <a:rPr lang="en-US" sz="1400"/>
                <a:t>Deposition, transfer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3314" y="1519"/>
              <a:ext cx="1437" cy="226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ISOTOPE PRODUCTION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9" name="AutoShape 7"/>
            <p:cNvCxnSpPr>
              <a:cxnSpLocks noChangeShapeType="1"/>
              <a:stCxn id="7" idx="2"/>
              <a:endCxn id="8" idx="0"/>
            </p:cNvCxnSpPr>
            <p:nvPr/>
          </p:nvCxnSpPr>
          <p:spPr bwMode="auto">
            <a:xfrm flipH="1">
              <a:off x="4033" y="1266"/>
              <a:ext cx="4" cy="253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3395" y="1939"/>
              <a:ext cx="1275" cy="437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fr-FR" sz="1400" b="1"/>
                <a:t>ISOTOPE RELEASE</a:t>
              </a:r>
              <a:r>
                <a:rPr lang="fr-FR" sz="1400"/>
                <a:t>:</a:t>
              </a:r>
            </a:p>
            <a:p>
              <a:pPr defTabSz="4068763"/>
              <a:r>
                <a:rPr lang="fr-FR" sz="1400"/>
                <a:t>Diffusion, </a:t>
              </a:r>
              <a:r>
                <a:rPr lang="en-US" sz="1400"/>
                <a:t>effusio</a:t>
              </a:r>
              <a:r>
                <a:rPr lang="fr-FR" sz="1400"/>
                <a:t>n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11" name="AutoShape 9"/>
            <p:cNvCxnSpPr>
              <a:cxnSpLocks noChangeShapeType="1"/>
              <a:stCxn id="8" idx="2"/>
              <a:endCxn id="10" idx="0"/>
            </p:cNvCxnSpPr>
            <p:nvPr/>
          </p:nvCxnSpPr>
          <p:spPr bwMode="auto">
            <a:xfrm>
              <a:off x="4033" y="1745"/>
              <a:ext cx="1" cy="194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3435" y="2553"/>
              <a:ext cx="1194" cy="336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ION SOURCE</a:t>
              </a:r>
              <a:r>
                <a:rPr lang="en-US" sz="1400"/>
                <a:t>:</a:t>
              </a:r>
            </a:p>
            <a:p>
              <a:pPr defTabSz="4068763"/>
              <a:r>
                <a:rPr lang="en-US" sz="1400"/>
                <a:t>Efficiency, emittance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13" name="AutoShape 11"/>
            <p:cNvCxnSpPr>
              <a:cxnSpLocks noChangeShapeType="1"/>
              <a:stCxn id="10" idx="2"/>
              <a:endCxn id="12" idx="0"/>
            </p:cNvCxnSpPr>
            <p:nvPr/>
          </p:nvCxnSpPr>
          <p:spPr bwMode="auto">
            <a:xfrm flipH="1">
              <a:off x="4032" y="2376"/>
              <a:ext cx="1" cy="177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864" y="864"/>
              <a:ext cx="2058" cy="462"/>
            </a:xfrm>
            <a:prstGeom prst="flowChartPreparation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FLUKA ANSYS</a:t>
              </a:r>
            </a:p>
            <a:p>
              <a:pPr defTabSz="4068763"/>
              <a:r>
                <a:rPr lang="en-US" sz="1400" b="1"/>
                <a:t>Thermal conductivity</a:t>
              </a:r>
            </a:p>
            <a:p>
              <a:pPr defTabSz="4068763"/>
              <a:r>
                <a:rPr lang="en-US" sz="1400" b="1"/>
                <a:t>Target material ageing</a:t>
              </a:r>
              <a:endParaRPr lang="en-US" sz="1400"/>
            </a:p>
            <a:p>
              <a:pPr defTabSz="4068763"/>
              <a:endParaRPr lang="en-US" sz="1400">
                <a:latin typeface="Arial" charset="0"/>
              </a:endParaRPr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816" y="1393"/>
              <a:ext cx="2147" cy="462"/>
            </a:xfrm>
            <a:prstGeom prst="flowChartPreparation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 dirty="0"/>
                <a:t>FLUKA</a:t>
              </a:r>
            </a:p>
            <a:p>
              <a:pPr defTabSz="4068763"/>
              <a:r>
                <a:rPr lang="en-US" sz="1400" b="1" dirty="0"/>
                <a:t>Nuclear cross sections:</a:t>
              </a:r>
            </a:p>
            <a:p>
              <a:pPr defTabSz="4068763"/>
              <a:r>
                <a:rPr lang="en-US" sz="1200" b="1" dirty="0"/>
                <a:t>SigmasWin2000 ABRABLA</a:t>
              </a:r>
              <a:endParaRPr lang="en-US" sz="1200" dirty="0">
                <a:latin typeface="Arial" charset="0"/>
              </a:endParaRPr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816" y="1939"/>
              <a:ext cx="2187" cy="461"/>
            </a:xfrm>
            <a:prstGeom prst="flowChartPreparation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RIBO RaBIT</a:t>
              </a:r>
            </a:p>
            <a:p>
              <a:pPr defTabSz="4068763"/>
              <a:r>
                <a:rPr lang="en-US" sz="1400" b="1"/>
                <a:t>Specific surface</a:t>
              </a:r>
            </a:p>
            <a:p>
              <a:pPr defTabSz="4068763"/>
              <a:r>
                <a:rPr lang="en-US" sz="1400" b="1"/>
                <a:t>Online tests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>
              <a:off x="864" y="2485"/>
              <a:ext cx="2099" cy="482"/>
            </a:xfrm>
            <a:prstGeom prst="flowChartPreparation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CPO VORPAL</a:t>
              </a:r>
            </a:p>
            <a:p>
              <a:pPr defTabSz="4068763"/>
              <a:r>
                <a:rPr lang="en-US" sz="1400" b="1"/>
                <a:t>Online tests</a:t>
              </a:r>
            </a:p>
            <a:p>
              <a:pPr defTabSz="4068763"/>
              <a:r>
                <a:rPr lang="en-US" sz="1400" b="1"/>
                <a:t>Emittance meter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18" name="AutoShape 16"/>
            <p:cNvCxnSpPr>
              <a:cxnSpLocks noChangeShapeType="1"/>
              <a:stCxn id="14" idx="3"/>
              <a:endCxn id="7" idx="1"/>
            </p:cNvCxnSpPr>
            <p:nvPr/>
          </p:nvCxnSpPr>
          <p:spPr bwMode="auto">
            <a:xfrm>
              <a:off x="2928" y="1095"/>
              <a:ext cx="532" cy="3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19" name="AutoShape 17"/>
            <p:cNvCxnSpPr>
              <a:cxnSpLocks noChangeShapeType="1"/>
              <a:stCxn id="15" idx="3"/>
              <a:endCxn id="8" idx="1"/>
            </p:cNvCxnSpPr>
            <p:nvPr/>
          </p:nvCxnSpPr>
          <p:spPr bwMode="auto">
            <a:xfrm>
              <a:off x="2969" y="1624"/>
              <a:ext cx="345" cy="8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20" name="AutoShape 18"/>
            <p:cNvCxnSpPr>
              <a:cxnSpLocks noChangeShapeType="1"/>
              <a:stCxn id="16" idx="3"/>
              <a:endCxn id="10" idx="1"/>
            </p:cNvCxnSpPr>
            <p:nvPr/>
          </p:nvCxnSpPr>
          <p:spPr bwMode="auto">
            <a:xfrm flipV="1">
              <a:off x="3009" y="2158"/>
              <a:ext cx="386" cy="12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21" name="AutoShape 19"/>
            <p:cNvCxnSpPr>
              <a:cxnSpLocks noChangeShapeType="1"/>
              <a:stCxn id="17" idx="3"/>
              <a:endCxn id="12" idx="1"/>
            </p:cNvCxnSpPr>
            <p:nvPr/>
          </p:nvCxnSpPr>
          <p:spPr bwMode="auto">
            <a:xfrm flipV="1">
              <a:off x="2969" y="2721"/>
              <a:ext cx="466" cy="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</p:cxn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>
              <a:off x="2752" y="3024"/>
              <a:ext cx="2561" cy="197"/>
            </a:xfrm>
            <a:prstGeom prst="flowChartInputOutpu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4068763"/>
              <a:r>
                <a:rPr lang="en-US" sz="1400">
                  <a:solidFill>
                    <a:srgbClr val="0000FF"/>
                  </a:solidFill>
                </a:rPr>
                <a:t>On-paper Target Unit Design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23" name="AutoShape 21"/>
            <p:cNvCxnSpPr>
              <a:cxnSpLocks noChangeShapeType="1"/>
              <a:stCxn id="12" idx="2"/>
              <a:endCxn id="22" idx="1"/>
            </p:cNvCxnSpPr>
            <p:nvPr/>
          </p:nvCxnSpPr>
          <p:spPr bwMode="auto">
            <a:xfrm rot="16200000" flipH="1">
              <a:off x="3965" y="2956"/>
              <a:ext cx="135" cy="1"/>
            </a:xfrm>
            <a:prstGeom prst="bentConnector3">
              <a:avLst>
                <a:gd name="adj1" fmla="val 49630"/>
              </a:avLst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4" name="AutoShape 22"/>
            <p:cNvCxnSpPr>
              <a:cxnSpLocks noChangeShapeType="1"/>
              <a:stCxn id="6" idx="4"/>
              <a:endCxn id="7" idx="0"/>
            </p:cNvCxnSpPr>
            <p:nvPr/>
          </p:nvCxnSpPr>
          <p:spPr bwMode="auto">
            <a:xfrm rot="16200000" flipH="1">
              <a:off x="3376" y="270"/>
              <a:ext cx="163" cy="1158"/>
            </a:xfrm>
            <a:prstGeom prst="bentConnector3">
              <a:avLst>
                <a:gd name="adj1" fmla="val 49694"/>
              </a:avLst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25" name="AutoShape 23"/>
            <p:cNvSpPr>
              <a:spLocks noChangeArrowheads="1"/>
            </p:cNvSpPr>
            <p:nvPr/>
          </p:nvSpPr>
          <p:spPr bwMode="auto">
            <a:xfrm>
              <a:off x="1155" y="3264"/>
              <a:ext cx="1533" cy="177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/>
                <a:t>Tests of specific components</a:t>
              </a:r>
            </a:p>
            <a:p>
              <a:pPr defTabSz="4068763"/>
              <a:endParaRPr lang="en-US" sz="1400">
                <a:latin typeface="Arial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104" y="3648"/>
              <a:ext cx="1533" cy="2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/>
                <a:t>Prototype test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7" name="AutoShape 25"/>
            <p:cNvSpPr>
              <a:spLocks noChangeArrowheads="1"/>
            </p:cNvSpPr>
            <p:nvPr/>
          </p:nvSpPr>
          <p:spPr bwMode="auto">
            <a:xfrm>
              <a:off x="3404" y="3431"/>
              <a:ext cx="1242" cy="276"/>
            </a:xfrm>
            <a:prstGeom prst="flowChartDecision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4068763"/>
              <a:r>
                <a:rPr lang="en-US" sz="1400"/>
                <a:t>Validation</a:t>
              </a:r>
            </a:p>
            <a:p>
              <a:pPr defTabSz="4068763"/>
              <a:endParaRPr lang="en-US" sz="1400">
                <a:latin typeface="Arial" charset="0"/>
              </a:endParaRPr>
            </a:p>
          </p:txBody>
        </p:sp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>
              <a:off x="3120" y="3888"/>
              <a:ext cx="1778" cy="425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tIns="38100" bIns="38100"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>
                  <a:solidFill>
                    <a:srgbClr val="0000FF"/>
                  </a:solidFill>
                </a:rPr>
                <a:t>Final Target Unit Design</a:t>
              </a:r>
            </a:p>
            <a:p>
              <a:pPr defTabSz="4068763"/>
              <a:r>
                <a:rPr lang="en-US" sz="1400">
                  <a:solidFill>
                    <a:srgbClr val="0000FF"/>
                  </a:solidFill>
                </a:rPr>
                <a:t>Target station specifications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29" name="AutoShape 27"/>
            <p:cNvCxnSpPr>
              <a:cxnSpLocks noChangeShapeType="1"/>
              <a:stCxn id="22" idx="4"/>
              <a:endCxn id="27" idx="0"/>
            </p:cNvCxnSpPr>
            <p:nvPr/>
          </p:nvCxnSpPr>
          <p:spPr bwMode="auto">
            <a:xfrm flipH="1">
              <a:off x="4025" y="3221"/>
              <a:ext cx="8" cy="21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30" name="AutoShape 28"/>
            <p:cNvCxnSpPr>
              <a:cxnSpLocks noChangeShapeType="1"/>
              <a:stCxn id="27" idx="2"/>
              <a:endCxn id="28" idx="0"/>
            </p:cNvCxnSpPr>
            <p:nvPr/>
          </p:nvCxnSpPr>
          <p:spPr bwMode="auto">
            <a:xfrm flipH="1">
              <a:off x="4009" y="3707"/>
              <a:ext cx="16" cy="18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1" name="AutoShape 29"/>
            <p:cNvCxnSpPr>
              <a:cxnSpLocks noChangeShapeType="1"/>
              <a:stCxn id="25" idx="3"/>
            </p:cNvCxnSpPr>
            <p:nvPr/>
          </p:nvCxnSpPr>
          <p:spPr bwMode="auto">
            <a:xfrm flipV="1">
              <a:off x="2688" y="3322"/>
              <a:ext cx="1332" cy="3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32" name="AutoShape 30"/>
            <p:cNvCxnSpPr>
              <a:cxnSpLocks noChangeShapeType="1"/>
              <a:stCxn id="26" idx="3"/>
              <a:endCxn id="28" idx="0"/>
            </p:cNvCxnSpPr>
            <p:nvPr/>
          </p:nvCxnSpPr>
          <p:spPr bwMode="auto">
            <a:xfrm>
              <a:off x="2637" y="3770"/>
              <a:ext cx="1372" cy="118"/>
            </a:xfrm>
            <a:prstGeom prst="bentConnector2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</p:cxnSp>
        <p:cxnSp>
          <p:nvCxnSpPr>
            <p:cNvPr id="33" name="AutoShape 31"/>
            <p:cNvCxnSpPr>
              <a:cxnSpLocks noChangeShapeType="1"/>
              <a:stCxn id="27" idx="3"/>
              <a:endCxn id="6" idx="5"/>
            </p:cNvCxnSpPr>
            <p:nvPr/>
          </p:nvCxnSpPr>
          <p:spPr bwMode="auto">
            <a:xfrm flipH="1" flipV="1">
              <a:off x="3754" y="660"/>
              <a:ext cx="892" cy="2909"/>
            </a:xfrm>
            <a:prstGeom prst="bentConnector3">
              <a:avLst>
                <a:gd name="adj1" fmla="val -98546"/>
              </a:avLst>
            </a:prstGeom>
            <a:noFill/>
            <a:ln w="381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EURISOL 100 kW target baseline parameters</a:t>
            </a:r>
            <a:endParaRPr lang="en-US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1143000" y="958204"/>
          <a:ext cx="6781800" cy="5137796"/>
        </p:xfrm>
        <a:graphic>
          <a:graphicData uri="http://schemas.openxmlformats.org/drawingml/2006/table">
            <a:tbl>
              <a:tblPr/>
              <a:tblGrid>
                <a:gridCol w="2822575"/>
                <a:gridCol w="709613"/>
                <a:gridCol w="569912"/>
                <a:gridCol w="1285875"/>
                <a:gridCol w="1393825"/>
              </a:tblGrid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Parameter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Symbol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Units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Nval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Range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Target material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SiC, Ta, BeO,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Pb (molten) </a:t>
                      </a: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Be-U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47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particles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Proton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Deuterium – 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particle energy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GeV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 – 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current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 – 1000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33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time structure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50Hz 1ms pulse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Gaussian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geometry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σ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 – 20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power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kW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100-1000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Target thickness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g/cm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 – 250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Target radius (cylinder)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3σ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3σ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– 5σ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Target temperature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ºC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500-2500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Number of target containers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j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 – 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Plasma ionization outlet diameter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Ø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out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 – 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Autofit/>
          </a:bodyPr>
          <a:lstStyle/>
          <a:p>
            <a:r>
              <a:rPr lang="en-US" dirty="0" smtClean="0"/>
              <a:t>EURISOL 100 kW direct target issues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66800"/>
            <a:ext cx="6324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 dissipation + target temperature profile optimisation are main drivers of 100 kW direct target design: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Uniform high temperature for fast diffusion and effusion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Avoid cold spots where isotopes could condense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 dissipation by conduction/thermal radiation T</a:t>
            </a:r>
            <a:r>
              <a:rPr kumimoji="0" lang="en-US" sz="2800" b="0" i="0" u="none" strike="noStrike" kern="1200" cap="none" spc="0" normalizeH="0" baseline="3000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Compact target geometries to minimise effusion losses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 targets: Oxides and Carbides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Oxides: thermal insulators (e.g. ThO</a:t>
            </a:r>
            <a:r>
              <a:rPr kumimoji="0" lang="en-US" sz="2800" b="0" i="0" u="none" strike="noStrike" kern="1200" cap="none" spc="0" normalizeH="0" baseline="-2500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0.4 W/mK @1673 K)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Relatively low operation temperature (e.g. CaO 1673 K)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Composite target pills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Multibody target concept + neutral beam merging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 targets: Metal foils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Foil thickness optimisation for mechanical properties/diffusion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Liquid metal targets: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Loop required to dissipate factor x20 more heat than can be accomodated classically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Diffusion chamber required to optimise release efficiency of short-lived isotopes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459" t="12623" r="12554" b="2787"/>
          <a:stretch>
            <a:fillRect/>
          </a:stretch>
        </p:blipFill>
        <p:spPr>
          <a:xfrm>
            <a:off x="7191153" y="3581400"/>
            <a:ext cx="1648047" cy="1524000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990600"/>
            <a:ext cx="1828800" cy="16793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086600" y="2831068"/>
            <a:ext cx="183896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Multi-body target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5257800"/>
            <a:ext cx="2286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sharing between sub-units of one target station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EURISOL 100 kW target developments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154668"/>
            <a:ext cx="9473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TARPIPE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26445" y="887968"/>
            <a:ext cx="84447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Bivalve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4317" y="1371600"/>
            <a:ext cx="308968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Oxide target prototype (Al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5" descr="ensemble2"/>
          <p:cNvPicPr>
            <a:picLocks noChangeAspect="1" noChangeArrowheads="1"/>
          </p:cNvPicPr>
          <p:nvPr/>
        </p:nvPicPr>
        <p:blipFill>
          <a:blip r:embed="rId3"/>
          <a:srcRect l="6767" r="3008"/>
          <a:stretch>
            <a:fillRect/>
          </a:stretch>
        </p:blipFill>
        <p:spPr bwMode="auto">
          <a:xfrm>
            <a:off x="76200" y="1524000"/>
            <a:ext cx="1741714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6445" y="1257300"/>
            <a:ext cx="3114781" cy="1904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450099" y="2510135"/>
            <a:ext cx="99112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2 pneumatic</a:t>
            </a:r>
          </a:p>
          <a:p>
            <a:r>
              <a:rPr lang="en-US" sz="1200" b="1" dirty="0"/>
              <a:t>valves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746412" y="1295400"/>
            <a:ext cx="113038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2 water cooled</a:t>
            </a:r>
          </a:p>
          <a:p>
            <a:r>
              <a:rPr lang="en-US" sz="1200" b="1" dirty="0"/>
              <a:t>transfer lines</a:t>
            </a:r>
          </a:p>
        </p:txBody>
      </p:sp>
      <p:pic>
        <p:nvPicPr>
          <p:cNvPr id="12" name="Picture 32" descr="3088"/>
          <p:cNvPicPr>
            <a:picLocks noChangeAspect="1" noChangeArrowheads="1"/>
          </p:cNvPicPr>
          <p:nvPr/>
        </p:nvPicPr>
        <p:blipFill>
          <a:blip r:embed="rId5"/>
          <a:srcRect l="45035" t="23607" b="23843"/>
          <a:stretch>
            <a:fillRect/>
          </a:stretch>
        </p:blipFill>
        <p:spPr bwMode="auto">
          <a:xfrm>
            <a:off x="2311400" y="3711575"/>
            <a:ext cx="378460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52"/>
          <p:cNvSpPr txBox="1">
            <a:spLocks noChangeArrowheads="1"/>
          </p:cNvSpPr>
          <p:nvPr/>
        </p:nvSpPr>
        <p:spPr bwMode="auto">
          <a:xfrm>
            <a:off x="2527300" y="4322762"/>
            <a:ext cx="93662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ＭＳ Ｐゴシック" charset="-128"/>
                <a:cs typeface="ＭＳ Ｐゴシック" charset="-128"/>
              </a:rPr>
              <a:t>Flow meter</a:t>
            </a:r>
          </a:p>
        </p:txBody>
      </p:sp>
      <p:sp>
        <p:nvSpPr>
          <p:cNvPr id="14" name="TextBox 51"/>
          <p:cNvSpPr txBox="1">
            <a:spLocks noChangeArrowheads="1"/>
          </p:cNvSpPr>
          <p:nvPr/>
        </p:nvSpPr>
        <p:spPr bwMode="auto">
          <a:xfrm>
            <a:off x="2382837" y="5992812"/>
            <a:ext cx="700088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ＭＳ Ｐゴシック" charset="-128"/>
                <a:cs typeface="ＭＳ Ｐゴシック" charset="-128"/>
              </a:rPr>
              <a:t>Pb tank</a:t>
            </a:r>
          </a:p>
        </p:txBody>
      </p:sp>
      <p:sp>
        <p:nvSpPr>
          <p:cNvPr id="15" name="TextBox 53"/>
          <p:cNvSpPr txBox="1">
            <a:spLocks noChangeArrowheads="1"/>
          </p:cNvSpPr>
          <p:nvPr/>
        </p:nvSpPr>
        <p:spPr bwMode="auto">
          <a:xfrm>
            <a:off x="4938712" y="4191000"/>
            <a:ext cx="9128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ＭＳ Ｐゴシック" charset="-128"/>
                <a:cs typeface="ＭＳ Ｐゴシック" charset="-128"/>
              </a:rPr>
              <a:t>Target test</a:t>
            </a:r>
          </a:p>
          <a:p>
            <a:r>
              <a:rPr lang="en-US" sz="1200">
                <a:ea typeface="ＭＳ Ｐゴシック" charset="-128"/>
                <a:cs typeface="ＭＳ Ｐゴシック" charset="-128"/>
              </a:rPr>
              <a:t>station</a:t>
            </a:r>
          </a:p>
        </p:txBody>
      </p:sp>
      <p:sp>
        <p:nvSpPr>
          <p:cNvPr id="16" name="TextBox 54"/>
          <p:cNvSpPr txBox="1">
            <a:spLocks noChangeArrowheads="1"/>
          </p:cNvSpPr>
          <p:nvPr/>
        </p:nvSpPr>
        <p:spPr bwMode="auto">
          <a:xfrm>
            <a:off x="4865687" y="4872037"/>
            <a:ext cx="1189038" cy="639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ＭＳ Ｐゴシック" charset="-128"/>
                <a:cs typeface="ＭＳ Ｐゴシック" charset="-128"/>
              </a:rPr>
              <a:t>EM pump with permanent magnets</a:t>
            </a:r>
          </a:p>
        </p:txBody>
      </p:sp>
      <p:sp>
        <p:nvSpPr>
          <p:cNvPr id="17" name="TextBox 55"/>
          <p:cNvSpPr txBox="1">
            <a:spLocks noChangeArrowheads="1"/>
          </p:cNvSpPr>
          <p:nvPr/>
        </p:nvSpPr>
        <p:spPr bwMode="auto">
          <a:xfrm>
            <a:off x="4903787" y="5764212"/>
            <a:ext cx="700088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ＭＳ Ｐゴシック" charset="-128"/>
                <a:cs typeface="ＭＳ Ｐゴシック" charset="-128"/>
              </a:rPr>
              <a:t>Pb filter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1174" y="3505200"/>
            <a:ext cx="25456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Liquid metal direct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25051" y="3593068"/>
            <a:ext cx="172354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Transient effects</a:t>
            </a:r>
            <a:endParaRPr lang="en-US" dirty="0"/>
          </a:p>
        </p:txBody>
      </p:sp>
      <p:pic>
        <p:nvPicPr>
          <p:cNvPr id="19" name="Picture 18" descr="-0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4331732"/>
            <a:ext cx="1247775" cy="98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07-S0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5333022"/>
            <a:ext cx="1247775" cy="99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 rot="5400000">
            <a:off x="768793" y="5107223"/>
            <a:ext cx="145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- 30μm foil</a:t>
            </a:r>
            <a:endParaRPr lang="en-US" dirty="0"/>
          </a:p>
        </p:txBody>
      </p:sp>
      <p:pic>
        <p:nvPicPr>
          <p:cNvPr id="22" name="pb_trial36_abs_vel.mpg">
            <a:hlinkClick r:id="" action="ppaction://media"/>
          </p:cNvPr>
          <p:cNvPicPr/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096001" y="3908109"/>
            <a:ext cx="2695316" cy="2416491"/>
          </a:xfrm>
          <a:prstGeom prst="rect">
            <a:avLst/>
          </a:prstGeom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54317" y="1757065"/>
            <a:ext cx="2286000" cy="1590675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019800" y="29718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CERN patent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8229600" cy="47085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Beta-beams:</a:t>
            </a:r>
          </a:p>
          <a:p>
            <a:pPr lvl="1"/>
            <a:r>
              <a:rPr lang="en-US" dirty="0" smtClean="0"/>
              <a:t>Neutrino beams</a:t>
            </a:r>
          </a:p>
          <a:p>
            <a:pPr lvl="1"/>
            <a:r>
              <a:rPr lang="en-US" dirty="0" smtClean="0"/>
              <a:t>EURISOL-DS beta-beam</a:t>
            </a:r>
          </a:p>
          <a:p>
            <a:r>
              <a:rPr lang="en-US" dirty="0" smtClean="0"/>
              <a:t>Ion production issues:</a:t>
            </a:r>
          </a:p>
          <a:p>
            <a:pPr lvl="1"/>
            <a:r>
              <a:rPr lang="en-US" dirty="0" smtClean="0"/>
              <a:t>Production options</a:t>
            </a:r>
          </a:p>
          <a:p>
            <a:pPr lvl="1"/>
            <a:r>
              <a:rPr lang="en-US" dirty="0" smtClean="0"/>
              <a:t>The ISOL method</a:t>
            </a:r>
          </a:p>
          <a:p>
            <a:pPr lvl="1"/>
            <a:r>
              <a:rPr lang="en-US" dirty="0" smtClean="0"/>
              <a:t>Production and extraction of </a:t>
            </a:r>
            <a:r>
              <a:rPr lang="en-US" baseline="30000" dirty="0" smtClean="0"/>
              <a:t>6</a:t>
            </a:r>
            <a:r>
              <a:rPr lang="en-US" dirty="0" smtClean="0"/>
              <a:t>He</a:t>
            </a:r>
          </a:p>
          <a:p>
            <a:r>
              <a:rPr lang="en-US" dirty="0" smtClean="0"/>
              <a:t>EURISOL-DS 100 kW targets:</a:t>
            </a:r>
          </a:p>
          <a:p>
            <a:pPr lvl="1"/>
            <a:r>
              <a:rPr lang="en-US" dirty="0" smtClean="0"/>
              <a:t>100 kW liquid metal target</a:t>
            </a:r>
          </a:p>
          <a:p>
            <a:pPr lvl="1"/>
            <a:r>
              <a:rPr lang="en-US" dirty="0" smtClean="0"/>
              <a:t>100 kW oxide target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oxide direct target prototype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4075"/>
            <a:ext cx="89281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8788" y="943123"/>
            <a:ext cx="3579812" cy="233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143000"/>
            <a:ext cx="2736850" cy="2055812"/>
          </a:xfrm>
          <a:prstGeom prst="rect">
            <a:avLst/>
          </a:prstGeom>
          <a:solidFill>
            <a:schemeClr val="accent1">
              <a:alpha val="1961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/Nb composite target</a:t>
            </a:r>
            <a:endParaRPr lang="en-US" dirty="0"/>
          </a:p>
        </p:txBody>
      </p:sp>
      <p:pic>
        <p:nvPicPr>
          <p:cNvPr id="4" name="Picture 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512" y="4124325"/>
            <a:ext cx="259238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300" y="4083050"/>
            <a:ext cx="26289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2263" y="1582737"/>
            <a:ext cx="18986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9700" y="1828800"/>
            <a:ext cx="21240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2925762" y="1630362"/>
            <a:ext cx="169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dirty="0"/>
              <a:t>Deformation</a:t>
            </a:r>
            <a:r>
              <a:rPr lang="en-US" sz="1000" dirty="0"/>
              <a:t> = 0.022 mm on each blade</a:t>
            </a:r>
          </a:p>
        </p:txBody>
      </p:sp>
      <p:sp>
        <p:nvSpPr>
          <p:cNvPr id="9" name="Text Box 1218"/>
          <p:cNvSpPr txBox="1">
            <a:spLocks noChangeArrowheads="1"/>
          </p:cNvSpPr>
          <p:nvPr/>
        </p:nvSpPr>
        <p:spPr bwMode="auto">
          <a:xfrm>
            <a:off x="1181100" y="4114800"/>
            <a:ext cx="1462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1500 W/m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0" name="Text Box 1219"/>
          <p:cNvSpPr txBox="1">
            <a:spLocks noChangeArrowheads="1"/>
          </p:cNvSpPr>
          <p:nvPr/>
        </p:nvSpPr>
        <p:spPr bwMode="auto">
          <a:xfrm>
            <a:off x="5067300" y="4114800"/>
            <a:ext cx="1589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20000 W/m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9791" y="1110734"/>
            <a:ext cx="158679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Earlier concept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23607" y="1066800"/>
            <a:ext cx="14294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Final concept</a:t>
            </a:r>
            <a:endParaRPr lang="en-US" dirty="0"/>
          </a:p>
        </p:txBody>
      </p:sp>
      <p:sp>
        <p:nvSpPr>
          <p:cNvPr id="13" name="Text Box 1291"/>
          <p:cNvSpPr txBox="1">
            <a:spLocks noChangeArrowheads="1"/>
          </p:cNvSpPr>
          <p:nvPr/>
        </p:nvSpPr>
        <p:spPr bwMode="auto">
          <a:xfrm>
            <a:off x="7847013" y="836097"/>
            <a:ext cx="877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Marzari</a:t>
            </a:r>
            <a:endParaRPr lang="en-US" sz="1200" dirty="0"/>
          </a:p>
        </p:txBody>
      </p:sp>
      <p:sp>
        <p:nvSpPr>
          <p:cNvPr id="14" name="Text Box 1287"/>
          <p:cNvSpPr txBox="1">
            <a:spLocks noChangeArrowheads="1"/>
          </p:cNvSpPr>
          <p:nvPr/>
        </p:nvSpPr>
        <p:spPr bwMode="auto">
          <a:xfrm>
            <a:off x="1143000" y="5516563"/>
            <a:ext cx="1147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</a:t>
            </a:r>
            <a:r>
              <a:rPr lang="en-US" sz="1200" dirty="0" err="1">
                <a:solidFill>
                  <a:schemeClr val="bg1"/>
                </a:solidFill>
              </a:rPr>
              <a:t>Kasprowicz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 Box 1287"/>
          <p:cNvSpPr txBox="1">
            <a:spLocks noChangeArrowheads="1"/>
          </p:cNvSpPr>
          <p:nvPr/>
        </p:nvSpPr>
        <p:spPr bwMode="auto">
          <a:xfrm>
            <a:off x="5067300" y="5516563"/>
            <a:ext cx="1147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</a:t>
            </a:r>
            <a:r>
              <a:rPr lang="en-US" sz="1200" dirty="0" err="1">
                <a:solidFill>
                  <a:schemeClr val="bg1"/>
                </a:solidFill>
              </a:rPr>
              <a:t>Kasprowicz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dilatation Ta/</a:t>
            </a:r>
            <a:r>
              <a:rPr lang="en-US" dirty="0" err="1" smtClean="0"/>
              <a:t>Nb</a:t>
            </a:r>
            <a:endParaRPr lang="en-US" dirty="0"/>
          </a:p>
        </p:txBody>
      </p:sp>
      <p:pic>
        <p:nvPicPr>
          <p:cNvPr id="4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066800"/>
            <a:ext cx="4681537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dilatation Ta/</a:t>
            </a:r>
            <a:r>
              <a:rPr lang="en-US" dirty="0" err="1" smtClean="0"/>
              <a:t>Nb</a:t>
            </a:r>
            <a:endParaRPr lang="en-US" dirty="0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2016125" y="2381250"/>
            <a:ext cx="792163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016125" y="4794250"/>
            <a:ext cx="755650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5" descr="Wide upward diagonal"/>
          <p:cNvSpPr>
            <a:spLocks noChangeArrowheads="1"/>
          </p:cNvSpPr>
          <p:nvPr/>
        </p:nvSpPr>
        <p:spPr bwMode="auto">
          <a:xfrm>
            <a:off x="2339975" y="2525713"/>
            <a:ext cx="107950" cy="226853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2447925" y="2670175"/>
            <a:ext cx="179388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2159000" y="2670175"/>
            <a:ext cx="179388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32"/>
          <p:cNvSpPr>
            <a:spLocks noChangeShapeType="1"/>
          </p:cNvSpPr>
          <p:nvPr/>
        </p:nvSpPr>
        <p:spPr bwMode="auto">
          <a:xfrm>
            <a:off x="1979613" y="3641725"/>
            <a:ext cx="86518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33"/>
          <p:cNvSpPr>
            <a:spLocks noChangeShapeType="1"/>
          </p:cNvSpPr>
          <p:nvPr/>
        </p:nvSpPr>
        <p:spPr bwMode="auto">
          <a:xfrm flipH="1">
            <a:off x="1692275" y="2489200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34"/>
          <p:cNvSpPr>
            <a:spLocks noChangeShapeType="1"/>
          </p:cNvSpPr>
          <p:nvPr/>
        </p:nvSpPr>
        <p:spPr bwMode="auto">
          <a:xfrm flipH="1">
            <a:off x="1692275" y="252571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 flipV="1">
            <a:off x="1763713" y="24542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295400" y="2633663"/>
            <a:ext cx="936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Gap 0.05mm</a:t>
            </a: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1727200" y="1804988"/>
            <a:ext cx="126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Cold mounting</a:t>
            </a:r>
            <a:r>
              <a:rPr lang="en-US" sz="1200"/>
              <a:t> </a:t>
            </a:r>
          </a:p>
        </p:txBody>
      </p:sp>
      <p:sp>
        <p:nvSpPr>
          <p:cNvPr id="15" name="Rectangle 38"/>
          <p:cNvSpPr>
            <a:spLocks noChangeArrowheads="1"/>
          </p:cNvSpPr>
          <p:nvPr/>
        </p:nvSpPr>
        <p:spPr bwMode="auto">
          <a:xfrm>
            <a:off x="4211638" y="2381250"/>
            <a:ext cx="792162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4211638" y="4794250"/>
            <a:ext cx="755650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40" descr="Wide upward diagonal"/>
          <p:cNvSpPr>
            <a:spLocks noChangeArrowheads="1"/>
          </p:cNvSpPr>
          <p:nvPr/>
        </p:nvSpPr>
        <p:spPr bwMode="auto">
          <a:xfrm>
            <a:off x="4535488" y="2525713"/>
            <a:ext cx="107950" cy="226853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4643438" y="2670175"/>
            <a:ext cx="179387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42"/>
          <p:cNvSpPr>
            <a:spLocks noChangeArrowheads="1"/>
          </p:cNvSpPr>
          <p:nvPr/>
        </p:nvSpPr>
        <p:spPr bwMode="auto">
          <a:xfrm>
            <a:off x="4354513" y="2670175"/>
            <a:ext cx="179387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48"/>
          <p:cNvSpPr txBox="1">
            <a:spLocks noChangeArrowheads="1"/>
          </p:cNvSpPr>
          <p:nvPr/>
        </p:nvSpPr>
        <p:spPr bwMode="auto">
          <a:xfrm>
            <a:off x="3922713" y="1804988"/>
            <a:ext cx="14763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1200" b="1"/>
              <a:t>Start heating </a:t>
            </a:r>
          </a:p>
          <a:p>
            <a:pPr marL="342900" indent="-342900" algn="ctr">
              <a:spcBef>
                <a:spcPct val="50000"/>
              </a:spcBef>
            </a:pPr>
            <a:r>
              <a:rPr lang="en-US" sz="1000" b="1"/>
              <a:t>(with beam)</a:t>
            </a:r>
          </a:p>
        </p:txBody>
      </p:sp>
      <p:sp>
        <p:nvSpPr>
          <p:cNvPr id="21" name="Oval 49"/>
          <p:cNvSpPr>
            <a:spLocks noChangeArrowheads="1"/>
          </p:cNvSpPr>
          <p:nvPr/>
        </p:nvSpPr>
        <p:spPr bwMode="auto">
          <a:xfrm>
            <a:off x="4319588" y="2849563"/>
            <a:ext cx="504825" cy="1476375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50"/>
          <p:cNvSpPr>
            <a:spLocks noChangeArrowheads="1"/>
          </p:cNvSpPr>
          <p:nvPr/>
        </p:nvSpPr>
        <p:spPr bwMode="auto">
          <a:xfrm>
            <a:off x="4427538" y="3173413"/>
            <a:ext cx="323850" cy="863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51"/>
          <p:cNvSpPr>
            <a:spLocks noChangeArrowheads="1"/>
          </p:cNvSpPr>
          <p:nvPr/>
        </p:nvSpPr>
        <p:spPr bwMode="auto">
          <a:xfrm>
            <a:off x="3779838" y="3354388"/>
            <a:ext cx="395287" cy="558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52"/>
          <p:cNvSpPr>
            <a:spLocks noChangeArrowheads="1"/>
          </p:cNvSpPr>
          <p:nvPr/>
        </p:nvSpPr>
        <p:spPr bwMode="auto">
          <a:xfrm>
            <a:off x="6443663" y="2309813"/>
            <a:ext cx="792162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6443663" y="4794250"/>
            <a:ext cx="755650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54" descr="Wide upward diagonal"/>
          <p:cNvSpPr>
            <a:spLocks noChangeArrowheads="1"/>
          </p:cNvSpPr>
          <p:nvPr/>
        </p:nvSpPr>
        <p:spPr bwMode="auto">
          <a:xfrm>
            <a:off x="6767513" y="2417763"/>
            <a:ext cx="107950" cy="237648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55"/>
          <p:cNvSpPr>
            <a:spLocks noChangeArrowheads="1"/>
          </p:cNvSpPr>
          <p:nvPr/>
        </p:nvSpPr>
        <p:spPr bwMode="auto">
          <a:xfrm>
            <a:off x="6875463" y="2670175"/>
            <a:ext cx="179387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56"/>
          <p:cNvSpPr>
            <a:spLocks noChangeArrowheads="1"/>
          </p:cNvSpPr>
          <p:nvPr/>
        </p:nvSpPr>
        <p:spPr bwMode="auto">
          <a:xfrm>
            <a:off x="6586538" y="2670175"/>
            <a:ext cx="179387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59"/>
          <p:cNvSpPr>
            <a:spLocks noChangeArrowheads="1"/>
          </p:cNvSpPr>
          <p:nvPr/>
        </p:nvSpPr>
        <p:spPr bwMode="auto">
          <a:xfrm>
            <a:off x="6551613" y="2849563"/>
            <a:ext cx="504825" cy="1476375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60"/>
          <p:cNvSpPr>
            <a:spLocks noChangeArrowheads="1"/>
          </p:cNvSpPr>
          <p:nvPr/>
        </p:nvSpPr>
        <p:spPr bwMode="auto">
          <a:xfrm>
            <a:off x="6659563" y="3173413"/>
            <a:ext cx="323850" cy="863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61"/>
          <p:cNvSpPr>
            <a:spLocks noChangeArrowheads="1"/>
          </p:cNvSpPr>
          <p:nvPr/>
        </p:nvSpPr>
        <p:spPr bwMode="auto">
          <a:xfrm>
            <a:off x="6011863" y="3281363"/>
            <a:ext cx="395287" cy="558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62"/>
          <p:cNvSpPr txBox="1">
            <a:spLocks noChangeArrowheads="1"/>
          </p:cNvSpPr>
          <p:nvPr/>
        </p:nvSpPr>
        <p:spPr bwMode="auto">
          <a:xfrm>
            <a:off x="6154738" y="1600200"/>
            <a:ext cx="176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Differential dilatation &amp; contact pressure</a:t>
            </a: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>
            <a:off x="4175125" y="3641725"/>
            <a:ext cx="86518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57"/>
          <p:cNvSpPr>
            <a:spLocks noChangeShapeType="1"/>
          </p:cNvSpPr>
          <p:nvPr/>
        </p:nvSpPr>
        <p:spPr bwMode="auto">
          <a:xfrm>
            <a:off x="6407150" y="3570288"/>
            <a:ext cx="86518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AutoShape 63"/>
          <p:cNvSpPr>
            <a:spLocks noChangeArrowheads="1"/>
          </p:cNvSpPr>
          <p:nvPr/>
        </p:nvSpPr>
        <p:spPr bwMode="auto">
          <a:xfrm rot="5400000">
            <a:off x="6676231" y="2075657"/>
            <a:ext cx="252413" cy="215900"/>
          </a:xfrm>
          <a:prstGeom prst="rightArrow">
            <a:avLst>
              <a:gd name="adj1" fmla="val 50000"/>
              <a:gd name="adj2" fmla="val 2922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 rot="16200000">
            <a:off x="6676232" y="4918869"/>
            <a:ext cx="252412" cy="215900"/>
          </a:xfrm>
          <a:prstGeom prst="rightArrow">
            <a:avLst>
              <a:gd name="adj1" fmla="val 50000"/>
              <a:gd name="adj2" fmla="val 2922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AutoShape 65"/>
          <p:cNvSpPr>
            <a:spLocks noChangeArrowheads="1"/>
          </p:cNvSpPr>
          <p:nvPr/>
        </p:nvSpPr>
        <p:spPr bwMode="auto">
          <a:xfrm rot="16200000">
            <a:off x="6676232" y="2470944"/>
            <a:ext cx="252412" cy="215900"/>
          </a:xfrm>
          <a:prstGeom prst="rightArrow">
            <a:avLst>
              <a:gd name="adj1" fmla="val 50000"/>
              <a:gd name="adj2" fmla="val 29228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66"/>
          <p:cNvSpPr>
            <a:spLocks noChangeArrowheads="1"/>
          </p:cNvSpPr>
          <p:nvPr/>
        </p:nvSpPr>
        <p:spPr bwMode="auto">
          <a:xfrm rot="5400000">
            <a:off x="6676231" y="4523582"/>
            <a:ext cx="252413" cy="215900"/>
          </a:xfrm>
          <a:prstGeom prst="rightArrow">
            <a:avLst>
              <a:gd name="adj1" fmla="val 50000"/>
              <a:gd name="adj2" fmla="val 29228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67"/>
          <p:cNvSpPr>
            <a:spLocks noChangeArrowheads="1"/>
          </p:cNvSpPr>
          <p:nvPr/>
        </p:nvSpPr>
        <p:spPr bwMode="auto">
          <a:xfrm rot="16200000">
            <a:off x="4445001" y="2614612"/>
            <a:ext cx="252412" cy="144463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68"/>
          <p:cNvSpPr>
            <a:spLocks noChangeArrowheads="1"/>
          </p:cNvSpPr>
          <p:nvPr/>
        </p:nvSpPr>
        <p:spPr bwMode="auto">
          <a:xfrm rot="5400000">
            <a:off x="4445001" y="4522787"/>
            <a:ext cx="252412" cy="144463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981200"/>
            <a:ext cx="6362700" cy="43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Nb</a:t>
            </a:r>
            <a:r>
              <a:rPr lang="en-US" dirty="0" smtClean="0"/>
              <a:t> thickness choice</a:t>
            </a:r>
            <a:endParaRPr lang="en-US" dirty="0"/>
          </a:p>
        </p:txBody>
      </p:sp>
      <p:graphicFrame>
        <p:nvGraphicFramePr>
          <p:cNvPr id="4" name="Group 1286"/>
          <p:cNvGraphicFramePr>
            <a:graphicFrameLocks/>
          </p:cNvGraphicFramePr>
          <p:nvPr/>
        </p:nvGraphicFramePr>
        <p:xfrm>
          <a:off x="495300" y="1371600"/>
          <a:ext cx="3240088" cy="1371600"/>
        </p:xfrm>
        <a:graphic>
          <a:graphicData uri="http://schemas.openxmlformats.org/drawingml/2006/table">
            <a:tbl>
              <a:tblPr/>
              <a:tblGrid>
                <a:gridCol w="827088"/>
                <a:gridCol w="865187"/>
                <a:gridCol w="755650"/>
                <a:gridCol w="792163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Nb Thickness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 mm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 mm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 mm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Nb [W]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6.36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33.8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[W]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[W]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17.16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1108"/>
          <p:cNvSpPr txBox="1">
            <a:spLocks noChangeArrowheads="1"/>
          </p:cNvSpPr>
          <p:nvPr/>
        </p:nvSpPr>
        <p:spPr bwMode="auto">
          <a:xfrm>
            <a:off x="457200" y="731837"/>
            <a:ext cx="32400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Power deposited by 10 kW beam in 1 composite pill, 1.0 mm thick Al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3</a:t>
            </a:r>
            <a:r>
              <a:rPr lang="en-US" sz="1200" dirty="0"/>
              <a:t> brazed onto </a:t>
            </a:r>
            <a:r>
              <a:rPr lang="en-US" sz="1200" dirty="0" err="1"/>
              <a:t>Nb</a:t>
            </a:r>
            <a:r>
              <a:rPr lang="en-US" sz="1200" dirty="0"/>
              <a:t>, as a function of </a:t>
            </a:r>
            <a:r>
              <a:rPr lang="en-US" sz="1200" dirty="0" err="1"/>
              <a:t>Nb</a:t>
            </a:r>
            <a:r>
              <a:rPr lang="en-US" sz="1200" dirty="0"/>
              <a:t> thickness.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932237" y="1676400"/>
            <a:ext cx="4068763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=&gt; 0.3mm is a good compromise between max/min ratio temperature and </a:t>
            </a:r>
            <a:r>
              <a:rPr lang="en-US" sz="1200" dirty="0" err="1"/>
              <a:t>Nb</a:t>
            </a:r>
            <a:r>
              <a:rPr lang="en-US" sz="1200" dirty="0"/>
              <a:t> support construction</a:t>
            </a:r>
          </a:p>
        </p:txBody>
      </p:sp>
      <p:sp>
        <p:nvSpPr>
          <p:cNvPr id="8" name="Text Box 1120"/>
          <p:cNvSpPr txBox="1">
            <a:spLocks noChangeArrowheads="1"/>
          </p:cNvSpPr>
          <p:nvPr/>
        </p:nvSpPr>
        <p:spPr bwMode="auto">
          <a:xfrm>
            <a:off x="1447800" y="3200400"/>
            <a:ext cx="700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000CC"/>
                </a:solidFill>
              </a:rPr>
              <a:t>FLUKA</a:t>
            </a:r>
          </a:p>
        </p:txBody>
      </p:sp>
      <p:sp>
        <p:nvSpPr>
          <p:cNvPr id="10" name="Line 1122"/>
          <p:cNvSpPr>
            <a:spLocks noChangeShapeType="1"/>
          </p:cNvSpPr>
          <p:nvPr/>
        </p:nvSpPr>
        <p:spPr bwMode="auto">
          <a:xfrm>
            <a:off x="1879600" y="3475037"/>
            <a:ext cx="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123"/>
          <p:cNvSpPr>
            <a:spLocks noChangeShapeType="1"/>
          </p:cNvSpPr>
          <p:nvPr/>
        </p:nvSpPr>
        <p:spPr bwMode="auto">
          <a:xfrm>
            <a:off x="1879600" y="4014787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1124"/>
          <p:cNvSpPr txBox="1">
            <a:spLocks noChangeArrowheads="1"/>
          </p:cNvSpPr>
          <p:nvPr/>
        </p:nvSpPr>
        <p:spPr bwMode="auto">
          <a:xfrm>
            <a:off x="1814512" y="4029075"/>
            <a:ext cx="1004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00CC"/>
                </a:solidFill>
              </a:rPr>
              <a:t>ANSYS WB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5325"/>
          </a:xfrm>
        </p:spPr>
        <p:txBody>
          <a:bodyPr>
            <a:normAutofit/>
          </a:bodyPr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thermal conductivity</a:t>
            </a:r>
            <a:endParaRPr lang="en-US" dirty="0"/>
          </a:p>
        </p:txBody>
      </p:sp>
      <p:sp>
        <p:nvSpPr>
          <p:cNvPr id="5" name="Rectangle 1290"/>
          <p:cNvSpPr>
            <a:spLocks noChangeArrowheads="1"/>
          </p:cNvSpPr>
          <p:nvPr/>
        </p:nvSpPr>
        <p:spPr bwMode="auto">
          <a:xfrm>
            <a:off x="6789738" y="2286000"/>
            <a:ext cx="2052637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136" descr="Al2O3_thermal_conductivity"/>
          <p:cNvPicPr>
            <a:picLocks noChangeAspect="1" noChangeArrowheads="1"/>
          </p:cNvPicPr>
          <p:nvPr/>
        </p:nvPicPr>
        <p:blipFill>
          <a:blip r:embed="rId2"/>
          <a:srcRect r="18665"/>
          <a:stretch>
            <a:fillRect/>
          </a:stretch>
        </p:blipFill>
        <p:spPr bwMode="auto">
          <a:xfrm>
            <a:off x="3067050" y="1343025"/>
            <a:ext cx="2089150" cy="1095375"/>
          </a:xfrm>
          <a:prstGeom prst="rect">
            <a:avLst/>
          </a:prstGeom>
          <a:noFill/>
        </p:spPr>
      </p:pic>
      <p:sp>
        <p:nvSpPr>
          <p:cNvPr id="16" name="Text Box 1036"/>
          <p:cNvSpPr txBox="1">
            <a:spLocks noChangeArrowheads="1"/>
          </p:cNvSpPr>
          <p:nvPr/>
        </p:nvSpPr>
        <p:spPr bwMode="auto">
          <a:xfrm>
            <a:off x="1895475" y="4953000"/>
            <a:ext cx="15335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Pill-container thermal contact conductance</a:t>
            </a:r>
          </a:p>
        </p:txBody>
      </p:sp>
      <p:sp>
        <p:nvSpPr>
          <p:cNvPr id="25" name="Text Box 1137"/>
          <p:cNvSpPr txBox="1">
            <a:spLocks noChangeArrowheads="1"/>
          </p:cNvSpPr>
          <p:nvPr/>
        </p:nvSpPr>
        <p:spPr bwMode="auto">
          <a:xfrm>
            <a:off x="4183062" y="2171700"/>
            <a:ext cx="985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P. Kasprowicz</a:t>
            </a:r>
          </a:p>
        </p:txBody>
      </p:sp>
      <p:pic>
        <p:nvPicPr>
          <p:cNvPr id="26" name="Picture 1138" descr="E-gun_geneva_uni"/>
          <p:cNvPicPr>
            <a:picLocks noChangeAspect="1" noChangeArrowheads="1"/>
          </p:cNvPicPr>
          <p:nvPr/>
        </p:nvPicPr>
        <p:blipFill>
          <a:blip r:embed="rId3"/>
          <a:srcRect t="8606" r="14822"/>
          <a:stretch>
            <a:fillRect/>
          </a:stretch>
        </p:blipFill>
        <p:spPr bwMode="auto">
          <a:xfrm>
            <a:off x="287338" y="1006474"/>
            <a:ext cx="2055018" cy="2939240"/>
          </a:xfrm>
          <a:prstGeom prst="rect">
            <a:avLst/>
          </a:prstGeom>
          <a:noFill/>
        </p:spPr>
      </p:pic>
      <p:sp>
        <p:nvSpPr>
          <p:cNvPr id="27" name="Text Box 1134"/>
          <p:cNvSpPr txBox="1">
            <a:spLocks noChangeArrowheads="1"/>
          </p:cNvSpPr>
          <p:nvPr/>
        </p:nvSpPr>
        <p:spPr bwMode="auto">
          <a:xfrm>
            <a:off x="3013075" y="1365249"/>
            <a:ext cx="2320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Measured: electron beam setup</a:t>
            </a:r>
          </a:p>
        </p:txBody>
      </p:sp>
      <p:sp>
        <p:nvSpPr>
          <p:cNvPr id="28" name="Text Box 1139"/>
          <p:cNvSpPr txBox="1">
            <a:spLocks noChangeArrowheads="1"/>
          </p:cNvSpPr>
          <p:nvPr/>
        </p:nvSpPr>
        <p:spPr bwMode="auto">
          <a:xfrm>
            <a:off x="3140075" y="2540794"/>
            <a:ext cx="18891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Power on sample = 28 W</a:t>
            </a:r>
          </a:p>
          <a:p>
            <a:r>
              <a:rPr lang="en-US" sz="1200" dirty="0"/>
              <a:t>Beam spot &lt; 8 mm</a:t>
            </a:r>
          </a:p>
          <a:p>
            <a:r>
              <a:rPr lang="en-US" sz="1200" dirty="0"/>
              <a:t>Front = 1524 </a:t>
            </a:r>
            <a:r>
              <a:rPr lang="en-US" sz="1200" dirty="0">
                <a:sym typeface="Symbol" charset="2"/>
              </a:rPr>
              <a:t></a:t>
            </a:r>
            <a:r>
              <a:rPr lang="en-US" sz="1200" dirty="0"/>
              <a:t>C</a:t>
            </a:r>
          </a:p>
          <a:p>
            <a:r>
              <a:rPr lang="en-US" sz="1200" dirty="0"/>
              <a:t>Back = 1432 </a:t>
            </a:r>
            <a:r>
              <a:rPr lang="en-US" sz="1200" dirty="0">
                <a:sym typeface="Symbol" charset="2"/>
              </a:rPr>
              <a:t></a:t>
            </a:r>
            <a:r>
              <a:rPr lang="en-US" sz="1200" dirty="0"/>
              <a:t>C</a:t>
            </a:r>
          </a:p>
          <a:p>
            <a:endParaRPr lang="en-US" sz="1200" dirty="0"/>
          </a:p>
        </p:txBody>
      </p:sp>
      <p:pic>
        <p:nvPicPr>
          <p:cNvPr id="29" name="Picture 1203" descr="S7_Cond1pt2"/>
          <p:cNvPicPr>
            <a:picLocks noChangeAspect="1" noChangeArrowheads="1"/>
          </p:cNvPicPr>
          <p:nvPr/>
        </p:nvPicPr>
        <p:blipFill>
          <a:blip r:embed="rId4"/>
          <a:srcRect t="18777" r="74135" b="45840"/>
          <a:stretch>
            <a:fillRect/>
          </a:stretch>
        </p:blipFill>
        <p:spPr bwMode="auto">
          <a:xfrm>
            <a:off x="5844451" y="1221140"/>
            <a:ext cx="2297112" cy="2390070"/>
          </a:xfrm>
          <a:prstGeom prst="rect">
            <a:avLst/>
          </a:prstGeom>
          <a:noFill/>
        </p:spPr>
      </p:pic>
      <p:sp>
        <p:nvSpPr>
          <p:cNvPr id="30" name="Text Box 1204"/>
          <p:cNvSpPr txBox="1">
            <a:spLocks noChangeArrowheads="1"/>
          </p:cNvSpPr>
          <p:nvPr/>
        </p:nvSpPr>
        <p:spPr bwMode="auto">
          <a:xfrm>
            <a:off x="6951663" y="3043238"/>
            <a:ext cx="117475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l-GR" sz="1200">
                <a:ea typeface="Arial" charset="0"/>
                <a:cs typeface="Arial" charset="0"/>
              </a:rPr>
              <a:t>σ</a:t>
            </a:r>
            <a:r>
              <a:rPr lang="en-US" sz="1200">
                <a:ea typeface="Arial" charset="0"/>
                <a:cs typeface="Arial" charset="0"/>
              </a:rPr>
              <a:t> = 3.7 W/m.K</a:t>
            </a:r>
            <a:endParaRPr lang="el-GR" sz="1200">
              <a:ea typeface="Arial" charset="0"/>
              <a:cs typeface="Arial" charset="0"/>
            </a:endParaRPr>
          </a:p>
        </p:txBody>
      </p:sp>
      <p:pic>
        <p:nvPicPr>
          <p:cNvPr id="33" name="Picture 12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9800" y="4670425"/>
            <a:ext cx="3168650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 Box 1219"/>
          <p:cNvSpPr txBox="1">
            <a:spLocks noChangeArrowheads="1"/>
          </p:cNvSpPr>
          <p:nvPr/>
        </p:nvSpPr>
        <p:spPr bwMode="auto">
          <a:xfrm>
            <a:off x="7129463" y="4921250"/>
            <a:ext cx="1589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20000 W/m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39" name="Text Box 1221"/>
          <p:cNvSpPr txBox="1">
            <a:spLocks noChangeArrowheads="1"/>
          </p:cNvSpPr>
          <p:nvPr/>
        </p:nvSpPr>
        <p:spPr bwMode="auto">
          <a:xfrm>
            <a:off x="3605213" y="5175250"/>
            <a:ext cx="8112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Filament</a:t>
            </a:r>
          </a:p>
        </p:txBody>
      </p:sp>
      <p:sp>
        <p:nvSpPr>
          <p:cNvPr id="40" name="Text Box 1222"/>
          <p:cNvSpPr txBox="1">
            <a:spLocks noChangeArrowheads="1"/>
          </p:cNvSpPr>
          <p:nvPr/>
        </p:nvSpPr>
        <p:spPr bwMode="auto">
          <a:xfrm>
            <a:off x="5316538" y="4648200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Container</a:t>
            </a:r>
          </a:p>
        </p:txBody>
      </p:sp>
      <p:sp>
        <p:nvSpPr>
          <p:cNvPr id="41" name="Text Box 1223"/>
          <p:cNvSpPr txBox="1">
            <a:spLocks noChangeArrowheads="1"/>
          </p:cNvSpPr>
          <p:nvPr/>
        </p:nvSpPr>
        <p:spPr bwMode="auto">
          <a:xfrm>
            <a:off x="3587750" y="5872162"/>
            <a:ext cx="938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Collimator</a:t>
            </a:r>
          </a:p>
        </p:txBody>
      </p:sp>
      <p:sp>
        <p:nvSpPr>
          <p:cNvPr id="42" name="Text Box 1224"/>
          <p:cNvSpPr txBox="1">
            <a:spLocks noChangeArrowheads="1"/>
          </p:cNvSpPr>
          <p:nvPr/>
        </p:nvSpPr>
        <p:spPr bwMode="auto">
          <a:xfrm>
            <a:off x="4703763" y="5980112"/>
            <a:ext cx="7254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Sample</a:t>
            </a:r>
          </a:p>
        </p:txBody>
      </p:sp>
      <p:sp>
        <p:nvSpPr>
          <p:cNvPr id="43" name="Line 1225"/>
          <p:cNvSpPr>
            <a:spLocks noChangeShapeType="1"/>
          </p:cNvSpPr>
          <p:nvPr/>
        </p:nvSpPr>
        <p:spPr bwMode="auto">
          <a:xfrm flipV="1">
            <a:off x="5387975" y="5462587"/>
            <a:ext cx="5048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1226"/>
          <p:cNvSpPr>
            <a:spLocks noChangeShapeType="1"/>
          </p:cNvSpPr>
          <p:nvPr/>
        </p:nvSpPr>
        <p:spPr bwMode="auto">
          <a:xfrm flipV="1">
            <a:off x="4452938" y="5678487"/>
            <a:ext cx="287337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1227"/>
          <p:cNvSpPr>
            <a:spLocks noChangeShapeType="1"/>
          </p:cNvSpPr>
          <p:nvPr/>
        </p:nvSpPr>
        <p:spPr bwMode="auto">
          <a:xfrm>
            <a:off x="6072188" y="4851400"/>
            <a:ext cx="1079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Text Box 1213"/>
          <p:cNvSpPr txBox="1">
            <a:spLocks noChangeArrowheads="1"/>
          </p:cNvSpPr>
          <p:nvPr/>
        </p:nvSpPr>
        <p:spPr bwMode="auto">
          <a:xfrm>
            <a:off x="5903913" y="6049963"/>
            <a:ext cx="877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Marzari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Brazing equipment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1463" y="890587"/>
            <a:ext cx="3724275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16013" y="609600"/>
            <a:ext cx="662463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/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>
              <a:cs typeface="Arial" charset="0"/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235200" y="3775075"/>
            <a:ext cx="182563" cy="1778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>
            <a:off x="3695700" y="1847850"/>
            <a:ext cx="949325" cy="65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3459163" y="3181350"/>
            <a:ext cx="1550987" cy="46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3586163" y="4235450"/>
            <a:ext cx="165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H="1" flipV="1">
            <a:off x="3502025" y="5089525"/>
            <a:ext cx="1617663" cy="46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202238" y="4114800"/>
            <a:ext cx="574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Zoom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4608513" y="1730375"/>
            <a:ext cx="13668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Vacuum bellow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5010150" y="5089525"/>
            <a:ext cx="13668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Alumina insulator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754563" y="3044825"/>
            <a:ext cx="13668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Alumina insulator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119688" y="4249737"/>
            <a:ext cx="1168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6x pills+ spacers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995988" y="1292225"/>
            <a:ext cx="2336800" cy="4616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=&gt; The pressure</a:t>
            </a:r>
            <a:r>
              <a:rPr lang="en-US" sz="1200" dirty="0" smtClean="0"/>
              <a:t> applied </a:t>
            </a:r>
            <a:r>
              <a:rPr lang="en-US" sz="1200" dirty="0"/>
              <a:t>due to the vacuum on the bellow &gt; 10 kg</a:t>
            </a: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4279900" y="3775075"/>
            <a:ext cx="182563" cy="1778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5988" y="2278062"/>
            <a:ext cx="2336800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>
            <a:off x="5703888" y="4213225"/>
            <a:ext cx="401637" cy="158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Down Arrow 19"/>
          <p:cNvSpPr/>
          <p:nvPr/>
        </p:nvSpPr>
        <p:spPr>
          <a:xfrm>
            <a:off x="6872288" y="1985962"/>
            <a:ext cx="484187" cy="766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0800000">
            <a:off x="6872288" y="4833937"/>
            <a:ext cx="484187" cy="766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Brazing equipment</a:t>
            </a:r>
            <a:endParaRPr lang="en-US" dirty="0"/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/>
          <a:srcRect l="27995" t="3177" r="30376" b="6284"/>
          <a:stretch>
            <a:fillRect/>
          </a:stretch>
        </p:blipFill>
        <p:spPr bwMode="auto">
          <a:xfrm>
            <a:off x="811213" y="1644650"/>
            <a:ext cx="2811462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16013" y="722313"/>
            <a:ext cx="662463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/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35038" y="685800"/>
            <a:ext cx="7453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/>
              <a:t>Varying temperature and time to obtain the parameters for optimal brazing</a:t>
            </a:r>
            <a:endParaRPr lang="en-US"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249363" y="1490663"/>
            <a:ext cx="1204912" cy="8763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19113" y="1271588"/>
            <a:ext cx="222726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Micron meter for dilatation monitoring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1288" y="1235075"/>
            <a:ext cx="2957512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689725" y="4437063"/>
            <a:ext cx="1971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Brazed pills after final laser cutting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8800" y="4681538"/>
            <a:ext cx="1570038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4563" y="4740275"/>
            <a:ext cx="14605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own Arrow 12"/>
          <p:cNvSpPr/>
          <p:nvPr/>
        </p:nvSpPr>
        <p:spPr>
          <a:xfrm>
            <a:off x="5229225" y="4192588"/>
            <a:ext cx="484188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215063" y="5178425"/>
            <a:ext cx="73025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target final assembly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16013" y="646113"/>
            <a:ext cx="662463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/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>
              <a:cs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35038" y="609600"/>
            <a:ext cx="7453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/>
              <a:t>During mounting we decide to replace the gap spacers for ring spacers</a:t>
            </a:r>
            <a:endParaRPr lang="en-US">
              <a:cs typeface="Arial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538" y="1085850"/>
            <a:ext cx="289718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" y="2582863"/>
            <a:ext cx="565943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own Arrow 7"/>
          <p:cNvSpPr/>
          <p:nvPr/>
        </p:nvSpPr>
        <p:spPr>
          <a:xfrm>
            <a:off x="2892425" y="2217738"/>
            <a:ext cx="484188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4950" y="4152900"/>
            <a:ext cx="335915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9"/>
          <p:cNvSpPr/>
          <p:nvPr/>
        </p:nvSpPr>
        <p:spPr>
          <a:xfrm>
            <a:off x="2892425" y="3795713"/>
            <a:ext cx="484188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600325" y="976313"/>
            <a:ext cx="1570038" cy="14605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0938" y="3937000"/>
            <a:ext cx="2649537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835775" y="3667125"/>
            <a:ext cx="1971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Average gap ~0.03 mm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98688" y="939800"/>
            <a:ext cx="2154237" cy="14970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89725" y="1377950"/>
            <a:ext cx="219075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6689725" y="1158875"/>
            <a:ext cx="1971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Central spacer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 tests at TRIUMF: 12 kW</a:t>
            </a:r>
            <a:endParaRPr lang="en-US" dirty="0"/>
          </a:p>
        </p:txBody>
      </p:sp>
      <p:pic>
        <p:nvPicPr>
          <p:cNvPr id="4" name="Content Placeholder 3" descr="P100076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990600" y="914400"/>
            <a:ext cx="8229600" cy="4525963"/>
          </a:xfrm>
        </p:spPr>
      </p:pic>
      <p:pic>
        <p:nvPicPr>
          <p:cNvPr id="5" name="Picture 4" descr="P10008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2819400"/>
            <a:ext cx="46736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beta-beams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371600"/>
            <a:ext cx="784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Beta-beam proposal by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Piero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Zucchelli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20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</a:rPr>
              <a:t>A novel concept for a neutrino factory: the beta-beam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</a:rPr>
              <a:t>,               Phys. Let. B, 532 (2002) 166-172.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AIM: production of a pure beam of electron neutrinos (or antineutrinos) through the beta decay of radioactive ions circulating in a high-energy (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  <a:sym typeface="Symbol" charset="2"/>
              </a:rPr>
              <a:t>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~100) storage ring.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First study in 2002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</a:rPr>
              <a:t>Make maximum use of the existing infrastructure.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ＭＳ Ｐゴシック" charset="-128"/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506663" y="4005263"/>
            <a:ext cx="3505200" cy="685800"/>
            <a:chOff x="432" y="2256"/>
            <a:chExt cx="2208" cy="432"/>
          </a:xfrm>
        </p:grpSpPr>
        <p:sp>
          <p:nvSpPr>
            <p:cNvPr id="7" name="Freeform 23"/>
            <p:cNvSpPr>
              <a:spLocks/>
            </p:cNvSpPr>
            <p:nvPr/>
          </p:nvSpPr>
          <p:spPr bwMode="auto">
            <a:xfrm>
              <a:off x="816" y="2304"/>
              <a:ext cx="1152" cy="336"/>
            </a:xfrm>
            <a:custGeom>
              <a:avLst/>
              <a:gdLst>
                <a:gd name="T0" fmla="*/ 0 w 1152"/>
                <a:gd name="T1" fmla="*/ 0 h 336"/>
                <a:gd name="T2" fmla="*/ 960 w 1152"/>
                <a:gd name="T3" fmla="*/ 0 h 336"/>
                <a:gd name="T4" fmla="*/ 1150 w 1152"/>
                <a:gd name="T5" fmla="*/ 183 h 336"/>
                <a:gd name="T6" fmla="*/ 960 w 1152"/>
                <a:gd name="T7" fmla="*/ 336 h 336"/>
                <a:gd name="T8" fmla="*/ 0 w 1152"/>
                <a:gd name="T9" fmla="*/ 336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2"/>
                <a:gd name="T16" fmla="*/ 0 h 336"/>
                <a:gd name="T17" fmla="*/ 1152 w 1152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2" h="336">
                  <a:moveTo>
                    <a:pt x="0" y="0"/>
                  </a:moveTo>
                  <a:lnTo>
                    <a:pt x="960" y="0"/>
                  </a:lnTo>
                  <a:cubicBezTo>
                    <a:pt x="1152" y="30"/>
                    <a:pt x="1150" y="127"/>
                    <a:pt x="1150" y="183"/>
                  </a:cubicBezTo>
                  <a:cubicBezTo>
                    <a:pt x="1150" y="239"/>
                    <a:pt x="1152" y="310"/>
                    <a:pt x="960" y="336"/>
                  </a:cubicBez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4"/>
            <p:cNvSpPr>
              <a:spLocks noChangeArrowheads="1"/>
            </p:cNvSpPr>
            <p:nvPr/>
          </p:nvSpPr>
          <p:spPr bwMode="auto">
            <a:xfrm>
              <a:off x="1440" y="2256"/>
              <a:ext cx="144" cy="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5"/>
            <p:cNvSpPr>
              <a:spLocks noChangeArrowheads="1"/>
            </p:cNvSpPr>
            <p:nvPr/>
          </p:nvSpPr>
          <p:spPr bwMode="auto">
            <a:xfrm>
              <a:off x="1632" y="2592"/>
              <a:ext cx="144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6"/>
            <p:cNvSpPr>
              <a:spLocks noChangeArrowheads="1"/>
            </p:cNvSpPr>
            <p:nvPr/>
          </p:nvSpPr>
          <p:spPr bwMode="auto">
            <a:xfrm>
              <a:off x="2343" y="2274"/>
              <a:ext cx="153" cy="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27"/>
            <p:cNvSpPr>
              <a:spLocks noChangeShapeType="1"/>
            </p:cNvSpPr>
            <p:nvPr/>
          </p:nvSpPr>
          <p:spPr bwMode="auto">
            <a:xfrm>
              <a:off x="2448" y="230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28"/>
            <p:cNvSpPr txBox="1">
              <a:spLocks noChangeArrowheads="1"/>
            </p:cNvSpPr>
            <p:nvPr/>
          </p:nvSpPr>
          <p:spPr bwMode="auto">
            <a:xfrm>
              <a:off x="432" y="2304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Ions move almost at the speed of light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liquid metal targets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667000" y="4275736"/>
            <a:ext cx="42846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Today’s state of the art [ISOLDE]:</a:t>
            </a:r>
            <a:endParaRPr lang="en-US" sz="1600" dirty="0">
              <a:ea typeface="ＭＳ Ｐゴシック" charset="-128"/>
              <a:cs typeface="ＭＳ Ｐゴシック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Release fraction &lt; 2% for short-lived Hg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Diffusion </a:t>
            </a:r>
            <a:r>
              <a:rPr lang="en-US" sz="1400" i="1" dirty="0" err="1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t</a:t>
            </a:r>
            <a:r>
              <a:rPr lang="en-US" sz="14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&gt;&gt; 10s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Max. power deposition 1 kW !!!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400" dirty="0">
              <a:ea typeface="ＭＳ Ｐゴシック" charset="-128"/>
              <a:cs typeface="ＭＳ Ｐゴシック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4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2"/>
          <a:srcRect l="21092" t="20276" r="6281" b="33636"/>
          <a:stretch>
            <a:fillRect/>
          </a:stretch>
        </p:blipFill>
        <p:spPr bwMode="auto">
          <a:xfrm>
            <a:off x="1295400" y="990600"/>
            <a:ext cx="6461735" cy="328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kW liquid metal: loop for heat removal</a:t>
            </a:r>
            <a:endParaRPr lang="en-US" dirty="0"/>
          </a:p>
        </p:txBody>
      </p:sp>
      <p:pic>
        <p:nvPicPr>
          <p:cNvPr id="4" name="Picture 32" descr="3088"/>
          <p:cNvPicPr>
            <a:picLocks noChangeAspect="1" noChangeArrowheads="1"/>
          </p:cNvPicPr>
          <p:nvPr/>
        </p:nvPicPr>
        <p:blipFill>
          <a:blip r:embed="rId2"/>
          <a:srcRect l="45035" t="23607" b="23843"/>
          <a:stretch>
            <a:fillRect/>
          </a:stretch>
        </p:blipFill>
        <p:spPr bwMode="auto">
          <a:xfrm>
            <a:off x="2590800" y="1524000"/>
            <a:ext cx="378460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514600" y="4784725"/>
            <a:ext cx="449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Loop=Target material: </a:t>
            </a:r>
            <a:r>
              <a:rPr lang="en-US" sz="1600" dirty="0" err="1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Pb</a:t>
            </a:r>
            <a:r>
              <a:rPr lang="en-US" sz="1600" dirty="0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, LBE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Operating temperature: 1100 K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>
                <a:solidFill>
                  <a:srgbClr val="003366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D</a:t>
            </a: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T: 100 K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Flow rate: 0.2 </a:t>
            </a:r>
            <a:r>
              <a:rPr lang="en-US" sz="1200" dirty="0" err="1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l/s</a:t>
            </a:r>
            <a:endParaRPr lang="en-US" sz="1200" dirty="0">
              <a:solidFill>
                <a:srgbClr val="003366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Beam:</a:t>
            </a:r>
            <a:r>
              <a:rPr lang="en-US" sz="16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1 </a:t>
            </a:r>
            <a:r>
              <a:rPr lang="en-US" sz="1600" dirty="0" err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GeV</a:t>
            </a:r>
            <a:r>
              <a:rPr lang="en-US" sz="16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H</a:t>
            </a:r>
            <a:r>
              <a:rPr lang="en-US" sz="1600" baseline="30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+</a:t>
            </a:r>
            <a:endParaRPr lang="en-US" sz="1600" baseline="30000" dirty="0">
              <a:ea typeface="ＭＳ Ｐゴシック" charset="-128"/>
              <a:cs typeface="ＭＳ Ｐゴシック" charset="-128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100 </a:t>
            </a:r>
            <a:r>
              <a:rPr lang="en-US" sz="1200" dirty="0" err="1">
                <a:solidFill>
                  <a:srgbClr val="003366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r>
              <a:rPr lang="en-US" sz="1200" dirty="0" err="1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A</a:t>
            </a: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dirty="0" err="1">
                <a:solidFill>
                  <a:srgbClr val="003366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s</a:t>
            </a:r>
            <a:r>
              <a:rPr lang="en-US" sz="1200" baseline="-25000" dirty="0" err="1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x</a:t>
            </a:r>
            <a:r>
              <a:rPr lang="en-US" sz="1200" dirty="0" err="1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sz="1200" dirty="0" err="1">
                <a:solidFill>
                  <a:srgbClr val="003366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s</a:t>
            </a:r>
            <a:r>
              <a:rPr lang="en-US" sz="1200" baseline="-25000" dirty="0" err="1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y</a:t>
            </a: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=0.3/0.7 cm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30 kW deposited in target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chamber concept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57912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19400" y="1078468"/>
            <a:ext cx="435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Minimise</a:t>
            </a:r>
            <a:r>
              <a:rPr lang="en-US" dirty="0" smtClean="0"/>
              <a:t> decay losses due to diffusion times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PbBi</a:t>
            </a:r>
            <a:r>
              <a:rPr lang="en-US" dirty="0" smtClean="0"/>
              <a:t> loop prototype at IPUL Latvia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3819338" cy="318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lack_Box.jpg"/>
          <p:cNvPicPr/>
          <p:nvPr/>
        </p:nvPicPr>
        <p:blipFill>
          <a:blip r:embed="rId3"/>
          <a:srcRect l="53686" t="54241" r="12981" b="3125"/>
          <a:stretch>
            <a:fillRect/>
          </a:stretch>
        </p:blipFill>
        <p:spPr>
          <a:xfrm>
            <a:off x="4572000" y="990600"/>
            <a:ext cx="4152900" cy="3134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6300" y="3015734"/>
            <a:ext cx="1697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Changeable grid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3591" y="2373868"/>
            <a:ext cx="608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Inlet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4114800"/>
            <a:ext cx="7800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Outlet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chamber prototype at IPUL</a:t>
            </a:r>
            <a:endParaRPr lang="en-US" dirty="0"/>
          </a:p>
        </p:txBody>
      </p:sp>
      <p:pic>
        <p:nvPicPr>
          <p:cNvPr id="4" name="000_0220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7800" y="1066800"/>
            <a:ext cx="6477000" cy="4857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97468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PbBi</a:t>
            </a:r>
            <a:r>
              <a:rPr lang="en-US" dirty="0" smtClean="0"/>
              <a:t> 600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chamber prototype at IPUL</a:t>
            </a:r>
            <a:endParaRPr lang="en-US" dirty="0"/>
          </a:p>
        </p:txBody>
      </p:sp>
      <p:pic>
        <p:nvPicPr>
          <p:cNvPr id="4" name="000_0223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5200" y="781050"/>
            <a:ext cx="7188200" cy="5391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97468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PbBi</a:t>
            </a:r>
            <a:r>
              <a:rPr lang="en-US" dirty="0" smtClean="0"/>
              <a:t> 600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19200"/>
            <a:ext cx="8229600" cy="4495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EURISOL-DS beta-beam:</a:t>
            </a:r>
          </a:p>
          <a:p>
            <a:pPr lvl="1"/>
            <a:r>
              <a:rPr lang="en-US" dirty="0" smtClean="0"/>
              <a:t>Conceptual design report presented during 2009</a:t>
            </a:r>
          </a:p>
          <a:p>
            <a:pPr lvl="1"/>
            <a:r>
              <a:rPr lang="en-US" dirty="0" smtClean="0"/>
              <a:t>High power target R&amp;D for </a:t>
            </a:r>
            <a:r>
              <a:rPr lang="en-US" baseline="30000" dirty="0" smtClean="0"/>
              <a:t>18</a:t>
            </a:r>
            <a:r>
              <a:rPr lang="en-US" dirty="0" smtClean="0"/>
              <a:t>Ne required</a:t>
            </a:r>
          </a:p>
          <a:p>
            <a:pPr lvl="1"/>
            <a:r>
              <a:rPr lang="en-US" dirty="0" smtClean="0"/>
              <a:t>Full converter-</a:t>
            </a:r>
            <a:r>
              <a:rPr lang="en-US" dirty="0" err="1" smtClean="0"/>
              <a:t>BeO</a:t>
            </a:r>
            <a:r>
              <a:rPr lang="en-US" dirty="0" smtClean="0"/>
              <a:t> target for </a:t>
            </a:r>
            <a:r>
              <a:rPr lang="en-US" baseline="30000" dirty="0" smtClean="0"/>
              <a:t>6</a:t>
            </a:r>
            <a:r>
              <a:rPr lang="en-US" dirty="0" smtClean="0"/>
              <a:t>He to be tested</a:t>
            </a:r>
          </a:p>
          <a:p>
            <a:r>
              <a:rPr lang="en-US" dirty="0" err="1" smtClean="0"/>
              <a:t>EUROnu</a:t>
            </a:r>
            <a:r>
              <a:rPr lang="en-US" dirty="0" smtClean="0"/>
              <a:t> DS, FP7 (2008-2012):</a:t>
            </a:r>
          </a:p>
          <a:p>
            <a:pPr lvl="1"/>
            <a:r>
              <a:rPr lang="en-US" dirty="0" smtClean="0"/>
              <a:t>A beta beam facility using </a:t>
            </a:r>
            <a:r>
              <a:rPr lang="en-US" baseline="30000" dirty="0" smtClean="0"/>
              <a:t>8</a:t>
            </a:r>
            <a:r>
              <a:rPr lang="en-US" dirty="0" smtClean="0"/>
              <a:t>Li and </a:t>
            </a:r>
            <a:r>
              <a:rPr lang="en-US" baseline="30000" dirty="0" smtClean="0"/>
              <a:t>8</a:t>
            </a:r>
            <a:r>
              <a:rPr lang="en-US" dirty="0" smtClean="0"/>
              <a:t>B</a:t>
            </a:r>
          </a:p>
          <a:p>
            <a:pPr lvl="1"/>
            <a:r>
              <a:rPr lang="en-US" dirty="0" smtClean="0"/>
              <a:t>Production issues (experience from EURISOL-DS)</a:t>
            </a:r>
          </a:p>
          <a:p>
            <a:pPr lvl="1"/>
            <a:r>
              <a:rPr lang="en-US" dirty="0" smtClean="0"/>
              <a:t>Accelerator issues (duty factors, RF and bunch structures)</a:t>
            </a:r>
          </a:p>
          <a:p>
            <a:pPr lvl="1"/>
            <a:r>
              <a:rPr lang="en-US" dirty="0" smtClean="0"/>
              <a:t>Costing</a:t>
            </a:r>
          </a:p>
          <a:p>
            <a:r>
              <a:rPr lang="en-US" dirty="0" smtClean="0"/>
              <a:t>Clear synergies with Radioactive Ion Beam facilities: SPIRAL2, HIE-ISOLDE phase 2 (100 kW), EURISOL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Radioprotection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/>
        </p:nvGraphicFramePr>
        <p:xfrm>
          <a:off x="1196975" y="1146175"/>
          <a:ext cx="6375400" cy="1684020"/>
        </p:xfrm>
        <a:graphic>
          <a:graphicData uri="http://schemas.openxmlformats.org/drawingml/2006/table">
            <a:tbl>
              <a:tblPr/>
              <a:tblGrid>
                <a:gridCol w="958850"/>
                <a:gridCol w="1303338"/>
                <a:gridCol w="1165225"/>
                <a:gridCol w="617537"/>
                <a:gridCol w="2330450"/>
              </a:tblGrid>
              <a:tr h="31750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Residual Ambient Dose Equivalent Rate at 1 m distance from the beam line (mSv h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-1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RCS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(quad -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18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(dip -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6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He)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SPS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DR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(arc -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18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 hour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5.4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 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3.6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 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 noGrp="1"/>
          </p:cNvGraphicFramePr>
          <p:nvPr/>
        </p:nvGraphicFramePr>
        <p:xfrm>
          <a:off x="1403350" y="3041650"/>
          <a:ext cx="6019800" cy="1114425"/>
        </p:xfrm>
        <a:graphic>
          <a:graphicData uri="http://schemas.openxmlformats.org/drawingml/2006/table">
            <a:tbl>
              <a:tblPr/>
              <a:tblGrid>
                <a:gridCol w="1447800"/>
                <a:gridCol w="1295400"/>
                <a:gridCol w="685800"/>
                <a:gridCol w="2590800"/>
              </a:tblGrid>
              <a:tr h="37147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Annual Effective Dose to the Reference Population (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Symbol" pitchFamily="-65" charset="2"/>
                          <a:cs typeface="Symbol" pitchFamily="-65" charset="2"/>
                        </a:rPr>
                        <a:t>m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Sv)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RCS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SPS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DR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0.67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0.64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5.6 (only decay losses)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Subtitle 2"/>
          <p:cNvSpPr txBox="1">
            <a:spLocks/>
          </p:cNvSpPr>
          <p:nvPr/>
        </p:nvSpPr>
        <p:spPr>
          <a:xfrm>
            <a:off x="4556125" y="4302125"/>
            <a:ext cx="4318000" cy="381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r>
              <a:rPr lang="en-US" b="1">
                <a:solidFill>
                  <a:srgbClr val="0000FF"/>
                </a:solidFill>
              </a:rPr>
              <a:t>Stefania Trovati, Matteo Magistris, CERN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68275" y="1546225"/>
            <a:ext cx="9144000" cy="2108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Not a show stopper</a:t>
            </a:r>
          </a:p>
        </p:txBody>
      </p:sp>
      <p:pic>
        <p:nvPicPr>
          <p:cNvPr id="8" name="Picture 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4406900"/>
            <a:ext cx="27051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508000" y="4530725"/>
            <a:ext cx="2825750" cy="381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solidFill>
                  <a:schemeClr val="bg1"/>
                </a:solidFill>
              </a:rPr>
              <a:t>CERN-EN-Note-2009-007  STI </a:t>
            </a:r>
          </a:p>
          <a:p>
            <a:r>
              <a:rPr lang="en-US">
                <a:solidFill>
                  <a:schemeClr val="bg1"/>
                </a:solidFill>
              </a:rPr>
              <a:t>EURISOL-DS/TASK2/TN-02-25-2009-0048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28975" y="5688013"/>
            <a:ext cx="2628900" cy="33972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Yacin Kadi et al. , CERN </a:t>
            </a:r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evolution during acceleration</a:t>
            </a:r>
            <a:endParaRPr lang="en-US" dirty="0"/>
          </a:p>
        </p:txBody>
      </p:sp>
      <p:pic>
        <p:nvPicPr>
          <p:cNvPr id="4" name="Picture 4" descr="6HeCy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23925"/>
            <a:ext cx="5673725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19513" y="1609725"/>
            <a:ext cx="735012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Bunch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20</a:t>
            </a:r>
            <a:r>
              <a:rPr lang="en-US" sz="1400" baseline="30000">
                <a:solidFill>
                  <a:srgbClr val="00FF00"/>
                </a:solidFill>
              </a:rPr>
              <a:t>th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endParaRPr lang="en-US" sz="1400">
              <a:solidFill>
                <a:srgbClr val="00FF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15</a:t>
            </a:r>
            <a:r>
              <a:rPr lang="en-US" sz="1400" baseline="30000">
                <a:solidFill>
                  <a:srgbClr val="00FF00"/>
                </a:solidFill>
              </a:rPr>
              <a:t>th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endParaRPr lang="en-US" sz="1400" baseline="30000">
              <a:solidFill>
                <a:srgbClr val="00FF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10</a:t>
            </a:r>
            <a:r>
              <a:rPr lang="en-US" sz="1400" baseline="30000">
                <a:solidFill>
                  <a:srgbClr val="00FF00"/>
                </a:solidFill>
              </a:rPr>
              <a:t>th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5th</a:t>
            </a:r>
            <a:endParaRPr lang="en-US" sz="1400" baseline="30000">
              <a:solidFill>
                <a:srgbClr val="00FF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1st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68575" y="2214563"/>
            <a:ext cx="5572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CC0000"/>
                </a:solidFill>
              </a:rPr>
              <a:t>total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319213" y="4487863"/>
            <a:ext cx="60515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1500" dirty="0"/>
              <a:t>Cycle optimized for neutrino rate towards the detector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1500" dirty="0"/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r>
              <a:rPr lang="en-US" sz="1500" dirty="0"/>
              <a:t>30% of first </a:t>
            </a:r>
            <a:r>
              <a:rPr lang="en-US" sz="1500" baseline="30000" dirty="0"/>
              <a:t>6</a:t>
            </a:r>
            <a:r>
              <a:rPr lang="en-US" sz="1500" dirty="0"/>
              <a:t>He bunch injected are reaching decay ring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r>
              <a:rPr lang="en-US" sz="1500" dirty="0"/>
              <a:t>Overall only 50% (</a:t>
            </a:r>
            <a:r>
              <a:rPr lang="en-US" sz="1500" baseline="30000" dirty="0"/>
              <a:t>6</a:t>
            </a:r>
            <a:r>
              <a:rPr lang="en-US" sz="1500" dirty="0"/>
              <a:t>He) and 80% (</a:t>
            </a:r>
            <a:r>
              <a:rPr lang="en-US" sz="1500" baseline="30000" dirty="0"/>
              <a:t>18</a:t>
            </a:r>
            <a:r>
              <a:rPr lang="en-US" sz="1500" dirty="0"/>
              <a:t>Ne) reach decay ring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endParaRPr lang="en-US" dirty="0"/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r>
              <a:rPr lang="en-US" sz="1000" dirty="0"/>
              <a:t>Normalization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-65" charset="2"/>
              <a:buNone/>
            </a:pPr>
            <a:r>
              <a:rPr lang="en-US" sz="1000" dirty="0"/>
              <a:t>Single bunch intensity to maximum/bunch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-65" charset="2"/>
              <a:buNone/>
            </a:pPr>
            <a:r>
              <a:rPr lang="en-US" sz="1000" dirty="0"/>
              <a:t>Total intensity to total number accumulated in RCS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295275" y="1776413"/>
            <a:ext cx="8305800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Aim: production of (anti-)neutrino beams from the beta decay of radio-active ions circulating in a storage ring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Similar concept to the neutrino factory, but parent particle is a beta-active isotope instead of 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muon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Beta-decay at rest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-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spectrum well known from the electron spectrum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Reaction energy Q typically of a few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Accelerate parent ion to relativistic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+mn-cs"/>
              </a:rPr>
              <a:t>g</a:t>
            </a:r>
            <a:r>
              <a:rPr kumimoji="0" lang="en-US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</a:t>
            </a:r>
            <a:endParaRPr kumimoji="0" lang="en-US" sz="2000" b="1" i="0" u="none" strike="noStrike" kern="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Boosted neutrino energy spectrum: E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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2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Q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Forward focusing of neutrinos: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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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 1/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  <a:sym typeface="Symbol" charset="2"/>
              </a:rPr>
              <a:t>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Pure electron (anti-)neutrino beam!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Depending on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b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+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-  or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b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-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- decay we get a neutrino or anti-neutrino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Two different parent ions for neutrino and anti-neutrino beams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Physics applications of a beta-beam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Primarily neutrino oscillation physics and CP-violation (high energy)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Cross-sections of neutrino-nucleus interaction (low energy)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Beta-beam basics</a:t>
            </a:r>
            <a:endParaRPr lang="en-US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867400" y="3409950"/>
            <a:ext cx="3048000" cy="1085850"/>
            <a:chOff x="424" y="336"/>
            <a:chExt cx="2312" cy="684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664" y="57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808" y="384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2674536" flipV="1">
              <a:off x="904" y="588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rot="16472610" flipV="1">
              <a:off x="520" y="384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rot="-2674536" flipH="1" flipV="1">
              <a:off x="424" y="576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808" y="768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rot="5127390">
              <a:off x="520" y="768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344" y="705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diamond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311" y="693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Tahoma" charset="0"/>
                </a:rPr>
                <a:t>boost</a:t>
              </a:r>
              <a:endParaRPr lang="fr-FR" sz="1800">
                <a:latin typeface="Tahoma" charset="0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950" y="540"/>
              <a:ext cx="66" cy="2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rot="2674536" flipV="1">
              <a:off x="2081" y="540"/>
              <a:ext cx="288" cy="288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rot="1094751" flipV="1">
              <a:off x="2073" y="336"/>
              <a:ext cx="288" cy="336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rot="-1026163">
              <a:off x="2072" y="684"/>
              <a:ext cx="288" cy="336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1015" y="384"/>
              <a:ext cx="28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800" dirty="0">
                  <a:solidFill>
                    <a:srgbClr val="FF0000"/>
                  </a:solidFill>
                  <a:latin typeface="Symbol" charset="2"/>
                </a:rPr>
                <a:t>n</a:t>
              </a:r>
              <a:endParaRPr lang="de-DE" sz="3200" baseline="-25000" dirty="0">
                <a:solidFill>
                  <a:srgbClr val="FF0000"/>
                </a:solidFill>
                <a:latin typeface="Georgia" charset="0"/>
              </a:endParaRP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456" y="453"/>
              <a:ext cx="2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800">
                  <a:solidFill>
                    <a:srgbClr val="FF0000"/>
                  </a:solidFill>
                  <a:latin typeface="Symbol" charset="2"/>
                </a:rPr>
                <a:t>n</a:t>
              </a:r>
              <a:endParaRPr lang="de-DE" sz="3200" baseline="-25000">
                <a:solidFill>
                  <a:srgbClr val="FF0000"/>
                </a:solidFill>
                <a:latin typeface="Georgia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76" y="549"/>
              <a:ext cx="41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aseline="30000">
                  <a:latin typeface="Tahoma" charset="0"/>
                </a:rPr>
                <a:t>6</a:t>
              </a:r>
              <a:r>
                <a:rPr lang="en-US" sz="1800">
                  <a:latin typeface="Tahoma" charset="0"/>
                </a:rPr>
                <a:t>He</a:t>
              </a:r>
              <a:endParaRPr lang="fr-FR" sz="1800">
                <a:latin typeface="Tahoma" charset="0"/>
              </a:endParaRP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1190" y="338"/>
              <a:ext cx="9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Bernard MT Condensed" charset="0"/>
                </a:rPr>
                <a:t>Beta-beam</a:t>
              </a:r>
              <a:endParaRPr lang="fr-FR" sz="2000" dirty="0">
                <a:latin typeface="Bernard MT Condensed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48439" y="839927"/>
            <a:ext cx="673074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sz="2000" dirty="0" smtClean="0"/>
              <a:t>Book: Beta Beams: Neutrino Beams, Mats </a:t>
            </a:r>
            <a:r>
              <a:rPr lang="en-US" sz="2000" dirty="0" err="1" smtClean="0"/>
              <a:t>Lindroos</a:t>
            </a:r>
            <a:r>
              <a:rPr lang="en-US" sz="2000" dirty="0" smtClean="0"/>
              <a:t>, Mauro </a:t>
            </a:r>
            <a:r>
              <a:rPr lang="en-US" sz="2000" dirty="0" err="1" smtClean="0"/>
              <a:t>Mezzetto</a:t>
            </a:r>
            <a:r>
              <a:rPr lang="en-US" sz="2000" dirty="0" smtClean="0"/>
              <a:t>, Imperial College Press (24 Sep 2009).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Duty factor and Cavities for He/Ne</a:t>
            </a:r>
            <a:endParaRPr lang="en-US" dirty="0"/>
          </a:p>
        </p:txBody>
      </p:sp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307975" y="2324100"/>
            <a:ext cx="1892300" cy="1803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247775" y="2324100"/>
            <a:ext cx="4991100" cy="1803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4892675" y="1976438"/>
            <a:ext cx="42863" cy="7620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4462463" y="1965325"/>
            <a:ext cx="42862" cy="7620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4349750" y="1966913"/>
            <a:ext cx="42863" cy="7620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4097338" y="1968500"/>
            <a:ext cx="42862" cy="7620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4213225" y="1982788"/>
            <a:ext cx="42863" cy="7620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457700" y="1619250"/>
            <a:ext cx="463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r>
              <a:rPr lang="sv-SE" sz="2000"/>
              <a:t>....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286375" y="2319338"/>
            <a:ext cx="1892300" cy="1795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41425" y="2336800"/>
            <a:ext cx="1022350" cy="1785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226050" y="2336800"/>
            <a:ext cx="1022350" cy="1785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96913" y="2849563"/>
            <a:ext cx="6110287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r>
              <a:rPr lang="sv-SE" b="1"/>
              <a:t>20 bunches,  5.2 ns long, distance 23*4 nanosseconds</a:t>
            </a:r>
          </a:p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r>
              <a:rPr lang="sv-SE" b="1"/>
              <a:t> filling 1/11 of the Decay Ring, repeated every 23</a:t>
            </a:r>
          </a:p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r>
              <a:rPr lang="sv-SE" b="1"/>
              <a:t> microseconds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809625" y="957263"/>
            <a:ext cx="72104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r>
              <a:rPr lang="sv-SE" sz="2400" b="1"/>
              <a:t>10</a:t>
            </a:r>
            <a:r>
              <a:rPr lang="sv-SE" sz="2400" b="1" baseline="30000"/>
              <a:t>14</a:t>
            </a:r>
            <a:r>
              <a:rPr lang="sv-SE" sz="2400" b="1"/>
              <a:t> ions, 0.5% duty (supression) factor for background suppression !!!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/>
          <a:srcRect l="28941" t="42497" r="35397" b="26857"/>
          <a:stretch>
            <a:fillRect/>
          </a:stretch>
        </p:blipFill>
        <p:spPr bwMode="auto">
          <a:xfrm>
            <a:off x="4411663" y="3781425"/>
            <a:ext cx="43116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2051050" y="4587875"/>
            <a:ext cx="4318000" cy="381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r>
              <a:rPr lang="en-US" b="1">
                <a:solidFill>
                  <a:srgbClr val="0000FF"/>
                </a:solidFill>
              </a:rPr>
              <a:t>Erk Jensen,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turnover in decay ring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1325" y="4200525"/>
            <a:ext cx="8550275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-65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Momentum collimation (study ongoing):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-65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          ~5*10</a:t>
            </a:r>
            <a:r>
              <a:rPr kumimoji="0" lang="en-US" sz="20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12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 </a:t>
            </a:r>
            <a:r>
              <a:rPr kumimoji="0" lang="en-US" sz="20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6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He ions to be collimated per cycle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-65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         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Decay: ~5*10</a:t>
            </a:r>
            <a:r>
              <a:rPr kumimoji="0" lang="en-US" sz="20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12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 </a:t>
            </a:r>
            <a:r>
              <a:rPr kumimoji="0" lang="en-US" sz="20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6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 ions to be removed per cycle per meter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2000"/>
              <a:buFont typeface="Wingdings" pitchFamily="-65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Dump at the end of the straight section will receive 30kW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2000"/>
              <a:buFont typeface="Wingdings" pitchFamily="-65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Dipoles in collimation section receive between 1 and 10 kW (masks).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6225" y="1225550"/>
            <a:ext cx="4537075" cy="2808288"/>
            <a:chOff x="521" y="1434"/>
            <a:chExt cx="2267" cy="1401"/>
          </a:xfrm>
        </p:grpSpPr>
        <p:pic>
          <p:nvPicPr>
            <p:cNvPr id="6" name="Picture 4" descr="EnergyBalanceDecayRing_6H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1" y="1434"/>
              <a:ext cx="2267" cy="1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066" y="1752"/>
              <a:ext cx="517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200"/>
                <a:t>p-collimation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 rot="5400000">
              <a:off x="852" y="1685"/>
              <a:ext cx="36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200"/>
                <a:t>merging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 rot="1126793">
              <a:off x="1392" y="2147"/>
              <a:ext cx="531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200"/>
                <a:t>decay losses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 rot="-5400000">
              <a:off x="2087" y="1990"/>
              <a:ext cx="36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200"/>
                <a:t>injection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595938" y="1366838"/>
            <a:ext cx="2620962" cy="2549525"/>
            <a:chOff x="3769" y="1570"/>
            <a:chExt cx="1651" cy="1606"/>
          </a:xfrm>
        </p:grpSpPr>
        <p:pic>
          <p:nvPicPr>
            <p:cNvPr id="12" name="Picture 11" descr="6HeIonDistributionDecayR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3" y="1570"/>
              <a:ext cx="1309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 rot="3888072">
              <a:off x="3514" y="2431"/>
              <a:ext cx="6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Straight section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195" y="3022"/>
              <a:ext cx="6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Straight section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4921" y="2641"/>
              <a:ext cx="23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Arc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5057" y="2341"/>
              <a:ext cx="23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Arc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4773" y="1573"/>
              <a:ext cx="64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Momentum</a:t>
              </a:r>
            </a:p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       collimation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EURONU-DS Objectives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3400" y="1282700"/>
            <a:ext cx="8229600" cy="462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GB" altLang="ja-JP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A High Intensity Neutrino Oscillation Facility in Europe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CDR for the three main options: Neutrino Factory, Beta-beam and Super-beam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Focus on potential showstoppers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Preliminary costing to permit a fair comparison before the end of 2011 taking into account the latest results from running oscillation experiments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Total target for requested EU contribution: 4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Meuro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022350" marR="0" lvl="2" indent="-3508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MEuro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each for SB, NF and BB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WPs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022350" marR="0" lvl="2" indent="-3508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MEuro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to be shared between Mgt, Phys and Detectors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WPs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022350" marR="0" lvl="2" indent="-3508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4 year project which started 1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September 2008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EURONU Town meeting at CERN, 25-26 March 2009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533400"/>
          </a:xfrm>
        </p:spPr>
        <p:txBody>
          <a:bodyPr>
            <a:noAutofit/>
          </a:bodyPr>
          <a:lstStyle/>
          <a:p>
            <a:r>
              <a:rPr lang="en-US" dirty="0" smtClean="0"/>
              <a:t>Alternative ions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33400"/>
            <a:ext cx="600109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options: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0694" t="33888" r="20139" b="10556"/>
          <a:stretch>
            <a:fillRect/>
          </a:stretch>
        </p:blipFill>
        <p:spPr bwMode="auto">
          <a:xfrm>
            <a:off x="657225" y="1095375"/>
            <a:ext cx="81153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6</a:t>
            </a:r>
            <a:r>
              <a:rPr lang="en-US" dirty="0" smtClean="0"/>
              <a:t>He production from </a:t>
            </a:r>
            <a:r>
              <a:rPr lang="en-US" baseline="30000" dirty="0" smtClean="0"/>
              <a:t>9</a:t>
            </a:r>
            <a:r>
              <a:rPr lang="en-US" dirty="0" smtClean="0"/>
              <a:t>Be(n,α)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en-US"/>
              <a:t>The beta-beam team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7B9ED9F5-F9EC-C94A-9A01-B06B6A63AC48}" type="slidenum">
              <a:rPr lang="en-US"/>
              <a:pPr/>
              <a:t>45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4213" y="5229225"/>
            <a:ext cx="79898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Converter technology preferred to direct irradiation (heat transfer and efficient cooling allows higher power compared to insulating BeO).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6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He production rate is ~2x10</a:t>
            </a:r>
            <a:r>
              <a:rPr kumimoji="0" lang="en-US" sz="1800" b="1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13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ions/s (dc) for ~200 kW on target.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7" name="Picture 4" descr="convert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1066800"/>
            <a:ext cx="5916613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4800" y="2286000"/>
            <a:ext cx="36576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solidFill>
                <a:srgbClr val="0000FF"/>
              </a:solidFill>
              <a:latin typeface="Helvetica" charset="0"/>
            </a:endParaRPr>
          </a:p>
          <a:p>
            <a:pPr>
              <a:spcBef>
                <a:spcPct val="50000"/>
              </a:spcBef>
            </a:pPr>
            <a:r>
              <a:rPr lang="en-US" sz="1400" dirty="0"/>
              <a:t>Converter technology: </a:t>
            </a:r>
            <a:br>
              <a:rPr lang="en-US" sz="1400" dirty="0"/>
            </a:br>
            <a:r>
              <a:rPr lang="en-US" sz="1400" dirty="0"/>
              <a:t>(</a:t>
            </a:r>
            <a:r>
              <a:rPr lang="en-US" sz="1400" i="1" dirty="0"/>
              <a:t>J. Nolen, NPA 701 (2002) 312c</a:t>
            </a:r>
            <a:r>
              <a:rPr lang="en-US" sz="1400" dirty="0"/>
              <a:t>)</a:t>
            </a: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4859338" y="2420938"/>
          <a:ext cx="3810000" cy="2855912"/>
        </p:xfrm>
        <a:graphic>
          <a:graphicData uri="http://schemas.openxmlformats.org/presentationml/2006/ole">
            <p:oleObj spid="_x0000_s27650" name="Slide" r:id="rId4" imgW="4484243" imgH="3362534" progId="PowerPoint.Slid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production: </a:t>
            </a: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baseline="30000" dirty="0" smtClean="0"/>
              <a:t>3</a:t>
            </a:r>
            <a:r>
              <a:rPr lang="en-US" dirty="0" smtClean="0"/>
              <a:t>He,n)</a:t>
            </a:r>
            <a:r>
              <a:rPr lang="en-US" baseline="30000" dirty="0" smtClean="0"/>
              <a:t>18</a:t>
            </a:r>
            <a:r>
              <a:rPr lang="en-US" dirty="0" smtClean="0"/>
              <a:t>Ne at LLN</a:t>
            </a:r>
            <a:endParaRPr lang="en-US" dirty="0"/>
          </a:p>
        </p:txBody>
      </p:sp>
      <p:pic>
        <p:nvPicPr>
          <p:cNvPr id="4" name="Picture 3" descr="faceLiF+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1557338"/>
            <a:ext cx="2663825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68313" y="1066800"/>
            <a:ext cx="4391025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Production of 10</a:t>
            </a:r>
            <a:r>
              <a:rPr kumimoji="0" lang="en-US" sz="18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12 18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 in a MgO target: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At 13 MeV, 17 mA of </a:t>
            </a:r>
            <a:r>
              <a:rPr kumimoji="0" lang="en-US" sz="16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3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At 14.8 MeV, 13 mA of </a:t>
            </a:r>
            <a:r>
              <a:rPr kumimoji="0" lang="en-US" sz="16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3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Producing 10</a:t>
            </a:r>
            <a:r>
              <a:rPr kumimoji="0" lang="en-US" sz="18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 could be possible with a beam power (at low energy) of 1 MW (or some 130 mA </a:t>
            </a:r>
            <a:r>
              <a:rPr kumimoji="0" lang="en-US" sz="18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beam).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keep the power density similar to LLN (today) the target has to be 60 cm in diameter.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be studied: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Extraction efficiency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Optimum energy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Cooling of target unit 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High intensity and low energy ion linac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High intensity ion source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5580063" y="3573463"/>
            <a:ext cx="2808287" cy="2808287"/>
          </a:xfrm>
          <a:custGeom>
            <a:avLst/>
            <a:gdLst>
              <a:gd name="T0" fmla="*/ 2147483647 w 1769"/>
              <a:gd name="T1" fmla="*/ 2147483647 h 1769"/>
              <a:gd name="T2" fmla="*/ 2147483647 w 1769"/>
              <a:gd name="T3" fmla="*/ 2147483647 h 1769"/>
              <a:gd name="T4" fmla="*/ 2147483647 w 1769"/>
              <a:gd name="T5" fmla="*/ 0 h 1769"/>
              <a:gd name="T6" fmla="*/ 0 w 1769"/>
              <a:gd name="T7" fmla="*/ 0 h 1769"/>
              <a:gd name="T8" fmla="*/ 0 w 1769"/>
              <a:gd name="T9" fmla="*/ 2147483647 h 1769"/>
              <a:gd name="T10" fmla="*/ 2147483647 w 1769"/>
              <a:gd name="T11" fmla="*/ 2147483647 h 1769"/>
              <a:gd name="T12" fmla="*/ 2147483647 w 1769"/>
              <a:gd name="T13" fmla="*/ 2147483647 h 1769"/>
              <a:gd name="T14" fmla="*/ 2147483647 w 1769"/>
              <a:gd name="T15" fmla="*/ 2147483647 h 17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69"/>
              <a:gd name="T25" fmla="*/ 0 h 1769"/>
              <a:gd name="T26" fmla="*/ 1769 w 1769"/>
              <a:gd name="T27" fmla="*/ 1769 h 176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69" h="1769">
                <a:moveTo>
                  <a:pt x="1769" y="726"/>
                </a:moveTo>
                <a:lnTo>
                  <a:pt x="1587" y="680"/>
                </a:lnTo>
                <a:lnTo>
                  <a:pt x="1587" y="0"/>
                </a:lnTo>
                <a:lnTo>
                  <a:pt x="0" y="0"/>
                </a:lnTo>
                <a:lnTo>
                  <a:pt x="0" y="1769"/>
                </a:lnTo>
                <a:lnTo>
                  <a:pt x="1587" y="1769"/>
                </a:lnTo>
                <a:lnTo>
                  <a:pt x="1587" y="1089"/>
                </a:lnTo>
                <a:lnTo>
                  <a:pt x="1769" y="104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445250" y="4005263"/>
            <a:ext cx="863600" cy="19446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72225" y="4005263"/>
            <a:ext cx="71438" cy="19446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7527925" y="3429000"/>
            <a:ext cx="914400" cy="782638"/>
          </a:xfrm>
          <a:prstGeom prst="borderCallout1">
            <a:avLst>
              <a:gd name="adj1" fmla="val 14606"/>
              <a:gd name="adj2" fmla="val -8333"/>
              <a:gd name="adj3" fmla="val 128806"/>
              <a:gd name="adj4" fmla="val -7118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000"/>
              <a:t>Water cooled target holder and beam dump</a:t>
            </a:r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>
            <a:off x="5141913" y="3430588"/>
            <a:ext cx="914400" cy="474662"/>
          </a:xfrm>
          <a:prstGeom prst="borderCallout1">
            <a:avLst>
              <a:gd name="adj1" fmla="val 24079"/>
              <a:gd name="adj2" fmla="val 108333"/>
              <a:gd name="adj3" fmla="val 214046"/>
              <a:gd name="adj4" fmla="val 13888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000"/>
              <a:t>Thinn MgO target</a:t>
            </a: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580063" y="4797425"/>
            <a:ext cx="2952750" cy="1584325"/>
          </a:xfrm>
          <a:custGeom>
            <a:avLst/>
            <a:gdLst>
              <a:gd name="T0" fmla="*/ 2147483647 w 1860"/>
              <a:gd name="T1" fmla="*/ 2147483647 h 998"/>
              <a:gd name="T2" fmla="*/ 0 w 1860"/>
              <a:gd name="T3" fmla="*/ 2147483647 h 998"/>
              <a:gd name="T4" fmla="*/ 2147483647 w 1860"/>
              <a:gd name="T5" fmla="*/ 2147483647 h 998"/>
              <a:gd name="T6" fmla="*/ 2147483647 w 1860"/>
              <a:gd name="T7" fmla="*/ 2147483647 h 998"/>
              <a:gd name="T8" fmla="*/ 2147483647 w 1860"/>
              <a:gd name="T9" fmla="*/ 2147483647 h 998"/>
              <a:gd name="T10" fmla="*/ 2147483647 w 1860"/>
              <a:gd name="T11" fmla="*/ 2147483647 h 998"/>
              <a:gd name="T12" fmla="*/ 2147483647 w 1860"/>
              <a:gd name="T13" fmla="*/ 2147483647 h 998"/>
              <a:gd name="T14" fmla="*/ 2147483647 w 1860"/>
              <a:gd name="T15" fmla="*/ 0 h 9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60"/>
              <a:gd name="T25" fmla="*/ 0 h 998"/>
              <a:gd name="T26" fmla="*/ 1860 w 1860"/>
              <a:gd name="T27" fmla="*/ 998 h 9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60" h="998">
                <a:moveTo>
                  <a:pt x="499" y="363"/>
                </a:moveTo>
                <a:lnTo>
                  <a:pt x="0" y="590"/>
                </a:lnTo>
                <a:lnTo>
                  <a:pt x="499" y="998"/>
                </a:lnTo>
                <a:lnTo>
                  <a:pt x="998" y="726"/>
                </a:lnTo>
                <a:lnTo>
                  <a:pt x="1406" y="998"/>
                </a:lnTo>
                <a:lnTo>
                  <a:pt x="1588" y="816"/>
                </a:lnTo>
                <a:lnTo>
                  <a:pt x="1089" y="363"/>
                </a:lnTo>
                <a:lnTo>
                  <a:pt x="186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372225" y="5300663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716463" y="4797425"/>
            <a:ext cx="1655762" cy="287338"/>
          </a:xfrm>
          <a:prstGeom prst="rightArrow">
            <a:avLst>
              <a:gd name="adj1" fmla="val 50000"/>
              <a:gd name="adj2" fmla="val 14406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3"/>
          <p:cNvSpPr>
            <a:spLocks/>
          </p:cNvSpPr>
          <p:nvPr/>
        </p:nvSpPr>
        <p:spPr bwMode="auto">
          <a:xfrm>
            <a:off x="4067175" y="4106863"/>
            <a:ext cx="644525" cy="617537"/>
          </a:xfrm>
          <a:prstGeom prst="borderCallout1">
            <a:avLst>
              <a:gd name="adj1" fmla="val 18509"/>
              <a:gd name="adj2" fmla="val 111824"/>
              <a:gd name="adj3" fmla="val 135218"/>
              <a:gd name="adj4" fmla="val 13423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/>
              <a:t>Ion 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-3.7037E-6 L 1.38889E-6 -0.12453 L 1.38889E-6 0.13334 L 1.38889E-6 -3.7037E-6 Z " pathEditMode="relative" ptsTypes="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0555 C -0.00504 -0.00463 -0.00764 0.00695 -0.00903 0.00834 C -0.01771 0.0176 -0.0349 0.02176 -0.04445 0.025 C -0.05955 0.0301 -0.07292 0.04028 -0.0882 0.04445 C -0.09323 0.04792 -0.09132 0.04584 -0.09445 0.05 L -0.00903 0.14167 L 0.0743 0.07778 L 0.14722 0.13889 L 0.17639 0.1 L 0.09097 -0.00555 L 0.2368 -0.09444 " pathEditMode="relative" rAng="0" ptsTypes="ffffAAAAAAA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" y="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Light RIB production: 40 </a:t>
            </a:r>
            <a:r>
              <a:rPr lang="en-US" dirty="0" err="1" smtClean="0"/>
              <a:t>MeV</a:t>
            </a:r>
            <a:r>
              <a:rPr lang="en-US" dirty="0" smtClean="0"/>
              <a:t> Deuteron beam</a:t>
            </a:r>
            <a:endParaRPr lang="en-US" dirty="0"/>
          </a:p>
        </p:txBody>
      </p:sp>
      <p:pic>
        <p:nvPicPr>
          <p:cNvPr id="4" name="Picture 2" descr="targets setup INS2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600200"/>
            <a:ext cx="32575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be9cs_plus_nflux_small_noti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810000"/>
            <a:ext cx="25146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r>
              <a:rPr lang="en-US" sz="2000" b="1" dirty="0" err="1"/>
              <a:t>T.Y.Hirsh</a:t>
            </a:r>
            <a:r>
              <a:rPr lang="en-US" sz="2000" b="1" dirty="0"/>
              <a:t>, </a:t>
            </a:r>
            <a:r>
              <a:rPr lang="en-US" sz="2000" b="1" dirty="0" err="1"/>
              <a:t>D.Berkovits</a:t>
            </a:r>
            <a:r>
              <a:rPr lang="en-US" sz="2000" b="1" dirty="0"/>
              <a:t>, </a:t>
            </a:r>
            <a:r>
              <a:rPr lang="en-US" sz="2000" b="1" dirty="0" err="1"/>
              <a:t>M.Hass</a:t>
            </a:r>
            <a:r>
              <a:rPr lang="en-US" sz="2000" b="1" dirty="0"/>
              <a:t>  (</a:t>
            </a:r>
            <a:r>
              <a:rPr lang="en-US" sz="2000" b="1" dirty="0" err="1"/>
              <a:t>Soreq</a:t>
            </a:r>
            <a:r>
              <a:rPr lang="en-US" sz="2000" b="1" dirty="0"/>
              <a:t>, Weizmann I.)</a:t>
            </a:r>
          </a:p>
          <a:p>
            <a:r>
              <a:rPr lang="en-US" sz="2000" b="1" dirty="0"/>
              <a:t>Studied </a:t>
            </a:r>
            <a:r>
              <a:rPr lang="en-US" sz="2000" b="1" baseline="30000" dirty="0"/>
              <a:t>9</a:t>
            </a:r>
            <a:r>
              <a:rPr lang="en-US" sz="2000" b="1" dirty="0"/>
              <a:t>Be(n,</a:t>
            </a:r>
            <a:r>
              <a:rPr lang="el-GR" sz="2000" b="1" dirty="0"/>
              <a:t>α)</a:t>
            </a:r>
            <a:r>
              <a:rPr lang="el-GR" sz="2000" b="1" baseline="30000" dirty="0"/>
              <a:t>6</a:t>
            </a:r>
            <a:r>
              <a:rPr lang="en-US" sz="2000" b="1" dirty="0"/>
              <a:t>He, </a:t>
            </a:r>
            <a:r>
              <a:rPr lang="en-US" sz="2000" b="1" baseline="30000" dirty="0"/>
              <a:t>11</a:t>
            </a:r>
            <a:r>
              <a:rPr lang="en-US" sz="2000" b="1" dirty="0"/>
              <a:t>B(n,</a:t>
            </a:r>
            <a:r>
              <a:rPr lang="en-US" sz="2000" b="1" dirty="0">
                <a:latin typeface="Symbol" charset="2"/>
              </a:rPr>
              <a:t>a</a:t>
            </a:r>
            <a:r>
              <a:rPr lang="en-US" sz="2000" b="1" dirty="0"/>
              <a:t>)</a:t>
            </a:r>
            <a:r>
              <a:rPr lang="en-US" sz="2000" b="1" baseline="30000" dirty="0"/>
              <a:t>8</a:t>
            </a:r>
            <a:r>
              <a:rPr lang="en-US" sz="2000" b="1" dirty="0"/>
              <a:t>Li  and </a:t>
            </a:r>
            <a:r>
              <a:rPr lang="en-US" sz="2000" b="1" baseline="30000" dirty="0"/>
              <a:t>9</a:t>
            </a:r>
            <a:r>
              <a:rPr lang="en-US" sz="2000" b="1" dirty="0"/>
              <a:t>Be(n,2n</a:t>
            </a:r>
            <a:r>
              <a:rPr lang="el-GR" sz="2000" b="1" dirty="0"/>
              <a:t>)</a:t>
            </a:r>
            <a:r>
              <a:rPr lang="en-US" sz="2000" b="1" baseline="30000" dirty="0"/>
              <a:t>8</a:t>
            </a:r>
            <a:r>
              <a:rPr lang="en-US" sz="2000" b="1" dirty="0"/>
              <a:t>Be production</a:t>
            </a:r>
          </a:p>
          <a:p>
            <a:r>
              <a:rPr lang="en-US" sz="2000" b="1" dirty="0"/>
              <a:t>For a 2 </a:t>
            </a:r>
            <a:r>
              <a:rPr lang="en-US" sz="2000" b="1" dirty="0" err="1"/>
              <a:t>mA</a:t>
            </a:r>
            <a:r>
              <a:rPr lang="en-US" sz="2000" b="1" dirty="0"/>
              <a:t>, 40 </a:t>
            </a:r>
            <a:r>
              <a:rPr lang="en-US" sz="2000" b="1" dirty="0" err="1"/>
              <a:t>MeV</a:t>
            </a:r>
            <a:r>
              <a:rPr lang="en-US" sz="2000" b="1" dirty="0"/>
              <a:t> deuteron beam, the upper limit for the </a:t>
            </a:r>
            <a:r>
              <a:rPr lang="en-US" sz="2000" b="1" baseline="30000" dirty="0">
                <a:solidFill>
                  <a:srgbClr val="FF0000"/>
                </a:solidFill>
              </a:rPr>
              <a:t>6</a:t>
            </a:r>
            <a:r>
              <a:rPr lang="en-US" sz="2000" b="1" dirty="0">
                <a:solidFill>
                  <a:srgbClr val="FF0000"/>
                </a:solidFill>
              </a:rPr>
              <a:t>He production rate </a:t>
            </a:r>
            <a:r>
              <a:rPr lang="en-US" sz="2000" b="1" dirty="0"/>
              <a:t>via the two stage targets setup is ~6∙10</a:t>
            </a:r>
            <a:r>
              <a:rPr lang="en-US" sz="2000" b="1" baseline="30000" dirty="0"/>
              <a:t>13</a:t>
            </a:r>
            <a:r>
              <a:rPr lang="en-US" sz="2000" b="1" dirty="0"/>
              <a:t> atoms per second.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approach for the production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71600"/>
            <a:ext cx="7773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 cooling with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ionisation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losses – C. Rubbia, A Ferrari, Y.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Kadi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V.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Vlachoudis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NIM A 568 (2006) 475–487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4963" y="2133600"/>
            <a:ext cx="3281362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"/>
          <p:cNvSpPr>
            <a:spLocks/>
          </p:cNvSpPr>
          <p:nvPr/>
        </p:nvSpPr>
        <p:spPr bwMode="auto">
          <a:xfrm>
            <a:off x="5949950" y="1989138"/>
            <a:ext cx="2209800" cy="879475"/>
          </a:xfrm>
          <a:prstGeom prst="accentCallout2">
            <a:avLst>
              <a:gd name="adj1" fmla="val 12995"/>
              <a:gd name="adj2" fmla="val -3449"/>
              <a:gd name="adj3" fmla="val 12995"/>
              <a:gd name="adj4" fmla="val -28949"/>
              <a:gd name="adj5" fmla="val 66426"/>
              <a:gd name="adj6" fmla="val -55532"/>
            </a:avLst>
          </a:prstGeom>
          <a:solidFill>
            <a:srgbClr val="EAEAEA"/>
          </a:solidFill>
          <a:ln w="9525">
            <a:solidFill>
              <a:schemeClr val="hlink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baseline="30000"/>
              <a:t>7</a:t>
            </a:r>
            <a:r>
              <a:rPr lang="en-US"/>
              <a:t>Li(d,p)</a:t>
            </a:r>
            <a:r>
              <a:rPr lang="en-US" baseline="30000"/>
              <a:t>8</a:t>
            </a:r>
            <a:r>
              <a:rPr lang="en-US"/>
              <a:t>Li</a:t>
            </a:r>
          </a:p>
          <a:p>
            <a:pPr algn="ctr"/>
            <a:r>
              <a:rPr lang="en-US" baseline="30000"/>
              <a:t>6</a:t>
            </a:r>
            <a:r>
              <a:rPr lang="en-US"/>
              <a:t>Li(</a:t>
            </a:r>
            <a:r>
              <a:rPr lang="en-US" baseline="30000"/>
              <a:t>3</a:t>
            </a:r>
            <a:r>
              <a:rPr lang="en-US"/>
              <a:t>He,n)</a:t>
            </a:r>
            <a:r>
              <a:rPr lang="en-US" baseline="30000"/>
              <a:t>8</a:t>
            </a:r>
            <a:r>
              <a:rPr lang="en-US"/>
              <a:t>B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87550" y="2106613"/>
            <a:ext cx="990600" cy="838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aseline="30000" dirty="0"/>
              <a:t>7</a:t>
            </a:r>
            <a:r>
              <a:rPr lang="en-US" dirty="0"/>
              <a:t>Li</a:t>
            </a:r>
          </a:p>
          <a:p>
            <a:pPr algn="ctr"/>
            <a:r>
              <a:rPr lang="en-US" baseline="30000" dirty="0"/>
              <a:t>6</a:t>
            </a:r>
            <a:r>
              <a:rPr lang="en-US" dirty="0"/>
              <a:t>Li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990600" y="5229225"/>
            <a:ext cx="7253288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99"/>
                </a:solidFill>
              </a:rPr>
              <a:t>See also: Development of FFAG accelerators and their applications for intense secondary particle production, Y. Mori, NIM A562(2006)591</a:t>
            </a: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124200"/>
            <a:ext cx="17049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6813" y="3124200"/>
            <a:ext cx="16557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3338" y="3176588"/>
            <a:ext cx="4030662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Bivalve</a:t>
            </a:r>
            <a:endParaRPr 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416800" y="3367087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35Ar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68463"/>
            <a:ext cx="4872038" cy="2979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567238" y="2389188"/>
            <a:ext cx="15176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2 pneumatic</a:t>
            </a:r>
          </a:p>
          <a:p>
            <a:r>
              <a:rPr lang="en-US" b="1"/>
              <a:t>valves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303463" y="1784350"/>
            <a:ext cx="17716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2 water cooled</a:t>
            </a:r>
          </a:p>
          <a:p>
            <a:r>
              <a:rPr lang="en-US" b="1" dirty="0"/>
              <a:t>transfer lines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1438" y="2281238"/>
            <a:ext cx="1035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FEBIAD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6038" y="3427413"/>
            <a:ext cx="5651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RIB</a:t>
            </a: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H="1" flipV="1">
            <a:off x="34925" y="3095625"/>
            <a:ext cx="663575" cy="857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627313" y="4002088"/>
            <a:ext cx="23304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2 containers (20cm)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5791200" y="2963862"/>
            <a:ext cx="3169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Online Tests:</a:t>
            </a:r>
            <a:r>
              <a:rPr lang="en-US" dirty="0" smtClean="0"/>
              <a:t> ISOLDE, April </a:t>
            </a:r>
            <a:r>
              <a:rPr lang="en-US" dirty="0"/>
              <a:t>2007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263" y="4905375"/>
            <a:ext cx="183673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613" y="4889500"/>
            <a:ext cx="20843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11188" y="838201"/>
            <a:ext cx="8229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Bivalve: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merging of a double-transfer line system into a single FEBIAD ion source: Elian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Bouquerel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Beta-beam Options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412875"/>
            <a:ext cx="82296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energy beta-beams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Nuclear physics, double beta-decay nuclear matrix elements, neutrino magnetic moments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medium energy beta-beams or the EURISOL beta-beam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Lorenz gamma approx. 100 and average neutrino energy at rest approx. 1.5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(P.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Zucchelli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2002)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high energy beta-beam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Lorenz gamma 300-500 and average neutrino energy at rest approx. 1.5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very high energy beta-beam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Lorenz gamma &gt;1000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high Q-value beta-beam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Lorenz gamma 100-500 and average neutrino energy at rest  6-7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Electron capture beta-beam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scomple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52475"/>
            <a:ext cx="7239000" cy="557212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362200" y="752475"/>
            <a:ext cx="6781800" cy="1709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57900" y="4343400"/>
            <a:ext cx="3086100" cy="1005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to ISOLDE</a:t>
            </a:r>
            <a:endParaRPr lang="en-US" dirty="0"/>
          </a:p>
        </p:txBody>
      </p:sp>
      <p:graphicFrame>
        <p:nvGraphicFramePr>
          <p:cNvPr id="6" name="Group 5"/>
          <p:cNvGraphicFramePr>
            <a:graphicFrameLocks noGrp="1"/>
          </p:cNvGraphicFramePr>
          <p:nvPr/>
        </p:nvGraphicFramePr>
        <p:xfrm>
          <a:off x="6057900" y="4343400"/>
          <a:ext cx="3086100" cy="1005840"/>
        </p:xfrm>
        <a:graphic>
          <a:graphicData uri="http://schemas.openxmlformats.org/drawingml/2006/table">
            <a:tbl>
              <a:tblPr/>
              <a:tblGrid>
                <a:gridCol w="942240"/>
                <a:gridCol w="1032228"/>
                <a:gridCol w="1111632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Current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Power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Average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1.92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2.7 kW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Bunch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8.36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11.7 GW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1881" y="1219200"/>
            <a:ext cx="4872037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752431" y="2439194"/>
            <a:ext cx="2391569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3366CC"/>
                </a:solidFill>
              </a:rPr>
              <a:t>Normal</a:t>
            </a:r>
            <a:r>
              <a:rPr lang="en-US" sz="1600" dirty="0" smtClean="0">
                <a:solidFill>
                  <a:srgbClr val="3366CC"/>
                </a:solidFill>
              </a:rPr>
              <a:t> PSB beam</a:t>
            </a:r>
            <a:endParaRPr lang="en-US" sz="1600" dirty="0">
              <a:solidFill>
                <a:srgbClr val="3366CC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200" dirty="0">
                <a:ea typeface="ＭＳ Ｐゴシック" pitchFamily="-65" charset="-128"/>
              </a:rPr>
              <a:t>4 bunches.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200" dirty="0">
                <a:ea typeface="ＭＳ Ｐゴシック" pitchFamily="-65" charset="-128"/>
              </a:rPr>
              <a:t>230 ns bunch width.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200" dirty="0">
                <a:ea typeface="ＭＳ Ｐゴシック" pitchFamily="-65" charset="-128"/>
              </a:rPr>
              <a:t>573 ns bunch spacing.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200" dirty="0">
                <a:ea typeface="ＭＳ Ｐゴシック" pitchFamily="-65" charset="-128"/>
              </a:rPr>
              <a:t>1.2 </a:t>
            </a:r>
            <a:r>
              <a:rPr lang="en-US" sz="1200" dirty="0" err="1">
                <a:ea typeface="ＭＳ Ｐゴシック" pitchFamily="-65" charset="-128"/>
              </a:rPr>
              <a:t>s</a:t>
            </a:r>
            <a:r>
              <a:rPr lang="en-US" sz="1200" dirty="0">
                <a:ea typeface="ＭＳ Ｐゴシック" pitchFamily="-65" charset="-128"/>
              </a:rPr>
              <a:t> repetition rate.</a:t>
            </a:r>
            <a:endParaRPr lang="en-US" sz="1200" dirty="0" smtClean="0">
              <a:ea typeface="ＭＳ Ｐゴシック" pitchFamily="-65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200" dirty="0" smtClean="0">
                <a:ea typeface="ＭＳ Ｐゴシック" pitchFamily="-65" charset="-128"/>
              </a:rPr>
              <a:t>Most ISOLDE  </a:t>
            </a:r>
            <a:r>
              <a:rPr lang="en-US" sz="1200" dirty="0">
                <a:ea typeface="ＭＳ Ｐゴシック" pitchFamily="-65" charset="-128"/>
              </a:rPr>
              <a:t>targets.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2590800" y="908050"/>
            <a:ext cx="2165677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PSB: 1.4 </a:t>
            </a:r>
            <a:r>
              <a:rPr lang="en-US" dirty="0" err="1"/>
              <a:t>GeV</a:t>
            </a:r>
            <a:r>
              <a:rPr lang="en-US" dirty="0"/>
              <a:t> protons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7162800" y="908050"/>
            <a:ext cx="178435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ISOLDE targets</a:t>
            </a:r>
          </a:p>
        </p:txBody>
      </p:sp>
      <p:sp>
        <p:nvSpPr>
          <p:cNvPr id="12" name="Line 30"/>
          <p:cNvSpPr>
            <a:spLocks noChangeShapeType="1"/>
          </p:cNvSpPr>
          <p:nvPr/>
        </p:nvSpPr>
        <p:spPr bwMode="auto">
          <a:xfrm>
            <a:off x="4787900" y="1089025"/>
            <a:ext cx="2374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81600" y="4158734"/>
            <a:ext cx="8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ISOLDE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EURISOL-DS</a:t>
            </a:r>
            <a:endParaRPr lang="en-US" dirty="0"/>
          </a:p>
        </p:txBody>
      </p:sp>
      <p:pic>
        <p:nvPicPr>
          <p:cNvPr id="4" name="Picture 4" descr="3d-image1"/>
          <p:cNvPicPr>
            <a:picLocks noChangeAspect="1" noChangeArrowheads="1"/>
          </p:cNvPicPr>
          <p:nvPr/>
        </p:nvPicPr>
        <p:blipFill>
          <a:blip r:embed="rId2"/>
          <a:srcRect l="11201" r="8853"/>
          <a:stretch>
            <a:fillRect/>
          </a:stretch>
        </p:blipFill>
        <p:spPr bwMode="auto">
          <a:xfrm>
            <a:off x="2590800" y="990600"/>
            <a:ext cx="3962400" cy="30158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" y="2971800"/>
            <a:ext cx="2438400" cy="3200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90538" y="3505200"/>
            <a:ext cx="18161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RIB production: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</a:t>
            </a:r>
            <a:r>
              <a:rPr lang="en-US" sz="1200" dirty="0" err="1"/>
              <a:t>Spallation</a:t>
            </a:r>
            <a:r>
              <a:rPr lang="en-US" sz="1200" dirty="0"/>
              <a:t>-evaporation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Main: P-rich</a:t>
            </a:r>
          </a:p>
          <a:p>
            <a:r>
              <a:rPr lang="en-US" sz="1200" dirty="0"/>
              <a:t>    (10 to 15 elements </a:t>
            </a:r>
          </a:p>
          <a:p>
            <a:r>
              <a:rPr lang="en-US" sz="1200" dirty="0"/>
              <a:t>    below target material)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Residues: N-rich</a:t>
            </a:r>
          </a:p>
          <a:p>
            <a:r>
              <a:rPr lang="en-US" sz="1200" dirty="0"/>
              <a:t>    (A few elements </a:t>
            </a:r>
          </a:p>
          <a:p>
            <a:r>
              <a:rPr lang="en-US" sz="1200" dirty="0"/>
              <a:t>    below target material)</a:t>
            </a:r>
          </a:p>
          <a:p>
            <a:endParaRPr lang="en-US" sz="1200" dirty="0"/>
          </a:p>
          <a:p>
            <a:r>
              <a:rPr lang="en-US" sz="1200" dirty="0"/>
              <a:t>Target materials: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Oxides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Carbides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Metal foils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Liquid metals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28600" y="3062288"/>
            <a:ext cx="234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100 kW direct targets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6629400" y="2971800"/>
            <a:ext cx="2438400" cy="3200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705600" y="3048000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mMW</a:t>
            </a:r>
            <a:r>
              <a:rPr lang="en-US" dirty="0"/>
              <a:t> fission target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858000" y="3508375"/>
            <a:ext cx="14414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RIB production: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Fission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N-rich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Wide range</a:t>
            </a:r>
          </a:p>
          <a:p>
            <a:pPr>
              <a:buFont typeface="Wingdings" pitchFamily="2" charset="2"/>
              <a:buNone/>
            </a:pPr>
            <a:r>
              <a:rPr lang="en-US" sz="1200"/>
              <a:t>    Z = 10 to Z = 60</a:t>
            </a:r>
          </a:p>
          <a:p>
            <a:pPr>
              <a:buFont typeface="Wingdings" pitchFamily="2" charset="2"/>
              <a:buNone/>
            </a:pPr>
            <a:endParaRPr lang="en-US" sz="1200"/>
          </a:p>
          <a:p>
            <a:r>
              <a:rPr lang="en-US" sz="1200"/>
              <a:t>Target material: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U (baseline)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Th</a:t>
            </a:r>
          </a:p>
          <a:p>
            <a:pPr>
              <a:buFont typeface="Wingdings" pitchFamily="2" charset="2"/>
              <a:buChar char="q"/>
            </a:pPr>
            <a:endParaRPr lang="en-US" sz="1200"/>
          </a:p>
          <a:p>
            <a:pPr>
              <a:buFont typeface="Wingdings" pitchFamily="2" charset="2"/>
              <a:buNone/>
            </a:pPr>
            <a:r>
              <a:rPr lang="en-US" sz="1200"/>
              <a:t>Converter: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Hg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664069" y="4114800"/>
            <a:ext cx="2392974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Participants:</a:t>
            </a:r>
          </a:p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~20 institutions</a:t>
            </a:r>
          </a:p>
          <a:p>
            <a:pPr marL="457200" indent="-457200"/>
            <a:endParaRPr lang="en-US" altLang="ko-KR" sz="1000" b="1" u="sng" dirty="0">
              <a:latin typeface="Times New Roman" pitchFamily="18" charset="0"/>
              <a:ea typeface="굴림" pitchFamily="64" charset="-127"/>
            </a:endParaRPr>
          </a:p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Contributors:</a:t>
            </a:r>
          </a:p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~20 institutions</a:t>
            </a:r>
          </a:p>
          <a:p>
            <a:pPr marL="457200" indent="-457200"/>
            <a:endParaRPr lang="en-US" altLang="ko-KR" sz="1000" b="1" u="sng" dirty="0">
              <a:latin typeface="Times New Roman" pitchFamily="18" charset="0"/>
              <a:ea typeface="굴림" pitchFamily="64" charset="-127"/>
            </a:endParaRPr>
          </a:p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EU </a:t>
            </a:r>
            <a:r>
              <a:rPr lang="en-US" altLang="ko-KR" sz="1800" b="1" u="sng" dirty="0" err="1">
                <a:latin typeface="Times New Roman" pitchFamily="18" charset="0"/>
                <a:ea typeface="굴림" pitchFamily="64" charset="-127"/>
              </a:rPr>
              <a:t>suport</a:t>
            </a:r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 (~30%):</a:t>
            </a:r>
          </a:p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~9.2 </a:t>
            </a:r>
            <a:r>
              <a:rPr lang="en-US" altLang="ko-KR" sz="1800" b="1" u="sng" dirty="0" err="1">
                <a:latin typeface="Times New Roman" pitchFamily="18" charset="0"/>
                <a:ea typeface="굴림" pitchFamily="64" charset="-127"/>
              </a:rPr>
              <a:t>MEuros</a:t>
            </a:r>
            <a:endParaRPr lang="en-US" altLang="ko-KR" sz="1800" b="1" u="sng" dirty="0">
              <a:latin typeface="Times New Roman" pitchFamily="18" charset="0"/>
              <a:ea typeface="굴림" pitchFamily="64" charset="-127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724400" y="4114800"/>
            <a:ext cx="119839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Duration:</a:t>
            </a:r>
          </a:p>
          <a:p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2005-2009</a:t>
            </a:r>
          </a:p>
          <a:p>
            <a:endParaRPr lang="en-US" altLang="ko-KR" sz="1000" b="1" u="sng" dirty="0">
              <a:latin typeface="Times New Roman" pitchFamily="18" charset="0"/>
              <a:ea typeface="굴림" pitchFamily="64" charset="-127"/>
            </a:endParaRPr>
          </a:p>
          <a:p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12 </a:t>
            </a:r>
            <a:r>
              <a:rPr lang="en-US" altLang="ko-KR" sz="1800" b="1" u="sng" dirty="0" smtClean="0">
                <a:latin typeface="Times New Roman" pitchFamily="18" charset="0"/>
                <a:ea typeface="굴림" pitchFamily="64" charset="-127"/>
              </a:rPr>
              <a:t>Tasks</a:t>
            </a:r>
            <a:endParaRPr lang="en-US" altLang="ko-KR" b="1" dirty="0">
              <a:latin typeface="Times New Roman" pitchFamily="18" charset="0"/>
              <a:ea typeface="굴림" pitchFamily="6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EURISOL Scenario</a:t>
            </a:r>
            <a:endParaRPr lang="en-US" dirty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5123824" y="1268413"/>
            <a:ext cx="3867775" cy="4294187"/>
            <a:chOff x="2064" y="1026"/>
            <a:chExt cx="3201" cy="1814"/>
          </a:xfrm>
        </p:grpSpPr>
        <p:pic>
          <p:nvPicPr>
            <p:cNvPr id="6" name="Picture 4" descr="Layout"/>
            <p:cNvPicPr>
              <a:picLocks noChangeAspect="1" noChangeArrowheads="1"/>
            </p:cNvPicPr>
            <p:nvPr/>
          </p:nvPicPr>
          <p:blipFill>
            <a:blip r:embed="rId2"/>
            <a:srcRect t="11058" r="5914"/>
            <a:stretch>
              <a:fillRect/>
            </a:stretch>
          </p:blipFill>
          <p:spPr bwMode="auto">
            <a:xfrm>
              <a:off x="2064" y="1026"/>
              <a:ext cx="3201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686" y="1190"/>
              <a:ext cx="1759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/>
              <a:r>
                <a:rPr lang="en-US"/>
                <a:t>EURISOL scenario</a:t>
              </a:r>
            </a:p>
          </p:txBody>
        </p:sp>
      </p:grp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990600"/>
            <a:ext cx="50292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CERN boundaries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Ion choice: 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and 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Relativistic gamma=100/100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SPS allows maximum of 150 (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He) or 250 (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Ne)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Gamma choice optimized for physics reach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existing technology and machines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Ion production through ISOL technique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Bunching and first acceleration: ECR,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linac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Rapid cycling synchrotron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Use of existing machines: PS and SPS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Opportunity to share a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Mton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Water Cerenkov detector with a CERN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superbeam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proton decay studies and a neutrino observatory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Achieve an annual neutrino rate of either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2.9*10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anti-neutrinos from 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Or 1.1 10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neutrinos from 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beta-beam complex</a:t>
            </a:r>
            <a:endParaRPr lang="en-US" dirty="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894263" y="4754563"/>
            <a:ext cx="2952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GB" sz="1600" b="0">
                <a:cs typeface="Times New Roman" pitchFamily="18" charset="0"/>
              </a:rPr>
              <a:t>. </a:t>
            </a:r>
            <a:endParaRPr lang="en-GB" sz="1600" b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432300" y="1858963"/>
            <a:ext cx="1219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GB" sz="1600" b="0">
                <a:cs typeface="Times New Roman" pitchFamily="18" charset="0"/>
              </a:rPr>
              <a:t>	  </a:t>
            </a:r>
            <a:endParaRPr lang="en-GB" sz="1600" b="0"/>
          </a:p>
        </p:txBody>
      </p:sp>
      <p:sp>
        <p:nvSpPr>
          <p:cNvPr id="6" name="Freeform 12"/>
          <p:cNvSpPr>
            <a:spLocks/>
          </p:cNvSpPr>
          <p:nvPr/>
        </p:nvSpPr>
        <p:spPr bwMode="auto">
          <a:xfrm>
            <a:off x="6083300" y="4502150"/>
            <a:ext cx="1143000" cy="1079500"/>
          </a:xfrm>
          <a:custGeom>
            <a:avLst/>
            <a:gdLst>
              <a:gd name="T0" fmla="*/ 293838405 w 680"/>
              <a:gd name="T1" fmla="*/ 0 h 680"/>
              <a:gd name="T2" fmla="*/ 22602823 w 680"/>
              <a:gd name="T3" fmla="*/ 846772593 h 680"/>
              <a:gd name="T4" fmla="*/ 429455307 w 680"/>
              <a:gd name="T5" fmla="*/ 1572577332 h 680"/>
              <a:gd name="T6" fmla="*/ 1243160392 w 680"/>
              <a:gd name="T7" fmla="*/ 1693545186 h 680"/>
              <a:gd name="T8" fmla="*/ 1921248680 w 680"/>
              <a:gd name="T9" fmla="*/ 1451609876 h 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0"/>
              <a:gd name="T16" fmla="*/ 0 h 680"/>
              <a:gd name="T17" fmla="*/ 680 w 680"/>
              <a:gd name="T18" fmla="*/ 680 h 6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0" h="680">
                <a:moveTo>
                  <a:pt x="104" y="0"/>
                </a:moveTo>
                <a:cubicBezTo>
                  <a:pt x="52" y="116"/>
                  <a:pt x="0" y="232"/>
                  <a:pt x="8" y="336"/>
                </a:cubicBezTo>
                <a:cubicBezTo>
                  <a:pt x="16" y="440"/>
                  <a:pt x="80" y="568"/>
                  <a:pt x="152" y="624"/>
                </a:cubicBezTo>
                <a:cubicBezTo>
                  <a:pt x="224" y="680"/>
                  <a:pt x="352" y="680"/>
                  <a:pt x="440" y="672"/>
                </a:cubicBezTo>
                <a:cubicBezTo>
                  <a:pt x="528" y="664"/>
                  <a:pt x="604" y="620"/>
                  <a:pt x="68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3"/>
          <p:cNvSpPr>
            <a:spLocks/>
          </p:cNvSpPr>
          <p:nvPr/>
        </p:nvSpPr>
        <p:spPr bwMode="auto">
          <a:xfrm>
            <a:off x="3308350" y="3517900"/>
            <a:ext cx="674688" cy="1127125"/>
          </a:xfrm>
          <a:custGeom>
            <a:avLst/>
            <a:gdLst>
              <a:gd name="T0" fmla="*/ 0 w 641"/>
              <a:gd name="T1" fmla="*/ 1319222230 h 963"/>
              <a:gd name="T2" fmla="*/ 710146478 w 641"/>
              <a:gd name="T3" fmla="*/ 0 h 963"/>
              <a:gd name="T4" fmla="*/ 0 60000 65536"/>
              <a:gd name="T5" fmla="*/ 0 60000 65536"/>
              <a:gd name="T6" fmla="*/ 0 w 641"/>
              <a:gd name="T7" fmla="*/ 0 h 963"/>
              <a:gd name="T8" fmla="*/ 641 w 641"/>
              <a:gd name="T9" fmla="*/ 963 h 9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1" h="963">
                <a:moveTo>
                  <a:pt x="0" y="963"/>
                </a:moveTo>
                <a:lnTo>
                  <a:pt x="641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651625" y="3124200"/>
            <a:ext cx="1041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Neutrino Source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0"/>
              <a:t>Decay Ring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923925" y="2493963"/>
            <a:ext cx="1803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Ion production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  <a:r>
              <a:rPr lang="en-US" sz="1600" b="0"/>
              <a:t>ISOL target &amp;   Ion source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079500" y="1797050"/>
            <a:ext cx="1495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Proton Driver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  <a:r>
              <a:rPr lang="en-US" sz="1600" b="0"/>
              <a:t>SPL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810500" y="2590800"/>
            <a:ext cx="1333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dirty="0"/>
              <a:t>Decay ring</a:t>
            </a:r>
          </a:p>
          <a:p>
            <a:pPr>
              <a:spcBef>
                <a:spcPct val="50000"/>
              </a:spcBef>
            </a:pPr>
            <a:r>
              <a:rPr lang="en-US" sz="1600" b="0" dirty="0"/>
              <a:t>B</a:t>
            </a:r>
            <a:r>
              <a:rPr lang="en-US" sz="1600" b="0" dirty="0">
                <a:latin typeface="Symbol" pitchFamily="18" charset="2"/>
              </a:rPr>
              <a:t>r</a:t>
            </a:r>
            <a:r>
              <a:rPr lang="en-US" sz="1600" b="0" dirty="0"/>
              <a:t> = 1500 Tm</a:t>
            </a:r>
            <a:r>
              <a:rPr lang="en-US" sz="1600" b="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sz="1600" b="0" dirty="0" smtClean="0"/>
              <a:t>B </a:t>
            </a:r>
            <a:r>
              <a:rPr lang="en-US" sz="1600" b="0" dirty="0"/>
              <a:t>= ~6 T        </a:t>
            </a:r>
            <a:r>
              <a:rPr lang="en-US" sz="1600" b="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sz="1600" b="0" dirty="0" smtClean="0"/>
              <a:t> </a:t>
            </a:r>
            <a:r>
              <a:rPr lang="en-US" sz="1600" b="0" dirty="0"/>
              <a:t>C = ~6900 </a:t>
            </a:r>
            <a:r>
              <a:rPr lang="en-US" sz="1600" b="0" dirty="0" err="1"/>
              <a:t>m</a:t>
            </a:r>
            <a:r>
              <a:rPr lang="en-US" sz="1600" b="0" dirty="0"/>
              <a:t>     </a:t>
            </a:r>
            <a:r>
              <a:rPr lang="en-US" sz="1600" b="0" dirty="0" err="1"/>
              <a:t>L</a:t>
            </a:r>
            <a:r>
              <a:rPr lang="en-US" sz="1600" b="0" baseline="-25000" dirty="0" err="1"/>
              <a:t>ss</a:t>
            </a:r>
            <a:r>
              <a:rPr lang="en-US" sz="1600" b="0" dirty="0"/>
              <a:t>= ~2500 </a:t>
            </a:r>
            <a:r>
              <a:rPr lang="en-US" sz="1600" b="0" dirty="0" err="1"/>
              <a:t>m</a:t>
            </a:r>
            <a:r>
              <a:rPr lang="en-US" sz="1600" b="0" dirty="0"/>
              <a:t> </a:t>
            </a:r>
          </a:p>
          <a:p>
            <a:pPr>
              <a:spcBef>
                <a:spcPct val="50000"/>
              </a:spcBef>
            </a:pPr>
            <a:r>
              <a:rPr lang="en-US" sz="1600" b="0" baseline="30000" dirty="0"/>
              <a:t>6</a:t>
            </a:r>
            <a:r>
              <a:rPr lang="en-US" sz="1600" b="0" dirty="0"/>
              <a:t>He:   </a:t>
            </a:r>
            <a:r>
              <a:rPr lang="en-US" sz="1600" b="0" dirty="0" err="1">
                <a:latin typeface="Symbol" pitchFamily="18" charset="2"/>
              </a:rPr>
              <a:t>g</a:t>
            </a:r>
            <a:r>
              <a:rPr lang="en-US" sz="1600" b="0" dirty="0"/>
              <a:t> = 100 </a:t>
            </a:r>
            <a:r>
              <a:rPr lang="en-US" sz="1600" b="0" baseline="30000" dirty="0"/>
              <a:t>18</a:t>
            </a:r>
            <a:r>
              <a:rPr lang="en-US" sz="1600" b="0" dirty="0"/>
              <a:t>Ne:  </a:t>
            </a:r>
            <a:r>
              <a:rPr lang="en-US" sz="1600" b="0" dirty="0" err="1">
                <a:latin typeface="Symbol" pitchFamily="18" charset="2"/>
              </a:rPr>
              <a:t>g</a:t>
            </a:r>
            <a:r>
              <a:rPr lang="en-US" sz="1600" b="0" dirty="0"/>
              <a:t> = 100</a:t>
            </a:r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6600825" y="2063750"/>
            <a:ext cx="1117600" cy="503238"/>
            <a:chOff x="3408" y="624"/>
            <a:chExt cx="864" cy="384"/>
          </a:xfrm>
        </p:grpSpPr>
        <p:sp>
          <p:nvSpPr>
            <p:cNvPr id="13" name="Arc 19"/>
            <p:cNvSpPr>
              <a:spLocks/>
            </p:cNvSpPr>
            <p:nvPr/>
          </p:nvSpPr>
          <p:spPr bwMode="auto">
            <a:xfrm>
              <a:off x="3840" y="624"/>
              <a:ext cx="43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rc 20"/>
            <p:cNvSpPr>
              <a:spLocks/>
            </p:cNvSpPr>
            <p:nvPr/>
          </p:nvSpPr>
          <p:spPr bwMode="auto">
            <a:xfrm flipH="1">
              <a:off x="3408" y="624"/>
              <a:ext cx="43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21"/>
          <p:cNvGrpSpPr>
            <a:grpSpLocks/>
          </p:cNvGrpSpPr>
          <p:nvPr/>
        </p:nvGrpSpPr>
        <p:grpSpPr bwMode="auto">
          <a:xfrm flipV="1">
            <a:off x="6600825" y="4887913"/>
            <a:ext cx="1117600" cy="528637"/>
            <a:chOff x="3408" y="624"/>
            <a:chExt cx="864" cy="384"/>
          </a:xfrm>
        </p:grpSpPr>
        <p:sp>
          <p:nvSpPr>
            <p:cNvPr id="16" name="Arc 22"/>
            <p:cNvSpPr>
              <a:spLocks/>
            </p:cNvSpPr>
            <p:nvPr/>
          </p:nvSpPr>
          <p:spPr bwMode="auto">
            <a:xfrm>
              <a:off x="3840" y="624"/>
              <a:ext cx="43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rc 23"/>
            <p:cNvSpPr>
              <a:spLocks/>
            </p:cNvSpPr>
            <p:nvPr/>
          </p:nvSpPr>
          <p:spPr bwMode="auto">
            <a:xfrm flipH="1">
              <a:off x="3408" y="624"/>
              <a:ext cx="43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Line 24"/>
          <p:cNvSpPr>
            <a:spLocks noChangeShapeType="1"/>
          </p:cNvSpPr>
          <p:nvPr/>
        </p:nvSpPr>
        <p:spPr bwMode="auto">
          <a:xfrm>
            <a:off x="7718425" y="2566988"/>
            <a:ext cx="0" cy="2320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6600825" y="2566988"/>
            <a:ext cx="0" cy="2320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3908425" y="2743200"/>
            <a:ext cx="2486025" cy="2438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SPS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974725" y="4806950"/>
            <a:ext cx="1562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Acceleration to medium energy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  <a:r>
              <a:rPr lang="en-US" sz="1600" b="0"/>
              <a:t> RCS, 1.5 GeV</a:t>
            </a:r>
          </a:p>
        </p:txBody>
      </p:sp>
      <p:sp>
        <p:nvSpPr>
          <p:cNvPr id="22" name="Oval 28"/>
          <p:cNvSpPr>
            <a:spLocks noChangeArrowheads="1"/>
          </p:cNvSpPr>
          <p:nvPr/>
        </p:nvSpPr>
        <p:spPr bwMode="auto">
          <a:xfrm>
            <a:off x="2533650" y="5105400"/>
            <a:ext cx="27305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Freeform 29"/>
          <p:cNvSpPr>
            <a:spLocks/>
          </p:cNvSpPr>
          <p:nvPr/>
        </p:nvSpPr>
        <p:spPr bwMode="auto">
          <a:xfrm>
            <a:off x="2605088" y="4938713"/>
            <a:ext cx="174625" cy="176212"/>
          </a:xfrm>
          <a:custGeom>
            <a:avLst/>
            <a:gdLst>
              <a:gd name="T0" fmla="*/ 469136726 w 65"/>
              <a:gd name="T1" fmla="*/ 0 h 51"/>
              <a:gd name="T2" fmla="*/ 0 w 65"/>
              <a:gd name="T3" fmla="*/ 608836680 h 51"/>
              <a:gd name="T4" fmla="*/ 0 60000 65536"/>
              <a:gd name="T5" fmla="*/ 0 60000 65536"/>
              <a:gd name="T6" fmla="*/ 0 w 65"/>
              <a:gd name="T7" fmla="*/ 0 h 51"/>
              <a:gd name="T8" fmla="*/ 65 w 65"/>
              <a:gd name="T9" fmla="*/ 51 h 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51">
                <a:moveTo>
                  <a:pt x="65" y="0"/>
                </a:moveTo>
                <a:lnTo>
                  <a:pt x="0" y="51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30"/>
          <p:cNvSpPr>
            <a:spLocks/>
          </p:cNvSpPr>
          <p:nvPr/>
        </p:nvSpPr>
        <p:spPr bwMode="auto">
          <a:xfrm>
            <a:off x="2765425" y="4648200"/>
            <a:ext cx="533400" cy="722313"/>
          </a:xfrm>
          <a:custGeom>
            <a:avLst/>
            <a:gdLst>
              <a:gd name="T0" fmla="*/ 0 w 149"/>
              <a:gd name="T1" fmla="*/ 2147483647 h 182"/>
              <a:gd name="T2" fmla="*/ 1909500515 w 149"/>
              <a:gd name="T3" fmla="*/ 0 h 182"/>
              <a:gd name="T4" fmla="*/ 0 60000 65536"/>
              <a:gd name="T5" fmla="*/ 0 60000 65536"/>
              <a:gd name="T6" fmla="*/ 0 w 149"/>
              <a:gd name="T7" fmla="*/ 0 h 182"/>
              <a:gd name="T8" fmla="*/ 149 w 149"/>
              <a:gd name="T9" fmla="*/ 182 h 18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9" h="182">
                <a:moveTo>
                  <a:pt x="0" y="182"/>
                </a:moveTo>
                <a:lnTo>
                  <a:pt x="149" y="0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Oval 31"/>
          <p:cNvSpPr>
            <a:spLocks noChangeArrowheads="1"/>
          </p:cNvSpPr>
          <p:nvPr/>
        </p:nvSpPr>
        <p:spPr bwMode="auto">
          <a:xfrm>
            <a:off x="3240088" y="4552950"/>
            <a:ext cx="531812" cy="533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PS</a:t>
            </a:r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3425825" y="1811338"/>
            <a:ext cx="28956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Acceleration to final energy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0"/>
              <a:t>PS &amp; SPS</a:t>
            </a:r>
          </a:p>
        </p:txBody>
      </p:sp>
      <p:sp>
        <p:nvSpPr>
          <p:cNvPr id="27" name="Line 33"/>
          <p:cNvSpPr>
            <a:spLocks noChangeShapeType="1"/>
          </p:cNvSpPr>
          <p:nvPr/>
        </p:nvSpPr>
        <p:spPr bwMode="auto">
          <a:xfrm flipH="1" flipV="1">
            <a:off x="7721600" y="1758950"/>
            <a:ext cx="0" cy="1066800"/>
          </a:xfrm>
          <a:prstGeom prst="line">
            <a:avLst/>
          </a:prstGeom>
          <a:noFill/>
          <a:ln w="50800" cap="rnd">
            <a:solidFill>
              <a:srgbClr val="FF0000"/>
            </a:solidFill>
            <a:prstDash val="sysDot"/>
            <a:round/>
            <a:headEnd/>
            <a:tailEnd type="stealth" w="med" len="lg"/>
          </a:ln>
        </p:spPr>
        <p:txBody>
          <a:bodyPr/>
          <a:lstStyle/>
          <a:p>
            <a:endParaRPr lang="en-GB"/>
          </a:p>
        </p:txBody>
      </p:sp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6804025" y="1597025"/>
            <a:ext cx="2247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Beam to  experiment</a:t>
            </a:r>
          </a:p>
        </p:txBody>
      </p:sp>
      <p:sp>
        <p:nvSpPr>
          <p:cNvPr id="29" name="Freeform 35"/>
          <p:cNvSpPr>
            <a:spLocks/>
          </p:cNvSpPr>
          <p:nvPr/>
        </p:nvSpPr>
        <p:spPr bwMode="auto">
          <a:xfrm>
            <a:off x="2774950" y="2197100"/>
            <a:ext cx="120650" cy="2743200"/>
          </a:xfrm>
          <a:custGeom>
            <a:avLst/>
            <a:gdLst>
              <a:gd name="T0" fmla="*/ 0 w 1"/>
              <a:gd name="T1" fmla="*/ 0 h 233"/>
              <a:gd name="T2" fmla="*/ 0 w 1"/>
              <a:gd name="T3" fmla="*/ 2147483647 h 233"/>
              <a:gd name="T4" fmla="*/ 0 60000 65536"/>
              <a:gd name="T5" fmla="*/ 0 60000 65536"/>
              <a:gd name="T6" fmla="*/ 0 w 1"/>
              <a:gd name="T7" fmla="*/ 0 h 233"/>
              <a:gd name="T8" fmla="*/ 1 w 1"/>
              <a:gd name="T9" fmla="*/ 233 h 2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33">
                <a:moveTo>
                  <a:pt x="0" y="0"/>
                </a:moveTo>
                <a:lnTo>
                  <a:pt x="0" y="233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Rectangle 36"/>
          <p:cNvSpPr>
            <a:spLocks noChangeArrowheads="1"/>
          </p:cNvSpPr>
          <p:nvPr/>
        </p:nvSpPr>
        <p:spPr bwMode="auto">
          <a:xfrm>
            <a:off x="2689225" y="3516313"/>
            <a:ext cx="152400" cy="15716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37"/>
          <p:cNvSpPr>
            <a:spLocks noChangeArrowheads="1"/>
          </p:cNvSpPr>
          <p:nvPr/>
        </p:nvSpPr>
        <p:spPr bwMode="auto">
          <a:xfrm>
            <a:off x="2679700" y="3921125"/>
            <a:ext cx="180975" cy="584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38"/>
          <p:cNvSpPr>
            <a:spLocks noChangeArrowheads="1"/>
          </p:cNvSpPr>
          <p:nvPr/>
        </p:nvSpPr>
        <p:spPr bwMode="auto">
          <a:xfrm>
            <a:off x="2641600" y="1758950"/>
            <a:ext cx="247650" cy="6096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39"/>
          <p:cNvSpPr txBox="1">
            <a:spLocks noChangeArrowheads="1"/>
          </p:cNvSpPr>
          <p:nvPr/>
        </p:nvSpPr>
        <p:spPr bwMode="auto">
          <a:xfrm>
            <a:off x="889000" y="4003675"/>
            <a:ext cx="1800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Ion acceleration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  <a:r>
              <a:rPr lang="en-US" sz="1600" b="0"/>
              <a:t>Linac, 0.4 GeV</a:t>
            </a: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974725" y="3311525"/>
            <a:ext cx="1714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Beam preparation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  <a:r>
              <a:rPr lang="en-US" sz="1600" b="0"/>
              <a:t>ECR pulsed</a:t>
            </a:r>
          </a:p>
        </p:txBody>
      </p:sp>
      <p:sp>
        <p:nvSpPr>
          <p:cNvPr id="35" name="Rectangle 41"/>
          <p:cNvSpPr>
            <a:spLocks noChangeArrowheads="1"/>
          </p:cNvSpPr>
          <p:nvPr/>
        </p:nvSpPr>
        <p:spPr bwMode="auto">
          <a:xfrm>
            <a:off x="2654300" y="2678113"/>
            <a:ext cx="247650" cy="46831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876300" y="1277938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/>
              <a:t>Ion production</a:t>
            </a: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3784600" y="1239838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/>
              <a:t>Acceleration</a:t>
            </a:r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6375400" y="1235075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/>
              <a:t>Neutrino source</a:t>
            </a:r>
          </a:p>
        </p:txBody>
      </p:sp>
      <p:sp>
        <p:nvSpPr>
          <p:cNvPr id="39" name="Text Box 45"/>
          <p:cNvSpPr txBox="1">
            <a:spLocks noChangeArrowheads="1"/>
          </p:cNvSpPr>
          <p:nvPr/>
        </p:nvSpPr>
        <p:spPr bwMode="auto">
          <a:xfrm>
            <a:off x="1000125" y="838200"/>
            <a:ext cx="2028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99"/>
                </a:solidFill>
              </a:rPr>
              <a:t>Low-energy part</a:t>
            </a:r>
          </a:p>
        </p:txBody>
      </p:sp>
      <p:sp>
        <p:nvSpPr>
          <p:cNvPr id="40" name="Text Box 46"/>
          <p:cNvSpPr txBox="1">
            <a:spLocks noChangeArrowheads="1"/>
          </p:cNvSpPr>
          <p:nvPr/>
        </p:nvSpPr>
        <p:spPr bwMode="auto">
          <a:xfrm>
            <a:off x="5022850" y="84455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High-energy part</a:t>
            </a:r>
          </a:p>
        </p:txBody>
      </p:sp>
      <p:sp>
        <p:nvSpPr>
          <p:cNvPr id="41" name="Freeform 47"/>
          <p:cNvSpPr>
            <a:spLocks/>
          </p:cNvSpPr>
          <p:nvPr/>
        </p:nvSpPr>
        <p:spPr bwMode="auto">
          <a:xfrm>
            <a:off x="927100" y="768350"/>
            <a:ext cx="2092325" cy="3962400"/>
          </a:xfrm>
          <a:custGeom>
            <a:avLst/>
            <a:gdLst>
              <a:gd name="T0" fmla="*/ 0 w 1344"/>
              <a:gd name="T1" fmla="*/ 2147483647 h 2496"/>
              <a:gd name="T2" fmla="*/ 2147483647 w 1344"/>
              <a:gd name="T3" fmla="*/ 2147483647 h 2496"/>
              <a:gd name="T4" fmla="*/ 2147483647 w 1344"/>
              <a:gd name="T5" fmla="*/ 0 h 2496"/>
              <a:gd name="T6" fmla="*/ 0 60000 65536"/>
              <a:gd name="T7" fmla="*/ 0 60000 65536"/>
              <a:gd name="T8" fmla="*/ 0 60000 65536"/>
              <a:gd name="T9" fmla="*/ 0 w 1344"/>
              <a:gd name="T10" fmla="*/ 0 h 2496"/>
              <a:gd name="T11" fmla="*/ 1344 w 1344"/>
              <a:gd name="T12" fmla="*/ 2496 h 24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496">
                <a:moveTo>
                  <a:pt x="0" y="2496"/>
                </a:moveTo>
                <a:lnTo>
                  <a:pt x="1344" y="2496"/>
                </a:lnTo>
                <a:lnTo>
                  <a:pt x="134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Box 48"/>
          <p:cNvSpPr txBox="1">
            <a:spLocks noChangeArrowheads="1"/>
          </p:cNvSpPr>
          <p:nvPr/>
        </p:nvSpPr>
        <p:spPr bwMode="auto">
          <a:xfrm>
            <a:off x="4921250" y="5786438"/>
            <a:ext cx="414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99"/>
                </a:solidFill>
              </a:rPr>
              <a:t>Detector in the </a:t>
            </a:r>
            <a:r>
              <a:rPr lang="en-US" sz="2400" dirty="0" err="1">
                <a:solidFill>
                  <a:srgbClr val="000099"/>
                </a:solidFill>
              </a:rPr>
              <a:t>Frejus</a:t>
            </a:r>
            <a:r>
              <a:rPr lang="en-US" sz="2400" dirty="0">
                <a:solidFill>
                  <a:srgbClr val="000099"/>
                </a:solidFill>
              </a:rPr>
              <a:t> tunnel</a:t>
            </a:r>
            <a:endParaRPr lang="en-US" sz="2400" dirty="0"/>
          </a:p>
        </p:txBody>
      </p:sp>
      <p:sp>
        <p:nvSpPr>
          <p:cNvPr id="44" name="Text Box 50"/>
          <p:cNvSpPr txBox="1">
            <a:spLocks noChangeArrowheads="1"/>
          </p:cNvSpPr>
          <p:nvPr/>
        </p:nvSpPr>
        <p:spPr bwMode="auto">
          <a:xfrm>
            <a:off x="3222625" y="3233738"/>
            <a:ext cx="15573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400">
                <a:solidFill>
                  <a:schemeClr val="accent1"/>
                </a:solidFill>
              </a:rPr>
              <a:t>Existing!!!</a:t>
            </a:r>
          </a:p>
        </p:txBody>
      </p:sp>
      <p:sp>
        <p:nvSpPr>
          <p:cNvPr id="45" name="Text Box 51"/>
          <p:cNvSpPr txBox="1">
            <a:spLocks noChangeArrowheads="1"/>
          </p:cNvSpPr>
          <p:nvPr/>
        </p:nvSpPr>
        <p:spPr bwMode="auto">
          <a:xfrm>
            <a:off x="2994025" y="5110163"/>
            <a:ext cx="11128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8.7 GeV</a:t>
            </a:r>
            <a:endParaRPr lang="sv-SE" sz="2000" b="0"/>
          </a:p>
        </p:txBody>
      </p:sp>
      <p:sp>
        <p:nvSpPr>
          <p:cNvPr id="46" name="Text Box 52"/>
          <p:cNvSpPr txBox="1">
            <a:spLocks noChangeArrowheads="1"/>
          </p:cNvSpPr>
          <p:nvPr/>
        </p:nvSpPr>
        <p:spPr bwMode="auto">
          <a:xfrm>
            <a:off x="4672013" y="4095750"/>
            <a:ext cx="10493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93 GeV</a:t>
            </a:r>
            <a:endParaRPr lang="sv-SE" sz="2000" b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774700" y="1277938"/>
            <a:ext cx="77597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85800"/>
          </a:xfrm>
        </p:spPr>
        <p:txBody>
          <a:bodyPr/>
          <a:lstStyle/>
          <a:p>
            <a:r>
              <a:rPr lang="en-US" dirty="0" smtClean="0"/>
              <a:t>Choice of radioactive ion species</a:t>
            </a:r>
            <a:endParaRPr lang="en-US" dirty="0"/>
          </a:p>
        </p:txBody>
      </p:sp>
      <p:graphicFrame>
        <p:nvGraphicFramePr>
          <p:cNvPr id="23554" name="Object 4"/>
          <p:cNvGraphicFramePr>
            <a:graphicFrameLocks noChangeAspect="1"/>
          </p:cNvGraphicFramePr>
          <p:nvPr/>
        </p:nvGraphicFramePr>
        <p:xfrm>
          <a:off x="4800600" y="4572000"/>
          <a:ext cx="2514600" cy="1668463"/>
        </p:xfrm>
        <a:graphic>
          <a:graphicData uri="http://schemas.openxmlformats.org/presentationml/2006/ole">
            <p:oleObj spid="_x0000_s23554" name="Equation" r:id="rId3" imgW="1701720" imgH="1180800" progId="Equation.3">
              <p:embed/>
            </p:oleObj>
          </a:graphicData>
        </a:graphic>
      </p:graphicFrame>
      <p:sp>
        <p:nvSpPr>
          <p:cNvPr id="9" name="Rectangle 10"/>
          <p:cNvSpPr txBox="1">
            <a:spLocks noChangeArrowheads="1"/>
          </p:cNvSpPr>
          <p:nvPr/>
        </p:nvSpPr>
        <p:spPr bwMode="auto">
          <a:xfrm>
            <a:off x="5334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Beta-active isotopes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Production rates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Life time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Dangerous rest products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Reactivity (Noble gases are good)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Reasonable lifetime at rest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If too short: decay during acceleration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If too long: low neutrino production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Optimum lifetime given by acceleration scenario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In the order of a second</a:t>
            </a:r>
          </a:p>
          <a:p>
            <a:pPr marL="342900" indent="-342900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</a:pPr>
            <a:r>
              <a:rPr lang="en-US" sz="2000" kern="0" dirty="0" smtClean="0"/>
              <a:t>Low Z preferred</a:t>
            </a:r>
          </a:p>
          <a:p>
            <a:pPr marL="669925" lvl="1" indent="-3254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defRPr/>
            </a:pPr>
            <a:r>
              <a:rPr lang="en-US" kern="0" dirty="0" smtClean="0">
                <a:ea typeface="ＭＳ Ｐゴシック" charset="-128"/>
              </a:rPr>
              <a:t>Minimize ratio of accelerated mass/charges per neutrino produced</a:t>
            </a:r>
          </a:p>
          <a:p>
            <a:pPr marL="669925" lvl="1" indent="-3254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defRPr/>
            </a:pPr>
            <a:r>
              <a:rPr lang="en-US" kern="0" dirty="0" smtClean="0">
                <a:ea typeface="ＭＳ Ｐゴシック" charset="-128"/>
              </a:rPr>
              <a:t>One ion produces one neutrino.</a:t>
            </a:r>
          </a:p>
          <a:p>
            <a:pPr marL="669925" lvl="1" indent="-3254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defRPr/>
            </a:pPr>
            <a:r>
              <a:rPr lang="en-US" kern="0" dirty="0" smtClean="0">
                <a:ea typeface="ＭＳ Ｐゴシック" charset="-128"/>
              </a:rPr>
              <a:t>Reduce space charge problem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EURISOL choice in 2002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5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 to produce antineutrinos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en-US" sz="1500" kern="0" baseline="30000" dirty="0" smtClean="0">
                <a:ea typeface="ＭＳ Ｐゴシック" charset="-128"/>
              </a:rPr>
              <a:t>18</a:t>
            </a:r>
            <a:r>
              <a:rPr lang="en-US" sz="1500" kern="0" dirty="0" smtClean="0">
                <a:ea typeface="ＭＳ Ｐゴシック" charset="-128"/>
              </a:rPr>
              <a:t>Ne to produce neutrinos</a:t>
            </a: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212725" indent="-3254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</a:pP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4572000"/>
            <a:ext cx="2743200" cy="166846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3303</TotalTime>
  <Words>2871</Words>
  <Application>Microsoft Office PowerPoint</Application>
  <PresentationFormat>On-screen Show (4:3)</PresentationFormat>
  <Paragraphs>645</Paragraphs>
  <Slides>50</Slides>
  <Notes>0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Office Theme</vt:lpstr>
      <vt:lpstr>Equation</vt:lpstr>
      <vt:lpstr>Chart</vt:lpstr>
      <vt:lpstr>Slide</vt:lpstr>
      <vt:lpstr>Status of Beta Beam R&amp;D: Radioactive ion production</vt:lpstr>
      <vt:lpstr>Outline</vt:lpstr>
      <vt:lpstr>Introduction to beta-beams</vt:lpstr>
      <vt:lpstr>Beta-beam basics</vt:lpstr>
      <vt:lpstr>The Beta-beam Options</vt:lpstr>
      <vt:lpstr>The EURISOL-DS</vt:lpstr>
      <vt:lpstr>The EURISOL Scenario</vt:lpstr>
      <vt:lpstr>Possible beta-beam complex</vt:lpstr>
      <vt:lpstr>Choice of radioactive ion species</vt:lpstr>
      <vt:lpstr>Production of beta-beam isotopes</vt:lpstr>
      <vt:lpstr>Intensities at source</vt:lpstr>
      <vt:lpstr>The ISOL method</vt:lpstr>
      <vt:lpstr>Typical target materials and RIBs</vt:lpstr>
      <vt:lpstr>6He production at ISOLDE-CERN in 2009</vt:lpstr>
      <vt:lpstr>Reaching required ion intensities</vt:lpstr>
      <vt:lpstr>EURISOL 100 kW Direct Target Design</vt:lpstr>
      <vt:lpstr>EURISOL 100 kW target baseline parameters</vt:lpstr>
      <vt:lpstr>EURISOL 100 kW direct target issues</vt:lpstr>
      <vt:lpstr>EURISOL 100 kW target developments</vt:lpstr>
      <vt:lpstr>High power oxide direct target prototype</vt:lpstr>
      <vt:lpstr>Al2O3/Nb composite target</vt:lpstr>
      <vt:lpstr>Differential dilatation Ta/Nb</vt:lpstr>
      <vt:lpstr>Differential dilatation Ta/Nb</vt:lpstr>
      <vt:lpstr>Nb thickness choice</vt:lpstr>
      <vt:lpstr>Al2O3 thermal conductivity</vt:lpstr>
      <vt:lpstr>Brazing equipment</vt:lpstr>
      <vt:lpstr>Brazing equipment</vt:lpstr>
      <vt:lpstr>Al2O3 target final assembly</vt:lpstr>
      <vt:lpstr>March tests at TRIUMF: 12 kW</vt:lpstr>
      <vt:lpstr>Direct liquid metal targets</vt:lpstr>
      <vt:lpstr>100 kW liquid metal: loop for heat removal</vt:lpstr>
      <vt:lpstr>Diffusion chamber concept</vt:lpstr>
      <vt:lpstr>PbBi loop prototype at IPUL Latvia</vt:lpstr>
      <vt:lpstr>Diffusion chamber prototype at IPUL</vt:lpstr>
      <vt:lpstr>Diffusion chamber prototype at IPUL</vt:lpstr>
      <vt:lpstr>Summary</vt:lpstr>
      <vt:lpstr>Back up</vt:lpstr>
      <vt:lpstr>Radioprotection</vt:lpstr>
      <vt:lpstr>Intensity evolution during acceleration</vt:lpstr>
      <vt:lpstr>Duty factor and Cavities for He/Ne</vt:lpstr>
      <vt:lpstr>Particle turnover in decay ring</vt:lpstr>
      <vt:lpstr>EURONU-DS Objectives</vt:lpstr>
      <vt:lpstr>Alternative ions</vt:lpstr>
      <vt:lpstr>Baseline options: Detectors</vt:lpstr>
      <vt:lpstr>6He production from 9Be(n,α)</vt:lpstr>
      <vt:lpstr>Direct production: 16O(3He,n)18Ne at LLN</vt:lpstr>
      <vt:lpstr>Light RIB production: 40 MeV Deuteron beam</vt:lpstr>
      <vt:lpstr>A new approach for the production</vt:lpstr>
      <vt:lpstr>Bivalve</vt:lpstr>
      <vt:lpstr>Proton beam to ISOLDE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Etam NOAH</dc:creator>
  <cp:lastModifiedBy>Kirk T McDonald</cp:lastModifiedBy>
  <cp:revision>145</cp:revision>
  <dcterms:created xsi:type="dcterms:W3CDTF">2009-10-20T14:12:15Z</dcterms:created>
  <dcterms:modified xsi:type="dcterms:W3CDTF">2009-10-22T16:59:32Z</dcterms:modified>
</cp:coreProperties>
</file>