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87" r:id="rId3"/>
    <p:sldId id="335" r:id="rId4"/>
    <p:sldId id="336" r:id="rId5"/>
    <p:sldId id="340" r:id="rId6"/>
    <p:sldId id="337" r:id="rId7"/>
    <p:sldId id="338" r:id="rId8"/>
    <p:sldId id="341" r:id="rId9"/>
    <p:sldId id="345" r:id="rId10"/>
    <p:sldId id="343" r:id="rId11"/>
    <p:sldId id="342" r:id="rId12"/>
    <p:sldId id="344" r:id="rId13"/>
    <p:sldId id="346" r:id="rId14"/>
    <p:sldId id="349" r:id="rId15"/>
    <p:sldId id="347" r:id="rId16"/>
    <p:sldId id="348" r:id="rId17"/>
    <p:sldId id="350" r:id="rId18"/>
    <p:sldId id="301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D9414-9BD9-45EC-A2F1-8A613B2181E3}" type="datetimeFigureOut">
              <a:rPr lang="en-US" smtClean="0"/>
              <a:pPr/>
              <a:t>8/7/2012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40699-AD97-4C2A-8362-D8D7B14E5FA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CCC2FB-B661-489E-BC67-AFE650CF4AB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D060-88F9-4594-9651-2D71E6AB6C5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4EAE6-ACC5-4C26-912F-89BB6500301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6F518-A503-47D6-B38B-364B67704CA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60191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8121B7-C6AA-407C-ABFE-A631F68A437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E5D6E-B0F7-4916-AA95-C0145C86ABE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C871A-9F5F-49D0-B5FD-A0B863F13CF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2C67-6365-4DDC-861A-2285048784D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1CF08-069A-4D10-AB06-CBFD631B932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0F75A-B790-445C-B0B9-43A87FA3A44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5720" y="6245225"/>
            <a:ext cx="277339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18.10.2011, IDS-NF meeting, VT</a:t>
            </a:r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657B-035A-4321-95B5-6B55C273097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4A171-3E96-480A-8027-63793BC1D9D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A45CF-4231-4CF4-A8B0-44EAA8F6111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6019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40EE78-3206-4453-8983-D197D9D2B84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J. Pasternak</a:t>
            </a:r>
          </a:p>
        </p:txBody>
      </p:sp>
      <p:pic>
        <p:nvPicPr>
          <p:cNvPr id="13314" name="Picture 2" descr="imp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8885" y="1643050"/>
            <a:ext cx="722325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First Ideas on the Design </a:t>
            </a:r>
          </a:p>
          <a:p>
            <a:pPr algn="ctr"/>
            <a:r>
              <a:rPr lang="en-GB" sz="3600" dirty="0" smtClean="0"/>
              <a:t>of the Beam Transport </a:t>
            </a:r>
          </a:p>
          <a:p>
            <a:pPr algn="ctr"/>
            <a:r>
              <a:rPr lang="en-GB" sz="3600" dirty="0" smtClean="0"/>
              <a:t>and the Final Focus </a:t>
            </a:r>
          </a:p>
          <a:p>
            <a:pPr algn="ctr"/>
            <a:r>
              <a:rPr lang="en-GB" sz="3600" dirty="0" smtClean="0"/>
              <a:t>for the NF Target</a:t>
            </a:r>
            <a:endParaRPr lang="pl-PL" sz="3600" dirty="0"/>
          </a:p>
          <a:p>
            <a:pPr algn="ctr"/>
            <a:endParaRPr lang="pl-PL" sz="3600" dirty="0"/>
          </a:p>
          <a:p>
            <a:pPr algn="ctr"/>
            <a:r>
              <a:rPr lang="pl-PL" sz="2400" dirty="0"/>
              <a:t>J. Pasternak, Imperial College London / RAL STFC </a:t>
            </a:r>
          </a:p>
          <a:p>
            <a:pPr algn="ctr"/>
            <a:endParaRPr lang="pl-PL" dirty="0"/>
          </a:p>
        </p:txBody>
      </p:sp>
      <p:pic>
        <p:nvPicPr>
          <p:cNvPr id="13316" name="Picture 13" descr="isisstfclogo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0"/>
            <a:ext cx="21240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1"/>
          <p:cNvSpPr txBox="1">
            <a:spLocks/>
          </p:cNvSpPr>
          <p:nvPr/>
        </p:nvSpPr>
        <p:spPr bwMode="auto">
          <a:xfrm>
            <a:off x="0" y="6397625"/>
            <a:ext cx="3211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07.08.2012, </a:t>
            </a:r>
            <a:r>
              <a:rPr lang="en-US" sz="1400" noProof="0" dirty="0" smtClean="0"/>
              <a:t> Target meeting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Focused Incident Proton Beam at 8 </a:t>
            </a:r>
            <a:r>
              <a:rPr lang="en-US" sz="3600" dirty="0" err="1" smtClean="0">
                <a:solidFill>
                  <a:schemeClr val="tx1"/>
                </a:solidFill>
              </a:rPr>
              <a:t>GeV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(X. Ding’s talk, MAP meeting, March 2012)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meson_beta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6364" b="4545"/>
          <a:stretch>
            <a:fillRect/>
          </a:stretch>
        </p:blipFill>
        <p:spPr>
          <a:xfrm>
            <a:off x="2295" y="1310640"/>
            <a:ext cx="6995161" cy="534924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04734" y="2348880"/>
            <a:ext cx="302198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looks, it is not good </a:t>
            </a:r>
          </a:p>
          <a:p>
            <a:r>
              <a:rPr lang="en-GB" dirty="0" smtClean="0"/>
              <a:t>to over-focus the beam!</a:t>
            </a:r>
          </a:p>
          <a:p>
            <a:r>
              <a:rPr lang="en-GB" dirty="0" smtClean="0"/>
              <a:t>But we should not make </a:t>
            </a:r>
          </a:p>
          <a:p>
            <a:r>
              <a:rPr lang="en-GB" dirty="0" smtClean="0"/>
              <a:t>the beam larger then</a:t>
            </a:r>
          </a:p>
          <a:p>
            <a:r>
              <a:rPr lang="en-GB" dirty="0" smtClean="0"/>
              <a:t>the target.</a:t>
            </a:r>
          </a:p>
          <a:p>
            <a:endParaRPr lang="en-GB" dirty="0" smtClean="0"/>
          </a:p>
          <a:p>
            <a:r>
              <a:rPr lang="en-GB" dirty="0" err="1" smtClean="0"/>
              <a:t>Corrent</a:t>
            </a:r>
            <a:r>
              <a:rPr lang="en-GB" dirty="0" smtClean="0"/>
              <a:t> assumptions: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β</a:t>
            </a:r>
            <a:r>
              <a:rPr lang="en-GB" baseline="30000" dirty="0" smtClean="0">
                <a:solidFill>
                  <a:srgbClr val="FF0000"/>
                </a:solidFill>
              </a:rPr>
              <a:t>*</a:t>
            </a:r>
            <a:r>
              <a:rPr lang="en-GB" dirty="0" smtClean="0">
                <a:solidFill>
                  <a:srgbClr val="FF0000"/>
                </a:solidFill>
              </a:rPr>
              <a:t> = </a:t>
            </a:r>
            <a:r>
              <a:rPr lang="en-GB" dirty="0" err="1" smtClean="0">
                <a:solidFill>
                  <a:srgbClr val="FF0000"/>
                </a:solidFill>
              </a:rPr>
              <a:t>β</a:t>
            </a:r>
            <a:r>
              <a:rPr lang="en-GB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 smtClean="0">
                <a:solidFill>
                  <a:srgbClr val="FF0000"/>
                </a:solidFill>
              </a:rPr>
              <a:t>= </a:t>
            </a:r>
            <a:r>
              <a:rPr lang="en-GB" dirty="0" err="1" smtClean="0">
                <a:solidFill>
                  <a:srgbClr val="FF0000"/>
                </a:solidFill>
              </a:rPr>
              <a:t>β</a:t>
            </a:r>
            <a:r>
              <a:rPr lang="en-GB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 =0.65 m</a:t>
            </a:r>
            <a:r>
              <a:rPr lang="en-GB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Geometrical </a:t>
            </a:r>
            <a:r>
              <a:rPr lang="en-GB" dirty="0" err="1" smtClean="0">
                <a:solidFill>
                  <a:srgbClr val="FF0000"/>
                </a:solidFill>
              </a:rPr>
              <a:t>rms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emittance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Smaller than 5 </a:t>
            </a:r>
            <a:r>
              <a:rPr lang="el-GR" dirty="0" smtClean="0">
                <a:solidFill>
                  <a:srgbClr val="FF0000"/>
                </a:solidFill>
              </a:rPr>
              <a:t>π μ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J. Pasternak</a:t>
            </a:r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410"/>
            <a:ext cx="8892480" cy="464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6530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Beam Window Design for 5 MW beam of ESS </a:t>
            </a:r>
          </a:p>
          <a:p>
            <a:pPr algn="ctr"/>
            <a:r>
              <a:rPr lang="en-GB" sz="2400" dirty="0" smtClean="0"/>
              <a:t>(M. </a:t>
            </a:r>
            <a:r>
              <a:rPr lang="en-GB" sz="2400" dirty="0" err="1" smtClean="0"/>
              <a:t>Butzek’s</a:t>
            </a:r>
            <a:r>
              <a:rPr lang="en-GB" sz="2400" dirty="0" smtClean="0"/>
              <a:t> talk, May 2011) 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589240"/>
            <a:ext cx="714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Rescaling the beam power to 4 MW and assuming the round beam: </a:t>
            </a:r>
          </a:p>
          <a:p>
            <a:r>
              <a:rPr lang="en-GB" dirty="0" smtClean="0"/>
              <a:t>beam radius is 5.5 cm . Let’s take </a:t>
            </a:r>
            <a:r>
              <a:rPr lang="en-GB" dirty="0" err="1" smtClean="0">
                <a:solidFill>
                  <a:srgbClr val="FF0000"/>
                </a:solidFill>
              </a:rPr>
              <a:t>β</a:t>
            </a:r>
            <a:r>
              <a:rPr lang="en-GB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 smtClean="0">
                <a:solidFill>
                  <a:srgbClr val="FF0000"/>
                </a:solidFill>
              </a:rPr>
              <a:t>= </a:t>
            </a:r>
            <a:r>
              <a:rPr lang="en-GB" dirty="0" err="1" smtClean="0">
                <a:solidFill>
                  <a:srgbClr val="FF0000"/>
                </a:solidFill>
              </a:rPr>
              <a:t>β</a:t>
            </a:r>
            <a:r>
              <a:rPr lang="en-GB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 =~600 m (to be updated).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J. Pasternak</a:t>
            </a:r>
            <a:endParaRPr lang="pl-PL"/>
          </a:p>
        </p:txBody>
      </p:sp>
      <p:pic>
        <p:nvPicPr>
          <p:cNvPr id="6" name="Picture 5" descr="PD2Target_trip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7020272" cy="4337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5589240"/>
            <a:ext cx="785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 optical solution-triplet similar to the RCS lattice cell to be used in the</a:t>
            </a:r>
          </a:p>
          <a:p>
            <a:r>
              <a:rPr lang="en-GB" dirty="0" smtClean="0"/>
              <a:t>Beam transport to the channel, with only exceptions of the final focus and</a:t>
            </a:r>
          </a:p>
          <a:p>
            <a:r>
              <a:rPr lang="en-GB" dirty="0" smtClean="0"/>
              <a:t>other matching sections.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260648"/>
            <a:ext cx="4286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Lattice Building Blocks</a:t>
            </a:r>
            <a:endParaRPr lang="en-GB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D2Target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764704"/>
            <a:ext cx="5688632" cy="56886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J. Pasternak</a:t>
            </a:r>
            <a:endParaRPr lang="pl-PL"/>
          </a:p>
        </p:txBody>
      </p:sp>
      <p:sp>
        <p:nvSpPr>
          <p:cNvPr id="8" name="Arc 7"/>
          <p:cNvSpPr/>
          <p:nvPr/>
        </p:nvSpPr>
        <p:spPr>
          <a:xfrm rot="8113465">
            <a:off x="1047857" y="-756084"/>
            <a:ext cx="1656184" cy="1512168"/>
          </a:xfrm>
          <a:prstGeom prst="arc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3568" y="141277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Septum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87624" y="836712"/>
            <a:ext cx="64807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536" y="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RCS or </a:t>
            </a:r>
          </a:p>
          <a:p>
            <a:r>
              <a:rPr lang="en-GB" dirty="0" smtClean="0"/>
              <a:t>Compressor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76470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Matching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35896" y="2132856"/>
            <a:ext cx="57606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340250">
            <a:off x="4355976" y="2347212"/>
            <a:ext cx="504056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995936" y="184482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dump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843808" y="3429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Collimation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275856" y="2636912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51920" y="3789040"/>
            <a:ext cx="57606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428256" y="2789312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44008" y="4437112"/>
            <a:ext cx="3967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Arc to manipulate</a:t>
            </a:r>
          </a:p>
          <a:p>
            <a:r>
              <a:rPr lang="en-GB" dirty="0" smtClean="0"/>
              <a:t>the longitudinal dynamics via </a:t>
            </a:r>
          </a:p>
          <a:p>
            <a:r>
              <a:rPr lang="en-GB" dirty="0" smtClean="0"/>
              <a:t>controlling eta (to maintain the bunch</a:t>
            </a:r>
          </a:p>
          <a:p>
            <a:r>
              <a:rPr lang="en-GB" dirty="0" smtClean="0"/>
              <a:t>compression without the RF system).</a:t>
            </a:r>
            <a:endParaRPr lang="en-GB" dirty="0"/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20920">
            <a:off x="1484959" y="6459877"/>
            <a:ext cx="651696" cy="27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99592" y="6093296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Target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3923928" y="594928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Final focus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339752" y="5157192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63688" y="4509120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</a:t>
            </a:r>
          </a:p>
          <a:p>
            <a:r>
              <a:rPr lang="en-GB" dirty="0" smtClean="0"/>
              <a:t>Window</a:t>
            </a:r>
          </a:p>
          <a:p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555776" y="6165304"/>
            <a:ext cx="115212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40093" y="188640"/>
            <a:ext cx="4903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Preliminary Layout</a:t>
            </a:r>
          </a:p>
          <a:p>
            <a:pPr algn="ctr"/>
            <a:r>
              <a:rPr lang="en-GB" sz="2400" dirty="0" smtClean="0"/>
              <a:t>Of the beam transport to the target</a:t>
            </a:r>
            <a:endParaRPr lang="en-GB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57100" y="836712"/>
            <a:ext cx="0" cy="55446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527309" y="322521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230 m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004048" y="2420888"/>
            <a:ext cx="42370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Better idea would be to set the dump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as a default configuration so an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additional kicker system would be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required to send the beam to the target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J. Pasternak</a:t>
            </a:r>
            <a:endParaRPr lang="pl-PL"/>
          </a:p>
        </p:txBody>
      </p:sp>
      <p:pic>
        <p:nvPicPr>
          <p:cNvPr id="6" name="Picture 5" descr="FFocusAr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3861048" cy="3861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450" y="476672"/>
            <a:ext cx="898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Layout of the arc section, dispersion matching to one regular cell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278092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Quads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67744" y="1988840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31840" y="2348880"/>
            <a:ext cx="648072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9792" y="414908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Dipoles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213285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Space for collimation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04048" y="2564904"/>
            <a:ext cx="10801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9592" y="5445224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magnets are of a </a:t>
            </a:r>
            <a:r>
              <a:rPr lang="en-GB" dirty="0" smtClean="0"/>
              <a:t>room-temperature </a:t>
            </a:r>
            <a:r>
              <a:rPr lang="en-GB" dirty="0" smtClean="0"/>
              <a:t>type, with not very high fields!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J. Pasternak</a:t>
            </a:r>
            <a:endParaRPr lang="pl-PL"/>
          </a:p>
        </p:txBody>
      </p:sp>
      <p:pic>
        <p:nvPicPr>
          <p:cNvPr id="6" name="Picture 5" descr="PD2Target_tillArcB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1177"/>
            <a:ext cx="9144000" cy="5650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44624"/>
            <a:ext cx="5605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Optics from the RCS to the end of ARC </a:t>
            </a:r>
          </a:p>
          <a:p>
            <a:pPr algn="ctr"/>
            <a:r>
              <a:rPr lang="en-GB" sz="2400" dirty="0" smtClean="0"/>
              <a:t>(small mismatch in </a:t>
            </a:r>
            <a:r>
              <a:rPr lang="en-GB" sz="2400" dirty="0" smtClean="0"/>
              <a:t>horizontal </a:t>
            </a:r>
            <a:r>
              <a:rPr lang="en-GB" sz="2400" dirty="0" smtClean="0"/>
              <a:t>plane)</a:t>
            </a:r>
            <a:endParaRPr lang="en-GB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J. Pasternak</a:t>
            </a:r>
            <a:endParaRPr lang="pl-PL"/>
          </a:p>
        </p:txBody>
      </p:sp>
      <p:pic>
        <p:nvPicPr>
          <p:cNvPr id="6" name="Picture 5" descr="PD2Target_tillAr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18" y="1052736"/>
            <a:ext cx="7574678" cy="4680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747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Dispersion from the RCS to the end of the Arc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36450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ARC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J. Pasternak</a:t>
            </a:r>
            <a:endParaRPr lang="pl-PL"/>
          </a:p>
        </p:txBody>
      </p:sp>
      <p:pic>
        <p:nvPicPr>
          <p:cNvPr id="7" name="Picture 6" descr="FinalFocusB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88264"/>
            <a:ext cx="7236296" cy="4471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836712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</a:t>
            </a:r>
          </a:p>
          <a:p>
            <a:r>
              <a:rPr lang="en-GB" dirty="0" smtClean="0"/>
              <a:t>Window</a:t>
            </a:r>
          </a:p>
          <a:p>
            <a:r>
              <a:rPr lang="en-GB" dirty="0" smtClean="0"/>
              <a:t>Position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11760" y="1844824"/>
            <a:ext cx="0" cy="14401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20272" y="105273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Target</a:t>
            </a:r>
          </a:p>
          <a:p>
            <a:r>
              <a:rPr lang="en-GB" dirty="0" smtClean="0"/>
              <a:t>Position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24328" y="1628800"/>
            <a:ext cx="0" cy="14401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584" y="-27384"/>
            <a:ext cx="7675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Optics in the Final Focus, for </a:t>
            </a:r>
            <a:r>
              <a:rPr lang="en-GB" sz="3200" dirty="0" smtClean="0">
                <a:solidFill>
                  <a:srgbClr val="FF0000"/>
                </a:solidFill>
              </a:rPr>
              <a:t>β</a:t>
            </a:r>
            <a:r>
              <a:rPr lang="en-GB" sz="3200" baseline="30000" dirty="0" smtClean="0">
                <a:solidFill>
                  <a:srgbClr val="FF0000"/>
                </a:solidFill>
              </a:rPr>
              <a:t>*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of 0.65 </a:t>
            </a:r>
            <a:r>
              <a:rPr lang="en-GB" sz="3200" dirty="0" smtClean="0"/>
              <a:t>m</a:t>
            </a:r>
          </a:p>
          <a:p>
            <a:r>
              <a:rPr lang="en-GB" sz="2400" dirty="0" smtClean="0"/>
              <a:t>(However, </a:t>
            </a:r>
            <a:r>
              <a:rPr lang="en-GB" sz="2400" dirty="0" smtClean="0">
                <a:solidFill>
                  <a:srgbClr val="FF0000"/>
                </a:solidFill>
              </a:rPr>
              <a:t>β</a:t>
            </a:r>
            <a:r>
              <a:rPr lang="en-GB" sz="2400" baseline="30000" dirty="0" smtClean="0">
                <a:solidFill>
                  <a:srgbClr val="FF0000"/>
                </a:solidFill>
              </a:rPr>
              <a:t>*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=</a:t>
            </a:r>
            <a:r>
              <a:rPr lang="en-GB" sz="2400" dirty="0" smtClean="0"/>
              <a:t> 0.3 m may be preferred.)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6063492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Final focus consists of 4 </a:t>
            </a:r>
            <a:r>
              <a:rPr lang="en-GB" dirty="0" smtClean="0"/>
              <a:t>room-temperature </a:t>
            </a:r>
            <a:r>
              <a:rPr lang="en-GB" dirty="0" smtClean="0"/>
              <a:t>quads!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59024" y="1124744"/>
            <a:ext cx="8784976" cy="54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 The optics in the beam transport and the final focus is dictated by the beam sizes at the target (</a:t>
            </a:r>
            <a:r>
              <a:rPr lang="en-GB" sz="2400" dirty="0" smtClean="0">
                <a:solidFill>
                  <a:srgbClr val="FF0000"/>
                </a:solidFill>
              </a:rPr>
              <a:t>1.2 mm </a:t>
            </a:r>
            <a:r>
              <a:rPr lang="en-GB" sz="2400" dirty="0" err="1" smtClean="0">
                <a:solidFill>
                  <a:srgbClr val="FF0000"/>
                </a:solidFill>
              </a:rPr>
              <a:t>rms</a:t>
            </a:r>
            <a:r>
              <a:rPr lang="en-GB" sz="2400" dirty="0" smtClean="0"/>
              <a:t>) and at the beam </a:t>
            </a:r>
            <a:r>
              <a:rPr lang="en-GB" sz="2400" dirty="0" smtClean="0"/>
              <a:t>window </a:t>
            </a:r>
            <a:r>
              <a:rPr lang="en-GB" sz="2400" dirty="0" smtClean="0"/>
              <a:t>(</a:t>
            </a:r>
            <a:r>
              <a:rPr lang="en-GB" sz="2400" dirty="0" smtClean="0">
                <a:solidFill>
                  <a:srgbClr val="FF0000"/>
                </a:solidFill>
              </a:rPr>
              <a:t>5.5 cm </a:t>
            </a:r>
            <a:r>
              <a:rPr lang="en-GB" sz="2400" dirty="0" smtClean="0"/>
              <a:t>- ??).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 Space is needed for the potential </a:t>
            </a:r>
            <a:r>
              <a:rPr lang="en-GB" sz="2400" dirty="0" smtClean="0">
                <a:solidFill>
                  <a:srgbClr val="FF0000"/>
                </a:solidFill>
              </a:rPr>
              <a:t>emergency beam dump </a:t>
            </a:r>
            <a:r>
              <a:rPr lang="en-GB" sz="2400" dirty="0" smtClean="0"/>
              <a:t>and the </a:t>
            </a:r>
            <a:r>
              <a:rPr lang="en-GB" sz="2400" dirty="0" smtClean="0">
                <a:solidFill>
                  <a:srgbClr val="FF0000"/>
                </a:solidFill>
              </a:rPr>
              <a:t>collimation</a:t>
            </a:r>
            <a:r>
              <a:rPr lang="en-GB" sz="2400" dirty="0" smtClean="0"/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To maintain the bunch compression the control of </a:t>
            </a:r>
            <a:r>
              <a:rPr lang="en-GB" sz="2400" dirty="0" smtClean="0">
                <a:solidFill>
                  <a:srgbClr val="FF0000"/>
                </a:solidFill>
              </a:rPr>
              <a:t>eta</a:t>
            </a:r>
            <a:r>
              <a:rPr lang="en-GB" sz="2400" dirty="0" smtClean="0"/>
              <a:t> is required, which can be done in the dedicated arc (longer for 8 </a:t>
            </a:r>
            <a:r>
              <a:rPr lang="en-GB" sz="2400" dirty="0" err="1" smtClean="0"/>
              <a:t>GeV</a:t>
            </a:r>
            <a:r>
              <a:rPr lang="en-GB" sz="2400" dirty="0" smtClean="0"/>
              <a:t>  at the Project-X, shorter for 9.6 </a:t>
            </a:r>
            <a:r>
              <a:rPr lang="en-GB" sz="2400" dirty="0" err="1" smtClean="0"/>
              <a:t>GeV</a:t>
            </a:r>
            <a:r>
              <a:rPr lang="en-GB" sz="2400" dirty="0" smtClean="0"/>
              <a:t> at RAL, CERN solution still to be studied) 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Preliminary geometry </a:t>
            </a:r>
            <a:r>
              <a:rPr lang="en-GB" sz="2400" dirty="0" smtClean="0"/>
              <a:t>and </a:t>
            </a:r>
            <a:r>
              <a:rPr lang="en-GB" sz="2400" dirty="0" smtClean="0">
                <a:solidFill>
                  <a:srgbClr val="FF0000"/>
                </a:solidFill>
              </a:rPr>
              <a:t>optics</a:t>
            </a:r>
            <a:r>
              <a:rPr lang="en-GB" sz="2400" dirty="0" smtClean="0"/>
              <a:t> has been drafted.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Engineering of the </a:t>
            </a:r>
            <a:r>
              <a:rPr lang="en-GB" sz="2400" dirty="0" smtClean="0">
                <a:solidFill>
                  <a:srgbClr val="FF0000"/>
                </a:solidFill>
              </a:rPr>
              <a:t>beam window </a:t>
            </a:r>
            <a:r>
              <a:rPr lang="en-GB" sz="2400" dirty="0" smtClean="0"/>
              <a:t>may influence the optics.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dirty="0" smtClean="0"/>
              <a:t>More details on the beam window would be </a:t>
            </a:r>
            <a:r>
              <a:rPr lang="en-GB" sz="2400" dirty="0" smtClean="0">
                <a:solidFill>
                  <a:srgbClr val="FF0000"/>
                </a:solidFill>
              </a:rPr>
              <a:t>highly</a:t>
            </a:r>
            <a:r>
              <a:rPr lang="en-GB" sz="2400" dirty="0" smtClean="0"/>
              <a:t> desirable!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4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4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l-PL" sz="2400" dirty="0"/>
          </a:p>
          <a:p>
            <a:endParaRPr lang="pl-PL" sz="2400" dirty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131840" y="260648"/>
            <a:ext cx="19383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dirty="0" smtClean="0"/>
              <a:t>Summary</a:t>
            </a:r>
            <a:endParaRPr lang="pl-PL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  <a:p>
            <a:r>
              <a:rPr lang="pl-PL"/>
              <a:t>J. Pasternak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Outline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5256584"/>
          </a:xfrm>
        </p:spPr>
        <p:txBody>
          <a:bodyPr/>
          <a:lstStyle/>
          <a:p>
            <a:r>
              <a:rPr lang="en-GB" dirty="0" smtClean="0"/>
              <a:t>Introduction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pl-PL" dirty="0"/>
          </a:p>
          <a:p>
            <a:r>
              <a:rPr lang="en-GB" dirty="0" smtClean="0"/>
              <a:t>Proton Driver and Target Station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pl-PL" dirty="0"/>
          </a:p>
          <a:p>
            <a:r>
              <a:rPr lang="en-GB" dirty="0" smtClean="0"/>
              <a:t>Choice of the initial and final conditions.</a:t>
            </a:r>
          </a:p>
          <a:p>
            <a:r>
              <a:rPr lang="en-GB" dirty="0" smtClean="0"/>
              <a:t>Beam Window considerations.</a:t>
            </a:r>
            <a:endParaRPr lang="pl-PL" dirty="0"/>
          </a:p>
          <a:p>
            <a:r>
              <a:rPr lang="en-GB" dirty="0" smtClean="0"/>
              <a:t>Preliminary layout.</a:t>
            </a:r>
          </a:p>
          <a:p>
            <a:r>
              <a:rPr lang="en-GB" dirty="0" smtClean="0"/>
              <a:t>Towards optics.</a:t>
            </a:r>
          </a:p>
          <a:p>
            <a:r>
              <a:rPr lang="en-GB" dirty="0" smtClean="0"/>
              <a:t>Summary and future plans.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J. Pasternak</a:t>
            </a:r>
            <a:endParaRPr lang="pl-PL"/>
          </a:p>
        </p:txBody>
      </p:sp>
      <p:pic>
        <p:nvPicPr>
          <p:cNvPr id="7" name="Picture 5" descr="ISS_2scale_with_PDoptio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1231350"/>
            <a:ext cx="4896669" cy="45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59832" y="2492896"/>
            <a:ext cx="1374775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96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3895646"/>
            <a:ext cx="2592288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 rot="21014634">
            <a:off x="559773" y="445475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Modifications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2492896"/>
            <a:ext cx="4253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Effects of large </a:t>
            </a:r>
            <a:r>
              <a:rPr lang="en-GB" dirty="0" smtClean="0">
                <a:solidFill>
                  <a:srgbClr val="000000"/>
                </a:solidFill>
              </a:rPr>
              <a:t>θ</a:t>
            </a:r>
            <a:r>
              <a:rPr lang="en-GB" baseline="-25000" dirty="0" smtClean="0">
                <a:solidFill>
                  <a:srgbClr val="000000"/>
                </a:solidFill>
              </a:rPr>
              <a:t>13 </a:t>
            </a:r>
            <a:r>
              <a:rPr lang="en-GB" dirty="0" smtClean="0">
                <a:solidFill>
                  <a:srgbClr val="000000"/>
                </a:solidFill>
              </a:rPr>
              <a:t>on the baseline: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 Only one decay ring needed with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reduced energy/circumference/cost.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 Modifications in the </a:t>
            </a:r>
            <a:r>
              <a:rPr lang="en-GB" dirty="0" err="1" smtClean="0">
                <a:solidFill>
                  <a:srgbClr val="FF0000"/>
                </a:solidFill>
              </a:rPr>
              <a:t>muon</a:t>
            </a:r>
            <a:r>
              <a:rPr lang="en-GB" dirty="0" smtClean="0">
                <a:solidFill>
                  <a:srgbClr val="FF0000"/>
                </a:solidFill>
              </a:rPr>
              <a:t> acceleration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 scheme (only 10 </a:t>
            </a:r>
            <a:r>
              <a:rPr lang="en-GB" dirty="0" err="1" smtClean="0">
                <a:solidFill>
                  <a:srgbClr val="FF0000"/>
                </a:solidFill>
              </a:rPr>
              <a:t>GeV</a:t>
            </a:r>
            <a:r>
              <a:rPr lang="en-GB" dirty="0" smtClean="0">
                <a:solidFill>
                  <a:srgbClr val="FF0000"/>
                </a:solidFill>
              </a:rPr>
              <a:t> needed).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68816"/>
            <a:ext cx="6538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Status of the Neutrino Factory Baseline </a:t>
            </a:r>
          </a:p>
          <a:p>
            <a:pPr algn="ctr"/>
            <a:r>
              <a:rPr lang="en-GB" sz="2800" dirty="0" smtClean="0"/>
              <a:t>after the discovery of the large </a:t>
            </a:r>
            <a:r>
              <a:rPr lang="en-GB" sz="2800" dirty="0" smtClean="0">
                <a:solidFill>
                  <a:srgbClr val="000000"/>
                </a:solidFill>
              </a:rPr>
              <a:t>θ</a:t>
            </a:r>
            <a:r>
              <a:rPr lang="en-GB" sz="2800" baseline="-25000" dirty="0" smtClean="0">
                <a:solidFill>
                  <a:srgbClr val="000000"/>
                </a:solidFill>
              </a:rPr>
              <a:t>13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5301208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 you can see the Proton Driver</a:t>
            </a:r>
          </a:p>
          <a:p>
            <a:r>
              <a:rPr lang="en-GB" dirty="0" smtClean="0"/>
              <a:t> is not connected to the target, why?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8" y="3790906"/>
            <a:ext cx="5129436" cy="25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x_sch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744"/>
            <a:ext cx="5026280" cy="28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713" y="256473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Project X layout</a:t>
            </a:r>
          </a:p>
          <a:p>
            <a:pPr algn="ctr"/>
            <a:endParaRPr lang="en-US" sz="16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010056" y="729852"/>
            <a:ext cx="9361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1270" y="587424"/>
            <a:ext cx="2430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accumulator+compressor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317868" y="1919572"/>
            <a:ext cx="28803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8391" y="1400998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 </a:t>
            </a:r>
            <a:r>
              <a:rPr lang="en-US" sz="1600" dirty="0" err="1" smtClean="0">
                <a:solidFill>
                  <a:srgbClr val="FF0000"/>
                </a:solidFill>
              </a:rPr>
              <a:t>mA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" name="Picture 1" descr="cern_pd_3bunch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7293" y="4317522"/>
            <a:ext cx="4466707" cy="23261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8106" y="1175367"/>
            <a:ext cx="4745894" cy="309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4282" y="1071546"/>
            <a:ext cx="2019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/>
              <a:t>Fermilab</a:t>
            </a:r>
            <a:r>
              <a:rPr lang="en-GB" sz="2000" dirty="0" smtClean="0"/>
              <a:t> Solution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29124" y="6488668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CERN Solution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286256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RAL Solution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0"/>
            <a:ext cx="439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Proton Driver Solutions</a:t>
            </a:r>
            <a:endParaRPr lang="en-GB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J. Pasternak</a:t>
            </a:r>
            <a:endParaRPr lang="pl-PL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656" b="-50658"/>
          <a:stretch>
            <a:fillRect/>
          </a:stretch>
        </p:blipFill>
        <p:spPr bwMode="auto">
          <a:xfrm>
            <a:off x="0" y="599506"/>
            <a:ext cx="9144000" cy="73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188640"/>
            <a:ext cx="7951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Status of the beam transport from PD to target (up to my knowledge)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733256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Needs more definitions!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g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09288"/>
            <a:ext cx="6000760" cy="2541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306" y="0"/>
            <a:ext cx="958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Target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480"/>
            <a:ext cx="4833374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Baseline based on the Mercury jet.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Validated by </a:t>
            </a:r>
            <a:r>
              <a:rPr lang="en-GB" dirty="0" smtClean="0">
                <a:solidFill>
                  <a:srgbClr val="002060"/>
                </a:solidFill>
              </a:rPr>
              <a:t>MERIT</a:t>
            </a:r>
            <a:r>
              <a:rPr lang="en-GB" dirty="0" smtClean="0"/>
              <a:t> experiment</a:t>
            </a:r>
          </a:p>
          <a:p>
            <a:r>
              <a:rPr lang="en-GB" dirty="0"/>
              <a:t> </a:t>
            </a:r>
            <a:r>
              <a:rPr lang="en-GB" dirty="0" smtClean="0"/>
              <a:t> at CERN.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Alternatives include solid target</a:t>
            </a:r>
          </a:p>
          <a:p>
            <a:r>
              <a:rPr lang="en-GB" dirty="0"/>
              <a:t> </a:t>
            </a:r>
            <a:r>
              <a:rPr lang="en-GB" dirty="0" smtClean="0"/>
              <a:t>options and powder jet.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Substantial redesign in order to mitigate </a:t>
            </a:r>
          </a:p>
          <a:p>
            <a:r>
              <a:rPr lang="en-GB" dirty="0" smtClean="0"/>
              <a:t>  the energy deposition in SC coils. </a:t>
            </a:r>
          </a:p>
          <a:p>
            <a:r>
              <a:rPr lang="en-GB" dirty="0" smtClean="0"/>
              <a:t>Cooling system based on (WC </a:t>
            </a:r>
            <a:r>
              <a:rPr lang="en-GB" dirty="0" err="1" smtClean="0"/>
              <a:t>beads+water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Recent new idea: </a:t>
            </a:r>
            <a:r>
              <a:rPr lang="en-GB" dirty="0" smtClean="0">
                <a:solidFill>
                  <a:srgbClr val="FF0000"/>
                </a:solidFill>
              </a:rPr>
              <a:t>Gallium target</a:t>
            </a:r>
            <a:r>
              <a:rPr lang="en-GB" dirty="0" smtClean="0"/>
              <a:t>!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To be done: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   - Final focus.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  - Beam window.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  - Beam dump.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  - and much more!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5188" y="3755900"/>
            <a:ext cx="5198812" cy="220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9256" y="564357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Target module concept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System Baseline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2400" b="1" dirty="0" smtClean="0"/>
              <a:t>Target type                                          Free mercury jet</a:t>
            </a:r>
          </a:p>
          <a:p>
            <a:pPr marL="0" indent="0"/>
            <a:r>
              <a:rPr lang="en-US" sz="2400" b="1" dirty="0" smtClean="0"/>
              <a:t>Jet diameter                                        8 mm</a:t>
            </a:r>
          </a:p>
          <a:p>
            <a:pPr marL="0" indent="0"/>
            <a:r>
              <a:rPr lang="en-US" sz="2400" b="1" dirty="0" smtClean="0"/>
              <a:t>Jet velocity                                          20 m/s</a:t>
            </a:r>
          </a:p>
          <a:p>
            <a:pPr marL="0" indent="0"/>
            <a:r>
              <a:rPr lang="en-US" sz="2400" b="1" dirty="0" smtClean="0"/>
              <a:t>Jet/Solenoid Axis Angle                    96 </a:t>
            </a:r>
            <a:r>
              <a:rPr lang="en-US" sz="2400" b="1" dirty="0" err="1" smtClean="0"/>
              <a:t>mrad</a:t>
            </a:r>
            <a:endParaRPr lang="en-US" sz="2400" b="1" dirty="0" smtClean="0"/>
          </a:p>
          <a:p>
            <a:pPr marL="0" indent="0"/>
            <a:r>
              <a:rPr lang="en-US" sz="2400" b="1" dirty="0" smtClean="0"/>
              <a:t>Proton Beam/Solenoid Axis Angle   96 </a:t>
            </a:r>
            <a:r>
              <a:rPr lang="en-US" sz="2400" b="1" dirty="0" err="1" smtClean="0"/>
              <a:t>mrad</a:t>
            </a:r>
            <a:endParaRPr lang="en-US" sz="2400" b="1" dirty="0" smtClean="0"/>
          </a:p>
          <a:p>
            <a:pPr marL="0" indent="0"/>
            <a:r>
              <a:rPr lang="en-US" sz="2400" b="1" dirty="0" smtClean="0"/>
              <a:t>Proton Beam/Jet Angle                      27 </a:t>
            </a:r>
            <a:r>
              <a:rPr lang="en-US" sz="2400" b="1" dirty="0" err="1" smtClean="0"/>
              <a:t>mrad</a:t>
            </a:r>
            <a:endParaRPr lang="en-US" sz="2400" b="1" dirty="0" smtClean="0"/>
          </a:p>
          <a:p>
            <a:pPr marL="0" indent="0"/>
            <a:r>
              <a:rPr lang="en-US" sz="2400" b="1" dirty="0" smtClean="0"/>
              <a:t>Capture Solenoid Field Strength      20 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5877272"/>
            <a:ext cx="4271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H. Kirk’s talk at IDS meeting at VT,</a:t>
            </a:r>
          </a:p>
          <a:p>
            <a:r>
              <a:rPr lang="en-GB" dirty="0" smtClean="0"/>
              <a:t>October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Jet/Solenoid/Protons geometry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J. Pasternak</a:t>
            </a:r>
            <a:endParaRPr lang="pl-PL"/>
          </a:p>
        </p:txBody>
      </p:sp>
      <p:grpSp>
        <p:nvGrpSpPr>
          <p:cNvPr id="6" name="Group 2"/>
          <p:cNvGrpSpPr>
            <a:grpSpLocks noGrp="1" noChangeAspect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2529" y="9033"/>
            <a:chExt cx="7200" cy="429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29" y="9033"/>
              <a:ext cx="7200" cy="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4" descr="HgJetGeomet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9" y="9033"/>
              <a:ext cx="7200" cy="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529" y="12422"/>
              <a:ext cx="7200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9144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The 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mercury jet target geometry. The proton beam and mercury jet cross at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z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=-37.5 cm.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condition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04.08.2011, nufact'11, Geneva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mtClean="0"/>
          </a:p>
          <a:p>
            <a:r>
              <a:rPr lang="pl-PL" smtClean="0"/>
              <a:t>J. Pasternak</a:t>
            </a:r>
            <a:endParaRPr lang="pl-PL"/>
          </a:p>
        </p:txBody>
      </p:sp>
      <p:pic>
        <p:nvPicPr>
          <p:cNvPr id="6" name="Content Placeholder 5" descr="IDR_RALannexPDtwiss.eps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0633" y="1521695"/>
            <a:ext cx="3386192" cy="388843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16016" y="1988836"/>
          <a:ext cx="4205967" cy="2600768"/>
        </p:xfrm>
        <a:graphic>
          <a:graphicData uri="http://schemas.openxmlformats.org/drawingml/2006/table">
            <a:tbl>
              <a:tblPr/>
              <a:tblGrid>
                <a:gridCol w="2550704"/>
                <a:gridCol w="1655263"/>
              </a:tblGrid>
              <a:tr h="2400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800" dirty="0">
                          <a:latin typeface="+mj-lt"/>
                          <a:ea typeface="Times New Roman"/>
                          <a:cs typeface="Times New Roman"/>
                        </a:rPr>
                        <a:t>Parameters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800" dirty="0">
                          <a:latin typeface="+mj-lt"/>
                          <a:ea typeface="Times New Roman"/>
                          <a:cs typeface="Times New Roman"/>
                        </a:rPr>
                        <a:t>Values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latin typeface="+mj-lt"/>
                          <a:ea typeface="Times New Roman"/>
                          <a:cs typeface="Times New Roman"/>
                        </a:rPr>
                        <a:t>Circumference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latin typeface="+mj-lt"/>
                          <a:ea typeface="Times New Roman"/>
                          <a:cs typeface="Times New Roman"/>
                        </a:rPr>
                        <a:t>694.352m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Number of Superperiods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Injection/Extraction Energy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latin typeface="+mj-lt"/>
                          <a:ea typeface="Times New Roman"/>
                          <a:cs typeface="Times New Roman"/>
                        </a:rPr>
                        <a:t>3.2/9.6 </a:t>
                      </a:r>
                      <a:r>
                        <a:rPr lang="en-GB" sz="1200" kern="800" dirty="0" err="1">
                          <a:latin typeface="+mj-lt"/>
                          <a:ea typeface="Times New Roman"/>
                          <a:cs typeface="Times New Roman"/>
                        </a:rPr>
                        <a:t>GeV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latin typeface="+mj-lt"/>
                          <a:ea typeface="Times New Roman"/>
                          <a:cs typeface="Times New Roman"/>
                        </a:rPr>
                        <a:t>Gamma transition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latin typeface="+mj-lt"/>
                          <a:ea typeface="Times New Roman"/>
                          <a:cs typeface="Times New Roman"/>
                        </a:rPr>
                        <a:t>13.37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latin typeface="+mj-lt"/>
                          <a:ea typeface="Times New Roman"/>
                          <a:cs typeface="Times New Roman"/>
                        </a:rPr>
                        <a:t>Harmonic </a:t>
                      </a:r>
                      <a:r>
                        <a:rPr lang="en-GB" sz="1200" kern="800" dirty="0" smtClean="0">
                          <a:latin typeface="+mj-lt"/>
                          <a:ea typeface="Times New Roman"/>
                          <a:cs typeface="Times New Roman"/>
                        </a:rPr>
                        <a:t>number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latin typeface="+mj-lt"/>
                          <a:ea typeface="Times New Roman"/>
                          <a:cs typeface="Times New Roman"/>
                        </a:rPr>
                        <a:t>17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latin typeface="+mj-lt"/>
                          <a:ea typeface="Times New Roman"/>
                          <a:cs typeface="Times New Roman"/>
                        </a:rPr>
                        <a:t>RF frequency</a:t>
                      </a:r>
                      <a:endParaRPr lang="en-GB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latin typeface="+mj-lt"/>
                          <a:ea typeface="Times New Roman"/>
                          <a:cs typeface="Times New Roman"/>
                        </a:rPr>
                        <a:t>7.149-7.311 MHz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3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latin typeface="+mj-lt"/>
                          <a:ea typeface="Times New Roman"/>
                          <a:cs typeface="Times New Roman"/>
                        </a:rPr>
                        <a:t>Bunch Intensity</a:t>
                      </a:r>
                      <a:endParaRPr lang="en-GB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latin typeface="+mj-lt"/>
                          <a:ea typeface="Times New Roman"/>
                          <a:cs typeface="Times New Roman"/>
                        </a:rPr>
                        <a:t>5.208 x 10</a:t>
                      </a:r>
                      <a:r>
                        <a:rPr lang="en-GB" sz="1200" kern="800" baseline="30000" dirty="0"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GB" sz="1200" kern="800" dirty="0">
                          <a:latin typeface="+mj-lt"/>
                          <a:ea typeface="Times New Roman"/>
                          <a:cs typeface="Times New Roman"/>
                        </a:rPr>
                        <a:t> protons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latin typeface="+mj-lt"/>
                          <a:ea typeface="Times New Roman"/>
                          <a:cs typeface="Times New Roman"/>
                        </a:rPr>
                        <a:t>Number of Cavities</a:t>
                      </a:r>
                      <a:endParaRPr lang="en-GB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latin typeface="+mj-lt"/>
                          <a:ea typeface="Times New Roman"/>
                          <a:cs typeface="Times New Roman"/>
                        </a:rPr>
                        <a:t>91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latin typeface="+mj-lt"/>
                          <a:ea typeface="Times New Roman"/>
                          <a:cs typeface="Times New Roman"/>
                        </a:rPr>
                        <a:t>Energy gain per cavity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latin typeface="+mj-lt"/>
                          <a:ea typeface="Times New Roman"/>
                          <a:cs typeface="Times New Roman"/>
                        </a:rPr>
                        <a:t>40.4 </a:t>
                      </a:r>
                      <a:r>
                        <a:rPr lang="en-GB" sz="1200" kern="800" dirty="0" err="1">
                          <a:latin typeface="+mj-lt"/>
                          <a:ea typeface="Times New Roman"/>
                          <a:cs typeface="Times New Roman"/>
                        </a:rPr>
                        <a:t>keV</a:t>
                      </a:r>
                      <a:endParaRPr lang="en-GB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5445224"/>
            <a:ext cx="701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 shall use RAL solution as an example, but any other may be used.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856</Words>
  <Application>Microsoft Office PowerPoint</Application>
  <PresentationFormat>On-screen Show (4:3)</PresentationFormat>
  <Paragraphs>191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Projekt domyślny</vt:lpstr>
      <vt:lpstr>Slide 1</vt:lpstr>
      <vt:lpstr>Outline</vt:lpstr>
      <vt:lpstr>Slide 3</vt:lpstr>
      <vt:lpstr>Slide 4</vt:lpstr>
      <vt:lpstr>Slide 5</vt:lpstr>
      <vt:lpstr>Slide 6</vt:lpstr>
      <vt:lpstr>Target System Baseline</vt:lpstr>
      <vt:lpstr>Jet/Solenoid/Protons geometry</vt:lpstr>
      <vt:lpstr>Starting condition</vt:lpstr>
      <vt:lpstr> Focused Incident Proton Beam at 8 GeV  (X. Ding’s talk, MAP meeting, March 2012)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Pasternak</dc:creator>
  <cp:lastModifiedBy>Kirk T McDonald</cp:lastModifiedBy>
  <cp:revision>110</cp:revision>
  <dcterms:created xsi:type="dcterms:W3CDTF">2010-07-07T08:52:57Z</dcterms:created>
  <dcterms:modified xsi:type="dcterms:W3CDTF">2012-08-07T15:47:19Z</dcterms:modified>
</cp:coreProperties>
</file>