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58" r:id="rId3"/>
    <p:sldId id="257" r:id="rId4"/>
    <p:sldId id="265" r:id="rId5"/>
    <p:sldId id="259" r:id="rId6"/>
    <p:sldId id="308" r:id="rId7"/>
    <p:sldId id="272" r:id="rId8"/>
    <p:sldId id="275" r:id="rId9"/>
    <p:sldId id="302" r:id="rId10"/>
    <p:sldId id="310" r:id="rId11"/>
    <p:sldId id="307" r:id="rId12"/>
    <p:sldId id="263" r:id="rId13"/>
    <p:sldId id="266" r:id="rId14"/>
    <p:sldId id="290" r:id="rId15"/>
    <p:sldId id="277" r:id="rId16"/>
    <p:sldId id="276" r:id="rId17"/>
    <p:sldId id="274" r:id="rId18"/>
    <p:sldId id="280" r:id="rId19"/>
    <p:sldId id="279" r:id="rId20"/>
    <p:sldId id="309" r:id="rId21"/>
    <p:sldId id="284" r:id="rId22"/>
    <p:sldId id="288" r:id="rId23"/>
    <p:sldId id="291" r:id="rId24"/>
    <p:sldId id="292" r:id="rId25"/>
    <p:sldId id="299" r:id="rId26"/>
    <p:sldId id="298" r:id="rId27"/>
    <p:sldId id="293" r:id="rId28"/>
    <p:sldId id="294" r:id="rId29"/>
    <p:sldId id="295" r:id="rId30"/>
    <p:sldId id="300" r:id="rId31"/>
    <p:sldId id="296" r:id="rId32"/>
    <p:sldId id="297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29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984" y="-3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53C60D-9FA7-284F-881D-5D230380C6B7}" type="datetimeFigureOut">
              <a:rPr lang="en-US" smtClean="0"/>
              <a:pPr/>
              <a:t>4/19/2013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D6CFBD-F418-E643-9933-D1D67F9A0B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1832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D6CFBD-F418-E643-9933-D1D67F9A0B46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8448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4/19/2013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Pile 19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08293-46EA-4743-9DC1-EA05268FDD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936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4/19/2013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Pile 19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08293-46EA-4743-9DC1-EA05268FDD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197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4/19/2013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Pile 19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08293-46EA-4743-9DC1-EA05268FDD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500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4/19/2013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Pile 19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08293-46EA-4743-9DC1-EA05268FDD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631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4/19/2013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Pile 19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08293-46EA-4743-9DC1-EA05268FDD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999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4/19/2013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Pile 19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08293-46EA-4743-9DC1-EA05268FDD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2766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4/19/2013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Pile 19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08293-46EA-4743-9DC1-EA05268FDD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299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4/19/2013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Pile 19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08293-46EA-4743-9DC1-EA05268FDD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097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4/19/2013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Pile 19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08293-46EA-4743-9DC1-EA05268FDD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261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4/19/2013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Pile 19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08293-46EA-4743-9DC1-EA05268FDD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1349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4/19/2013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Pile 19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08293-46EA-4743-9DC1-EA05268FDD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300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4/19/2013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P. Pile 19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F08293-46EA-4743-9DC1-EA05268FDD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971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0" y="609600"/>
            <a:ext cx="7772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High power target design and operation considerations for kaon production</a:t>
            </a:r>
            <a:endParaRPr lang="en-US" sz="2800" b="1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85800" y="2133600"/>
            <a:ext cx="7696200" cy="3124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1600" dirty="0">
                <a:solidFill>
                  <a:schemeClr val="tx1"/>
                </a:solidFill>
              </a:rPr>
              <a:t>Philip Pile</a:t>
            </a:r>
          </a:p>
          <a:p>
            <a:pPr>
              <a:lnSpc>
                <a:spcPct val="80000"/>
              </a:lnSpc>
            </a:pPr>
            <a:r>
              <a:rPr lang="en-US" sz="1600" dirty="0">
                <a:solidFill>
                  <a:schemeClr val="tx1"/>
                </a:solidFill>
              </a:rPr>
              <a:t>Collider-Accelerator Department</a:t>
            </a:r>
          </a:p>
          <a:p>
            <a:pPr>
              <a:lnSpc>
                <a:spcPct val="80000"/>
              </a:lnSpc>
            </a:pPr>
            <a:r>
              <a:rPr lang="en-US" sz="1600" dirty="0">
                <a:solidFill>
                  <a:schemeClr val="tx1"/>
                </a:solidFill>
              </a:rPr>
              <a:t>Brookhaven National Laboratory</a:t>
            </a:r>
          </a:p>
          <a:p>
            <a:pPr>
              <a:lnSpc>
                <a:spcPct val="80000"/>
              </a:lnSpc>
            </a:pPr>
            <a:r>
              <a:rPr lang="en-US" sz="1600" dirty="0">
                <a:solidFill>
                  <a:schemeClr val="tx1"/>
                </a:solidFill>
              </a:rPr>
              <a:t>Upton, New York 11973</a:t>
            </a:r>
          </a:p>
          <a:p>
            <a:pPr>
              <a:lnSpc>
                <a:spcPct val="80000"/>
              </a:lnSpc>
            </a:pPr>
            <a:endParaRPr lang="en-US" sz="1600" dirty="0"/>
          </a:p>
          <a:p>
            <a:pPr>
              <a:lnSpc>
                <a:spcPct val="80000"/>
              </a:lnSpc>
            </a:pPr>
            <a:endParaRPr lang="en-US" sz="1600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400" dirty="0" smtClean="0">
                <a:solidFill>
                  <a:schemeClr val="tx1"/>
                </a:solidFill>
              </a:rPr>
              <a:t>Snowmass </a:t>
            </a:r>
            <a:r>
              <a:rPr lang="en-US" sz="2400" dirty="0">
                <a:solidFill>
                  <a:schemeClr val="tx1"/>
                </a:solidFill>
              </a:rPr>
              <a:t>Workshop </a:t>
            </a:r>
          </a:p>
          <a:p>
            <a:pPr>
              <a:lnSpc>
                <a:spcPct val="80000"/>
              </a:lnSpc>
            </a:pPr>
            <a:r>
              <a:rPr lang="en-US" sz="2400" dirty="0">
                <a:solidFill>
                  <a:schemeClr val="tx1"/>
                </a:solidFill>
              </a:rPr>
              <a:t>on </a:t>
            </a:r>
            <a:r>
              <a:rPr lang="en-US" sz="2400" dirty="0" smtClean="0">
                <a:solidFill>
                  <a:schemeClr val="tx1"/>
                </a:solidFill>
              </a:rPr>
              <a:t>Intensity Frontier</a:t>
            </a:r>
            <a:endParaRPr lang="en-US" sz="1600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</a:pPr>
            <a:endParaRPr lang="en-US" sz="1600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1600" dirty="0" smtClean="0">
                <a:solidFill>
                  <a:schemeClr val="tx1"/>
                </a:solidFill>
              </a:rPr>
              <a:t>Apr. 17-20, 2013,  Brookhaven National Laboratory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08293-46EA-4743-9DC1-EA05268FDD08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4/19/2013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520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dirty="0" smtClean="0"/>
              <a:t>Some Target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181599"/>
          </a:xfrm>
        </p:spPr>
        <p:txBody>
          <a:bodyPr>
            <a:noAutofit/>
          </a:bodyPr>
          <a:lstStyle/>
          <a:p>
            <a:r>
              <a:rPr lang="en-US" sz="1800" dirty="0" smtClean="0"/>
              <a:t>Inadvertent short spills from the AGS</a:t>
            </a:r>
          </a:p>
          <a:p>
            <a:pPr lvl="1"/>
            <a:r>
              <a:rPr lang="en-US" sz="1600" dirty="0" smtClean="0">
                <a:sym typeface="Wingdings" pitchFamily="2" charset="2"/>
              </a:rPr>
              <a:t>In 1997 installed a spill monitor on the AGS extraction beam secondary emission detector (C10 SEC)</a:t>
            </a:r>
          </a:p>
          <a:p>
            <a:pPr lvl="1"/>
            <a:r>
              <a:rPr lang="en-US" sz="1600" dirty="0" smtClean="0">
                <a:sym typeface="Wingdings" pitchFamily="2" charset="2"/>
              </a:rPr>
              <a:t> tripped beam off in ~100 </a:t>
            </a:r>
            <a:r>
              <a:rPr lang="en-US" sz="1600" dirty="0" err="1" smtClean="0">
                <a:sym typeface="Wingdings" pitchFamily="2" charset="2"/>
              </a:rPr>
              <a:t>msec</a:t>
            </a:r>
            <a:r>
              <a:rPr lang="en-US" sz="1600" dirty="0" smtClean="0">
                <a:sym typeface="Wingdings" pitchFamily="2" charset="2"/>
              </a:rPr>
              <a:t> if rate is &gt; 100 TP/sec..it worked…</a:t>
            </a:r>
            <a:br>
              <a:rPr lang="en-US" sz="1600" dirty="0" smtClean="0">
                <a:sym typeface="Wingdings" pitchFamily="2" charset="2"/>
              </a:rPr>
            </a:br>
            <a:endParaRPr lang="en-US" sz="1600" dirty="0" smtClean="0">
              <a:sym typeface="Wingdings" pitchFamily="2" charset="2"/>
            </a:endParaRPr>
          </a:p>
          <a:p>
            <a:r>
              <a:rPr lang="en-US" sz="1800" dirty="0" smtClean="0"/>
              <a:t>Inadvertent high intensity spill</a:t>
            </a:r>
          </a:p>
          <a:p>
            <a:pPr lvl="1"/>
            <a:r>
              <a:rPr lang="en-US" sz="1600" dirty="0" smtClean="0"/>
              <a:t>C-target temperature limit set to trip at 1000 deg C (melting point 1772 deg C).</a:t>
            </a:r>
          </a:p>
          <a:p>
            <a:pPr lvl="1"/>
            <a:r>
              <a:rPr lang="en-US" sz="1600" dirty="0" smtClean="0"/>
              <a:t>Trip point chosen so that stress on the platinum and copper is less than half the maximum hard tensile yield strength as predicted by ANSYS Finite Element calculations. </a:t>
            </a:r>
          </a:p>
          <a:p>
            <a:pPr lvl="1"/>
            <a:r>
              <a:rPr lang="en-US" sz="1600" dirty="0" smtClean="0"/>
              <a:t>Trip response time ~ 200 msec. </a:t>
            </a:r>
          </a:p>
          <a:p>
            <a:pPr lvl="1"/>
            <a:r>
              <a:rPr lang="en-US" sz="1600" dirty="0" smtClean="0"/>
              <a:t>Typical administrative temperature limit for normal spills was 700 deg C. </a:t>
            </a:r>
            <a:br>
              <a:rPr lang="en-US" sz="1600" dirty="0" smtClean="0"/>
            </a:br>
            <a:r>
              <a:rPr lang="en-US" sz="1600" dirty="0" smtClean="0"/>
              <a:t> </a:t>
            </a:r>
          </a:p>
          <a:p>
            <a:r>
              <a:rPr lang="en-US" sz="1800" dirty="0" smtClean="0"/>
              <a:t>Target station became contaminated with activated debris from targets</a:t>
            </a:r>
          </a:p>
          <a:p>
            <a:pPr lvl="1"/>
            <a:r>
              <a:rPr lang="en-US" sz="1600" dirty="0" smtClean="0"/>
              <a:t>Target should be enclosed with controlled environment to contain contamination (ours were not)</a:t>
            </a:r>
            <a:br>
              <a:rPr lang="en-US" sz="1600" dirty="0" smtClean="0"/>
            </a:br>
            <a:endParaRPr lang="en-US" sz="1600" dirty="0" smtClean="0"/>
          </a:p>
          <a:p>
            <a:r>
              <a:rPr lang="en-US" sz="1800" dirty="0" smtClean="0"/>
              <a:t>Unresolved issue:</a:t>
            </a:r>
          </a:p>
          <a:p>
            <a:pPr lvl="1"/>
            <a:r>
              <a:rPr lang="en-US" sz="1600" dirty="0" smtClean="0"/>
              <a:t>Had thermocouple or perhaps deteriorating Pt-Cu bond issue with 2002 target resulting in higher temperature (100 deg C or so) readings for hottest segments late in the run – unresolved as to cause.</a:t>
            </a:r>
            <a:r>
              <a:rPr lang="en-US" sz="1200" dirty="0" smtClean="0"/>
              <a:t/>
            </a:r>
            <a:br>
              <a:rPr lang="en-US" sz="1200" dirty="0" smtClean="0"/>
            </a:br>
            <a:endParaRPr lang="en-US" sz="1200" dirty="0" smtClean="0"/>
          </a:p>
          <a:p>
            <a:endParaRPr lang="en-US" sz="1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08293-46EA-4743-9DC1-EA05268FDD08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4/19/2013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230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pile\Desktop\Snowmass Workshop\C-Line Targets\ctgt_97_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66" y="1219200"/>
            <a:ext cx="5492166" cy="4117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15240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u="sng" dirty="0" smtClean="0"/>
              <a:t>1998-1999 C-target  </a:t>
            </a:r>
            <a:r>
              <a:rPr lang="en-US" dirty="0" smtClean="0"/>
              <a:t>(2490 hours of beam)</a:t>
            </a:r>
          </a:p>
          <a:p>
            <a:r>
              <a:rPr lang="en-US" dirty="0" smtClean="0"/>
              <a:t>24 GeV protons, 2-2.8 sec spill every 4.3-5.1 sec, up to 72 TP available but shared with others, </a:t>
            </a:r>
          </a:p>
          <a:p>
            <a:r>
              <a:rPr lang="en-US" dirty="0" smtClean="0"/>
              <a:t>few x 10</a:t>
            </a:r>
            <a:r>
              <a:rPr lang="en-US" baseline="30000" dirty="0" smtClean="0"/>
              <a:t>19</a:t>
            </a:r>
            <a:r>
              <a:rPr lang="en-US" dirty="0" smtClean="0"/>
              <a:t> protons on target, admin. limit set at 50 TP</a:t>
            </a:r>
            <a:r>
              <a:rPr lang="en-US" dirty="0"/>
              <a:t> </a:t>
            </a:r>
            <a:r>
              <a:rPr lang="en-US" dirty="0" smtClean="0"/>
              <a:t>for 2 sec spill at flat top (~700 deg C)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715000" y="1321460"/>
            <a:ext cx="3138744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u="sng" dirty="0" smtClean="0"/>
              <a:t>“Workhorse Target”</a:t>
            </a:r>
          </a:p>
          <a:p>
            <a:endParaRPr lang="en-US" dirty="0"/>
          </a:p>
          <a:p>
            <a:r>
              <a:rPr lang="en-US" dirty="0" smtClean="0"/>
              <a:t>Pt,  5.1 x 5.1 x 60 mm (w x h x l)</a:t>
            </a:r>
          </a:p>
          <a:p>
            <a:r>
              <a:rPr lang="en-US" dirty="0" smtClean="0"/>
              <a:t>Silver soldered to copper</a:t>
            </a:r>
          </a:p>
          <a:p>
            <a:r>
              <a:rPr lang="en-US" dirty="0" smtClean="0"/>
              <a:t>5 slots, 6 Pt segments</a:t>
            </a:r>
            <a:endParaRPr lang="en-US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0213" y="2829565"/>
            <a:ext cx="6334125" cy="4067175"/>
          </a:xfrm>
          <a:prstGeom prst="rect">
            <a:avLst/>
          </a:prstGeom>
          <a:noFill/>
          <a:ln w="9525">
            <a:solidFill>
              <a:srgbClr val="4F81BD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08293-46EA-4743-9DC1-EA05268FDD08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4/19/2013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572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00200"/>
            <a:ext cx="6858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9600" y="414068"/>
            <a:ext cx="619329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/>
              <a:t>C-Target</a:t>
            </a:r>
            <a:r>
              <a:rPr lang="en-US" sz="1800" dirty="0" smtClean="0"/>
              <a:t>: - 2001-2002 </a:t>
            </a:r>
          </a:p>
          <a:p>
            <a:pPr lvl="1"/>
            <a:r>
              <a:rPr lang="en-US" sz="1800" dirty="0" smtClean="0"/>
              <a:t>6 cm long 8 segment platinum, 5.1 mm wide x 3.8 mm high </a:t>
            </a:r>
          </a:p>
          <a:p>
            <a:pPr lvl="1"/>
            <a:r>
              <a:rPr lang="en-US" sz="1800" dirty="0" smtClean="0"/>
              <a:t>Platinum silver soldered to water cooled copper base </a:t>
            </a:r>
          </a:p>
          <a:p>
            <a:pPr lvl="1"/>
            <a:r>
              <a:rPr lang="en-US" sz="1800" dirty="0" smtClean="0"/>
              <a:t>Maximum ~30 x 10</a:t>
            </a:r>
            <a:r>
              <a:rPr lang="en-US" sz="1800" baseline="30000" dirty="0" smtClean="0"/>
              <a:t>12</a:t>
            </a:r>
            <a:r>
              <a:rPr lang="en-US" sz="1800" dirty="0" smtClean="0"/>
              <a:t> per second @ 22 GeV </a:t>
            </a:r>
            <a:endParaRPr lang="en-US" sz="1800" dirty="0"/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1524000" y="4648200"/>
            <a:ext cx="1676400" cy="533400"/>
          </a:xfrm>
          <a:prstGeom prst="straightConnector1">
            <a:avLst/>
          </a:prstGeom>
          <a:ln w="444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5562600" y="3276600"/>
            <a:ext cx="2286000" cy="685800"/>
          </a:xfrm>
          <a:prstGeom prst="straightConnector1">
            <a:avLst/>
          </a:prstGeom>
          <a:ln w="44450">
            <a:solidFill>
              <a:srgbClr val="C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162800" y="3619500"/>
            <a:ext cx="716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beam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 flipH="1" flipV="1">
            <a:off x="6934200" y="3619500"/>
            <a:ext cx="228600" cy="184666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895600" y="55264"/>
            <a:ext cx="32028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u="sng" dirty="0" smtClean="0"/>
              <a:t>Latest (Last) C-Target Design</a:t>
            </a:r>
            <a:endParaRPr lang="en-US" sz="2000" b="1" i="1" u="sng" dirty="0"/>
          </a:p>
        </p:txBody>
      </p:sp>
      <p:sp>
        <p:nvSpPr>
          <p:cNvPr id="5" name="Oval 4"/>
          <p:cNvSpPr/>
          <p:nvPr/>
        </p:nvSpPr>
        <p:spPr>
          <a:xfrm>
            <a:off x="2057400" y="609600"/>
            <a:ext cx="1219200" cy="53340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410200" y="609600"/>
            <a:ext cx="1219200" cy="53340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010400" y="152400"/>
            <a:ext cx="13077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u="sng" dirty="0" smtClean="0"/>
              <a:t>changes</a:t>
            </a:r>
            <a:endParaRPr lang="en-US" sz="2400" b="1" i="1" u="sng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3200400" y="457200"/>
            <a:ext cx="3733800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endCxn id="11" idx="7"/>
          </p:cNvCxnSpPr>
          <p:nvPr/>
        </p:nvCxnSpPr>
        <p:spPr>
          <a:xfrm flipH="1">
            <a:off x="6450852" y="457200"/>
            <a:ext cx="407148" cy="23051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08293-46EA-4743-9DC1-EA05268FDD08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4/19/2013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048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04800"/>
            <a:ext cx="4889373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517972" y="838199"/>
            <a:ext cx="352692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18 April 2002</a:t>
            </a:r>
          </a:p>
          <a:p>
            <a:r>
              <a:rPr lang="en-US" dirty="0" smtClean="0"/>
              <a:t>22 GeV protons</a:t>
            </a:r>
          </a:p>
          <a:p>
            <a:r>
              <a:rPr lang="en-US" dirty="0" smtClean="0"/>
              <a:t>56 x 10</a:t>
            </a:r>
            <a:r>
              <a:rPr lang="en-US" baseline="30000" dirty="0" smtClean="0"/>
              <a:t>12</a:t>
            </a:r>
            <a:r>
              <a:rPr lang="en-US" dirty="0" smtClean="0"/>
              <a:t> protons per spill</a:t>
            </a:r>
          </a:p>
          <a:p>
            <a:r>
              <a:rPr lang="en-US" dirty="0" smtClean="0"/>
              <a:t>2.2 sec spill every 5.4 sec (41% DF)</a:t>
            </a:r>
          </a:p>
          <a:p>
            <a:endParaRPr lang="en-US" dirty="0"/>
          </a:p>
          <a:p>
            <a:r>
              <a:rPr lang="en-US" dirty="0" smtClean="0"/>
              <a:t>Maximum rate on this target was</a:t>
            </a:r>
          </a:p>
          <a:p>
            <a:r>
              <a:rPr lang="en-US" dirty="0" smtClean="0"/>
              <a:t>~70 TP/2.2 sec flat top = 32 TP/sec</a:t>
            </a:r>
          </a:p>
          <a:p>
            <a:r>
              <a:rPr lang="en-US" b="1" i="1" u="sng" dirty="0" err="1" smtClean="0"/>
              <a:t>Avg</a:t>
            </a:r>
            <a:r>
              <a:rPr lang="en-US" b="1" i="1" u="sng" dirty="0" smtClean="0"/>
              <a:t> Power ~ 45 kW, peak ~110 kW 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8595" y="3505200"/>
            <a:ext cx="412588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563171" y="4587359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  <a:r>
              <a:rPr lang="en-US" dirty="0" smtClean="0"/>
              <a:t>R</a:t>
            </a:r>
            <a:endParaRPr lang="en-US" dirty="0"/>
          </a:p>
        </p:txBody>
      </p:sp>
      <p:cxnSp>
        <p:nvCxnSpPr>
          <p:cNvPr id="5" name="Straight Arrow Connector 4"/>
          <p:cNvCxnSpPr>
            <a:stCxn id="3" idx="2"/>
          </p:cNvCxnSpPr>
          <p:nvPr/>
        </p:nvCxnSpPr>
        <p:spPr>
          <a:xfrm>
            <a:off x="6776531" y="4956691"/>
            <a:ext cx="213360" cy="32385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153400" y="5561350"/>
            <a:ext cx="399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</a:t>
            </a:r>
            <a:r>
              <a:rPr lang="en-US" dirty="0"/>
              <a:t>L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7433756" y="5486400"/>
            <a:ext cx="785737" cy="204311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071535" y="4484132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3R</a:t>
            </a:r>
            <a:endParaRPr lang="en-US" dirty="0"/>
          </a:p>
        </p:txBody>
      </p:sp>
      <p:cxnSp>
        <p:nvCxnSpPr>
          <p:cNvPr id="15" name="Straight Arrow Connector 14"/>
          <p:cNvCxnSpPr>
            <a:stCxn id="14" idx="2"/>
          </p:cNvCxnSpPr>
          <p:nvPr/>
        </p:nvCxnSpPr>
        <p:spPr>
          <a:xfrm>
            <a:off x="7284895" y="4853464"/>
            <a:ext cx="213360" cy="32385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437120" y="5667970"/>
            <a:ext cx="399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  <a:r>
              <a:rPr lang="en-US" dirty="0" smtClean="0"/>
              <a:t>L</a:t>
            </a:r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>
          <a:xfrm flipH="1" flipV="1">
            <a:off x="6883211" y="5667970"/>
            <a:ext cx="572824" cy="156092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235261" y="2735818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3R</a:t>
            </a:r>
            <a:endParaRPr lang="en-US" dirty="0"/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3448621" y="2286000"/>
            <a:ext cx="0" cy="485775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957006" y="935295"/>
            <a:ext cx="399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</a:t>
            </a:r>
            <a:r>
              <a:rPr lang="en-US" dirty="0"/>
              <a:t>L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3206686" y="1219200"/>
            <a:ext cx="397646" cy="197494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3661981" y="2945546"/>
            <a:ext cx="399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  <a:r>
              <a:rPr lang="en-US" dirty="0" smtClean="0"/>
              <a:t>L</a:t>
            </a:r>
            <a:endParaRPr lang="en-US" dirty="0"/>
          </a:p>
        </p:txBody>
      </p:sp>
      <p:cxnSp>
        <p:nvCxnSpPr>
          <p:cNvPr id="28" name="Straight Arrow Connector 27"/>
          <p:cNvCxnSpPr>
            <a:stCxn id="27" idx="0"/>
          </p:cNvCxnSpPr>
          <p:nvPr/>
        </p:nvCxnSpPr>
        <p:spPr>
          <a:xfrm flipH="1" flipV="1">
            <a:off x="3604332" y="1853862"/>
            <a:ext cx="257383" cy="1091684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3156740" y="768221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</a:t>
            </a:r>
            <a:r>
              <a:rPr lang="en-US" dirty="0"/>
              <a:t>R</a:t>
            </a:r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3406420" y="1052126"/>
            <a:ext cx="262161" cy="197494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4023753" y="263009"/>
            <a:ext cx="49026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(as measured with type k thermocouples, drilled and peened into platinum)</a:t>
            </a:r>
            <a:endParaRPr lang="en-US" sz="1200" dirty="0"/>
          </a:p>
        </p:txBody>
      </p:sp>
      <p:cxnSp>
        <p:nvCxnSpPr>
          <p:cNvPr id="41" name="Straight Connector 40"/>
          <p:cNvCxnSpPr/>
          <p:nvPr/>
        </p:nvCxnSpPr>
        <p:spPr>
          <a:xfrm flipV="1">
            <a:off x="2488681" y="5015389"/>
            <a:ext cx="0" cy="471011"/>
          </a:xfrm>
          <a:prstGeom prst="line">
            <a:avLst/>
          </a:prstGeom>
          <a:ln w="158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V="1">
            <a:off x="4026409" y="5015389"/>
            <a:ext cx="0" cy="471011"/>
          </a:xfrm>
          <a:prstGeom prst="line">
            <a:avLst/>
          </a:prstGeom>
          <a:ln w="158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3668581" y="5280541"/>
            <a:ext cx="357828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H="1">
            <a:off x="2488681" y="5280541"/>
            <a:ext cx="360177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2893279" y="5095875"/>
            <a:ext cx="8322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2.2 sec</a:t>
            </a:r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08293-46EA-4743-9DC1-EA05268FDD08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4/19/2013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88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E949 targets and ORKA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229600" cy="5029200"/>
          </a:xfrm>
        </p:spPr>
        <p:txBody>
          <a:bodyPr>
            <a:normAutofit fontScale="40000" lnSpcReduction="20000"/>
          </a:bodyPr>
          <a:lstStyle/>
          <a:p>
            <a:r>
              <a:rPr lang="en-US" sz="4300" b="1" dirty="0" smtClean="0"/>
              <a:t>E949 target maximum protons per spill achieved (22 GeV beam)</a:t>
            </a:r>
          </a:p>
          <a:p>
            <a:pPr lvl="1"/>
            <a:r>
              <a:rPr lang="en-US" sz="4300" dirty="0" smtClean="0"/>
              <a:t>~70 TP/2.2 sec spill with 5.4 sec repetition ~ 700-800 </a:t>
            </a:r>
            <a:r>
              <a:rPr lang="en-US" sz="4300" dirty="0" err="1" smtClean="0"/>
              <a:t>deg</a:t>
            </a:r>
            <a:r>
              <a:rPr lang="en-US" sz="4300" dirty="0" smtClean="0"/>
              <a:t> C temperature</a:t>
            </a:r>
          </a:p>
          <a:p>
            <a:pPr lvl="1"/>
            <a:r>
              <a:rPr lang="en-US" sz="4300" dirty="0" smtClean="0"/>
              <a:t>Administrative limit was ~30 TP/sec at flat top</a:t>
            </a:r>
          </a:p>
          <a:p>
            <a:pPr lvl="1"/>
            <a:r>
              <a:rPr lang="en-US" sz="4300" dirty="0" smtClean="0"/>
              <a:t>Peak power during spill = 110 kW</a:t>
            </a:r>
          </a:p>
          <a:p>
            <a:pPr lvl="1"/>
            <a:r>
              <a:rPr lang="en-US" sz="4300" dirty="0" smtClean="0"/>
              <a:t>Average power = 45m kW</a:t>
            </a:r>
            <a:br>
              <a:rPr lang="en-US" sz="4300" dirty="0" smtClean="0"/>
            </a:br>
            <a:endParaRPr lang="en-US" sz="4300" dirty="0" smtClean="0"/>
          </a:p>
          <a:p>
            <a:r>
              <a:rPr lang="en-US" sz="4300" b="1" dirty="0" smtClean="0"/>
              <a:t>So with 1000 </a:t>
            </a:r>
            <a:r>
              <a:rPr lang="en-US" sz="4300" b="1" dirty="0" err="1" smtClean="0"/>
              <a:t>deg</a:t>
            </a:r>
            <a:r>
              <a:rPr lang="en-US" sz="4300" b="1" dirty="0" smtClean="0"/>
              <a:t> C limit for the 2002 E949 target</a:t>
            </a:r>
          </a:p>
          <a:p>
            <a:pPr lvl="1"/>
            <a:r>
              <a:rPr lang="en-US" sz="4300" dirty="0" smtClean="0"/>
              <a:t>The 2001 target design is good for ~ 90 TP or 40 TP/sec at flat top</a:t>
            </a:r>
            <a:br>
              <a:rPr lang="en-US" sz="4300" dirty="0" smtClean="0"/>
            </a:br>
            <a:endParaRPr lang="en-US" sz="4300" dirty="0" smtClean="0"/>
          </a:p>
          <a:p>
            <a:r>
              <a:rPr lang="en-US" sz="4300" b="1" dirty="0" smtClean="0"/>
              <a:t>ORKA initial plans</a:t>
            </a:r>
          </a:p>
          <a:p>
            <a:pPr lvl="1"/>
            <a:r>
              <a:rPr lang="en-US" sz="4300" dirty="0" smtClean="0"/>
              <a:t>95 GeV protons</a:t>
            </a:r>
          </a:p>
          <a:p>
            <a:pPr lvl="1"/>
            <a:r>
              <a:rPr lang="en-US" sz="4300" dirty="0" smtClean="0"/>
              <a:t>48 TP/ 4.4 sec spill with 10 sec repetition</a:t>
            </a:r>
          </a:p>
          <a:p>
            <a:pPr lvl="1"/>
            <a:r>
              <a:rPr lang="en-US" sz="4300" dirty="0" smtClean="0"/>
              <a:t>Peak power = 166 kW</a:t>
            </a:r>
          </a:p>
          <a:p>
            <a:pPr lvl="1"/>
            <a:r>
              <a:rPr lang="en-US" sz="4300" dirty="0" smtClean="0"/>
              <a:t>Average power = 73 kW</a:t>
            </a:r>
            <a:br>
              <a:rPr lang="en-US" sz="4300" dirty="0" smtClean="0"/>
            </a:br>
            <a:endParaRPr lang="en-US" sz="4300" dirty="0" smtClean="0"/>
          </a:p>
          <a:p>
            <a:r>
              <a:rPr lang="en-US" sz="4300" b="1" dirty="0" smtClean="0"/>
              <a:t>So with E949 2002 target at ORKA</a:t>
            </a:r>
          </a:p>
          <a:p>
            <a:pPr lvl="1"/>
            <a:r>
              <a:rPr lang="en-US" sz="4300" dirty="0" smtClean="0"/>
              <a:t>Temperature  ~ 166/110 x (700-800) = 1050-1200 deg C</a:t>
            </a:r>
            <a:br>
              <a:rPr lang="en-US" sz="4300" dirty="0" smtClean="0"/>
            </a:br>
            <a:endParaRPr lang="en-US" sz="4300" dirty="0" smtClean="0"/>
          </a:p>
          <a:p>
            <a:r>
              <a:rPr lang="en-US" sz="4300" b="1" i="1" u="sng" dirty="0" smtClean="0"/>
              <a:t>This target design might be considered as a “day one” target for ORKA….but see next slides…</a:t>
            </a:r>
          </a:p>
          <a:p>
            <a:pPr lvl="1"/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08293-46EA-4743-9DC1-EA05268FDD08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4/19/2013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990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2209800"/>
            <a:ext cx="44999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Some “Dirty” Laundry…….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08293-46EA-4743-9DC1-EA05268FDD08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4/19/2013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207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pile\Documents\AGS Machine\AGS RHIC Pictures\Experiments\E787\c-target12-4-02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828800"/>
            <a:ext cx="7322820" cy="4868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68" r="13999" b="20667"/>
          <a:stretch/>
        </p:blipFill>
        <p:spPr bwMode="auto">
          <a:xfrm>
            <a:off x="5212080" y="13063"/>
            <a:ext cx="3931920" cy="256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551420" y="196334"/>
            <a:ext cx="1130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u="sng" dirty="0" smtClean="0"/>
              <a:t>“BEFORE”</a:t>
            </a:r>
            <a:endParaRPr lang="en-US" b="1" i="1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4419600" y="4495800"/>
            <a:ext cx="9711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u="sng" dirty="0" smtClean="0"/>
              <a:t>“AFTER”</a:t>
            </a:r>
            <a:endParaRPr lang="en-US" b="1" i="1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121498" y="196334"/>
            <a:ext cx="39488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u="sng" dirty="0" smtClean="0"/>
              <a:t>E949, last target design, 2002</a:t>
            </a:r>
            <a:endParaRPr lang="en-US" sz="2400" b="1" i="1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338447" y="846240"/>
            <a:ext cx="37101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~0.5 x 10</a:t>
            </a:r>
            <a:r>
              <a:rPr lang="en-US" baseline="30000" dirty="0" smtClean="0"/>
              <a:t>19</a:t>
            </a:r>
            <a:r>
              <a:rPr lang="en-US" dirty="0" smtClean="0"/>
              <a:t> protons</a:t>
            </a:r>
          </a:p>
          <a:p>
            <a:r>
              <a:rPr lang="en-US" dirty="0" smtClean="0"/>
              <a:t>~30-70 x 10</a:t>
            </a:r>
            <a:r>
              <a:rPr lang="en-US" baseline="30000" dirty="0" smtClean="0"/>
              <a:t>12</a:t>
            </a:r>
            <a:r>
              <a:rPr lang="en-US" dirty="0" smtClean="0"/>
              <a:t> protons per 2.2 sec spill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08293-46EA-4743-9DC1-EA05268FDD08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4/19/2013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111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C:\Users\pile\Desktop\Snowmass Workshop\atargetps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33400"/>
            <a:ext cx="8229600" cy="6151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00200" y="762000"/>
            <a:ext cx="71293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A-Target (E865 - Zeller) after ~10-20TP/spill for a ? years </a:t>
            </a:r>
          </a:p>
          <a:p>
            <a:r>
              <a:rPr lang="en-US" sz="2400" dirty="0" smtClean="0"/>
              <a:t>15 cm long copper target and water cooled base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08293-46EA-4743-9DC1-EA05268FDD08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4/19/2013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489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2438400"/>
            <a:ext cx="3962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Path Forward…</a:t>
            </a:r>
            <a:endParaRPr lang="en-US" sz="4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08293-46EA-4743-9DC1-EA05268FDD08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4/19/2013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032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My Documents\AGS Experiments\E926\NSF Review\TDR\c_target_upgrade_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571500"/>
            <a:ext cx="7439025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654050" y="304800"/>
            <a:ext cx="697838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C-target upgrade – possible approach to a 100 TP Pt </a:t>
            </a:r>
            <a:r>
              <a:rPr lang="en-US" b="1" dirty="0" smtClean="0">
                <a:solidFill>
                  <a:schemeClr val="accent2"/>
                </a:solidFill>
              </a:rPr>
              <a:t>target (at ~24 GeV)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1914525" y="1820863"/>
            <a:ext cx="25066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/>
              <a:t>Platinum rod segments</a:t>
            </a:r>
          </a:p>
        </p:txBody>
      </p:sp>
      <p:sp>
        <p:nvSpPr>
          <p:cNvPr id="7173" name="Line 5"/>
          <p:cNvSpPr>
            <a:spLocks noChangeShapeType="1"/>
          </p:cNvSpPr>
          <p:nvPr/>
        </p:nvSpPr>
        <p:spPr bwMode="auto">
          <a:xfrm>
            <a:off x="2178050" y="2217738"/>
            <a:ext cx="0" cy="9493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4" name="Line 6"/>
          <p:cNvSpPr>
            <a:spLocks noChangeShapeType="1"/>
          </p:cNvSpPr>
          <p:nvPr/>
        </p:nvSpPr>
        <p:spPr bwMode="auto">
          <a:xfrm>
            <a:off x="2178050" y="2217738"/>
            <a:ext cx="2657475" cy="110966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219075" y="3773488"/>
            <a:ext cx="14573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/>
              <a:t>Support spiders</a:t>
            </a:r>
          </a:p>
        </p:txBody>
      </p:sp>
      <p:sp>
        <p:nvSpPr>
          <p:cNvPr id="7176" name="Line 8"/>
          <p:cNvSpPr>
            <a:spLocks noChangeShapeType="1"/>
          </p:cNvSpPr>
          <p:nvPr/>
        </p:nvSpPr>
        <p:spPr bwMode="auto">
          <a:xfrm flipV="1">
            <a:off x="1676400" y="3327400"/>
            <a:ext cx="387350" cy="4460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6978650" y="2693988"/>
            <a:ext cx="14859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/>
              <a:t>Water cooling</a:t>
            </a:r>
          </a:p>
        </p:txBody>
      </p:sp>
      <p:sp>
        <p:nvSpPr>
          <p:cNvPr id="7178" name="Line 10"/>
          <p:cNvSpPr>
            <a:spLocks noChangeShapeType="1"/>
          </p:cNvSpPr>
          <p:nvPr/>
        </p:nvSpPr>
        <p:spPr bwMode="auto">
          <a:xfrm flipH="1">
            <a:off x="6673850" y="3060700"/>
            <a:ext cx="679450" cy="577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9" name="Line 11"/>
          <p:cNvSpPr>
            <a:spLocks noChangeShapeType="1"/>
          </p:cNvSpPr>
          <p:nvPr/>
        </p:nvSpPr>
        <p:spPr bwMode="auto">
          <a:xfrm flipH="1">
            <a:off x="6362700" y="3060700"/>
            <a:ext cx="990600" cy="106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0" name="Text Box 12"/>
          <p:cNvSpPr txBox="1">
            <a:spLocks noChangeArrowheads="1"/>
          </p:cNvSpPr>
          <p:nvPr/>
        </p:nvSpPr>
        <p:spPr bwMode="auto">
          <a:xfrm>
            <a:off x="2679700" y="5102225"/>
            <a:ext cx="8334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/>
              <a:t>Cu base</a:t>
            </a:r>
          </a:p>
        </p:txBody>
      </p:sp>
      <p:sp>
        <p:nvSpPr>
          <p:cNvPr id="7181" name="Line 13"/>
          <p:cNvSpPr>
            <a:spLocks noChangeShapeType="1"/>
          </p:cNvSpPr>
          <p:nvPr/>
        </p:nvSpPr>
        <p:spPr bwMode="auto">
          <a:xfrm flipH="1" flipV="1">
            <a:off x="2432050" y="4684713"/>
            <a:ext cx="395288" cy="4175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2" name="Text Box 14"/>
          <p:cNvSpPr txBox="1">
            <a:spLocks noChangeArrowheads="1"/>
          </p:cNvSpPr>
          <p:nvPr/>
        </p:nvSpPr>
        <p:spPr bwMode="auto">
          <a:xfrm>
            <a:off x="3887788" y="5949950"/>
            <a:ext cx="18938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/>
              <a:t>dimensions in inches</a:t>
            </a:r>
          </a:p>
        </p:txBody>
      </p:sp>
      <p:sp>
        <p:nvSpPr>
          <p:cNvPr id="7183" name="Text Box 15"/>
          <p:cNvSpPr txBox="1">
            <a:spLocks noChangeArrowheads="1"/>
          </p:cNvSpPr>
          <p:nvPr/>
        </p:nvSpPr>
        <p:spPr bwMode="auto">
          <a:xfrm>
            <a:off x="7353300" y="952500"/>
            <a:ext cx="1171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dirty="0"/>
              <a:t>(A. Pendzick)</a:t>
            </a:r>
          </a:p>
        </p:txBody>
      </p:sp>
      <p:sp>
        <p:nvSpPr>
          <p:cNvPr id="7184" name="Line 16"/>
          <p:cNvSpPr>
            <a:spLocks noChangeShapeType="1"/>
          </p:cNvSpPr>
          <p:nvPr/>
        </p:nvSpPr>
        <p:spPr bwMode="auto">
          <a:xfrm>
            <a:off x="609600" y="952500"/>
            <a:ext cx="7848600" cy="0"/>
          </a:xfrm>
          <a:prstGeom prst="line">
            <a:avLst/>
          </a:prstGeom>
          <a:noFill/>
          <a:ln w="50800">
            <a:solidFill>
              <a:srgbClr val="99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85" name="Line 17"/>
          <p:cNvSpPr>
            <a:spLocks noChangeShapeType="1"/>
          </p:cNvSpPr>
          <p:nvPr/>
        </p:nvSpPr>
        <p:spPr bwMode="auto">
          <a:xfrm flipV="1">
            <a:off x="6561138" y="3638550"/>
            <a:ext cx="0" cy="622300"/>
          </a:xfrm>
          <a:prstGeom prst="line">
            <a:avLst/>
          </a:prstGeom>
          <a:noFill/>
          <a:ln w="38100">
            <a:pattFill prst="narVert">
              <a:fgClr>
                <a:schemeClr val="accent2"/>
              </a:fgClr>
              <a:bgClr>
                <a:srgbClr val="FFFFFF"/>
              </a:bgClr>
            </a:patt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6" name="Line 18"/>
          <p:cNvSpPr>
            <a:spLocks noChangeShapeType="1"/>
          </p:cNvSpPr>
          <p:nvPr/>
        </p:nvSpPr>
        <p:spPr bwMode="auto">
          <a:xfrm>
            <a:off x="4592638" y="3638550"/>
            <a:ext cx="0" cy="463550"/>
          </a:xfrm>
          <a:prstGeom prst="line">
            <a:avLst/>
          </a:prstGeom>
          <a:noFill/>
          <a:ln w="38100">
            <a:pattFill prst="narVert">
              <a:fgClr>
                <a:schemeClr val="accent2"/>
              </a:fgClr>
              <a:bgClr>
                <a:srgbClr val="FFFFFF"/>
              </a:bgClr>
            </a:patt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7" name="Line 19"/>
          <p:cNvSpPr>
            <a:spLocks noChangeShapeType="1"/>
          </p:cNvSpPr>
          <p:nvPr/>
        </p:nvSpPr>
        <p:spPr bwMode="auto">
          <a:xfrm flipH="1" flipV="1">
            <a:off x="5332413" y="3327400"/>
            <a:ext cx="690562" cy="0"/>
          </a:xfrm>
          <a:prstGeom prst="line">
            <a:avLst/>
          </a:prstGeom>
          <a:noFill/>
          <a:ln w="38100">
            <a:pattFill prst="narVert">
              <a:fgClr>
                <a:schemeClr val="accent2"/>
              </a:fgClr>
              <a:bgClr>
                <a:srgbClr val="FFFFFF"/>
              </a:bgClr>
            </a:patt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8" name="Line 20"/>
          <p:cNvSpPr>
            <a:spLocks noChangeShapeType="1"/>
          </p:cNvSpPr>
          <p:nvPr/>
        </p:nvSpPr>
        <p:spPr bwMode="auto">
          <a:xfrm flipV="1">
            <a:off x="2827338" y="4514850"/>
            <a:ext cx="2290762" cy="587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9" name="Line 21"/>
          <p:cNvSpPr>
            <a:spLocks noChangeShapeType="1"/>
          </p:cNvSpPr>
          <p:nvPr/>
        </p:nvSpPr>
        <p:spPr bwMode="auto">
          <a:xfrm flipH="1">
            <a:off x="4005263" y="4514850"/>
            <a:ext cx="587375" cy="0"/>
          </a:xfrm>
          <a:prstGeom prst="line">
            <a:avLst/>
          </a:prstGeom>
          <a:noFill/>
          <a:ln w="38100">
            <a:pattFill prst="narVert">
              <a:fgClr>
                <a:schemeClr val="accent2"/>
              </a:fgClr>
              <a:bgClr>
                <a:srgbClr val="FFFFFF"/>
              </a:bgClr>
            </a:patt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90" name="Line 22"/>
          <p:cNvSpPr>
            <a:spLocks noChangeShapeType="1"/>
          </p:cNvSpPr>
          <p:nvPr/>
        </p:nvSpPr>
        <p:spPr bwMode="auto">
          <a:xfrm>
            <a:off x="4521200" y="4819650"/>
            <a:ext cx="446088" cy="0"/>
          </a:xfrm>
          <a:prstGeom prst="line">
            <a:avLst/>
          </a:prstGeom>
          <a:noFill/>
          <a:ln w="38100">
            <a:pattFill prst="narVert">
              <a:fgClr>
                <a:schemeClr val="accent2"/>
              </a:fgClr>
              <a:bgClr>
                <a:srgbClr val="FFFFFF"/>
              </a:bgClr>
            </a:patt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52400" y="228600"/>
            <a:ext cx="7285037" cy="1200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This target design was under consideration for next generation C-target before DOE HEP lost interest in AGS experiments</a:t>
            </a:r>
            <a:endParaRPr lang="en-US" sz="2400" dirty="0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08293-46EA-4743-9DC1-EA05268FDD08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4/19/2013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322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AGS proton beam, days gone by</a:t>
            </a:r>
          </a:p>
          <a:p>
            <a:r>
              <a:rPr lang="en-US" dirty="0" smtClean="0"/>
              <a:t>LESBIII – a state of the art low energy kaon beam line</a:t>
            </a:r>
          </a:p>
          <a:p>
            <a:r>
              <a:rPr lang="en-US" dirty="0" smtClean="0"/>
              <a:t>Optics considerations for kaon beam line target</a:t>
            </a:r>
          </a:p>
          <a:p>
            <a:r>
              <a:rPr lang="en-US" dirty="0" smtClean="0"/>
              <a:t>LESBIII </a:t>
            </a:r>
            <a:r>
              <a:rPr lang="en-US" dirty="0" err="1" smtClean="0"/>
              <a:t>kaon</a:t>
            </a:r>
            <a:r>
              <a:rPr lang="en-US" dirty="0" smtClean="0"/>
              <a:t> production target/issues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08293-46EA-4743-9DC1-EA05268FDD08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4/19/2013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147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1371600"/>
            <a:ext cx="753811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Thanks to I-H Chiang, Steve Kettell Charlie Pearson </a:t>
            </a:r>
          </a:p>
          <a:p>
            <a:r>
              <a:rPr lang="en-US" sz="2800" dirty="0" smtClean="0"/>
              <a:t>and Al Pendzick for helping remember the past!</a:t>
            </a: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08293-46EA-4743-9DC1-EA05268FDD08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4/19/2013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3587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90800" y="2667000"/>
            <a:ext cx="20741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Bone yard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08293-46EA-4743-9DC1-EA05268FDD08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4/19/2013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361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8686800" cy="6013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867400" y="2362200"/>
            <a:ext cx="28698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3” thick steel movable shield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4038600"/>
            <a:ext cx="2517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  <a:r>
              <a:rPr lang="en-US" dirty="0" smtClean="0"/>
              <a:t>” thick steel fixed shield</a:t>
            </a:r>
            <a:endParaRPr lang="en-US" dirty="0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1946564" y="4359533"/>
            <a:ext cx="457200" cy="27253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4724400" y="2667000"/>
            <a:ext cx="1143000" cy="33706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914400" y="228600"/>
            <a:ext cx="3783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u="sng" dirty="0" smtClean="0"/>
              <a:t>LESBIII target front end magnet shield</a:t>
            </a:r>
            <a:endParaRPr lang="en-US" b="1" i="1" u="sng" dirty="0"/>
          </a:p>
        </p:txBody>
      </p:sp>
      <p:sp>
        <p:nvSpPr>
          <p:cNvPr id="12" name="TextBox 11"/>
          <p:cNvSpPr txBox="1"/>
          <p:nvPr/>
        </p:nvSpPr>
        <p:spPr>
          <a:xfrm>
            <a:off x="3124200" y="2188420"/>
            <a:ext cx="744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target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3496513" y="2557752"/>
            <a:ext cx="379241" cy="99848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08293-46EA-4743-9DC1-EA05268FDD08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4/19/2013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638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pile\Desktop\Snowmass Workshop\talk\ctgt_temp_during_g-2_pulse_on-deman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95" y="0"/>
            <a:ext cx="875981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33529" y="662164"/>
            <a:ext cx="6435864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~ 30-40 TP/spill with interruptions for FEB pulse on demand to the </a:t>
            </a:r>
          </a:p>
          <a:p>
            <a:r>
              <a:rPr lang="en-US" dirty="0" smtClean="0"/>
              <a:t>g-2 experiment, 23 April1997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08293-46EA-4743-9DC1-EA05268FDD08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4/19/2013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830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9600" y="228600"/>
            <a:ext cx="76438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1E6, 24 GeV protons on 5mm wide x 3.8 mm high x 60 mm long platinum target </a:t>
            </a:r>
          </a:p>
          <a:p>
            <a:r>
              <a:rPr lang="en-US" dirty="0" smtClean="0"/>
              <a:t>200 mm radius detector 200 mm d/s </a:t>
            </a:r>
            <a:r>
              <a:rPr lang="en-US" dirty="0" err="1" smtClean="0"/>
              <a:t>tgt</a:t>
            </a:r>
            <a:r>
              <a:rPr lang="en-US" dirty="0" smtClean="0"/>
              <a:t> center </a:t>
            </a:r>
            <a:endParaRPr lang="en-US" dirty="0"/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8" y="890588"/>
            <a:ext cx="8582025" cy="507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45771" y="6204259"/>
            <a:ext cx="13227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G4beamline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08293-46EA-4743-9DC1-EA05268FDD08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4/19/2013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180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9600" y="228600"/>
            <a:ext cx="76438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1E6, 24 GeV protons on 5mm wide x 3.8 mm high x 60 mm long platinum target </a:t>
            </a:r>
          </a:p>
          <a:p>
            <a:r>
              <a:rPr lang="en-US" dirty="0" smtClean="0"/>
              <a:t>200 mm radius detector 200 mm d/s </a:t>
            </a:r>
            <a:r>
              <a:rPr lang="en-US" dirty="0" err="1" smtClean="0"/>
              <a:t>tgt</a:t>
            </a:r>
            <a:r>
              <a:rPr lang="en-US" dirty="0" smtClean="0"/>
              <a:t> center 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545771" y="6204259"/>
            <a:ext cx="13227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G4beamline</a:t>
            </a:r>
            <a:endParaRPr 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3" y="923925"/>
            <a:ext cx="8524875" cy="501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08293-46EA-4743-9DC1-EA05268FDD08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4/19/2013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268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9600" y="228600"/>
            <a:ext cx="76438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1E6, 24 GeV protons on 5mm wide x 3.8 mm high x 60 mm long platinum target </a:t>
            </a:r>
          </a:p>
          <a:p>
            <a:r>
              <a:rPr lang="en-US" dirty="0" smtClean="0"/>
              <a:t>200 mm radius detector 200 mm d/s </a:t>
            </a:r>
            <a:r>
              <a:rPr lang="en-US" dirty="0" err="1" smtClean="0"/>
              <a:t>tgt</a:t>
            </a:r>
            <a:r>
              <a:rPr lang="en-US" dirty="0" smtClean="0"/>
              <a:t> center 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545771" y="6204259"/>
            <a:ext cx="13227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G4beamline</a:t>
            </a:r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8" y="900113"/>
            <a:ext cx="8620125" cy="505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34292" y="1491734"/>
            <a:ext cx="2418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u="sng" dirty="0" smtClean="0"/>
              <a:t>K</a:t>
            </a:r>
            <a:r>
              <a:rPr lang="en-US" b="1" i="1" u="sng" baseline="30000" dirty="0" smtClean="0"/>
              <a:t>+</a:t>
            </a:r>
            <a:r>
              <a:rPr lang="en-US" b="1" i="1" u="sng" dirty="0" smtClean="0"/>
              <a:t> with 500-700 MeV/c</a:t>
            </a:r>
            <a:endParaRPr lang="en-US" b="1" i="1" u="sng" dirty="0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5105400" y="4800600"/>
            <a:ext cx="0" cy="68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6019800" y="4800600"/>
            <a:ext cx="0" cy="68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105400" y="4991095"/>
            <a:ext cx="9300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+</a:t>
            </a:r>
            <a:r>
              <a:rPr lang="en-US" sz="1400" dirty="0" smtClean="0"/>
              <a:t>/- 10 </a:t>
            </a:r>
            <a:r>
              <a:rPr lang="en-US" sz="1400" dirty="0" err="1" smtClean="0"/>
              <a:t>deg</a:t>
            </a:r>
            <a:endParaRPr lang="en-US" sz="1400" dirty="0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6035463" y="5143500"/>
            <a:ext cx="441537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endCxn id="7" idx="1"/>
          </p:cNvCxnSpPr>
          <p:nvPr/>
        </p:nvCxnSpPr>
        <p:spPr>
          <a:xfrm>
            <a:off x="4648200" y="5143500"/>
            <a:ext cx="457200" cy="14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08293-46EA-4743-9DC1-EA05268FDD08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4/19/2013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568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9600" y="228600"/>
            <a:ext cx="75174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1E6, 24 GeV protons on 5mm wide x 3.8 mm high x 60 mm long copper target </a:t>
            </a:r>
          </a:p>
          <a:p>
            <a:r>
              <a:rPr lang="en-US" dirty="0" smtClean="0"/>
              <a:t>200 mm radius detector 200 mm d/s </a:t>
            </a:r>
            <a:r>
              <a:rPr lang="en-US" dirty="0" err="1" smtClean="0"/>
              <a:t>tgt</a:t>
            </a:r>
            <a:r>
              <a:rPr lang="en-US" dirty="0" smtClean="0"/>
              <a:t> center </a:t>
            </a:r>
            <a:endParaRPr lang="en-US" dirty="0"/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" y="909638"/>
            <a:ext cx="8591550" cy="503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45771" y="6204259"/>
            <a:ext cx="13227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G4beamline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08293-46EA-4743-9DC1-EA05268FDD08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4/19/2013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701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9600" y="228600"/>
            <a:ext cx="75126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1E6, 24 GeV protons on 5mm wide x 3.8 mm high x 60 mm long carbon target </a:t>
            </a:r>
          </a:p>
          <a:p>
            <a:r>
              <a:rPr lang="en-US" dirty="0" smtClean="0"/>
              <a:t>200 mm radius detector 200 mm d/s </a:t>
            </a:r>
            <a:r>
              <a:rPr lang="en-US" dirty="0" err="1" smtClean="0"/>
              <a:t>tgt</a:t>
            </a:r>
            <a:r>
              <a:rPr lang="en-US" dirty="0" smtClean="0"/>
              <a:t> center </a:t>
            </a:r>
            <a:endParaRPr lang="en-US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8" y="862013"/>
            <a:ext cx="8582025" cy="513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45771" y="6204259"/>
            <a:ext cx="13227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G4beamline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08293-46EA-4743-9DC1-EA05268FDD08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4/19/2013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682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9600" y="228600"/>
            <a:ext cx="77015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1E5, 95 GeV protons on 5mm wide x 3.8 mm high x 60 mm long platinum target </a:t>
            </a:r>
          </a:p>
          <a:p>
            <a:r>
              <a:rPr lang="en-US" dirty="0" smtClean="0"/>
              <a:t>200 mm radius detector 200 mm d/s </a:t>
            </a:r>
            <a:r>
              <a:rPr lang="en-US" dirty="0" err="1" smtClean="0"/>
              <a:t>tgt</a:t>
            </a:r>
            <a:r>
              <a:rPr lang="en-US" dirty="0" smtClean="0"/>
              <a:t> center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45771" y="6204259"/>
            <a:ext cx="13227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G4beamline</a:t>
            </a:r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" y="866775"/>
            <a:ext cx="8553450" cy="512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08293-46EA-4743-9DC1-EA05268FDD08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4/19/2013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112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Line 2"/>
          <p:cNvSpPr>
            <a:spLocks noChangeShapeType="1"/>
          </p:cNvSpPr>
          <p:nvPr/>
        </p:nvSpPr>
        <p:spPr bwMode="auto">
          <a:xfrm flipV="1">
            <a:off x="206375" y="1146175"/>
            <a:ext cx="8775700" cy="0"/>
          </a:xfrm>
          <a:prstGeom prst="line">
            <a:avLst/>
          </a:prstGeom>
          <a:noFill/>
          <a:ln w="76200">
            <a:solidFill>
              <a:schemeClr val="folHlink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41275" y="1236663"/>
            <a:ext cx="9036050" cy="5227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10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>
              <a:tabLst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10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tabLst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10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tabLst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10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tabLst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10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10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10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10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10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hangingPunct="0"/>
            <a:r>
              <a:rPr lang="en-US" sz="1000" b="1">
                <a:solidFill>
                  <a:srgbClr val="0000FF"/>
                </a:solidFill>
                <a:latin typeface="Times" pitchFamily="18" charset="0"/>
              </a:rPr>
              <a:t>PROTON BEAM	</a:t>
            </a:r>
            <a:r>
              <a:rPr lang="en-US" sz="1000" b="1">
                <a:latin typeface="Times" pitchFamily="18" charset="0"/>
              </a:rPr>
              <a:t>FY96 	            FY97	                                        FY98/99		FY2000 	FY2001	 FY2002</a:t>
            </a:r>
          </a:p>
          <a:p>
            <a:pPr eaLnBrk="0" hangingPunct="0"/>
            <a:r>
              <a:rPr lang="en-US" sz="1000" b="1">
                <a:latin typeface="Times" pitchFamily="18" charset="0"/>
              </a:rPr>
              <a:t>	SEB 	SEB	FEB (g-2)	SEB	FEB (g-2)	FEB (g-2)	FEB (g-2)	 SEB</a:t>
            </a:r>
          </a:p>
          <a:p>
            <a:pPr eaLnBrk="0" hangingPunct="0"/>
            <a:endParaRPr lang="en-US" sz="1000" b="1">
              <a:latin typeface="Times" pitchFamily="18" charset="0"/>
            </a:endParaRPr>
          </a:p>
          <a:p>
            <a:pPr eaLnBrk="0" hangingPunct="0"/>
            <a:r>
              <a:rPr lang="en-US" sz="1000">
                <a:latin typeface="Times" pitchFamily="18" charset="0"/>
              </a:rPr>
              <a:t>Beam Energy	24 GeV	24 GeV	24 GeV	24 GeV	24 GeV	24 GeV 	24 GeV* 	22 GeV* </a:t>
            </a:r>
          </a:p>
          <a:p>
            <a:pPr eaLnBrk="0" hangingPunct="0"/>
            <a:r>
              <a:rPr lang="en-US" sz="1000">
                <a:latin typeface="Times" pitchFamily="18" charset="0"/>
              </a:rPr>
              <a:t>Peak Beam Intensity	62 x 10</a:t>
            </a:r>
            <a:r>
              <a:rPr lang="en-US" sz="1000" baseline="30000">
                <a:latin typeface="Times" pitchFamily="18" charset="0"/>
              </a:rPr>
              <a:t>12</a:t>
            </a:r>
            <a:r>
              <a:rPr lang="en-US" sz="1000">
                <a:latin typeface="Times" pitchFamily="18" charset="0"/>
              </a:rPr>
              <a:t> ppp	62 x 10</a:t>
            </a:r>
            <a:r>
              <a:rPr lang="en-US" sz="1000" baseline="30000">
                <a:latin typeface="Times" pitchFamily="18" charset="0"/>
              </a:rPr>
              <a:t>12</a:t>
            </a:r>
            <a:r>
              <a:rPr lang="en-US" sz="1000">
                <a:latin typeface="Times" pitchFamily="18" charset="0"/>
              </a:rPr>
              <a:t> ppp	46 x 10</a:t>
            </a:r>
            <a:r>
              <a:rPr lang="en-US" sz="1000" baseline="30000">
                <a:latin typeface="Times" pitchFamily="18" charset="0"/>
              </a:rPr>
              <a:t>12</a:t>
            </a:r>
            <a:r>
              <a:rPr lang="en-US" sz="1000">
                <a:latin typeface="Times" pitchFamily="18" charset="0"/>
              </a:rPr>
              <a:t> ppp	</a:t>
            </a:r>
            <a:r>
              <a:rPr lang="en-US" sz="1000">
                <a:solidFill>
                  <a:srgbClr val="FF0000"/>
                </a:solidFill>
                <a:latin typeface="Times" pitchFamily="18" charset="0"/>
              </a:rPr>
              <a:t>72 x 10</a:t>
            </a:r>
            <a:r>
              <a:rPr lang="en-US" sz="1000" baseline="30000">
                <a:solidFill>
                  <a:srgbClr val="FF0000"/>
                </a:solidFill>
                <a:latin typeface="Times" pitchFamily="18" charset="0"/>
              </a:rPr>
              <a:t>12</a:t>
            </a:r>
            <a:r>
              <a:rPr lang="en-US" sz="1000">
                <a:solidFill>
                  <a:srgbClr val="FF0000"/>
                </a:solidFill>
                <a:latin typeface="Times" pitchFamily="18" charset="0"/>
              </a:rPr>
              <a:t> ppp	</a:t>
            </a:r>
            <a:r>
              <a:rPr lang="en-US" sz="1000">
                <a:latin typeface="Times" pitchFamily="18" charset="0"/>
              </a:rPr>
              <a:t>58 x 10</a:t>
            </a:r>
            <a:r>
              <a:rPr lang="en-US" sz="1000" baseline="30000">
                <a:latin typeface="Times" pitchFamily="18" charset="0"/>
              </a:rPr>
              <a:t>12</a:t>
            </a:r>
            <a:r>
              <a:rPr lang="en-US" sz="1000">
                <a:latin typeface="Times" pitchFamily="18" charset="0"/>
              </a:rPr>
              <a:t> ppp	</a:t>
            </a:r>
            <a:r>
              <a:rPr lang="en-US" sz="1000">
                <a:solidFill>
                  <a:srgbClr val="FF0000"/>
                </a:solidFill>
                <a:latin typeface="Times" pitchFamily="18" charset="0"/>
              </a:rPr>
              <a:t>61 x 10</a:t>
            </a:r>
            <a:r>
              <a:rPr lang="en-US" sz="1000" baseline="30000">
                <a:solidFill>
                  <a:srgbClr val="FF0000"/>
                </a:solidFill>
                <a:latin typeface="Times" pitchFamily="18" charset="0"/>
              </a:rPr>
              <a:t>12</a:t>
            </a:r>
            <a:r>
              <a:rPr lang="en-US" sz="1000">
                <a:solidFill>
                  <a:srgbClr val="FF0000"/>
                </a:solidFill>
                <a:latin typeface="Times" pitchFamily="18" charset="0"/>
              </a:rPr>
              <a:t> ppp 	63 x 10</a:t>
            </a:r>
            <a:r>
              <a:rPr lang="en-US" sz="1000" baseline="30000">
                <a:solidFill>
                  <a:srgbClr val="FF0000"/>
                </a:solidFill>
                <a:latin typeface="Times" pitchFamily="18" charset="0"/>
              </a:rPr>
              <a:t>12</a:t>
            </a:r>
            <a:r>
              <a:rPr lang="en-US" sz="1000">
                <a:solidFill>
                  <a:srgbClr val="FF0000"/>
                </a:solidFill>
                <a:latin typeface="Times" pitchFamily="18" charset="0"/>
              </a:rPr>
              <a:t> ppp 	76 x 10</a:t>
            </a:r>
            <a:r>
              <a:rPr lang="en-US" sz="1000" baseline="30000">
                <a:solidFill>
                  <a:srgbClr val="FF0000"/>
                </a:solidFill>
                <a:latin typeface="Times" pitchFamily="18" charset="0"/>
              </a:rPr>
              <a:t>12</a:t>
            </a:r>
            <a:r>
              <a:rPr lang="en-US" sz="1000">
                <a:solidFill>
                  <a:srgbClr val="FF0000"/>
                </a:solidFill>
                <a:latin typeface="Times" pitchFamily="18" charset="0"/>
              </a:rPr>
              <a:t> ppp </a:t>
            </a:r>
          </a:p>
          <a:p>
            <a:pPr eaLnBrk="0" hangingPunct="0"/>
            <a:r>
              <a:rPr lang="en-US" sz="1000">
                <a:latin typeface="Times" pitchFamily="18" charset="0"/>
              </a:rPr>
              <a:t>Total protons accelerated	0.9 x 10</a:t>
            </a:r>
            <a:r>
              <a:rPr lang="en-US" sz="1000" baseline="30000">
                <a:latin typeface="Times" pitchFamily="18" charset="0"/>
              </a:rPr>
              <a:t>20</a:t>
            </a:r>
            <a:r>
              <a:rPr lang="en-US" sz="1000">
                <a:latin typeface="Times" pitchFamily="18" charset="0"/>
              </a:rPr>
              <a:t> 	0.4 x 10</a:t>
            </a:r>
            <a:r>
              <a:rPr lang="en-US" sz="1000" baseline="30000">
                <a:latin typeface="Times" pitchFamily="18" charset="0"/>
              </a:rPr>
              <a:t>20</a:t>
            </a:r>
            <a:r>
              <a:rPr lang="en-US" sz="1000">
                <a:latin typeface="Times" pitchFamily="18" charset="0"/>
              </a:rPr>
              <a:t> 	0.1 x 10</a:t>
            </a:r>
            <a:r>
              <a:rPr lang="en-US" sz="1000" baseline="30000">
                <a:latin typeface="Times" pitchFamily="18" charset="0"/>
              </a:rPr>
              <a:t>20</a:t>
            </a:r>
            <a:r>
              <a:rPr lang="en-US" sz="1000">
                <a:latin typeface="Times" pitchFamily="18" charset="0"/>
              </a:rPr>
              <a:t>	0.9 x 10</a:t>
            </a:r>
            <a:r>
              <a:rPr lang="en-US" sz="1000" baseline="30000">
                <a:latin typeface="Times" pitchFamily="18" charset="0"/>
              </a:rPr>
              <a:t>20</a:t>
            </a:r>
            <a:r>
              <a:rPr lang="en-US" sz="1000">
                <a:latin typeface="Times" pitchFamily="18" charset="0"/>
              </a:rPr>
              <a:t>	0.4 x 10</a:t>
            </a:r>
            <a:r>
              <a:rPr lang="en-US" sz="1000" baseline="30000">
                <a:latin typeface="Times" pitchFamily="18" charset="0"/>
              </a:rPr>
              <a:t>20</a:t>
            </a:r>
            <a:r>
              <a:rPr lang="en-US" sz="1000">
                <a:latin typeface="Times" pitchFamily="18" charset="0"/>
              </a:rPr>
              <a:t>	0.5 x 10</a:t>
            </a:r>
            <a:r>
              <a:rPr lang="en-US" sz="1000" baseline="30000">
                <a:latin typeface="Times" pitchFamily="18" charset="0"/>
              </a:rPr>
              <a:t>20	 </a:t>
            </a:r>
            <a:r>
              <a:rPr lang="en-US" sz="1000">
                <a:latin typeface="Times" pitchFamily="18" charset="0"/>
              </a:rPr>
              <a:t>0.6 x 10</a:t>
            </a:r>
            <a:r>
              <a:rPr lang="en-US" sz="1000" baseline="30000">
                <a:latin typeface="Times" pitchFamily="18" charset="0"/>
              </a:rPr>
              <a:t>20	</a:t>
            </a:r>
            <a:r>
              <a:rPr lang="en-US" sz="1000">
                <a:latin typeface="Times" pitchFamily="18" charset="0"/>
              </a:rPr>
              <a:t>0.7 x 10</a:t>
            </a:r>
            <a:r>
              <a:rPr lang="en-US" sz="1000" baseline="30000">
                <a:latin typeface="Times" pitchFamily="18" charset="0"/>
              </a:rPr>
              <a:t>20</a:t>
            </a:r>
          </a:p>
          <a:p>
            <a:pPr eaLnBrk="0" hangingPunct="0"/>
            <a:endParaRPr lang="en-US" sz="1000" baseline="30000">
              <a:latin typeface="Times" pitchFamily="18" charset="0"/>
            </a:endParaRPr>
          </a:p>
          <a:p>
            <a:pPr eaLnBrk="0" hangingPunct="0"/>
            <a:r>
              <a:rPr lang="en-US" sz="1000">
                <a:latin typeface="Times" pitchFamily="18" charset="0"/>
              </a:rPr>
              <a:t>Spill Length/Cycle Time	1.6 sec/3.6 sec	1.6 sec/3.6 sec		2.8 sec/5.1 sec				2.4 sec/5.4 sec</a:t>
            </a:r>
          </a:p>
          <a:p>
            <a:pPr eaLnBrk="0" hangingPunct="0"/>
            <a:r>
              <a:rPr lang="en-US" sz="1000">
                <a:latin typeface="Times" pitchFamily="18" charset="0"/>
              </a:rPr>
              <a:t>     -&gt;  Duty Cycle	44%	44%		</a:t>
            </a:r>
            <a:r>
              <a:rPr lang="en-US" sz="1000">
                <a:solidFill>
                  <a:srgbClr val="FF0000"/>
                </a:solidFill>
                <a:latin typeface="Times" pitchFamily="18" charset="0"/>
              </a:rPr>
              <a:t>55%</a:t>
            </a:r>
            <a:r>
              <a:rPr lang="en-US" sz="1000">
                <a:latin typeface="Times" pitchFamily="18" charset="0"/>
              </a:rPr>
              <a:t> </a:t>
            </a:r>
            <a:r>
              <a:rPr lang="en-US" sz="1000">
                <a:solidFill>
                  <a:srgbClr val="FF0000"/>
                </a:solidFill>
                <a:latin typeface="Times" pitchFamily="18" charset="0"/>
              </a:rPr>
              <a:t>				</a:t>
            </a:r>
            <a:r>
              <a:rPr lang="en-US" sz="1000">
                <a:solidFill>
                  <a:schemeClr val="tx2"/>
                </a:solidFill>
                <a:latin typeface="Times" pitchFamily="18" charset="0"/>
              </a:rPr>
              <a:t>44%</a:t>
            </a:r>
          </a:p>
          <a:p>
            <a:pPr eaLnBrk="0" hangingPunct="0"/>
            <a:endParaRPr lang="en-US" sz="1000">
              <a:solidFill>
                <a:srgbClr val="FF0000"/>
              </a:solidFill>
              <a:latin typeface="Times" pitchFamily="18" charset="0"/>
            </a:endParaRPr>
          </a:p>
          <a:p>
            <a:pPr eaLnBrk="0" hangingPunct="0"/>
            <a:r>
              <a:rPr lang="en-US" sz="1000">
                <a:latin typeface="Times" pitchFamily="18" charset="0"/>
              </a:rPr>
              <a:t>Spill Structure Modulation</a:t>
            </a:r>
          </a:p>
          <a:p>
            <a:pPr eaLnBrk="0" hangingPunct="0"/>
            <a:r>
              <a:rPr lang="en-US" sz="1000">
                <a:latin typeface="Times" pitchFamily="18" charset="0"/>
              </a:rPr>
              <a:t>(peak-average) /average	20%	20%		20%				20%</a:t>
            </a:r>
          </a:p>
          <a:p>
            <a:pPr eaLnBrk="0" hangingPunct="0"/>
            <a:endParaRPr lang="en-US" sz="1000">
              <a:latin typeface="Times" pitchFamily="18" charset="0"/>
            </a:endParaRPr>
          </a:p>
          <a:p>
            <a:pPr eaLnBrk="0" hangingPunct="0"/>
            <a:r>
              <a:rPr lang="en-US" sz="1000">
                <a:latin typeface="Times" pitchFamily="18" charset="0"/>
              </a:rPr>
              <a:t>Average Availability</a:t>
            </a:r>
          </a:p>
          <a:p>
            <a:pPr eaLnBrk="0" hangingPunct="0"/>
            <a:r>
              <a:rPr lang="en-US" sz="1000">
                <a:latin typeface="Times" pitchFamily="18" charset="0"/>
              </a:rPr>
              <a:t>/Best Week	76% / 92%	71% / 79%	58 % / 67 %	71% / 88%	55 % / 83 %	74 % / 87 %	83 % / 88 %	85 % / </a:t>
            </a:r>
            <a:r>
              <a:rPr lang="en-US" sz="1000">
                <a:solidFill>
                  <a:srgbClr val="FF0000"/>
                </a:solidFill>
                <a:latin typeface="Times" pitchFamily="18" charset="0"/>
              </a:rPr>
              <a:t>97 %</a:t>
            </a:r>
          </a:p>
          <a:p>
            <a:pPr eaLnBrk="0" hangingPunct="0"/>
            <a:endParaRPr lang="en-US" sz="1000">
              <a:latin typeface="Times" pitchFamily="18" charset="0"/>
            </a:endParaRPr>
          </a:p>
          <a:p>
            <a:pPr eaLnBrk="0" hangingPunct="0"/>
            <a:r>
              <a:rPr lang="en-US" sz="1000" b="1">
                <a:solidFill>
                  <a:srgbClr val="FF00FF"/>
                </a:solidFill>
                <a:latin typeface="Times" pitchFamily="18" charset="0"/>
              </a:rPr>
              <a:t>HEAVY ION  BEAM	Au	Au	Fe (NASA)	Au	Fe (NASA)	Fe (NASA)	Fe (NASA)	Fe (NASA)</a:t>
            </a:r>
          </a:p>
          <a:p>
            <a:pPr eaLnBrk="0" hangingPunct="0"/>
            <a:endParaRPr lang="en-US" sz="1000" b="1">
              <a:solidFill>
                <a:srgbClr val="FF00FF"/>
              </a:solidFill>
              <a:latin typeface="Times" pitchFamily="18" charset="0"/>
            </a:endParaRPr>
          </a:p>
          <a:p>
            <a:pPr eaLnBrk="0" hangingPunct="0"/>
            <a:r>
              <a:rPr lang="en-US" sz="1000">
                <a:latin typeface="Times" pitchFamily="18" charset="0"/>
              </a:rPr>
              <a:t>Beam Energy /nucleon	11 </a:t>
            </a:r>
            <a:r>
              <a:rPr lang="en-US" sz="1000">
                <a:solidFill>
                  <a:srgbClr val="FF0000"/>
                </a:solidFill>
                <a:latin typeface="Times" pitchFamily="18" charset="0"/>
              </a:rPr>
              <a:t>/ 4 / 2</a:t>
            </a:r>
            <a:r>
              <a:rPr lang="en-US" sz="1000">
                <a:latin typeface="Times" pitchFamily="18" charset="0"/>
              </a:rPr>
              <a:t> GeV	11 </a:t>
            </a:r>
            <a:r>
              <a:rPr lang="en-US" sz="1000">
                <a:solidFill>
                  <a:srgbClr val="FF0000"/>
                </a:solidFill>
                <a:latin typeface="Times" pitchFamily="18" charset="0"/>
              </a:rPr>
              <a:t>/ 8 / 6</a:t>
            </a:r>
            <a:r>
              <a:rPr lang="en-US" sz="1000">
                <a:latin typeface="Times" pitchFamily="18" charset="0"/>
              </a:rPr>
              <a:t> GeV	1.0 / 0.6 GeV	11 GeV	1.0 / 0.6 GeV	1.0 GeV	1.0 GeV	1.0 GeV</a:t>
            </a:r>
          </a:p>
          <a:p>
            <a:pPr eaLnBrk="0" hangingPunct="0"/>
            <a:r>
              <a:rPr lang="en-US" sz="1000">
                <a:latin typeface="Times" pitchFamily="18" charset="0"/>
              </a:rPr>
              <a:t>Peak Beam Intensity	4 x 10</a:t>
            </a:r>
            <a:r>
              <a:rPr lang="en-US" sz="1000" baseline="30000">
                <a:latin typeface="Times" pitchFamily="18" charset="0"/>
              </a:rPr>
              <a:t>8</a:t>
            </a:r>
            <a:r>
              <a:rPr lang="en-US" sz="1000">
                <a:latin typeface="Times" pitchFamily="18" charset="0"/>
              </a:rPr>
              <a:t> Au/p 	</a:t>
            </a:r>
            <a:r>
              <a:rPr lang="en-US" sz="1000">
                <a:solidFill>
                  <a:srgbClr val="FF0000"/>
                </a:solidFill>
                <a:latin typeface="Times" pitchFamily="18" charset="0"/>
              </a:rPr>
              <a:t>17 x 10</a:t>
            </a:r>
            <a:r>
              <a:rPr lang="en-US" sz="1000" baseline="30000">
                <a:solidFill>
                  <a:srgbClr val="FF0000"/>
                </a:solidFill>
                <a:latin typeface="Times" pitchFamily="18" charset="0"/>
              </a:rPr>
              <a:t>8</a:t>
            </a:r>
            <a:r>
              <a:rPr lang="en-US" sz="1000">
                <a:solidFill>
                  <a:srgbClr val="FF0000"/>
                </a:solidFill>
                <a:latin typeface="Times" pitchFamily="18" charset="0"/>
              </a:rPr>
              <a:t> Au/p 	</a:t>
            </a:r>
            <a:r>
              <a:rPr lang="en-US" sz="1000">
                <a:latin typeface="Times" pitchFamily="18" charset="0"/>
              </a:rPr>
              <a:t>20 x 10</a:t>
            </a:r>
            <a:r>
              <a:rPr lang="en-US" sz="1000" baseline="30000">
                <a:latin typeface="Times" pitchFamily="18" charset="0"/>
              </a:rPr>
              <a:t>8</a:t>
            </a:r>
            <a:r>
              <a:rPr lang="en-US" sz="1000">
                <a:latin typeface="Times" pitchFamily="18" charset="0"/>
              </a:rPr>
              <a:t> Fe/p 	</a:t>
            </a:r>
            <a:r>
              <a:rPr lang="en-US" sz="1000">
                <a:solidFill>
                  <a:srgbClr val="FF0000"/>
                </a:solidFill>
                <a:latin typeface="Times" pitchFamily="18" charset="0"/>
              </a:rPr>
              <a:t>9 x 10</a:t>
            </a:r>
            <a:r>
              <a:rPr lang="en-US" sz="1000" baseline="30000">
                <a:solidFill>
                  <a:srgbClr val="FF0000"/>
                </a:solidFill>
                <a:latin typeface="Times" pitchFamily="18" charset="0"/>
              </a:rPr>
              <a:t>8</a:t>
            </a:r>
            <a:r>
              <a:rPr lang="en-US" sz="1000">
                <a:solidFill>
                  <a:srgbClr val="FF0000"/>
                </a:solidFill>
                <a:latin typeface="Times" pitchFamily="18" charset="0"/>
              </a:rPr>
              <a:t> Au/bunch	</a:t>
            </a:r>
            <a:r>
              <a:rPr lang="en-US" sz="1000">
                <a:latin typeface="Times" pitchFamily="18" charset="0"/>
              </a:rPr>
              <a:t>36 x 10</a:t>
            </a:r>
            <a:r>
              <a:rPr lang="en-US" sz="1000" baseline="30000">
                <a:latin typeface="Times" pitchFamily="18" charset="0"/>
              </a:rPr>
              <a:t>8</a:t>
            </a:r>
            <a:r>
              <a:rPr lang="en-US" sz="1000">
                <a:latin typeface="Times" pitchFamily="18" charset="0"/>
              </a:rPr>
              <a:t> Fe/p	17 x 10</a:t>
            </a:r>
            <a:r>
              <a:rPr lang="en-US" sz="1000" baseline="30000">
                <a:latin typeface="Times" pitchFamily="18" charset="0"/>
              </a:rPr>
              <a:t>8</a:t>
            </a:r>
            <a:r>
              <a:rPr lang="en-US" sz="1000">
                <a:latin typeface="Times" pitchFamily="18" charset="0"/>
              </a:rPr>
              <a:t> Fe/p	</a:t>
            </a:r>
            <a:r>
              <a:rPr lang="en-US" sz="1000">
                <a:solidFill>
                  <a:srgbClr val="FF0000"/>
                </a:solidFill>
                <a:latin typeface="Times" pitchFamily="18" charset="0"/>
              </a:rPr>
              <a:t>80 x 10</a:t>
            </a:r>
            <a:r>
              <a:rPr lang="en-US" sz="1000" baseline="30000">
                <a:solidFill>
                  <a:srgbClr val="FF0000"/>
                </a:solidFill>
                <a:latin typeface="Times" pitchFamily="18" charset="0"/>
              </a:rPr>
              <a:t>8</a:t>
            </a:r>
            <a:r>
              <a:rPr lang="en-US" sz="1000">
                <a:solidFill>
                  <a:srgbClr val="FF0000"/>
                </a:solidFill>
                <a:latin typeface="Times" pitchFamily="18" charset="0"/>
              </a:rPr>
              <a:t> Fe/p	</a:t>
            </a:r>
            <a:r>
              <a:rPr lang="en-US" sz="1000">
                <a:solidFill>
                  <a:schemeClr val="tx2"/>
                </a:solidFill>
                <a:latin typeface="Times" pitchFamily="18" charset="0"/>
              </a:rPr>
              <a:t>49 x 10</a:t>
            </a:r>
            <a:r>
              <a:rPr lang="en-US" sz="1000" baseline="30000">
                <a:solidFill>
                  <a:schemeClr val="tx2"/>
                </a:solidFill>
                <a:latin typeface="Times" pitchFamily="18" charset="0"/>
              </a:rPr>
              <a:t>8</a:t>
            </a:r>
            <a:r>
              <a:rPr lang="en-US" sz="1000">
                <a:solidFill>
                  <a:schemeClr val="tx2"/>
                </a:solidFill>
                <a:latin typeface="Times" pitchFamily="18" charset="0"/>
              </a:rPr>
              <a:t> Fe/p</a:t>
            </a:r>
          </a:p>
          <a:p>
            <a:pPr eaLnBrk="0" hangingPunct="0"/>
            <a:endParaRPr lang="en-US" sz="1000">
              <a:latin typeface="Times" pitchFamily="18" charset="0"/>
            </a:endParaRPr>
          </a:p>
          <a:p>
            <a:pPr eaLnBrk="0" hangingPunct="0"/>
            <a:r>
              <a:rPr lang="en-US" sz="1000">
                <a:latin typeface="Times" pitchFamily="18" charset="0"/>
              </a:rPr>
              <a:t>Spill Length/Cycle Time	1.4 sec/3.6 sec	1.5 sec/4.0 sec		1.2 sec/3.0 sec		0.9 sec/3.3 sec	0.9 sec/3.3 sec	0.9 sec/3.3 sec</a:t>
            </a:r>
          </a:p>
          <a:p>
            <a:pPr eaLnBrk="0" hangingPunct="0"/>
            <a:r>
              <a:rPr lang="en-US" sz="1000">
                <a:latin typeface="Times" pitchFamily="18" charset="0"/>
              </a:rPr>
              <a:t>     -&gt;  Duty Cycle	</a:t>
            </a:r>
            <a:r>
              <a:rPr lang="en-US" sz="1000">
                <a:solidFill>
                  <a:srgbClr val="FF0000"/>
                </a:solidFill>
                <a:latin typeface="Times" pitchFamily="18" charset="0"/>
              </a:rPr>
              <a:t>39%	</a:t>
            </a:r>
            <a:r>
              <a:rPr lang="en-US" sz="1000">
                <a:latin typeface="Times" pitchFamily="18" charset="0"/>
              </a:rPr>
              <a:t>38%		</a:t>
            </a:r>
            <a:r>
              <a:rPr lang="en-US" sz="1000">
                <a:solidFill>
                  <a:srgbClr val="FF0000"/>
                </a:solidFill>
                <a:latin typeface="Times" pitchFamily="18" charset="0"/>
              </a:rPr>
              <a:t>40 %		</a:t>
            </a:r>
            <a:r>
              <a:rPr lang="en-US" sz="1000">
                <a:latin typeface="Times" pitchFamily="18" charset="0"/>
              </a:rPr>
              <a:t>27%	27%	27%</a:t>
            </a:r>
            <a:endParaRPr lang="en-US" sz="1000">
              <a:solidFill>
                <a:srgbClr val="FF0000"/>
              </a:solidFill>
              <a:latin typeface="Times" pitchFamily="18" charset="0"/>
            </a:endParaRPr>
          </a:p>
          <a:p>
            <a:pPr eaLnBrk="0" hangingPunct="0"/>
            <a:endParaRPr lang="en-US" sz="1000">
              <a:solidFill>
                <a:srgbClr val="FF0000"/>
              </a:solidFill>
              <a:latin typeface="Times" pitchFamily="18" charset="0"/>
            </a:endParaRPr>
          </a:p>
          <a:p>
            <a:pPr eaLnBrk="0" hangingPunct="0"/>
            <a:r>
              <a:rPr lang="en-US" sz="1000">
                <a:latin typeface="Times" pitchFamily="18" charset="0"/>
              </a:rPr>
              <a:t>Spill Structure Modulation</a:t>
            </a:r>
          </a:p>
          <a:p>
            <a:pPr eaLnBrk="0" hangingPunct="0"/>
            <a:r>
              <a:rPr lang="en-US" sz="1000">
                <a:latin typeface="Times" pitchFamily="18" charset="0"/>
              </a:rPr>
              <a:t>(peak-average) /average	&lt;20%	&lt;20%		&lt;20%		&lt;20%	&lt;20%	&lt;20%</a:t>
            </a:r>
          </a:p>
          <a:p>
            <a:pPr eaLnBrk="0" hangingPunct="0"/>
            <a:endParaRPr lang="en-US" sz="1000">
              <a:latin typeface="Times" pitchFamily="18" charset="0"/>
            </a:endParaRPr>
          </a:p>
          <a:p>
            <a:pPr eaLnBrk="0" hangingPunct="0"/>
            <a:r>
              <a:rPr lang="en-US" sz="1000">
                <a:latin typeface="Times" pitchFamily="18" charset="0"/>
              </a:rPr>
              <a:t>Average Availability	80%	82 %	96 %	81 %	90 %	90 %	</a:t>
            </a:r>
            <a:r>
              <a:rPr lang="en-US" sz="1000">
                <a:solidFill>
                  <a:srgbClr val="FF0000"/>
                </a:solidFill>
                <a:latin typeface="Times" pitchFamily="18" charset="0"/>
              </a:rPr>
              <a:t>97 %	</a:t>
            </a:r>
            <a:r>
              <a:rPr lang="en-US" sz="1000">
                <a:solidFill>
                  <a:schemeClr val="tx2"/>
                </a:solidFill>
                <a:latin typeface="Times" pitchFamily="18" charset="0"/>
              </a:rPr>
              <a:t>84 %</a:t>
            </a:r>
          </a:p>
          <a:p>
            <a:pPr eaLnBrk="0" hangingPunct="0"/>
            <a:endParaRPr lang="en-US" sz="1000">
              <a:solidFill>
                <a:schemeClr val="tx2"/>
              </a:solidFill>
              <a:latin typeface="Times" pitchFamily="18" charset="0"/>
            </a:endParaRPr>
          </a:p>
          <a:p>
            <a:pPr eaLnBrk="0" hangingPunct="0"/>
            <a:r>
              <a:rPr lang="en-US" sz="1000">
                <a:solidFill>
                  <a:schemeClr val="tx2"/>
                </a:solidFill>
                <a:latin typeface="Times" pitchFamily="18" charset="0"/>
              </a:rPr>
              <a:t>							           * Westinghouse </a:t>
            </a:r>
          </a:p>
          <a:p>
            <a:pPr eaLnBrk="0" hangingPunct="0"/>
            <a:r>
              <a:rPr lang="en-US" sz="1000">
                <a:solidFill>
                  <a:schemeClr val="tx2"/>
                </a:solidFill>
                <a:latin typeface="Times" pitchFamily="18" charset="0"/>
              </a:rPr>
              <a:t>							              Motor  Generator</a:t>
            </a:r>
          </a:p>
          <a:p>
            <a:pPr eaLnBrk="0" hangingPunct="0"/>
            <a:endParaRPr lang="en-US" sz="1000">
              <a:latin typeface="Times New Roman" pitchFamily="18" charset="0"/>
            </a:endParaRPr>
          </a:p>
          <a:p>
            <a:pPr eaLnBrk="0" hangingPunct="0"/>
            <a:endParaRPr lang="en-US" sz="1000">
              <a:latin typeface="Times New Roman" pitchFamily="18" charset="0"/>
            </a:endParaRPr>
          </a:p>
          <a:p>
            <a:pPr eaLnBrk="0" hangingPunct="0"/>
            <a:endParaRPr lang="en-US" sz="1000">
              <a:latin typeface="Times New Roman" pitchFamily="18" charset="0"/>
            </a:endParaRPr>
          </a:p>
        </p:txBody>
      </p:sp>
      <p:sp>
        <p:nvSpPr>
          <p:cNvPr id="50180" name="Rectangle 4"/>
          <p:cNvSpPr>
            <a:spLocks noChangeArrowheads="1"/>
          </p:cNvSpPr>
          <p:nvPr/>
        </p:nvSpPr>
        <p:spPr bwMode="auto">
          <a:xfrm>
            <a:off x="2487613" y="422275"/>
            <a:ext cx="4392612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/>
            <a:r>
              <a:rPr lang="en-US" sz="4000">
                <a:solidFill>
                  <a:srgbClr val="0066FF"/>
                </a:solidFill>
              </a:rPr>
              <a:t>AGS performance</a:t>
            </a:r>
          </a:p>
        </p:txBody>
      </p:sp>
      <p:sp>
        <p:nvSpPr>
          <p:cNvPr id="50181" name="Text Box 5"/>
          <p:cNvSpPr txBox="1">
            <a:spLocks noChangeArrowheads="1"/>
          </p:cNvSpPr>
          <p:nvPr/>
        </p:nvSpPr>
        <p:spPr bwMode="auto">
          <a:xfrm>
            <a:off x="7223125" y="641350"/>
            <a:ext cx="8223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1600">
                <a:latin typeface="Arial Narrow" pitchFamily="34" charset="0"/>
              </a:rPr>
              <a:t>T. Roser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08293-46EA-4743-9DC1-EA05268FDD08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4/19/2013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338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9600" y="228600"/>
            <a:ext cx="77015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1E5, 95 GeV protons on 5mm wide x 3.8 mm high x 60 mm long platinum target </a:t>
            </a:r>
          </a:p>
          <a:p>
            <a:r>
              <a:rPr lang="en-US" dirty="0" smtClean="0"/>
              <a:t>200 mm radius detector 200 mm d/s </a:t>
            </a:r>
            <a:r>
              <a:rPr lang="en-US" dirty="0" err="1" smtClean="0"/>
              <a:t>tgt</a:t>
            </a:r>
            <a:r>
              <a:rPr lang="en-US" dirty="0" smtClean="0"/>
              <a:t> center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45771" y="6204259"/>
            <a:ext cx="13227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G4beamline</a:t>
            </a:r>
            <a:endParaRPr lang="en-US" dirty="0"/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909638"/>
            <a:ext cx="8458200" cy="503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08293-46EA-4743-9DC1-EA05268FDD08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4/19/2013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352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9600" y="228600"/>
            <a:ext cx="77015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1E5, 95 GeV protons on 5mm wide x 3.8 mm high x 60 mm long platinum target </a:t>
            </a:r>
          </a:p>
          <a:p>
            <a:r>
              <a:rPr lang="en-US" dirty="0" smtClean="0"/>
              <a:t>200 mm radius detector 200 mm d/s </a:t>
            </a:r>
            <a:r>
              <a:rPr lang="en-US" dirty="0" err="1" smtClean="0"/>
              <a:t>tgt</a:t>
            </a:r>
            <a:r>
              <a:rPr lang="en-US" dirty="0" smtClean="0"/>
              <a:t> center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45771" y="6204259"/>
            <a:ext cx="13227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G4beamline</a:t>
            </a:r>
            <a:endParaRPr lang="en-US" dirty="0"/>
          </a:p>
        </p:txBody>
      </p:sp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8" y="890588"/>
            <a:ext cx="8582025" cy="507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08293-46EA-4743-9DC1-EA05268FDD08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4/19/2013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058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9600" y="228600"/>
            <a:ext cx="77015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1E5, 95 GeV protons on 5mm wide x 3.8 mm high x 60 mm long platinum target </a:t>
            </a:r>
          </a:p>
          <a:p>
            <a:r>
              <a:rPr lang="en-US" dirty="0" smtClean="0"/>
              <a:t>200 mm radius detector 200 mm d/s </a:t>
            </a:r>
            <a:r>
              <a:rPr lang="en-US" dirty="0" err="1" smtClean="0"/>
              <a:t>tgt</a:t>
            </a:r>
            <a:r>
              <a:rPr lang="en-US" dirty="0" smtClean="0"/>
              <a:t> center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45771" y="6204259"/>
            <a:ext cx="13227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G4beamline</a:t>
            </a:r>
            <a:endParaRPr lang="en-US" dirty="0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871538"/>
            <a:ext cx="8648700" cy="511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08293-46EA-4743-9DC1-EA05268FDD08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4/19/2013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77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405202"/>
            <a:ext cx="3962400" cy="3376598"/>
          </a:xfrm>
        </p:spPr>
        <p:txBody>
          <a:bodyPr>
            <a:normAutofit fontScale="92500" lnSpcReduction="20000"/>
          </a:bodyPr>
          <a:lstStyle/>
          <a:p>
            <a:r>
              <a:rPr lang="en-US" sz="1600" b="1" dirty="0" smtClean="0"/>
              <a:t>Maximum Momentum</a:t>
            </a:r>
            <a:r>
              <a:rPr lang="en-US" sz="1600" dirty="0" smtClean="0"/>
              <a:t>: 830 MeV/c </a:t>
            </a:r>
          </a:p>
          <a:p>
            <a:r>
              <a:rPr lang="en-US" sz="1600" b="1" dirty="0" smtClean="0"/>
              <a:t>Length</a:t>
            </a:r>
            <a:r>
              <a:rPr lang="en-US" sz="1600" dirty="0" smtClean="0"/>
              <a:t>: 19.6 meters </a:t>
            </a:r>
          </a:p>
          <a:p>
            <a:r>
              <a:rPr lang="en-US" sz="1600" b="1" dirty="0" smtClean="0"/>
              <a:t>Angular acceptance</a:t>
            </a:r>
            <a:r>
              <a:rPr lang="en-US" sz="1600" dirty="0" smtClean="0"/>
              <a:t>: 12 </a:t>
            </a:r>
            <a:r>
              <a:rPr lang="en-US" sz="1600" dirty="0" err="1" smtClean="0"/>
              <a:t>msr</a:t>
            </a:r>
            <a:r>
              <a:rPr lang="en-US" sz="1600" dirty="0" smtClean="0"/>
              <a:t> </a:t>
            </a:r>
          </a:p>
          <a:p>
            <a:r>
              <a:rPr lang="en-US" sz="1600" b="1" dirty="0" smtClean="0"/>
              <a:t>Momentum acceptance</a:t>
            </a:r>
            <a:r>
              <a:rPr lang="en-US" sz="1600" dirty="0" smtClean="0"/>
              <a:t>: 4% </a:t>
            </a:r>
            <a:r>
              <a:rPr lang="en-US" sz="1600" dirty="0" err="1" smtClean="0"/>
              <a:t>fwhm</a:t>
            </a:r>
            <a:r>
              <a:rPr lang="en-US" sz="1600" dirty="0" smtClean="0"/>
              <a:t> </a:t>
            </a:r>
          </a:p>
          <a:p>
            <a:r>
              <a:rPr lang="en-US" sz="1600" b="1" dirty="0" smtClean="0"/>
              <a:t>Beam Optics</a:t>
            </a:r>
            <a:r>
              <a:rPr lang="en-US" sz="1600" dirty="0" smtClean="0"/>
              <a:t>: Corrected to third order </a:t>
            </a:r>
          </a:p>
          <a:p>
            <a:r>
              <a:rPr lang="en-US" sz="1600" b="1" dirty="0" smtClean="0"/>
              <a:t>Movable Collimators</a:t>
            </a:r>
            <a:r>
              <a:rPr lang="en-US" sz="1600" dirty="0" smtClean="0"/>
              <a:t>: </a:t>
            </a:r>
          </a:p>
          <a:p>
            <a:pPr lvl="1"/>
            <a:r>
              <a:rPr lang="en-US" sz="1600" dirty="0" smtClean="0"/>
              <a:t>4Jaw Theta-Phi Collimator </a:t>
            </a:r>
          </a:p>
          <a:p>
            <a:pPr lvl="1"/>
            <a:r>
              <a:rPr lang="en-US" sz="1600" dirty="0" smtClean="0"/>
              <a:t>Horizontal Momentum Collimator </a:t>
            </a:r>
          </a:p>
          <a:p>
            <a:pPr lvl="1"/>
            <a:r>
              <a:rPr lang="en-US" sz="1600" dirty="0" smtClean="0"/>
              <a:t>Two Vertical Collimators (Mass Slits) </a:t>
            </a:r>
          </a:p>
          <a:p>
            <a:pPr lvl="1"/>
            <a:r>
              <a:rPr lang="en-US" sz="1600" dirty="0" smtClean="0"/>
              <a:t>Second horizontal collimator at achromatic focus 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3405202"/>
            <a:ext cx="4038600" cy="3300398"/>
          </a:xfrm>
        </p:spPr>
        <p:txBody>
          <a:bodyPr>
            <a:normAutofit fontScale="92500" lnSpcReduction="20000"/>
          </a:bodyPr>
          <a:lstStyle/>
          <a:p>
            <a:r>
              <a:rPr lang="en-US" sz="1600" b="1" dirty="0" smtClean="0"/>
              <a:t>Electrostatic Separators</a:t>
            </a:r>
            <a:r>
              <a:rPr lang="en-US" sz="1600" dirty="0" smtClean="0"/>
              <a:t>: </a:t>
            </a:r>
          </a:p>
          <a:p>
            <a:pPr lvl="1"/>
            <a:r>
              <a:rPr lang="en-US" sz="1600" dirty="0" smtClean="0"/>
              <a:t>Two Stage Separation </a:t>
            </a:r>
          </a:p>
          <a:p>
            <a:pPr lvl="1"/>
            <a:r>
              <a:rPr lang="en-US" sz="1600" dirty="0" smtClean="0"/>
              <a:t>&lt; 625kV, 12.7 cm gap x 2.0 meter - #1 </a:t>
            </a:r>
          </a:p>
          <a:p>
            <a:pPr lvl="1"/>
            <a:r>
              <a:rPr lang="en-US" sz="1600" dirty="0" smtClean="0"/>
              <a:t>&lt; 560kV, 10.2 cm gap x 2.0 meter - #2 </a:t>
            </a:r>
          </a:p>
          <a:p>
            <a:r>
              <a:rPr lang="en-US" sz="1600" b="1" dirty="0" smtClean="0"/>
              <a:t>Target</a:t>
            </a:r>
            <a:r>
              <a:rPr lang="en-US" sz="1600" dirty="0" smtClean="0"/>
              <a:t>: - 2001-2002 </a:t>
            </a:r>
          </a:p>
          <a:p>
            <a:pPr lvl="1"/>
            <a:r>
              <a:rPr lang="en-US" sz="1600" dirty="0" smtClean="0"/>
              <a:t>6 cm long platinum silver soldered to </a:t>
            </a:r>
          </a:p>
          <a:p>
            <a:pPr lvl="1"/>
            <a:r>
              <a:rPr lang="en-US" sz="1600" dirty="0" smtClean="0"/>
              <a:t>water cooled copper base </a:t>
            </a:r>
          </a:p>
          <a:p>
            <a:pPr lvl="1"/>
            <a:r>
              <a:rPr lang="en-US" sz="1600" dirty="0" smtClean="0"/>
              <a:t>Maximum ~30 x 10</a:t>
            </a:r>
            <a:r>
              <a:rPr lang="en-US" sz="1600" baseline="30000" dirty="0" smtClean="0"/>
              <a:t>12</a:t>
            </a:r>
            <a:r>
              <a:rPr lang="en-US" sz="1600" dirty="0" smtClean="0"/>
              <a:t> per second during spill </a:t>
            </a:r>
          </a:p>
          <a:p>
            <a:r>
              <a:rPr lang="en-US" sz="1600" b="1" dirty="0" smtClean="0"/>
              <a:t>Production Angle</a:t>
            </a:r>
            <a:r>
              <a:rPr lang="en-US" sz="1600" dirty="0" smtClean="0"/>
              <a:t>: 0 degrees </a:t>
            </a:r>
          </a:p>
          <a:p>
            <a:r>
              <a:rPr lang="en-US" sz="1600" b="1" dirty="0" smtClean="0"/>
              <a:t>Particle Flux </a:t>
            </a:r>
            <a:r>
              <a:rPr lang="en-US" sz="1600" dirty="0" smtClean="0"/>
              <a:t>(per 10</a:t>
            </a:r>
            <a:r>
              <a:rPr lang="en-US" sz="1600" baseline="30000" dirty="0" smtClean="0"/>
              <a:t>13</a:t>
            </a:r>
            <a:r>
              <a:rPr lang="en-US" sz="1600" dirty="0" smtClean="0"/>
              <a:t>, 22 GeV/c protons on target): </a:t>
            </a:r>
          </a:p>
          <a:p>
            <a:pPr lvl="1"/>
            <a:r>
              <a:rPr lang="en-US" sz="1600" dirty="0" smtClean="0"/>
              <a:t>710 MeV/c positive </a:t>
            </a:r>
            <a:r>
              <a:rPr lang="en-US" sz="1600" dirty="0" err="1" smtClean="0"/>
              <a:t>kaons</a:t>
            </a:r>
            <a:r>
              <a:rPr lang="en-US" sz="1600" dirty="0" smtClean="0"/>
              <a:t> – 2.0 x 10</a:t>
            </a:r>
            <a:r>
              <a:rPr lang="en-US" sz="1600" baseline="30000" dirty="0" smtClean="0"/>
              <a:t>6</a:t>
            </a:r>
            <a:r>
              <a:rPr lang="en-US" sz="1600" dirty="0" smtClean="0"/>
              <a:t> with 3:1 </a:t>
            </a:r>
            <a:r>
              <a:rPr lang="en-US" sz="1600" dirty="0" smtClean="0">
                <a:latin typeface="Symbol" pitchFamily="18" charset="2"/>
              </a:rPr>
              <a:t>p</a:t>
            </a:r>
            <a:r>
              <a:rPr lang="en-US" sz="1600" dirty="0" smtClean="0"/>
              <a:t>/k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8" y="152400"/>
            <a:ext cx="8337755" cy="3252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733800" y="53459"/>
            <a:ext cx="2434641" cy="369332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LESBIII (E494 beam line)</a:t>
            </a:r>
            <a:endParaRPr lang="en-US" dirty="0"/>
          </a:p>
        </p:txBody>
      </p:sp>
      <p:grpSp>
        <p:nvGrpSpPr>
          <p:cNvPr id="22" name="Group 21"/>
          <p:cNvGrpSpPr/>
          <p:nvPr/>
        </p:nvGrpSpPr>
        <p:grpSpPr>
          <a:xfrm>
            <a:off x="371473" y="152400"/>
            <a:ext cx="8347280" cy="2769401"/>
            <a:chOff x="371473" y="152400"/>
            <a:chExt cx="8347280" cy="2769401"/>
          </a:xfrm>
        </p:grpSpPr>
        <p:sp>
          <p:nvSpPr>
            <p:cNvPr id="7" name="Oval 6"/>
            <p:cNvSpPr/>
            <p:nvPr/>
          </p:nvSpPr>
          <p:spPr>
            <a:xfrm>
              <a:off x="8077200" y="1295400"/>
              <a:ext cx="641553" cy="483401"/>
            </a:xfrm>
            <a:prstGeom prst="ellipse">
              <a:avLst/>
            </a:prstGeom>
            <a:noFill/>
            <a:ln w="508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3908322" y="2438400"/>
              <a:ext cx="641553" cy="483401"/>
            </a:xfrm>
            <a:prstGeom prst="ellipse">
              <a:avLst/>
            </a:prstGeom>
            <a:noFill/>
            <a:ln w="508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4191000" y="2057400"/>
              <a:ext cx="641553" cy="483401"/>
            </a:xfrm>
            <a:prstGeom prst="ellipse">
              <a:avLst/>
            </a:prstGeom>
            <a:noFill/>
            <a:ln w="508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057400" y="2438399"/>
              <a:ext cx="1447800" cy="483401"/>
            </a:xfrm>
            <a:prstGeom prst="ellipse">
              <a:avLst/>
            </a:prstGeom>
            <a:noFill/>
            <a:ln w="508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6781800" y="609600"/>
              <a:ext cx="641553" cy="483401"/>
            </a:xfrm>
            <a:prstGeom prst="ellipse">
              <a:avLst/>
            </a:prstGeom>
            <a:noFill/>
            <a:ln w="508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371473" y="152400"/>
              <a:ext cx="641553" cy="483401"/>
            </a:xfrm>
            <a:prstGeom prst="ellipse">
              <a:avLst/>
            </a:prstGeom>
            <a:noFill/>
            <a:ln w="508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013026" y="209434"/>
              <a:ext cx="23555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=adjustable collimators</a:t>
              </a:r>
              <a:endParaRPr lang="en-US" dirty="0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3698776" y="496145"/>
            <a:ext cx="1702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EXB </a:t>
            </a:r>
            <a:r>
              <a:rPr lang="en-US" dirty="0" err="1" smtClean="0"/>
              <a:t>Wein</a:t>
            </a:r>
            <a:r>
              <a:rPr lang="en-US" dirty="0" smtClean="0"/>
              <a:t> Filters</a:t>
            </a:r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2937241" y="851300"/>
            <a:ext cx="1078184" cy="685800"/>
          </a:xfrm>
          <a:prstGeom prst="straightConnector1">
            <a:avLst/>
          </a:prstGeom>
          <a:ln w="317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4671374" y="865477"/>
            <a:ext cx="772495" cy="671623"/>
          </a:xfrm>
          <a:prstGeom prst="straightConnector1">
            <a:avLst/>
          </a:prstGeom>
          <a:ln w="317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08293-46EA-4743-9DC1-EA05268FDD08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4/19/2013</a:t>
            </a:r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684623" y="2634734"/>
            <a:ext cx="655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/>
              <a:t>i</a:t>
            </a:r>
            <a:r>
              <a:rPr lang="en-US" u="sng" dirty="0" smtClean="0"/>
              <a:t>n air</a:t>
            </a:r>
            <a:endParaRPr lang="en-US" u="sng" dirty="0"/>
          </a:p>
        </p:txBody>
      </p:sp>
      <p:cxnSp>
        <p:nvCxnSpPr>
          <p:cNvPr id="21" name="Straight Arrow Connector 20"/>
          <p:cNvCxnSpPr>
            <a:stCxn id="11" idx="0"/>
          </p:cNvCxnSpPr>
          <p:nvPr/>
        </p:nvCxnSpPr>
        <p:spPr>
          <a:xfrm flipV="1">
            <a:off x="7012598" y="1878800"/>
            <a:ext cx="2404" cy="75593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1" idx="0"/>
          </p:cNvCxnSpPr>
          <p:nvPr/>
        </p:nvCxnSpPr>
        <p:spPr>
          <a:xfrm>
            <a:off x="7012598" y="2634734"/>
            <a:ext cx="1380035" cy="8226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015424" y="824868"/>
            <a:ext cx="655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/>
              <a:t>i</a:t>
            </a:r>
            <a:r>
              <a:rPr lang="en-US" u="sng" dirty="0" smtClean="0"/>
              <a:t>n air</a:t>
            </a:r>
            <a:endParaRPr lang="en-US" u="sng" dirty="0"/>
          </a:p>
        </p:txBody>
      </p:sp>
      <p:cxnSp>
        <p:nvCxnSpPr>
          <p:cNvPr id="29" name="Straight Arrow Connector 28"/>
          <p:cNvCxnSpPr>
            <a:stCxn id="25" idx="2"/>
          </p:cNvCxnSpPr>
          <p:nvPr/>
        </p:nvCxnSpPr>
        <p:spPr>
          <a:xfrm flipH="1">
            <a:off x="4343398" y="1194200"/>
            <a:ext cx="1" cy="3429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25" idx="2"/>
          </p:cNvCxnSpPr>
          <p:nvPr/>
        </p:nvCxnSpPr>
        <p:spPr>
          <a:xfrm>
            <a:off x="4343399" y="1194200"/>
            <a:ext cx="76201" cy="3429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7528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66800" y="228600"/>
            <a:ext cx="75251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Longitudal acceptance for LESBIII for 800 MeV/c </a:t>
            </a:r>
            <a:r>
              <a:rPr lang="en-US" sz="2000" dirty="0" err="1" smtClean="0"/>
              <a:t>kaons</a:t>
            </a:r>
            <a:r>
              <a:rPr lang="en-US" sz="2000" dirty="0" smtClean="0"/>
              <a:t> and </a:t>
            </a:r>
            <a:r>
              <a:rPr lang="en-US" sz="2000" dirty="0" err="1" smtClean="0"/>
              <a:t>pions</a:t>
            </a:r>
            <a:r>
              <a:rPr lang="en-US" sz="2000" dirty="0"/>
              <a:t> </a:t>
            </a:r>
            <a:endParaRPr lang="en-US" sz="2000" dirty="0" smtClean="0"/>
          </a:p>
          <a:p>
            <a:pPr algn="ctr"/>
            <a:r>
              <a:rPr lang="en-US" sz="2000" dirty="0" smtClean="0"/>
              <a:t>with EXB separators set to transmit </a:t>
            </a:r>
            <a:r>
              <a:rPr lang="en-US" sz="2000" dirty="0" err="1" smtClean="0"/>
              <a:t>kaons</a:t>
            </a:r>
            <a:r>
              <a:rPr lang="en-US" sz="2000" dirty="0" smtClean="0"/>
              <a:t> </a:t>
            </a:r>
            <a:r>
              <a:rPr lang="en-US" sz="2000" dirty="0" err="1" smtClean="0"/>
              <a:t>undeflected</a:t>
            </a:r>
            <a:endParaRPr lang="en-US" sz="2000" dirty="0" smtClean="0"/>
          </a:p>
          <a:p>
            <a:pPr algn="ctr"/>
            <a:r>
              <a:rPr lang="en-US" sz="2000" dirty="0" smtClean="0"/>
              <a:t>TURTLE Simulation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228600" y="1295400"/>
            <a:ext cx="74156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MS1 = 4 mm, MS2 = 5 mm, 4-Jaw and momentum collimators open, vary HS2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685800" y="1752600"/>
            <a:ext cx="8116230" cy="4888468"/>
            <a:chOff x="37170" y="1664732"/>
            <a:chExt cx="8116230" cy="4888468"/>
          </a:xfrm>
        </p:grpSpPr>
        <p:grpSp>
          <p:nvGrpSpPr>
            <p:cNvPr id="2" name="Group 1"/>
            <p:cNvGrpSpPr/>
            <p:nvPr/>
          </p:nvGrpSpPr>
          <p:grpSpPr>
            <a:xfrm>
              <a:off x="37170" y="1664732"/>
              <a:ext cx="8116230" cy="4888468"/>
              <a:chOff x="37171" y="1664732"/>
              <a:chExt cx="5589314" cy="3212068"/>
            </a:xfrm>
          </p:grpSpPr>
          <p:pic>
            <p:nvPicPr>
              <p:cNvPr id="1028" name="Picture 4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171" y="1664732"/>
                <a:ext cx="4816594" cy="32120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cxnSp>
            <p:nvCxnSpPr>
              <p:cNvPr id="7" name="Straight Connector 6"/>
              <p:cNvCxnSpPr/>
              <p:nvPr/>
            </p:nvCxnSpPr>
            <p:spPr>
              <a:xfrm flipV="1">
                <a:off x="3886200" y="2971800"/>
                <a:ext cx="0" cy="653534"/>
              </a:xfrm>
              <a:prstGeom prst="line">
                <a:avLst/>
              </a:prstGeom>
              <a:ln w="25400">
                <a:solidFill>
                  <a:srgbClr val="C0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" name="TextBox 8"/>
              <p:cNvSpPr txBox="1"/>
              <p:nvPr/>
            </p:nvSpPr>
            <p:spPr>
              <a:xfrm>
                <a:off x="3886200" y="2667000"/>
                <a:ext cx="174028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Vacuum window</a:t>
                </a:r>
                <a:endParaRPr lang="en-US" dirty="0"/>
              </a:p>
            </p:txBody>
          </p:sp>
          <p:cxnSp>
            <p:nvCxnSpPr>
              <p:cNvPr id="12" name="Straight Arrow Connector 11"/>
              <p:cNvCxnSpPr/>
              <p:nvPr/>
            </p:nvCxnSpPr>
            <p:spPr>
              <a:xfrm flipH="1">
                <a:off x="3886201" y="2971800"/>
                <a:ext cx="287304" cy="2286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Rectangle 22"/>
              <p:cNvSpPr/>
              <p:nvPr/>
            </p:nvSpPr>
            <p:spPr>
              <a:xfrm>
                <a:off x="1981200" y="3072977"/>
                <a:ext cx="1271016" cy="9144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2002643" y="3505200"/>
                <a:ext cx="12495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6 cm target</a:t>
                </a:r>
                <a:endParaRPr lang="en-US" dirty="0"/>
              </a:p>
            </p:txBody>
          </p:sp>
        </p:grpSp>
        <p:cxnSp>
          <p:nvCxnSpPr>
            <p:cNvPr id="25" name="Straight Arrow Connector 24"/>
            <p:cNvCxnSpPr/>
            <p:nvPr/>
          </p:nvCxnSpPr>
          <p:spPr>
            <a:xfrm flipV="1">
              <a:off x="3048000" y="4038600"/>
              <a:ext cx="521294" cy="46091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08293-46EA-4743-9DC1-EA05268FDD08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4/19/2013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440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66800" y="228600"/>
            <a:ext cx="75251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Longitudal acceptance for LESBIII for 800 MeV/c </a:t>
            </a:r>
            <a:r>
              <a:rPr lang="en-US" sz="2000" dirty="0" err="1" smtClean="0"/>
              <a:t>kaons</a:t>
            </a:r>
            <a:r>
              <a:rPr lang="en-US" sz="2000" dirty="0" smtClean="0"/>
              <a:t> and </a:t>
            </a:r>
            <a:r>
              <a:rPr lang="en-US" sz="2000" dirty="0" err="1" smtClean="0"/>
              <a:t>pions</a:t>
            </a:r>
            <a:r>
              <a:rPr lang="en-US" sz="2000" dirty="0"/>
              <a:t> </a:t>
            </a:r>
            <a:endParaRPr lang="en-US" sz="2000" dirty="0" smtClean="0"/>
          </a:p>
          <a:p>
            <a:pPr algn="ctr"/>
            <a:r>
              <a:rPr lang="en-US" sz="2000" dirty="0" smtClean="0"/>
              <a:t>with EXB separators set to transmit </a:t>
            </a:r>
            <a:r>
              <a:rPr lang="en-US" sz="2000" dirty="0" err="1" smtClean="0"/>
              <a:t>kaons</a:t>
            </a:r>
            <a:r>
              <a:rPr lang="en-US" sz="2000" dirty="0" smtClean="0"/>
              <a:t> </a:t>
            </a:r>
            <a:r>
              <a:rPr lang="en-US" sz="2000" dirty="0" err="1" smtClean="0"/>
              <a:t>undeflected</a:t>
            </a:r>
            <a:endParaRPr lang="en-US" sz="2000" dirty="0" smtClean="0"/>
          </a:p>
          <a:p>
            <a:pPr algn="ctr"/>
            <a:r>
              <a:rPr lang="en-US" sz="2000" dirty="0" smtClean="0"/>
              <a:t>TURTLE Simulation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228600" y="1295400"/>
            <a:ext cx="74156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MS1 = 4 mm, MS2 = 5 mm, 4-Jaw and momentum collimators open, vary HS2</a:t>
            </a:r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381000" y="1600200"/>
            <a:ext cx="8229600" cy="5050812"/>
            <a:chOff x="4169664" y="3486150"/>
            <a:chExt cx="4974336" cy="3317262"/>
          </a:xfrm>
        </p:grpSpPr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9664" y="3486150"/>
              <a:ext cx="4974336" cy="3317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6236208" y="4419600"/>
              <a:ext cx="1271016" cy="9144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244301" y="3968161"/>
              <a:ext cx="12495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6 cm target</a:t>
              </a:r>
              <a:endParaRPr lang="en-US" dirty="0"/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 flipH="1">
              <a:off x="7162800" y="4267200"/>
              <a:ext cx="344424" cy="13191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7" name="Straight Connector 16"/>
          <p:cNvCxnSpPr/>
          <p:nvPr/>
        </p:nvCxnSpPr>
        <p:spPr>
          <a:xfrm flipV="1">
            <a:off x="7010400" y="3581400"/>
            <a:ext cx="0" cy="653534"/>
          </a:xfrm>
          <a:prstGeom prst="line">
            <a:avLst/>
          </a:prstGeom>
          <a:ln w="254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010400" y="3276600"/>
            <a:ext cx="17402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Vacuum window</a:t>
            </a:r>
            <a:endParaRPr lang="en-US" dirty="0"/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7010401" y="3581400"/>
            <a:ext cx="287304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08293-46EA-4743-9DC1-EA05268FDD08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4/19/2013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526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3" y="762000"/>
            <a:ext cx="7608887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04800" y="6096000"/>
            <a:ext cx="74156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MS1 = 4 mm, MS2 = 5 mm, 4-Jaw and momentum collimators open, vary HS2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6934200" y="2362200"/>
            <a:ext cx="0" cy="991650"/>
          </a:xfrm>
          <a:prstGeom prst="line">
            <a:avLst/>
          </a:prstGeom>
          <a:ln w="254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553200" y="1905000"/>
            <a:ext cx="23870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LESBIII vacuum window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7010400" y="2247900"/>
            <a:ext cx="287304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3962400" y="2362200"/>
            <a:ext cx="1920240" cy="1143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909580" y="1878568"/>
            <a:ext cx="1249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 cm target</a:t>
            </a:r>
            <a:endParaRPr lang="en-US" dirty="0"/>
          </a:p>
        </p:txBody>
      </p:sp>
      <p:cxnSp>
        <p:nvCxnSpPr>
          <p:cNvPr id="25" name="Straight Arrow Connector 24"/>
          <p:cNvCxnSpPr>
            <a:stCxn id="24" idx="1"/>
          </p:cNvCxnSpPr>
          <p:nvPr/>
        </p:nvCxnSpPr>
        <p:spPr>
          <a:xfrm flipH="1">
            <a:off x="4571206" y="2063234"/>
            <a:ext cx="338374" cy="26052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08293-46EA-4743-9DC1-EA05268FDD08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4/19/2013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25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371600"/>
            <a:ext cx="7315200" cy="5241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115669"/>
            <a:ext cx="915359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Turtle </a:t>
            </a:r>
            <a:r>
              <a:rPr lang="en-US" dirty="0" err="1" smtClean="0"/>
              <a:t>simulastion</a:t>
            </a:r>
            <a:r>
              <a:rPr lang="en-US" dirty="0" smtClean="0"/>
              <a:t> of “cloud </a:t>
            </a:r>
            <a:r>
              <a:rPr lang="en-US" dirty="0" err="1" smtClean="0"/>
              <a:t>pions</a:t>
            </a:r>
            <a:r>
              <a:rPr lang="en-US" dirty="0" smtClean="0"/>
              <a:t>” in LESBIII, MS1 = 4 mm, MS2 = 5 mm, 4-Jaw and momentum </a:t>
            </a:r>
          </a:p>
          <a:p>
            <a:r>
              <a:rPr lang="en-US" dirty="0" smtClean="0"/>
              <a:t>collimators open, HS2=+/- 1.5 cm, separators set to transmit </a:t>
            </a:r>
            <a:r>
              <a:rPr lang="en-US" dirty="0" err="1" smtClean="0"/>
              <a:t>kaons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err="1"/>
              <a:t>x</a:t>
            </a:r>
            <a:r>
              <a:rPr lang="en-US" dirty="0" err="1" smtClean="0"/>
              <a:t>,y</a:t>
            </a:r>
            <a:r>
              <a:rPr lang="en-US" dirty="0" smtClean="0"/>
              <a:t> event distribution at </a:t>
            </a:r>
            <a:r>
              <a:rPr lang="en-US" i="1" u="sng" dirty="0" smtClean="0"/>
              <a:t>center </a:t>
            </a:r>
            <a:r>
              <a:rPr lang="en-US" dirty="0" smtClean="0"/>
              <a:t>of production </a:t>
            </a:r>
            <a:r>
              <a:rPr lang="en-US" dirty="0" smtClean="0"/>
              <a:t>target gated by events that make it to the end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2133600" y="4489704"/>
            <a:ext cx="4724400" cy="0"/>
          </a:xfrm>
          <a:prstGeom prst="line">
            <a:avLst/>
          </a:prstGeom>
          <a:ln w="12700">
            <a:solidFill>
              <a:srgbClr val="3F29E3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324350" y="4191000"/>
            <a:ext cx="19050" cy="1981200"/>
          </a:xfrm>
          <a:prstGeom prst="line">
            <a:avLst/>
          </a:prstGeom>
          <a:ln w="12700">
            <a:solidFill>
              <a:srgbClr val="3F29E3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3048000" y="5498068"/>
            <a:ext cx="26432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Water cooled copper base</a:t>
            </a:r>
            <a:endParaRPr lang="en-US" dirty="0"/>
          </a:p>
        </p:txBody>
      </p:sp>
      <p:grpSp>
        <p:nvGrpSpPr>
          <p:cNvPr id="58" name="Group 57"/>
          <p:cNvGrpSpPr/>
          <p:nvPr/>
        </p:nvGrpSpPr>
        <p:grpSpPr>
          <a:xfrm>
            <a:off x="2775596" y="4283963"/>
            <a:ext cx="4583408" cy="2619231"/>
            <a:chOff x="2743200" y="4238769"/>
            <a:chExt cx="4583408" cy="2619231"/>
          </a:xfrm>
        </p:grpSpPr>
        <p:cxnSp>
          <p:nvCxnSpPr>
            <p:cNvPr id="12" name="Straight Connector 11"/>
            <p:cNvCxnSpPr/>
            <p:nvPr/>
          </p:nvCxnSpPr>
          <p:spPr>
            <a:xfrm flipV="1">
              <a:off x="2743200" y="5867400"/>
              <a:ext cx="0" cy="990600"/>
            </a:xfrm>
            <a:prstGeom prst="line">
              <a:avLst/>
            </a:prstGeom>
            <a:ln w="6032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V="1">
              <a:off x="2743200" y="4724400"/>
              <a:ext cx="1250138" cy="1143000"/>
            </a:xfrm>
            <a:prstGeom prst="line">
              <a:avLst/>
            </a:prstGeom>
            <a:ln w="6032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4655361" y="4724400"/>
              <a:ext cx="1278786" cy="1143000"/>
            </a:xfrm>
            <a:prstGeom prst="line">
              <a:avLst/>
            </a:prstGeom>
            <a:ln w="6032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5934147" y="5867400"/>
              <a:ext cx="0" cy="990600"/>
            </a:xfrm>
            <a:prstGeom prst="line">
              <a:avLst/>
            </a:prstGeom>
            <a:ln w="6032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Rounded Rectangle 38"/>
            <p:cNvSpPr/>
            <p:nvPr/>
          </p:nvSpPr>
          <p:spPr>
            <a:xfrm>
              <a:off x="3993338" y="4238769"/>
              <a:ext cx="662023" cy="492777"/>
            </a:xfrm>
            <a:prstGeom prst="roundRect">
              <a:avLst/>
            </a:prstGeom>
            <a:solidFill>
              <a:srgbClr val="3F29E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6" name="Straight Arrow Connector 45"/>
            <p:cNvCxnSpPr/>
            <p:nvPr/>
          </p:nvCxnSpPr>
          <p:spPr>
            <a:xfrm flipV="1">
              <a:off x="3733800" y="5105400"/>
              <a:ext cx="0" cy="4572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/>
            <p:nvPr/>
          </p:nvCxnSpPr>
          <p:spPr>
            <a:xfrm flipV="1">
              <a:off x="3733800" y="5029200"/>
              <a:ext cx="1143000" cy="52591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Box 53"/>
            <p:cNvSpPr txBox="1"/>
            <p:nvPr/>
          </p:nvSpPr>
          <p:spPr>
            <a:xfrm>
              <a:off x="5691224" y="5213866"/>
              <a:ext cx="16353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Platinum target</a:t>
              </a:r>
              <a:endParaRPr lang="en-US" dirty="0"/>
            </a:p>
          </p:txBody>
        </p:sp>
        <p:cxnSp>
          <p:nvCxnSpPr>
            <p:cNvPr id="56" name="Straight Arrow Connector 55"/>
            <p:cNvCxnSpPr>
              <a:stCxn id="54" idx="1"/>
            </p:cNvCxnSpPr>
            <p:nvPr/>
          </p:nvCxnSpPr>
          <p:spPr>
            <a:xfrm flipH="1" flipV="1">
              <a:off x="4655362" y="4541046"/>
              <a:ext cx="1035862" cy="85748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TextBox 58"/>
          <p:cNvSpPr txBox="1"/>
          <p:nvPr/>
        </p:nvSpPr>
        <p:spPr>
          <a:xfrm>
            <a:off x="2541552" y="1899499"/>
            <a:ext cx="33925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Avoid material here that could </a:t>
            </a:r>
          </a:p>
          <a:p>
            <a:r>
              <a:rPr lang="en-US" dirty="0" smtClean="0"/>
              <a:t>become secondary particle source</a:t>
            </a:r>
            <a:endParaRPr lang="en-US" dirty="0"/>
          </a:p>
        </p:txBody>
      </p:sp>
      <p:cxnSp>
        <p:nvCxnSpPr>
          <p:cNvPr id="61" name="Straight Arrow Connector 60"/>
          <p:cNvCxnSpPr/>
          <p:nvPr/>
        </p:nvCxnSpPr>
        <p:spPr>
          <a:xfrm>
            <a:off x="3276600" y="2438400"/>
            <a:ext cx="533400" cy="68580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flipH="1">
            <a:off x="4953000" y="2545830"/>
            <a:ext cx="228600" cy="57837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65" name="Straight Arrow Connector 11264"/>
          <p:cNvCxnSpPr/>
          <p:nvPr/>
        </p:nvCxnSpPr>
        <p:spPr>
          <a:xfrm flipH="1">
            <a:off x="3200400" y="2438400"/>
            <a:ext cx="76200" cy="1295400"/>
          </a:xfrm>
          <a:prstGeom prst="straightConnector1">
            <a:avLst/>
          </a:prstGeom>
          <a:ln w="2857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69" name="Straight Arrow Connector 11268"/>
          <p:cNvCxnSpPr/>
          <p:nvPr/>
        </p:nvCxnSpPr>
        <p:spPr>
          <a:xfrm>
            <a:off x="5234024" y="2545830"/>
            <a:ext cx="457200" cy="103557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71" name="TextBox 11270"/>
          <p:cNvSpPr txBox="1"/>
          <p:nvPr/>
        </p:nvSpPr>
        <p:spPr>
          <a:xfrm>
            <a:off x="5857397" y="4459069"/>
            <a:ext cx="32605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Note orientation changes (y</a:t>
            </a:r>
            <a:r>
              <a:rPr lang="en-US" dirty="0" smtClean="0">
                <a:sym typeface="Wingdings" pitchFamily="2" charset="2"/>
              </a:rPr>
              <a:t>-y)</a:t>
            </a:r>
            <a:endParaRPr lang="en-US" dirty="0" smtClean="0"/>
          </a:p>
          <a:p>
            <a:r>
              <a:rPr lang="en-US" dirty="0" smtClean="0"/>
              <a:t>with separator field polarities</a:t>
            </a:r>
            <a:endParaRPr lang="en-US" dirty="0"/>
          </a:p>
        </p:txBody>
      </p:sp>
      <p:cxnSp>
        <p:nvCxnSpPr>
          <p:cNvPr id="73" name="Straight Arrow Connector 72"/>
          <p:cNvCxnSpPr/>
          <p:nvPr/>
        </p:nvCxnSpPr>
        <p:spPr>
          <a:xfrm flipH="1" flipV="1">
            <a:off x="5691224" y="3981214"/>
            <a:ext cx="268334" cy="50849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08293-46EA-4743-9DC1-EA05268FDD08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4/19/2013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1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Target design considerations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Kaon beam optics</a:t>
            </a:r>
          </a:p>
          <a:p>
            <a:pPr lvl="1"/>
            <a:r>
              <a:rPr lang="en-US" sz="2600" dirty="0" smtClean="0"/>
              <a:t>Short target favored due to longitudal acceptance and kaon beam purity</a:t>
            </a:r>
          </a:p>
          <a:p>
            <a:pPr lvl="1"/>
            <a:r>
              <a:rPr lang="en-US" sz="2600" dirty="0" smtClean="0"/>
              <a:t>E949 settled on conservative 6 cm length</a:t>
            </a:r>
            <a:endParaRPr lang="en-US" sz="2600" dirty="0"/>
          </a:p>
          <a:p>
            <a:r>
              <a:rPr lang="en-US" dirty="0" smtClean="0"/>
              <a:t>K</a:t>
            </a:r>
            <a:r>
              <a:rPr lang="en-US" baseline="30000" dirty="0" smtClean="0"/>
              <a:t>+</a:t>
            </a:r>
            <a:r>
              <a:rPr lang="en-US" dirty="0" smtClean="0"/>
              <a:t> production angle – peaked at 0 </a:t>
            </a:r>
            <a:r>
              <a:rPr lang="en-US" dirty="0" err="1" smtClean="0"/>
              <a:t>deg</a:t>
            </a:r>
            <a:endParaRPr lang="en-US" dirty="0" smtClean="0"/>
          </a:p>
          <a:p>
            <a:r>
              <a:rPr lang="en-US" dirty="0" smtClean="0"/>
              <a:t>Target material</a:t>
            </a:r>
          </a:p>
          <a:p>
            <a:pPr lvl="1"/>
            <a:r>
              <a:rPr lang="en-US" sz="2400" dirty="0" smtClean="0"/>
              <a:t>To maximize </a:t>
            </a:r>
            <a:r>
              <a:rPr lang="en-US" sz="2400" dirty="0" err="1" smtClean="0"/>
              <a:t>kaons</a:t>
            </a:r>
            <a:r>
              <a:rPr lang="en-US" sz="2400" dirty="0" smtClean="0"/>
              <a:t> flux consistent with short target need dense material, we picked platinum (21.5 g/cm</a:t>
            </a:r>
            <a:r>
              <a:rPr lang="en-US" sz="2400" baseline="30000" dirty="0" smtClean="0"/>
              <a:t>3</a:t>
            </a:r>
            <a:r>
              <a:rPr lang="en-US" sz="2400" dirty="0" smtClean="0"/>
              <a:t>)</a:t>
            </a:r>
          </a:p>
          <a:p>
            <a:r>
              <a:rPr lang="en-US" dirty="0" err="1" smtClean="0"/>
              <a:t>Kaon</a:t>
            </a:r>
            <a:r>
              <a:rPr lang="en-US" dirty="0"/>
              <a:t> </a:t>
            </a:r>
            <a:r>
              <a:rPr lang="en-US" dirty="0" smtClean="0"/>
              <a:t>yield</a:t>
            </a:r>
            <a:endParaRPr lang="en-US" baseline="30000" dirty="0" smtClean="0"/>
          </a:p>
          <a:p>
            <a:pPr lvl="1"/>
            <a:r>
              <a:rPr lang="en-US" sz="2400" dirty="0" smtClean="0"/>
              <a:t>Relative yields predicted by G4beamline (relative 600 MeV/c K</a:t>
            </a:r>
            <a:r>
              <a:rPr lang="en-US" sz="2400" baseline="30000" dirty="0" smtClean="0"/>
              <a:t>+</a:t>
            </a:r>
            <a:r>
              <a:rPr lang="en-US" sz="2400" dirty="0" smtClean="0"/>
              <a:t>’s in forward 45 </a:t>
            </a:r>
            <a:r>
              <a:rPr lang="en-US" sz="2400" dirty="0" err="1" smtClean="0"/>
              <a:t>deg</a:t>
            </a:r>
            <a:r>
              <a:rPr lang="en-US" sz="2400" dirty="0" smtClean="0"/>
              <a:t> cone with 24 GeV p’s)</a:t>
            </a:r>
          </a:p>
          <a:p>
            <a:pPr lvl="2"/>
            <a:r>
              <a:rPr lang="en-US" sz="2200" dirty="0" smtClean="0"/>
              <a:t>6 cm Pt  = 1.0</a:t>
            </a:r>
          </a:p>
          <a:p>
            <a:pPr lvl="2"/>
            <a:r>
              <a:rPr lang="en-US" sz="2200" dirty="0" smtClean="0"/>
              <a:t>6 cm Cu = 0.53</a:t>
            </a:r>
          </a:p>
          <a:p>
            <a:pPr lvl="2"/>
            <a:r>
              <a:rPr lang="en-US" sz="2200" dirty="0" smtClean="0"/>
              <a:t>6 cm C   = 0.12</a:t>
            </a:r>
          </a:p>
          <a:p>
            <a:pPr lvl="2"/>
            <a:r>
              <a:rPr lang="en-US" sz="2200" dirty="0" smtClean="0"/>
              <a:t>6 cm Pt 95 </a:t>
            </a:r>
            <a:r>
              <a:rPr lang="en-US" sz="2200" dirty="0" err="1" smtClean="0"/>
              <a:t>GeV</a:t>
            </a:r>
            <a:r>
              <a:rPr lang="en-US" sz="2200" dirty="0" smtClean="0"/>
              <a:t> protons (ORKA) = 2.4</a:t>
            </a:r>
          </a:p>
          <a:p>
            <a:pPr lvl="1"/>
            <a:endParaRPr lang="en-US" sz="2600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08293-46EA-4743-9DC1-EA05268FDD08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4/19/2013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82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3106</TotalTime>
  <Words>1305</Words>
  <Application>Microsoft Office PowerPoint</Application>
  <PresentationFormat>On-screen Show (4:3)</PresentationFormat>
  <Paragraphs>302</Paragraphs>
  <Slides>32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PowerPoint Presentation</vt:lpstr>
      <vt:lpstr>Outline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Target design considerations</vt:lpstr>
      <vt:lpstr>Some Target Issues</vt:lpstr>
      <vt:lpstr>PowerPoint Presentation</vt:lpstr>
      <vt:lpstr>PowerPoint Presentation</vt:lpstr>
      <vt:lpstr>PowerPoint Presentation</vt:lpstr>
      <vt:lpstr>E949 targets and ORKA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BNL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AutoBVT</cp:lastModifiedBy>
  <cp:revision>94</cp:revision>
  <dcterms:created xsi:type="dcterms:W3CDTF">2013-04-16T21:48:29Z</dcterms:created>
  <dcterms:modified xsi:type="dcterms:W3CDTF">2013-04-19T12:28:23Z</dcterms:modified>
</cp:coreProperties>
</file>