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29"/>
  </p:notesMasterIdLst>
  <p:handoutMasterIdLst>
    <p:handoutMasterId r:id="rId30"/>
  </p:handoutMasterIdLst>
  <p:sldIdLst>
    <p:sldId id="262" r:id="rId2"/>
    <p:sldId id="293" r:id="rId3"/>
    <p:sldId id="311" r:id="rId4"/>
    <p:sldId id="270" r:id="rId5"/>
    <p:sldId id="294" r:id="rId6"/>
    <p:sldId id="318" r:id="rId7"/>
    <p:sldId id="295" r:id="rId8"/>
    <p:sldId id="296" r:id="rId9"/>
    <p:sldId id="297" r:id="rId10"/>
    <p:sldId id="298" r:id="rId11"/>
    <p:sldId id="319" r:id="rId12"/>
    <p:sldId id="313" r:id="rId13"/>
    <p:sldId id="314" r:id="rId14"/>
    <p:sldId id="299" r:id="rId15"/>
    <p:sldId id="300" r:id="rId16"/>
    <p:sldId id="301" r:id="rId17"/>
    <p:sldId id="316" r:id="rId18"/>
    <p:sldId id="282" r:id="rId19"/>
    <p:sldId id="317" r:id="rId20"/>
    <p:sldId id="292" r:id="rId21"/>
    <p:sldId id="302" r:id="rId22"/>
    <p:sldId id="303" r:id="rId23"/>
    <p:sldId id="315" r:id="rId24"/>
    <p:sldId id="305" r:id="rId25"/>
    <p:sldId id="304" r:id="rId26"/>
    <p:sldId id="308" r:id="rId27"/>
    <p:sldId id="320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1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1881E-9EFD-4245-9F9F-50D27CA6549A}" type="datetimeFigureOut">
              <a:rPr lang="en-US" smtClean="0"/>
              <a:pPr/>
              <a:t>7/21/14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229DA-B6CA-1543-80DB-33CC92EBE2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705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FE99558-79B1-DF47-A0D5-02659B74D6E4}" type="datetime1">
              <a:rPr lang="en-US"/>
              <a:pPr>
                <a:defRPr/>
              </a:pPr>
              <a:t>7/21/14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B4B7EDF-9338-2046-8BD5-EA8C2C2DC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288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5F42BD0-B2E2-504B-8331-2002CB1930BB}" type="slidenum">
              <a:rPr lang="en-US"/>
              <a:pPr/>
              <a:t>4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http://www-ppd.fnal.gov/FTBF/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CDEEB5-7070-1F41-9B47-DAF8218840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5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http://www-ppd.fnal.gov/FTBF/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C19FA-1972-9F4A-8F7D-0FD51F8308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18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http://www-ppd.fnal.gov/FTBF/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2F194E-FC7E-B041-B5E5-27D87A6C31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81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http://www-ppd.fnal.gov/FTBF/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CD596-7C2D-524C-AF4C-A6813FC73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http://www-ppd.fnal.gov/FTBF/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F8FB49-E368-8540-A758-C5177B24D3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1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http://www-ppd.fnal.gov/FTBF/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E0CD8-CD42-CD4D-A7C7-1708E5CDC5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28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http://www-ppd.fnal.gov/FTBF/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3EC29-152D-4F46-83E3-A2CB82A8A7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72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http://www-ppd.fnal.gov/FTBF/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156A7-51A6-8640-83B7-A300ECAEA1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32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http://www-ppd.fnal.gov/FTBF/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E90BFE-A945-D04C-A12F-194EBC3630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3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http://www-ppd.fnal.gov/FTBF/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F9F98-C158-134D-9651-4FEEFA072C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4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http://www-ppd.fnal.gov/FTBF/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3A6B57-1AD8-8848-B232-090DA6E544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49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http://www-ppd.fnal.gov/FTBF/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62CD76-94F5-CE40-BE0D-DBC4B3794E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96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DEEE08-9505-BF47-8E7B-32C3577772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8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3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jpeg"/><Relationship Id="rId1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0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tx2"/>
                </a:solidFill>
                <a:latin typeface="+mn-lt"/>
              </a:rPr>
              <a:t>Fermilab</a:t>
            </a:r>
            <a:r>
              <a:rPr lang="en-US" sz="3600" dirty="0" smtClean="0">
                <a:solidFill>
                  <a:schemeClr val="tx2"/>
                </a:solidFill>
                <a:latin typeface="+mn-lt"/>
              </a:rPr>
              <a:t> Hadron Test Beam and </a:t>
            </a:r>
            <a:br>
              <a:rPr lang="en-US" sz="3600" dirty="0" smtClean="0">
                <a:solidFill>
                  <a:schemeClr val="tx2"/>
                </a:solidFill>
                <a:latin typeface="+mn-lt"/>
              </a:rPr>
            </a:br>
            <a:r>
              <a:rPr lang="en-US" sz="3600" dirty="0" smtClean="0">
                <a:solidFill>
                  <a:schemeClr val="tx2"/>
                </a:solidFill>
                <a:latin typeface="+mn-lt"/>
              </a:rPr>
              <a:t>Irradiation Facilities</a:t>
            </a:r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1447800" y="1752600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/>
              <a:t>Erik </a:t>
            </a:r>
            <a:r>
              <a:rPr lang="en-US" sz="2400" dirty="0" smtClean="0"/>
              <a:t>Ramberg</a:t>
            </a:r>
          </a:p>
          <a:p>
            <a:r>
              <a:rPr lang="en-US" sz="2400" dirty="0" smtClean="0"/>
              <a:t>10 January, 2013</a:t>
            </a:r>
          </a:p>
          <a:p>
            <a:endParaRPr lang="en-US" sz="2400" dirty="0" smtClean="0"/>
          </a:p>
          <a:p>
            <a:pPr>
              <a:buFontTx/>
              <a:buChar char="-"/>
            </a:pPr>
            <a:endParaRPr lang="en-US" sz="2400" dirty="0" smtClean="0"/>
          </a:p>
          <a:p>
            <a:pPr>
              <a:buFontTx/>
              <a:buChar char="-"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971800"/>
            <a:ext cx="5689600" cy="375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rgbClr val="1F497D"/>
                </a:solidFill>
                <a:latin typeface="+mn-lt"/>
              </a:rPr>
              <a:t>Facility Instrumentation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3810000" cy="49530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</a:pPr>
            <a:r>
              <a:rPr lang="en-US" sz="1800" dirty="0"/>
              <a:t>2 Cerenkov </a:t>
            </a:r>
            <a:br>
              <a:rPr lang="en-US" sz="1800" dirty="0"/>
            </a:br>
            <a:r>
              <a:rPr lang="en-US" sz="1800" dirty="0" smtClean="0"/>
              <a:t>Detectors (one is differential)</a:t>
            </a:r>
          </a:p>
          <a:p>
            <a:pPr eaLnBrk="1" hangingPunct="1">
              <a:spcBef>
                <a:spcPts val="0"/>
              </a:spcBef>
            </a:pPr>
            <a:r>
              <a:rPr lang="en-US" sz="1800" dirty="0" smtClean="0"/>
              <a:t>Pixel Telescope with about 10 micron resolution</a:t>
            </a:r>
          </a:p>
          <a:p>
            <a:pPr eaLnBrk="1" hangingPunct="1">
              <a:spcBef>
                <a:spcPts val="0"/>
              </a:spcBef>
            </a:pPr>
            <a:r>
              <a:rPr lang="en-US" sz="1800" dirty="0" smtClean="0"/>
              <a:t>Silicon strip telescope with similar resolution</a:t>
            </a:r>
          </a:p>
          <a:p>
            <a:pPr eaLnBrk="1" hangingPunct="1">
              <a:spcBef>
                <a:spcPts val="0"/>
              </a:spcBef>
            </a:pPr>
            <a:r>
              <a:rPr lang="en-US" sz="1800" dirty="0" smtClean="0"/>
              <a:t>Two sets of 4 </a:t>
            </a:r>
            <a:r>
              <a:rPr lang="en-US" sz="1800" dirty="0"/>
              <a:t>MWPC Tracking </a:t>
            </a:r>
            <a:r>
              <a:rPr lang="en-US" sz="1800" dirty="0" smtClean="0"/>
              <a:t>System with about 500 micron resolution</a:t>
            </a:r>
          </a:p>
          <a:p>
            <a:pPr eaLnBrk="1" hangingPunct="1">
              <a:spcBef>
                <a:spcPts val="0"/>
              </a:spcBef>
            </a:pPr>
            <a:r>
              <a:rPr lang="en-US" sz="1800" dirty="0" smtClean="0"/>
              <a:t>Two Time </a:t>
            </a:r>
            <a:r>
              <a:rPr lang="en-US" sz="1800" dirty="0"/>
              <a:t>of Flight </a:t>
            </a:r>
            <a:r>
              <a:rPr lang="en-US" sz="1800" dirty="0" smtClean="0"/>
              <a:t>Systems with 160 </a:t>
            </a:r>
            <a:r>
              <a:rPr lang="en-US" sz="1800" dirty="0" err="1" smtClean="0"/>
              <a:t>psec</a:t>
            </a:r>
            <a:r>
              <a:rPr lang="en-US" sz="1800" dirty="0" smtClean="0"/>
              <a:t> or 24 </a:t>
            </a:r>
            <a:r>
              <a:rPr lang="en-US" sz="1800" dirty="0" err="1" smtClean="0"/>
              <a:t>psec</a:t>
            </a:r>
            <a:r>
              <a:rPr lang="en-US" sz="1800" dirty="0" smtClean="0"/>
              <a:t> resolution</a:t>
            </a:r>
          </a:p>
          <a:p>
            <a:pPr eaLnBrk="1" hangingPunct="1">
              <a:spcBef>
                <a:spcPts val="0"/>
              </a:spcBef>
            </a:pPr>
            <a:r>
              <a:rPr lang="en-US" sz="1800" dirty="0"/>
              <a:t>Lead Glass </a:t>
            </a:r>
            <a:br>
              <a:rPr lang="en-US" sz="1800" dirty="0"/>
            </a:br>
            <a:r>
              <a:rPr lang="en-US" sz="1800" dirty="0"/>
              <a:t>Calorimeters</a:t>
            </a:r>
            <a:endParaRPr lang="en-US" sz="1800" dirty="0" smtClean="0"/>
          </a:p>
          <a:p>
            <a:pPr eaLnBrk="1" hangingPunct="1">
              <a:spcBef>
                <a:spcPts val="0"/>
              </a:spcBef>
            </a:pPr>
            <a:r>
              <a:rPr lang="en-US" sz="1800" dirty="0" err="1" smtClean="0"/>
              <a:t>Scintillators</a:t>
            </a:r>
            <a:endParaRPr lang="en-US" sz="1800" dirty="0"/>
          </a:p>
        </p:txBody>
      </p:sp>
      <p:pic>
        <p:nvPicPr>
          <p:cNvPr id="5" name="Picture 42" descr="Y:\Facility\MWPC\80_20Mod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0" y="2895600"/>
            <a:ext cx="1371600" cy="2292350"/>
          </a:xfrm>
          <a:prstGeom prst="rect">
            <a:avLst/>
          </a:prstGeom>
          <a:ln w="9525">
            <a:solidFill>
              <a:schemeClr val="accent4">
                <a:lumMod val="60000"/>
                <a:lumOff val="40000"/>
              </a:schemeClr>
            </a:solidFill>
          </a:ln>
          <a:effectLst/>
        </p:spPr>
      </p:pic>
      <p:pic>
        <p:nvPicPr>
          <p:cNvPr id="6" name="Picture 43" descr="Y:\Facility\TOF\Back_TOF.jpg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4953000" y="3876675"/>
            <a:ext cx="1371600" cy="22955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63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6" name="Picture 44" descr="Y:\Facility\calorimet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4495800"/>
            <a:ext cx="18875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Y:\Facility\rooms\ScintillatorStor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7103" y="5410200"/>
            <a:ext cx="2293497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8" descr="Y:\Facility\Cerenkov\IMAG0054.jpg"/>
          <p:cNvPicPr>
            <a:picLocks noChangeAspect="1" noChangeArrowheads="1"/>
          </p:cNvPicPr>
          <p:nvPr/>
        </p:nvPicPr>
        <p:blipFill>
          <a:blip r:embed="rId6"/>
          <a:srcRect l="8633"/>
          <a:stretch>
            <a:fillRect/>
          </a:stretch>
        </p:blipFill>
        <p:spPr bwMode="auto">
          <a:xfrm>
            <a:off x="4038600" y="1066800"/>
            <a:ext cx="1828800" cy="1196975"/>
          </a:xfrm>
          <a:prstGeom prst="rect">
            <a:avLst/>
          </a:prstGeom>
          <a:noFill/>
          <a:ln w="1905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10249" name="Picture 69" descr="Y:\Facility\CAPTAN\Capta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95800" y="2438400"/>
            <a:ext cx="1920875" cy="1147762"/>
          </a:xfrm>
          <a:prstGeom prst="rect">
            <a:avLst/>
          </a:prstGeom>
          <a:noFill/>
          <a:ln w="9525" cap="sq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50" name="Picture 70" descr="Y:\Facility\CAPTAN\BTev.jpg"/>
          <p:cNvPicPr>
            <a:picLocks noChangeAspect="1" noChangeArrowheads="1"/>
          </p:cNvPicPr>
          <p:nvPr/>
        </p:nvPicPr>
        <p:blipFill>
          <a:blip r:embed="rId8">
            <a:lum bright="10000" contrast="20000"/>
          </a:blip>
          <a:srcRect/>
          <a:stretch>
            <a:fillRect/>
          </a:stretch>
        </p:blipFill>
        <p:spPr bwMode="auto">
          <a:xfrm>
            <a:off x="6705600" y="1371600"/>
            <a:ext cx="2293938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07BF0-4DEF-DF44-AAA9-553297E2E46F}" type="slidenum">
              <a:rPr lang="en-US">
                <a:latin typeface="+mn-lt"/>
              </a:rPr>
              <a:pPr/>
              <a:t>10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3EC29-152D-4F46-83E3-A2CB82A8A78B}" type="slidenum">
              <a:rPr lang="en-US" smtClean="0">
                <a:latin typeface="+mn-lt"/>
              </a:rPr>
              <a:pPr>
                <a:defRPr/>
              </a:pPr>
              <a:t>11</a:t>
            </a:fld>
            <a:endParaRPr lang="en-US">
              <a:latin typeface="+mn-lt"/>
            </a:endParaRPr>
          </a:p>
        </p:txBody>
      </p:sp>
      <p:pic>
        <p:nvPicPr>
          <p:cNvPr id="8" name="Picture 7" descr="Screen Shot 2014-07-03 at 12.01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81000"/>
            <a:ext cx="5181600" cy="38580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2057400"/>
            <a:ext cx="205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The AIRFLY experiment measured absolute scale of nitrogen fluorescence to the 5% level.</a:t>
            </a:r>
            <a:endParaRPr lang="en-US" dirty="0">
              <a:latin typeface="+mn-lt"/>
            </a:endParaRPr>
          </a:p>
        </p:txBody>
      </p:sp>
      <p:pic>
        <p:nvPicPr>
          <p:cNvPr id="6" name="Picture 5" descr="Screen Shot 2014-07-03 at 12.01.16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267200"/>
            <a:ext cx="3393737" cy="225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94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3EC29-152D-4F46-83E3-A2CB82A8A78B}" type="slidenum">
              <a:rPr lang="en-US" smtClean="0">
                <a:latin typeface="+mn-lt"/>
              </a:rPr>
              <a:pPr>
                <a:defRPr/>
              </a:pPr>
              <a:t>12</a:t>
            </a:fld>
            <a:endParaRPr lang="en-US">
              <a:latin typeface="+mn-lt"/>
            </a:endParaRPr>
          </a:p>
        </p:txBody>
      </p:sp>
      <p:pic>
        <p:nvPicPr>
          <p:cNvPr id="2" name="Picture 1" descr="Screen Shot 2014-07-02 at 11.55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57400"/>
            <a:ext cx="3770829" cy="4648200"/>
          </a:xfrm>
          <a:prstGeom prst="rect">
            <a:avLst/>
          </a:prstGeom>
        </p:spPr>
      </p:pic>
      <p:pic>
        <p:nvPicPr>
          <p:cNvPr id="3" name="Picture 2" descr="Screen Shot 2014-07-02 at 11.5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57200"/>
            <a:ext cx="6248400" cy="3110315"/>
          </a:xfrm>
          <a:prstGeom prst="rect">
            <a:avLst/>
          </a:prstGeom>
        </p:spPr>
      </p:pic>
      <p:pic>
        <p:nvPicPr>
          <p:cNvPr id="6" name="Picture 5" descr="Screen Shot 2014-07-03 at 12.02.1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29000"/>
            <a:ext cx="4038600" cy="31596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1" y="914400"/>
            <a:ext cx="23621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The JASMIN experiment studied neutron production from 120 </a:t>
            </a:r>
            <a:r>
              <a:rPr lang="en-US" dirty="0" err="1" smtClean="0">
                <a:latin typeface="+mn-lt"/>
              </a:rPr>
              <a:t>GeV</a:t>
            </a:r>
            <a:r>
              <a:rPr lang="en-US" dirty="0" smtClean="0">
                <a:latin typeface="+mn-lt"/>
              </a:rPr>
              <a:t> protons (and other beams on-site) with time-of-flight.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8338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+mn-lt"/>
              </a:rPr>
              <a:t>Booking is solid for FTBF</a:t>
            </a:r>
            <a:endParaRPr lang="en-US" sz="3600" dirty="0">
              <a:latin typeface="+mn-lt"/>
            </a:endParaRPr>
          </a:p>
        </p:txBody>
      </p:sp>
      <p:pic>
        <p:nvPicPr>
          <p:cNvPr id="6" name="Content Placeholder 5" descr="Screen Shot 2014-07-05 at 10.48.14 PM.pn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r="6097"/>
          <a:stretch>
            <a:fillRect/>
          </a:stretch>
        </p:blipFill>
        <p:spPr>
          <a:xfrm>
            <a:off x="457199" y="1447800"/>
            <a:ext cx="4174589" cy="46783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4038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Experiments typically ask for time in 1-3 week chunks.</a:t>
            </a:r>
          </a:p>
          <a:p>
            <a:r>
              <a:rPr lang="en-US" dirty="0" smtClean="0"/>
              <a:t>Often come back for further runs.</a:t>
            </a:r>
          </a:p>
          <a:p>
            <a:r>
              <a:rPr lang="en-US" dirty="0" smtClean="0"/>
              <a:t>Installation on nights and Wednesday day.</a:t>
            </a:r>
          </a:p>
          <a:p>
            <a:r>
              <a:rPr lang="en-US" dirty="0" smtClean="0"/>
              <a:t>Quite often there are multiple users setting up simultaneously.</a:t>
            </a:r>
          </a:p>
          <a:p>
            <a:r>
              <a:rPr lang="en-US" dirty="0" smtClean="0"/>
              <a:t>Safety approval for each experiment takes place on Thursday and often up and running that </a:t>
            </a:r>
            <a:r>
              <a:rPr lang="en-US" dirty="0" err="1" smtClean="0"/>
              <a:t>afternooon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Make-up time is scheduled at night.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3EC29-152D-4F46-83E3-A2CB82A8A78B}" type="slidenum">
              <a:rPr lang="en-US" smtClean="0">
                <a:latin typeface="+mn-lt"/>
              </a:rPr>
              <a:pPr>
                <a:defRPr/>
              </a:pPr>
              <a:t>13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987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rgbClr val="1F497D"/>
                </a:solidFill>
                <a:latin typeface="+mn-lt"/>
              </a:rPr>
              <a:t>Accommodating</a:t>
            </a:r>
            <a:r>
              <a:rPr lang="en-US" sz="3600" dirty="0" smtClean="0">
                <a:solidFill>
                  <a:srgbClr val="1F497D"/>
                </a:solidFill>
                <a:latin typeface="+mn-lt"/>
              </a:rPr>
              <a:t> Low Energy Users</a:t>
            </a:r>
            <a:endParaRPr lang="en-US" sz="3600" dirty="0">
              <a:solidFill>
                <a:srgbClr val="1F497D"/>
              </a:solidFill>
              <a:latin typeface="+mn-lt"/>
            </a:endParaRPr>
          </a:p>
        </p:txBody>
      </p:sp>
      <p:sp>
        <p:nvSpPr>
          <p:cNvPr id="11267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800" dirty="0" smtClean="0"/>
              <a:t>The lowest energy we can realistically deliver with the secondary beam is ~1 </a:t>
            </a:r>
            <a:r>
              <a:rPr lang="en-US" sz="1800" dirty="0" err="1" smtClean="0"/>
              <a:t>GeV</a:t>
            </a:r>
            <a:r>
              <a:rPr lang="en-US" sz="1800" dirty="0" smtClean="0"/>
              <a:t>.</a:t>
            </a:r>
          </a:p>
          <a:p>
            <a:pPr eaLnBrk="1" hangingPunct="1"/>
            <a:r>
              <a:rPr lang="en-US" sz="1800" dirty="0" smtClean="0"/>
              <a:t>In </a:t>
            </a:r>
            <a:r>
              <a:rPr lang="en-US" sz="1800" dirty="0"/>
              <a:t>2008, T-977 </a:t>
            </a:r>
            <a:r>
              <a:rPr lang="en-US" sz="1800" dirty="0" err="1"/>
              <a:t>MINERvA</a:t>
            </a:r>
            <a:r>
              <a:rPr lang="en-US" sz="1800" dirty="0"/>
              <a:t> experiment requested</a:t>
            </a:r>
            <a:r>
              <a:rPr lang="en-US" sz="1800" dirty="0" smtClean="0"/>
              <a:t> </a:t>
            </a:r>
            <a:r>
              <a:rPr lang="en-US" sz="1800" dirty="0" err="1" smtClean="0"/>
              <a:t>pions</a:t>
            </a:r>
            <a:r>
              <a:rPr lang="en-US" sz="1800" dirty="0" smtClean="0"/>
              <a:t> with </a:t>
            </a:r>
            <a:r>
              <a:rPr lang="en-US" sz="1800" dirty="0"/>
              <a:t>momentum as low as 200 </a:t>
            </a:r>
            <a:r>
              <a:rPr lang="en-US" sz="1800" dirty="0" err="1"/>
              <a:t>MeV/c</a:t>
            </a:r>
            <a:r>
              <a:rPr lang="en-US" sz="1800" dirty="0"/>
              <a:t> </a:t>
            </a:r>
            <a:endParaRPr lang="en-US" sz="1800" dirty="0" smtClean="0"/>
          </a:p>
          <a:p>
            <a:pPr eaLnBrk="1" hangingPunct="1"/>
            <a:r>
              <a:rPr lang="en-US" sz="1800" dirty="0" smtClean="0"/>
              <a:t>To accommodate this request, Fermilab created a secondary target and tertiary beam spectrometer</a:t>
            </a:r>
          </a:p>
          <a:p>
            <a:pPr eaLnBrk="1" hangingPunct="1"/>
            <a:endParaRPr lang="en-US" sz="1800" dirty="0"/>
          </a:p>
        </p:txBody>
      </p:sp>
      <p:pic>
        <p:nvPicPr>
          <p:cNvPr id="11268" name="Picture 4" descr="Minerva-MTest-Beamline-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3352800"/>
            <a:ext cx="4351338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8817-346B-3040-B3BD-259D67A348F4}" type="slidenum">
              <a:rPr lang="en-US">
                <a:latin typeface="+mn-lt"/>
              </a:rPr>
              <a:pPr/>
              <a:t>14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rgbClr val="1F497D"/>
                </a:solidFill>
                <a:latin typeface="+mn-lt"/>
              </a:rPr>
              <a:t>Tertiary </a:t>
            </a:r>
            <a:r>
              <a:rPr lang="en-US" sz="3600" dirty="0" err="1">
                <a:solidFill>
                  <a:srgbClr val="1F497D"/>
                </a:solidFill>
                <a:latin typeface="+mn-lt"/>
              </a:rPr>
              <a:t>Beamline</a:t>
            </a:r>
            <a:endParaRPr lang="en-US" sz="3600" dirty="0">
              <a:solidFill>
                <a:srgbClr val="1F497D"/>
              </a:solidFill>
              <a:latin typeface="+mn-lt"/>
            </a:endParaRPr>
          </a:p>
        </p:txBody>
      </p:sp>
      <p:pic>
        <p:nvPicPr>
          <p:cNvPr id="8197" name="Picture 5" descr="Y:\TBFpics\TertiaryLine\10-0252-12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95400"/>
            <a:ext cx="7620000" cy="288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" y="4953000"/>
            <a:ext cx="1219200" cy="646113"/>
          </a:xfrm>
          <a:prstGeom prst="rect">
            <a:avLst/>
          </a:prstGeom>
          <a:gradFill rotWithShape="1">
            <a:gsLst>
              <a:gs pos="0">
                <a:srgbClr val="B5ECA6"/>
              </a:gs>
              <a:gs pos="35001">
                <a:srgbClr val="CBF0C1"/>
              </a:gs>
              <a:gs pos="100000">
                <a:srgbClr val="EBFAE7"/>
              </a:gs>
            </a:gsLst>
            <a:lin ang="16200000" scaled="1"/>
          </a:gradFill>
          <a:ln w="9525">
            <a:solidFill>
              <a:srgbClr val="4E992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Target/</a:t>
            </a:r>
            <a:br>
              <a:rPr lang="en-US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</a:br>
            <a:r>
              <a:rPr lang="en-US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Collimator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71600" y="4953000"/>
            <a:ext cx="914400" cy="381000"/>
          </a:xfrm>
          <a:prstGeom prst="rect">
            <a:avLst/>
          </a:prstGeom>
          <a:gradFill rotWithShape="1">
            <a:gsLst>
              <a:gs pos="0">
                <a:srgbClr val="B5ECA6"/>
              </a:gs>
              <a:gs pos="35001">
                <a:srgbClr val="CBF0C1"/>
              </a:gs>
              <a:gs pos="100000">
                <a:srgbClr val="EBFAE7"/>
              </a:gs>
            </a:gsLst>
            <a:lin ang="16200000" scaled="1"/>
          </a:gradFill>
          <a:ln w="9525">
            <a:solidFill>
              <a:srgbClr val="4E992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TOF 1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153400" y="4953000"/>
            <a:ext cx="914400" cy="381000"/>
          </a:xfrm>
          <a:prstGeom prst="rect">
            <a:avLst/>
          </a:prstGeom>
          <a:gradFill rotWithShape="1">
            <a:gsLst>
              <a:gs pos="0">
                <a:srgbClr val="B5ECA6"/>
              </a:gs>
              <a:gs pos="35001">
                <a:srgbClr val="CBF0C1"/>
              </a:gs>
              <a:gs pos="100000">
                <a:srgbClr val="EBFAE7"/>
              </a:gs>
            </a:gsLst>
            <a:lin ang="16200000" scaled="1"/>
          </a:gradFill>
          <a:ln w="9525">
            <a:solidFill>
              <a:srgbClr val="4E992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TOF 2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62200" y="4953000"/>
            <a:ext cx="914400" cy="381000"/>
          </a:xfrm>
          <a:prstGeom prst="rect">
            <a:avLst/>
          </a:prstGeom>
          <a:gradFill rotWithShape="1">
            <a:gsLst>
              <a:gs pos="0">
                <a:srgbClr val="B5ECA6"/>
              </a:gs>
              <a:gs pos="35001">
                <a:srgbClr val="CBF0C1"/>
              </a:gs>
              <a:gs pos="100000">
                <a:srgbClr val="EBFAE7"/>
              </a:gs>
            </a:gsLst>
            <a:lin ang="16200000" scaled="1"/>
          </a:gradFill>
          <a:ln w="9525">
            <a:solidFill>
              <a:srgbClr val="4E992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WC 1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05200" y="4953000"/>
            <a:ext cx="914400" cy="381000"/>
          </a:xfrm>
          <a:prstGeom prst="rect">
            <a:avLst/>
          </a:prstGeom>
          <a:gradFill rotWithShape="1">
            <a:gsLst>
              <a:gs pos="0">
                <a:srgbClr val="B5ECA6"/>
              </a:gs>
              <a:gs pos="35001">
                <a:srgbClr val="CBF0C1"/>
              </a:gs>
              <a:gs pos="100000">
                <a:srgbClr val="EBFAE7"/>
              </a:gs>
            </a:gsLst>
            <a:lin ang="16200000" scaled="1"/>
          </a:gradFill>
          <a:ln w="9525">
            <a:solidFill>
              <a:srgbClr val="4E992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WC 2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95800" y="4953000"/>
            <a:ext cx="1600200" cy="646113"/>
          </a:xfrm>
          <a:prstGeom prst="rect">
            <a:avLst/>
          </a:prstGeom>
          <a:gradFill rotWithShape="1">
            <a:gsLst>
              <a:gs pos="0">
                <a:srgbClr val="B5ECA6"/>
              </a:gs>
              <a:gs pos="35001">
                <a:srgbClr val="CBF0C1"/>
              </a:gs>
              <a:gs pos="100000">
                <a:srgbClr val="EBFAE7"/>
              </a:gs>
            </a:gsLst>
            <a:lin ang="16200000" scaled="1"/>
          </a:gradFill>
          <a:ln w="9525">
            <a:solidFill>
              <a:srgbClr val="4E992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Spectrometer Magnets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172200" y="4953000"/>
            <a:ext cx="914400" cy="381000"/>
          </a:xfrm>
          <a:prstGeom prst="rect">
            <a:avLst/>
          </a:prstGeom>
          <a:gradFill rotWithShape="1">
            <a:gsLst>
              <a:gs pos="0">
                <a:srgbClr val="B5ECA6"/>
              </a:gs>
              <a:gs pos="35001">
                <a:srgbClr val="CBF0C1"/>
              </a:gs>
              <a:gs pos="100000">
                <a:srgbClr val="EBFAE7"/>
              </a:gs>
            </a:gsLst>
            <a:lin ang="16200000" scaled="1"/>
          </a:gradFill>
          <a:ln w="9525">
            <a:solidFill>
              <a:srgbClr val="4E992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WC 3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162800" y="4953000"/>
            <a:ext cx="914400" cy="381000"/>
          </a:xfrm>
          <a:prstGeom prst="rect">
            <a:avLst/>
          </a:prstGeom>
          <a:gradFill rotWithShape="1">
            <a:gsLst>
              <a:gs pos="0">
                <a:srgbClr val="B5ECA6"/>
              </a:gs>
              <a:gs pos="35001">
                <a:srgbClr val="CBF0C1"/>
              </a:gs>
              <a:gs pos="100000">
                <a:srgbClr val="EBFAE7"/>
              </a:gs>
            </a:gsLst>
            <a:lin ang="16200000" scaled="1"/>
          </a:gradFill>
          <a:ln w="9525">
            <a:solidFill>
              <a:srgbClr val="4E992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WC 4</a:t>
            </a:r>
          </a:p>
        </p:txBody>
      </p:sp>
      <p:cxnSp>
        <p:nvCxnSpPr>
          <p:cNvPr id="13" name="Straight Arrow Connector 12"/>
          <p:cNvCxnSpPr>
            <a:stCxn id="4" idx="0"/>
          </p:cNvCxnSpPr>
          <p:nvPr/>
        </p:nvCxnSpPr>
        <p:spPr>
          <a:xfrm rot="5400000" flipH="1" flipV="1">
            <a:off x="342900" y="3162300"/>
            <a:ext cx="2133600" cy="1447800"/>
          </a:xfrm>
          <a:prstGeom prst="straightConnector1">
            <a:avLst/>
          </a:prstGeom>
          <a:ln w="444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0"/>
          </p:cNvCxnSpPr>
          <p:nvPr/>
        </p:nvCxnSpPr>
        <p:spPr>
          <a:xfrm rot="5400000" flipH="1" flipV="1">
            <a:off x="1143000" y="3276600"/>
            <a:ext cx="2362200" cy="990600"/>
          </a:xfrm>
          <a:prstGeom prst="straightConnector1">
            <a:avLst/>
          </a:prstGeom>
          <a:ln w="444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</p:cNvCxnSpPr>
          <p:nvPr/>
        </p:nvCxnSpPr>
        <p:spPr>
          <a:xfrm rot="5400000" flipH="1" flipV="1">
            <a:off x="2019300" y="3924300"/>
            <a:ext cx="1828800" cy="228600"/>
          </a:xfrm>
          <a:prstGeom prst="straightConnector1">
            <a:avLst/>
          </a:prstGeom>
          <a:ln w="444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8" idx="0"/>
          </p:cNvCxnSpPr>
          <p:nvPr/>
        </p:nvCxnSpPr>
        <p:spPr>
          <a:xfrm rot="5400000" flipH="1" flipV="1">
            <a:off x="3086100" y="3771900"/>
            <a:ext cx="2057400" cy="304800"/>
          </a:xfrm>
          <a:prstGeom prst="straightConnector1">
            <a:avLst/>
          </a:prstGeom>
          <a:ln w="444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9" idx="0"/>
          </p:cNvCxnSpPr>
          <p:nvPr/>
        </p:nvCxnSpPr>
        <p:spPr>
          <a:xfrm rot="16200000" flipV="1">
            <a:off x="4133850" y="3790950"/>
            <a:ext cx="2133600" cy="190500"/>
          </a:xfrm>
          <a:prstGeom prst="straightConnector1">
            <a:avLst/>
          </a:prstGeom>
          <a:ln w="444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0"/>
          </p:cNvCxnSpPr>
          <p:nvPr/>
        </p:nvCxnSpPr>
        <p:spPr>
          <a:xfrm rot="5400000" flipH="1" flipV="1">
            <a:off x="4514850" y="3600450"/>
            <a:ext cx="2133600" cy="571500"/>
          </a:xfrm>
          <a:prstGeom prst="straightConnector1">
            <a:avLst/>
          </a:prstGeom>
          <a:ln w="444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0" idx="0"/>
          </p:cNvCxnSpPr>
          <p:nvPr/>
        </p:nvCxnSpPr>
        <p:spPr>
          <a:xfrm rot="5400000" flipH="1" flipV="1">
            <a:off x="5562601" y="3886200"/>
            <a:ext cx="2133600" cy="3175"/>
          </a:xfrm>
          <a:prstGeom prst="straightConnector1">
            <a:avLst/>
          </a:prstGeom>
          <a:ln w="444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1" idx="0"/>
          </p:cNvCxnSpPr>
          <p:nvPr/>
        </p:nvCxnSpPr>
        <p:spPr>
          <a:xfrm rot="5400000" flipH="1" flipV="1">
            <a:off x="6705600" y="3810000"/>
            <a:ext cx="2057400" cy="228600"/>
          </a:xfrm>
          <a:prstGeom prst="straightConnector1">
            <a:avLst/>
          </a:prstGeom>
          <a:ln w="444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6" idx="0"/>
            <a:endCxn id="8197" idx="3"/>
          </p:cNvCxnSpPr>
          <p:nvPr/>
        </p:nvCxnSpPr>
        <p:spPr>
          <a:xfrm rot="16200000" flipV="1">
            <a:off x="7389019" y="3731419"/>
            <a:ext cx="2214562" cy="228600"/>
          </a:xfrm>
          <a:prstGeom prst="straightConnector1">
            <a:avLst/>
          </a:prstGeom>
          <a:ln w="44450">
            <a:solidFill>
              <a:schemeClr val="tx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CB11-DA3E-EC47-8AEF-B78F0A68CE78}" type="slidenum">
              <a:rPr lang="en-US">
                <a:latin typeface="+mn-lt"/>
              </a:rPr>
              <a:pPr/>
              <a:t>15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1F497D"/>
                </a:solidFill>
                <a:latin typeface="+mn-lt"/>
              </a:rPr>
              <a:t>Tertiary Beam Details</a:t>
            </a:r>
          </a:p>
        </p:txBody>
      </p:sp>
      <p:sp>
        <p:nvSpPr>
          <p:cNvPr id="13316" name="Content Placeholder 6"/>
          <p:cNvSpPr>
            <a:spLocks noGrp="1"/>
          </p:cNvSpPr>
          <p:nvPr>
            <p:ph sz="half" idx="2"/>
          </p:nvPr>
        </p:nvSpPr>
        <p:spPr>
          <a:xfrm>
            <a:off x="76200" y="2555875"/>
            <a:ext cx="2362200" cy="3616325"/>
          </a:xfrm>
        </p:spPr>
        <p:txBody>
          <a:bodyPr>
            <a:normAutofit/>
          </a:bodyPr>
          <a:lstStyle/>
          <a:p>
            <a:r>
              <a:rPr lang="en-US" sz="2000" dirty="0"/>
              <a:t>60% </a:t>
            </a:r>
            <a:r>
              <a:rPr lang="en-US" sz="2000" dirty="0" err="1"/>
              <a:t>pions</a:t>
            </a:r>
            <a:r>
              <a:rPr lang="en-US" sz="2000" dirty="0"/>
              <a:t>, </a:t>
            </a:r>
          </a:p>
          <a:p>
            <a:r>
              <a:rPr lang="en-US" sz="2000" dirty="0"/>
              <a:t>40% protons, </a:t>
            </a:r>
          </a:p>
          <a:p>
            <a:r>
              <a:rPr lang="en-US" sz="2000" dirty="0"/>
              <a:t>very few electrons, </a:t>
            </a:r>
            <a:r>
              <a:rPr lang="en-US" sz="2000" dirty="0" err="1"/>
              <a:t>kaons</a:t>
            </a:r>
            <a:r>
              <a:rPr lang="en-US" sz="2000" dirty="0"/>
              <a:t>, and deuterons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Yields will be different at </a:t>
            </a:r>
            <a:r>
              <a:rPr lang="en-US" sz="2000" dirty="0" err="1" smtClean="0"/>
              <a:t>MCenter</a:t>
            </a:r>
            <a:endParaRPr lang="en-US" sz="2000" dirty="0"/>
          </a:p>
        </p:txBody>
      </p:sp>
      <p:sp>
        <p:nvSpPr>
          <p:cNvPr id="13317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762000" y="1371600"/>
            <a:ext cx="8229600" cy="498475"/>
          </a:xfrm>
        </p:spPr>
        <p:txBody>
          <a:bodyPr>
            <a:normAutofit/>
          </a:bodyPr>
          <a:lstStyle/>
          <a:p>
            <a:r>
              <a:rPr lang="en-US" sz="2000" dirty="0"/>
              <a:t>Plot of</a:t>
            </a:r>
            <a:r>
              <a:rPr lang="en-US" sz="2000" dirty="0" smtClean="0"/>
              <a:t> fit </a:t>
            </a:r>
            <a:r>
              <a:rPr lang="en-US" sz="2000" dirty="0"/>
              <a:t>m</a:t>
            </a:r>
            <a:r>
              <a:rPr lang="en-US" sz="2000" dirty="0" smtClean="0"/>
              <a:t>omentum </a:t>
            </a:r>
            <a:r>
              <a:rPr lang="en-US" sz="2000" dirty="0"/>
              <a:t>vs. </a:t>
            </a:r>
            <a:r>
              <a:rPr lang="en-US" sz="2000" dirty="0" smtClean="0"/>
              <a:t>TOF shows separation </a:t>
            </a:r>
            <a:r>
              <a:rPr lang="en-US" sz="2000" dirty="0"/>
              <a:t>of</a:t>
            </a:r>
            <a:r>
              <a:rPr lang="en-US" sz="2000" dirty="0" smtClean="0"/>
              <a:t> species</a:t>
            </a:r>
            <a:endParaRPr lang="en-US" sz="2000" dirty="0"/>
          </a:p>
        </p:txBody>
      </p:sp>
      <p:pic>
        <p:nvPicPr>
          <p:cNvPr id="13318" name="Picture 2" descr="Y:\TBFpics\TertiaryLine\FitPvstofdmu-labels-plu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2133600"/>
            <a:ext cx="6629400" cy="4495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02BB-DB34-E343-AF2A-96EA12AF54E8}" type="slidenum">
              <a:rPr lang="en-US">
                <a:latin typeface="+mn-lt"/>
              </a:rPr>
              <a:pPr/>
              <a:t>16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838200" y="1981200"/>
            <a:ext cx="28194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1600" dirty="0">
                <a:latin typeface="+mn-lt"/>
              </a:rPr>
              <a:t> The Fermilab Test Beam </a:t>
            </a:r>
            <a:r>
              <a:rPr lang="en-US" sz="1600" dirty="0" smtClean="0">
                <a:latin typeface="+mn-lt"/>
              </a:rPr>
              <a:t>Facility </a:t>
            </a:r>
            <a:r>
              <a:rPr lang="en-US" sz="1600" dirty="0">
                <a:latin typeface="+mn-lt"/>
              </a:rPr>
              <a:t>is extremely popular and will remain so for the foreseeable future.</a:t>
            </a:r>
            <a:endParaRPr lang="en-US" sz="1600" dirty="0" smtClean="0">
              <a:latin typeface="+mn-lt"/>
            </a:endParaRPr>
          </a:p>
          <a:p>
            <a:pPr>
              <a:buFontTx/>
              <a:buChar char="-"/>
            </a:pPr>
            <a:endParaRPr lang="en-US" sz="1600" dirty="0" smtClean="0">
              <a:latin typeface="+mn-lt"/>
            </a:endParaRPr>
          </a:p>
          <a:p>
            <a:pPr>
              <a:buFontTx/>
              <a:buChar char="-"/>
            </a:pPr>
            <a:r>
              <a:rPr lang="en-US" sz="1600" dirty="0" smtClean="0">
                <a:latin typeface="+mn-lt"/>
              </a:rPr>
              <a:t>Having multiple users running simultaneously is a common occurrence.</a:t>
            </a:r>
          </a:p>
          <a:p>
            <a:pPr>
              <a:buFontTx/>
              <a:buChar char="-"/>
            </a:pPr>
            <a:endParaRPr lang="en-US" sz="1600" dirty="0">
              <a:latin typeface="+mn-lt"/>
            </a:endParaRPr>
          </a:p>
          <a:p>
            <a:pPr>
              <a:buFontTx/>
              <a:buChar char="-"/>
            </a:pPr>
            <a:r>
              <a:rPr lang="en-US" sz="1600" dirty="0" smtClean="0">
                <a:latin typeface="+mn-lt"/>
              </a:rPr>
              <a:t> Total number of experimenters rivals large HEP experiment</a:t>
            </a:r>
          </a:p>
          <a:p>
            <a:endParaRPr lang="en-US" sz="1600" dirty="0" smtClean="0">
              <a:latin typeface="+mn-lt"/>
            </a:endParaRPr>
          </a:p>
          <a:p>
            <a:pPr>
              <a:buFontTx/>
              <a:buChar char="-"/>
            </a:pPr>
            <a:r>
              <a:rPr lang="en-US" sz="1600" dirty="0" smtClean="0">
                <a:latin typeface="+mn-lt"/>
              </a:rPr>
              <a:t> The </a:t>
            </a:r>
            <a:r>
              <a:rPr lang="en-US" sz="1600" dirty="0">
                <a:latin typeface="+mn-lt"/>
              </a:rPr>
              <a:t>need</a:t>
            </a:r>
            <a:r>
              <a:rPr lang="en-US" sz="1600" dirty="0" smtClean="0">
                <a:latin typeface="+mn-lt"/>
              </a:rPr>
              <a:t> for a </a:t>
            </a:r>
            <a:r>
              <a:rPr lang="en-US" sz="1600" dirty="0">
                <a:latin typeface="+mn-lt"/>
              </a:rPr>
              <a:t>second </a:t>
            </a:r>
            <a:r>
              <a:rPr lang="en-US" sz="1600" dirty="0" err="1">
                <a:latin typeface="+mn-lt"/>
              </a:rPr>
              <a:t>beamline</a:t>
            </a:r>
            <a:r>
              <a:rPr lang="en-US" sz="1600" dirty="0" smtClean="0">
                <a:latin typeface="+mn-lt"/>
              </a:rPr>
              <a:t> was endorsed and funded by DOE. </a:t>
            </a:r>
          </a:p>
          <a:p>
            <a:pPr>
              <a:buFontTx/>
              <a:buChar char="-"/>
            </a:pPr>
            <a:endParaRPr lang="en-US" sz="1600" dirty="0" smtClean="0">
              <a:latin typeface="+mn-lt"/>
            </a:endParaRPr>
          </a:p>
          <a:p>
            <a:endParaRPr lang="en-US" sz="1200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F9F98-C158-134D-9651-4FEEFA072C2F}" type="slidenum">
              <a:rPr lang="en-US" smtClean="0">
                <a:latin typeface="+mn-lt"/>
              </a:rPr>
              <a:pPr>
                <a:defRPr/>
              </a:pPr>
              <a:t>17</a:t>
            </a:fld>
            <a:endParaRPr lang="en-US">
              <a:latin typeface="+mn-lt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334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rgbClr val="1F497D"/>
                </a:solidFill>
                <a:latin typeface="+mn-lt"/>
              </a:rPr>
              <a:t>The</a:t>
            </a:r>
            <a:r>
              <a:rPr lang="en-US" sz="3600" b="1" dirty="0" smtClean="0">
                <a:solidFill>
                  <a:srgbClr val="1F497D"/>
                </a:solidFill>
                <a:latin typeface="+mn-lt"/>
              </a:rPr>
              <a:t> Need for a New Test </a:t>
            </a:r>
            <a:r>
              <a:rPr lang="en-US" sz="3600" b="1" dirty="0" err="1" smtClean="0">
                <a:solidFill>
                  <a:srgbClr val="1F497D"/>
                </a:solidFill>
                <a:latin typeface="+mn-lt"/>
              </a:rPr>
              <a:t>Beamline</a:t>
            </a:r>
            <a:endParaRPr lang="en-US" sz="3600" b="1" dirty="0">
              <a:solidFill>
                <a:srgbClr val="1F497D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905000"/>
            <a:ext cx="4461816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80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FTBFmap1_s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14400" y="1143000"/>
            <a:ext cx="914400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3733800" y="228600"/>
            <a:ext cx="54403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1F497D"/>
                </a:solidFill>
                <a:latin typeface="+mn-lt"/>
              </a:rPr>
              <a:t>New </a:t>
            </a:r>
            <a:r>
              <a:rPr lang="en-US" sz="2800" dirty="0" err="1" smtClean="0">
                <a:solidFill>
                  <a:srgbClr val="1F497D"/>
                </a:solidFill>
                <a:latin typeface="+mn-lt"/>
              </a:rPr>
              <a:t>MCenter</a:t>
            </a:r>
            <a:r>
              <a:rPr lang="en-US" sz="2800" dirty="0" smtClean="0">
                <a:solidFill>
                  <a:srgbClr val="1F497D"/>
                </a:solidFill>
                <a:latin typeface="+mn-lt"/>
              </a:rPr>
              <a:t> Beam as part of the Fermilab Test Beam Facility</a:t>
            </a:r>
            <a:endParaRPr lang="en-US" sz="2800" dirty="0">
              <a:solidFill>
                <a:srgbClr val="1F497D"/>
              </a:solidFill>
              <a:latin typeface="+mn-lt"/>
            </a:endParaRPr>
          </a:p>
        </p:txBody>
      </p:sp>
      <p:sp>
        <p:nvSpPr>
          <p:cNvPr id="5" name="Process 4"/>
          <p:cNvSpPr/>
          <p:nvPr/>
        </p:nvSpPr>
        <p:spPr>
          <a:xfrm>
            <a:off x="5562600" y="3962400"/>
            <a:ext cx="304800" cy="228600"/>
          </a:xfrm>
          <a:prstGeom prst="flowChartProcess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5" name="Rectangle 10"/>
          <p:cNvSpPr>
            <a:spLocks noChangeArrowheads="1"/>
          </p:cNvSpPr>
          <p:nvPr/>
        </p:nvSpPr>
        <p:spPr bwMode="auto">
          <a:xfrm>
            <a:off x="5486400" y="3810000"/>
            <a:ext cx="10668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20486" name="Rectangle 15"/>
          <p:cNvSpPr>
            <a:spLocks noChangeArrowheads="1"/>
          </p:cNvSpPr>
          <p:nvPr/>
        </p:nvSpPr>
        <p:spPr bwMode="auto">
          <a:xfrm>
            <a:off x="5486400" y="4572000"/>
            <a:ext cx="1600200" cy="1524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20487" name="Freeform 23"/>
          <p:cNvSpPr>
            <a:spLocks/>
          </p:cNvSpPr>
          <p:nvPr/>
        </p:nvSpPr>
        <p:spPr bwMode="auto">
          <a:xfrm>
            <a:off x="5257800" y="4114800"/>
            <a:ext cx="1219200" cy="838200"/>
          </a:xfrm>
          <a:custGeom>
            <a:avLst/>
            <a:gdLst>
              <a:gd name="T0" fmla="*/ 2147483647 w 765"/>
              <a:gd name="T1" fmla="*/ 2147483647 h 610"/>
              <a:gd name="T2" fmla="*/ 2147483647 w 765"/>
              <a:gd name="T3" fmla="*/ 2147483647 h 610"/>
              <a:gd name="T4" fmla="*/ 2147483647 w 765"/>
              <a:gd name="T5" fmla="*/ 2147483647 h 610"/>
              <a:gd name="T6" fmla="*/ 2147483647 w 765"/>
              <a:gd name="T7" fmla="*/ 2147483647 h 610"/>
              <a:gd name="T8" fmla="*/ 2147483647 w 765"/>
              <a:gd name="T9" fmla="*/ 2147483647 h 610"/>
              <a:gd name="T10" fmla="*/ 0 w 765"/>
              <a:gd name="T11" fmla="*/ 2147483647 h 610"/>
              <a:gd name="T12" fmla="*/ 2147483647 w 765"/>
              <a:gd name="T13" fmla="*/ 2147483647 h 610"/>
              <a:gd name="T14" fmla="*/ 2147483647 w 765"/>
              <a:gd name="T15" fmla="*/ 2147483647 h 6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5"/>
              <a:gd name="T25" fmla="*/ 0 h 610"/>
              <a:gd name="T26" fmla="*/ 765 w 765"/>
              <a:gd name="T27" fmla="*/ 610 h 61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5" h="610">
                <a:moveTo>
                  <a:pt x="765" y="610"/>
                </a:moveTo>
                <a:cubicBezTo>
                  <a:pt x="599" y="500"/>
                  <a:pt x="332" y="544"/>
                  <a:pt x="169" y="540"/>
                </a:cubicBezTo>
                <a:cubicBezTo>
                  <a:pt x="149" y="533"/>
                  <a:pt x="129" y="527"/>
                  <a:pt x="109" y="520"/>
                </a:cubicBezTo>
                <a:cubicBezTo>
                  <a:pt x="99" y="517"/>
                  <a:pt x="79" y="510"/>
                  <a:pt x="79" y="510"/>
                </a:cubicBezTo>
                <a:cubicBezTo>
                  <a:pt x="33" y="478"/>
                  <a:pt x="28" y="456"/>
                  <a:pt x="10" y="401"/>
                </a:cubicBezTo>
                <a:cubicBezTo>
                  <a:pt x="7" y="391"/>
                  <a:pt x="0" y="371"/>
                  <a:pt x="0" y="371"/>
                </a:cubicBezTo>
                <a:cubicBezTo>
                  <a:pt x="3" y="288"/>
                  <a:pt x="4" y="206"/>
                  <a:pt x="10" y="123"/>
                </a:cubicBezTo>
                <a:cubicBezTo>
                  <a:pt x="19" y="0"/>
                  <a:pt x="308" y="14"/>
                  <a:pt x="367" y="14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20488" name="Rectangle 15"/>
          <p:cNvSpPr>
            <a:spLocks noChangeArrowheads="1"/>
          </p:cNvSpPr>
          <p:nvPr/>
        </p:nvSpPr>
        <p:spPr bwMode="auto">
          <a:xfrm>
            <a:off x="7086600" y="4572000"/>
            <a:ext cx="152400" cy="2286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20490" name="Line 16"/>
          <p:cNvSpPr>
            <a:spLocks noChangeShapeType="1"/>
          </p:cNvSpPr>
          <p:nvPr/>
        </p:nvSpPr>
        <p:spPr bwMode="auto">
          <a:xfrm flipH="1">
            <a:off x="5867400" y="34290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20491" name="Text Box 18"/>
          <p:cNvSpPr txBox="1">
            <a:spLocks noChangeArrowheads="1"/>
          </p:cNvSpPr>
          <p:nvPr/>
        </p:nvSpPr>
        <p:spPr bwMode="auto">
          <a:xfrm>
            <a:off x="6172200" y="2895600"/>
            <a:ext cx="281940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+mn-lt"/>
              </a:rPr>
              <a:t>A control room in </a:t>
            </a:r>
            <a:r>
              <a:rPr lang="en-US" sz="1400" dirty="0">
                <a:latin typeface="+mn-lt"/>
              </a:rPr>
              <a:t>the </a:t>
            </a:r>
            <a:r>
              <a:rPr lang="en-US" sz="1400" dirty="0" err="1">
                <a:latin typeface="+mn-lt"/>
              </a:rPr>
              <a:t>MWest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smtClean="0">
                <a:latin typeface="+mn-lt"/>
              </a:rPr>
              <a:t>stub</a:t>
            </a:r>
            <a:endParaRPr lang="en-US" sz="1400" dirty="0">
              <a:latin typeface="+mn-lt"/>
            </a:endParaRPr>
          </a:p>
        </p:txBody>
      </p:sp>
      <p:sp>
        <p:nvSpPr>
          <p:cNvPr id="20492" name="Line 21"/>
          <p:cNvSpPr>
            <a:spLocks noChangeShapeType="1"/>
          </p:cNvSpPr>
          <p:nvPr/>
        </p:nvSpPr>
        <p:spPr bwMode="auto">
          <a:xfrm flipH="1">
            <a:off x="6858000" y="4343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20493" name="Text Box 22"/>
          <p:cNvSpPr txBox="1">
            <a:spLocks noChangeArrowheads="1"/>
          </p:cNvSpPr>
          <p:nvPr/>
        </p:nvSpPr>
        <p:spPr bwMode="auto">
          <a:xfrm>
            <a:off x="6765925" y="4035623"/>
            <a:ext cx="2301875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+mn-lt"/>
              </a:rPr>
              <a:t>Walkway to access </a:t>
            </a:r>
            <a:r>
              <a:rPr lang="en-US" sz="1400" dirty="0" smtClean="0">
                <a:latin typeface="+mn-lt"/>
              </a:rPr>
              <a:t>MC7</a:t>
            </a:r>
            <a:endParaRPr lang="en-US" sz="1400" dirty="0">
              <a:latin typeface="+mn-lt"/>
            </a:endParaRPr>
          </a:p>
        </p:txBody>
      </p:sp>
      <p:sp>
        <p:nvSpPr>
          <p:cNvPr id="20494" name="Line 24"/>
          <p:cNvSpPr>
            <a:spLocks noChangeShapeType="1"/>
          </p:cNvSpPr>
          <p:nvPr/>
        </p:nvSpPr>
        <p:spPr bwMode="auto">
          <a:xfrm>
            <a:off x="4724400" y="3962400"/>
            <a:ext cx="533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20495" name="Text Box 25"/>
          <p:cNvSpPr txBox="1">
            <a:spLocks noChangeArrowheads="1"/>
          </p:cNvSpPr>
          <p:nvPr/>
        </p:nvSpPr>
        <p:spPr bwMode="auto">
          <a:xfrm>
            <a:off x="3505200" y="3657600"/>
            <a:ext cx="12656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+mn-lt"/>
              </a:rPr>
              <a:t>Installed cable </a:t>
            </a:r>
          </a:p>
          <a:p>
            <a:r>
              <a:rPr lang="en-US" sz="1400">
                <a:latin typeface="+mn-lt"/>
              </a:rPr>
              <a:t>route for users</a:t>
            </a:r>
          </a:p>
        </p:txBody>
      </p:sp>
      <p:sp>
        <p:nvSpPr>
          <p:cNvPr id="20497" name="Line 11"/>
          <p:cNvSpPr>
            <a:spLocks noChangeShapeType="1"/>
          </p:cNvSpPr>
          <p:nvPr/>
        </p:nvSpPr>
        <p:spPr bwMode="auto">
          <a:xfrm flipV="1">
            <a:off x="6019800" y="5410200"/>
            <a:ext cx="266700" cy="533400"/>
          </a:xfrm>
          <a:prstGeom prst="line">
            <a:avLst/>
          </a:prstGeom>
          <a:noFill/>
          <a:ln w="9525">
            <a:solidFill>
              <a:srgbClr val="CC00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20498" name="Text Box 12"/>
          <p:cNvSpPr txBox="1">
            <a:spLocks noChangeArrowheads="1"/>
          </p:cNvSpPr>
          <p:nvPr/>
        </p:nvSpPr>
        <p:spPr bwMode="auto">
          <a:xfrm>
            <a:off x="4343400" y="6019800"/>
            <a:ext cx="327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+mn-lt"/>
              </a:rPr>
              <a:t>This section of pipe has been </a:t>
            </a:r>
            <a:r>
              <a:rPr lang="en-US" sz="1400" dirty="0" smtClean="0">
                <a:latin typeface="+mn-lt"/>
              </a:rPr>
              <a:t>removed. User area is here.</a:t>
            </a:r>
            <a:endParaRPr lang="en-US" sz="1400" dirty="0">
              <a:latin typeface="+mn-lt"/>
            </a:endParaRPr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 flipH="1" flipV="1">
            <a:off x="7772400" y="5334000"/>
            <a:ext cx="342900" cy="828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V="1">
            <a:off x="8115300" y="5257800"/>
            <a:ext cx="190500" cy="904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H="1">
            <a:off x="1905000" y="1066800"/>
            <a:ext cx="5334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1676400" y="480536"/>
            <a:ext cx="1752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+mn-lt"/>
              </a:rPr>
              <a:t>Tertiary beam moved to MC7</a:t>
            </a:r>
          </a:p>
          <a:p>
            <a:endParaRPr lang="en-US" sz="1400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391400" y="6356350"/>
            <a:ext cx="2133600" cy="365125"/>
          </a:xfrm>
        </p:spPr>
        <p:txBody>
          <a:bodyPr/>
          <a:lstStyle/>
          <a:p>
            <a:pPr>
              <a:defRPr/>
            </a:pPr>
            <a:fld id="{7CFF9F98-C158-134D-9651-4FEEFA072C2F}" type="slidenum">
              <a:rPr lang="en-US" smtClean="0">
                <a:latin typeface="+mn-lt"/>
              </a:rPr>
              <a:pPr>
                <a:defRPr/>
              </a:pPr>
              <a:t>18</a:t>
            </a:fld>
            <a:endParaRPr lang="en-US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38800" y="5105400"/>
            <a:ext cx="1905000" cy="228600"/>
          </a:xfrm>
          <a:prstGeom prst="rect">
            <a:avLst/>
          </a:prstGeom>
          <a:solidFill>
            <a:srgbClr val="CC00CC">
              <a:alpha val="18824"/>
            </a:srgbClr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39000" y="6096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Can put another user area near </a:t>
            </a:r>
            <a:r>
              <a:rPr lang="en-US" sz="1400" dirty="0" smtClean="0">
                <a:latin typeface="+mn-lt"/>
              </a:rPr>
              <a:t>magnet</a:t>
            </a:r>
            <a:endParaRPr lang="en-US" sz="1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F9F98-C158-134D-9651-4FEEFA072C2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00200"/>
            <a:ext cx="6705600" cy="4459224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b="1" dirty="0" smtClean="0">
                <a:solidFill>
                  <a:srgbClr val="1F497D"/>
                </a:solidFill>
                <a:latin typeface="+mn-lt"/>
              </a:rPr>
              <a:t>Ribbon Cutting Ceremony at </a:t>
            </a:r>
            <a:r>
              <a:rPr lang="en-US" sz="3600" b="1" dirty="0" err="1" smtClean="0">
                <a:solidFill>
                  <a:srgbClr val="1F497D"/>
                </a:solidFill>
                <a:latin typeface="+mn-lt"/>
              </a:rPr>
              <a:t>MCenter</a:t>
            </a:r>
            <a:endParaRPr lang="en-US" sz="3600" b="1" dirty="0">
              <a:solidFill>
                <a:srgbClr val="1F497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5359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solidFill>
                  <a:srgbClr val="1F497D"/>
                </a:solidFill>
                <a:latin typeface="+mn-lt"/>
              </a:rPr>
              <a:t>Test Beam </a:t>
            </a:r>
            <a:r>
              <a:rPr lang="en-US" sz="3600" dirty="0">
                <a:solidFill>
                  <a:srgbClr val="1F497D"/>
                </a:solidFill>
                <a:latin typeface="+mn-lt"/>
              </a:rPr>
              <a:t>Delivery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17475" y="1066800"/>
            <a:ext cx="8721725" cy="5519738"/>
            <a:chOff x="116961" y="756480"/>
            <a:chExt cx="9401298" cy="5949120"/>
          </a:xfrm>
        </p:grpSpPr>
        <p:sp>
          <p:nvSpPr>
            <p:cNvPr id="5" name="Oval 4"/>
            <p:cNvSpPr/>
            <p:nvPr/>
          </p:nvSpPr>
          <p:spPr>
            <a:xfrm rot="1728022">
              <a:off x="116961" y="756480"/>
              <a:ext cx="2323801" cy="2980548"/>
            </a:xfrm>
            <a:prstGeom prst="ellipse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060877" y="1981550"/>
              <a:ext cx="4801609" cy="4724050"/>
            </a:xfrm>
            <a:prstGeom prst="ellips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890144" y="1524716"/>
              <a:ext cx="381596" cy="379840"/>
            </a:xfrm>
            <a:prstGeom prst="ellipse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8" name="Straight Connector 7"/>
            <p:cNvCxnSpPr>
              <a:stCxn id="7" idx="0"/>
            </p:cNvCxnSpPr>
            <p:nvPr/>
          </p:nvCxnSpPr>
          <p:spPr>
            <a:xfrm rot="5400000" flipH="1" flipV="1">
              <a:off x="4366711" y="1238090"/>
              <a:ext cx="1712" cy="571539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5" idx="5"/>
              <a:endCxn id="6" idx="1"/>
            </p:cNvCxnSpPr>
            <p:nvPr/>
          </p:nvCxnSpPr>
          <p:spPr>
            <a:xfrm rot="5400000" flipH="1" flipV="1">
              <a:off x="1681045" y="2482797"/>
              <a:ext cx="893138" cy="1273128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2733377" y="1872047"/>
              <a:ext cx="2510321" cy="841808"/>
            </a:xfrm>
            <a:custGeom>
              <a:avLst/>
              <a:gdLst>
                <a:gd name="connsiteX0" fmla="*/ 0 w 2510971"/>
                <a:gd name="connsiteY0" fmla="*/ 841828 h 841828"/>
                <a:gd name="connsiteX1" fmla="*/ 522514 w 2510971"/>
                <a:gd name="connsiteY1" fmla="*/ 362857 h 841828"/>
                <a:gd name="connsiteX2" fmla="*/ 1378857 w 2510971"/>
                <a:gd name="connsiteY2" fmla="*/ 72571 h 841828"/>
                <a:gd name="connsiteX3" fmla="*/ 2510971 w 2510971"/>
                <a:gd name="connsiteY3" fmla="*/ 0 h 841828"/>
                <a:gd name="connsiteX4" fmla="*/ 2510971 w 2510971"/>
                <a:gd name="connsiteY4" fmla="*/ 0 h 84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0971" h="841828">
                  <a:moveTo>
                    <a:pt x="0" y="841828"/>
                  </a:moveTo>
                  <a:cubicBezTo>
                    <a:pt x="146352" y="666447"/>
                    <a:pt x="292705" y="491066"/>
                    <a:pt x="522514" y="362857"/>
                  </a:cubicBezTo>
                  <a:cubicBezTo>
                    <a:pt x="752323" y="234648"/>
                    <a:pt x="1047448" y="133047"/>
                    <a:pt x="1378857" y="72571"/>
                  </a:cubicBezTo>
                  <a:cubicBezTo>
                    <a:pt x="1710266" y="12095"/>
                    <a:pt x="2510971" y="0"/>
                    <a:pt x="2510971" y="0"/>
                  </a:cubicBezTo>
                  <a:lnTo>
                    <a:pt x="2510971" y="0"/>
                  </a:lnTo>
                </a:path>
              </a:pathLst>
            </a:cu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1" name="Straight Connector 10"/>
            <p:cNvCxnSpPr>
              <a:stCxn id="10" idx="3"/>
            </p:cNvCxnSpPr>
            <p:nvPr/>
          </p:nvCxnSpPr>
          <p:spPr>
            <a:xfrm flipV="1">
              <a:off x="5243697" y="1824139"/>
              <a:ext cx="4274562" cy="47908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0" idx="3"/>
            </p:cNvCxnSpPr>
            <p:nvPr/>
          </p:nvCxnSpPr>
          <p:spPr>
            <a:xfrm>
              <a:off x="5243697" y="1872047"/>
              <a:ext cx="3899811" cy="337066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0" idx="3"/>
            </p:cNvCxnSpPr>
            <p:nvPr/>
          </p:nvCxnSpPr>
          <p:spPr>
            <a:xfrm flipV="1">
              <a:off x="5243697" y="1676994"/>
              <a:ext cx="1771086" cy="195053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7014783" y="1372437"/>
              <a:ext cx="1218370" cy="304557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8233153" y="1218448"/>
              <a:ext cx="682766" cy="153989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7014783" y="1249246"/>
              <a:ext cx="2339201" cy="427748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290177" y="1218448"/>
              <a:ext cx="1676970" cy="542385"/>
            </a:xfrm>
            <a:custGeom>
              <a:avLst/>
              <a:gdLst>
                <a:gd name="connsiteX0" fmla="*/ 616857 w 616857"/>
                <a:gd name="connsiteY0" fmla="*/ 338667 h 541867"/>
                <a:gd name="connsiteX1" fmla="*/ 341086 w 616857"/>
                <a:gd name="connsiteY1" fmla="*/ 498324 h 541867"/>
                <a:gd name="connsiteX2" fmla="*/ 50800 w 616857"/>
                <a:gd name="connsiteY2" fmla="*/ 77410 h 541867"/>
                <a:gd name="connsiteX3" fmla="*/ 36286 w 616857"/>
                <a:gd name="connsiteY3" fmla="*/ 33867 h 54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857" h="541867">
                  <a:moveTo>
                    <a:pt x="616857" y="338667"/>
                  </a:moveTo>
                  <a:cubicBezTo>
                    <a:pt x="526143" y="440267"/>
                    <a:pt x="435429" y="541867"/>
                    <a:pt x="341086" y="498324"/>
                  </a:cubicBezTo>
                  <a:cubicBezTo>
                    <a:pt x="246743" y="454781"/>
                    <a:pt x="101600" y="154820"/>
                    <a:pt x="50800" y="77410"/>
                  </a:cubicBezTo>
                  <a:cubicBezTo>
                    <a:pt x="0" y="0"/>
                    <a:pt x="18143" y="16933"/>
                    <a:pt x="36286" y="33867"/>
                  </a:cubicBezTo>
                </a:path>
              </a:pathLst>
            </a:cu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44" name="TextBox 17"/>
            <p:cNvSpPr txBox="1">
              <a:spLocks noChangeArrowheads="1"/>
            </p:cNvSpPr>
            <p:nvPr/>
          </p:nvSpPr>
          <p:spPr bwMode="auto">
            <a:xfrm>
              <a:off x="2209800" y="4114800"/>
              <a:ext cx="1066800" cy="298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chemeClr val="accent1"/>
                  </a:solidFill>
                  <a:latin typeface="+mn-lt"/>
                </a:rPr>
                <a:t>Tevatron</a:t>
              </a:r>
            </a:p>
          </p:txBody>
        </p:sp>
        <p:sp>
          <p:nvSpPr>
            <p:cNvPr id="5145" name="TextBox 18"/>
            <p:cNvSpPr txBox="1">
              <a:spLocks noChangeArrowheads="1"/>
            </p:cNvSpPr>
            <p:nvPr/>
          </p:nvSpPr>
          <p:spPr bwMode="auto">
            <a:xfrm>
              <a:off x="8222859" y="1824139"/>
              <a:ext cx="1295400" cy="298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chemeClr val="accent1"/>
                  </a:solidFill>
                  <a:latin typeface="+mn-lt"/>
                </a:rPr>
                <a:t>Neutrino Line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00431" y="987464"/>
              <a:ext cx="1372377" cy="3317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err="1">
                  <a:solidFill>
                    <a:schemeClr val="accent3">
                      <a:lumMod val="75000"/>
                    </a:schemeClr>
                  </a:solidFill>
                  <a:latin typeface="+mn-lt"/>
                  <a:ea typeface="+mn-ea"/>
                  <a:cs typeface="Arial" pitchFamily="34" charset="0"/>
                </a:rPr>
                <a:t>MTest</a:t>
              </a:r>
              <a:endParaRPr lang="en-US" sz="14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474431" y="1331373"/>
              <a:ext cx="961691" cy="3319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err="1">
                  <a:solidFill>
                    <a:schemeClr val="accent3">
                      <a:lumMod val="75000"/>
                    </a:schemeClr>
                  </a:solidFill>
                  <a:latin typeface="+mn-lt"/>
                  <a:ea typeface="+mn-ea"/>
                  <a:cs typeface="Arial" pitchFamily="34" charset="0"/>
                </a:rPr>
                <a:t>MCenter</a:t>
              </a:r>
              <a:endParaRPr lang="en-US" sz="14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39017" y="1247535"/>
              <a:ext cx="1370667" cy="2985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err="1">
                  <a:solidFill>
                    <a:schemeClr val="accent3">
                      <a:lumMod val="75000"/>
                    </a:schemeClr>
                  </a:solidFill>
                  <a:latin typeface="+mn-lt"/>
                  <a:ea typeface="+mn-ea"/>
                  <a:cs typeface="Arial" pitchFamily="34" charset="0"/>
                </a:rPr>
                <a:t>Linac</a:t>
              </a:r>
              <a:endParaRPr lang="en-US" sz="12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62014" y="1524716"/>
              <a:ext cx="838485" cy="2985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accent3">
                      <a:lumMod val="75000"/>
                    </a:schemeClr>
                  </a:solidFill>
                  <a:latin typeface="+mn-lt"/>
                  <a:ea typeface="+mn-ea"/>
                  <a:cs typeface="Arial" pitchFamily="34" charset="0"/>
                </a:rPr>
                <a:t>Booster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95940" y="1399813"/>
              <a:ext cx="1370667" cy="2985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accent3">
                      <a:lumMod val="75000"/>
                    </a:schemeClr>
                  </a:solidFill>
                  <a:latin typeface="+mn-lt"/>
                  <a:ea typeface="+mn-ea"/>
                  <a:cs typeface="Arial" pitchFamily="34" charset="0"/>
                </a:rPr>
                <a:t>8GeV Line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91382" y="1552092"/>
              <a:ext cx="1370666" cy="2985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accent3">
                      <a:lumMod val="75000"/>
                    </a:schemeClr>
                  </a:solidFill>
                  <a:latin typeface="+mn-lt"/>
                  <a:ea typeface="+mn-ea"/>
                  <a:cs typeface="Arial" pitchFamily="34" charset="0"/>
                </a:rPr>
                <a:t>Main Injector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9476795">
              <a:off x="1752862" y="2875983"/>
              <a:ext cx="1370667" cy="2985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accent3">
                      <a:lumMod val="75000"/>
                    </a:schemeClr>
                  </a:solidFill>
                  <a:latin typeface="+mn-lt"/>
                  <a:ea typeface="+mn-ea"/>
                  <a:cs typeface="Arial" pitchFamily="34" charset="0"/>
                </a:rPr>
                <a:t>P1 Line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8915871">
              <a:off x="2468141" y="2012787"/>
              <a:ext cx="1372377" cy="2985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accent3">
                      <a:lumMod val="75000"/>
                    </a:schemeClr>
                  </a:solidFill>
                  <a:latin typeface="+mn-lt"/>
                  <a:ea typeface="+mn-ea"/>
                  <a:cs typeface="Arial" pitchFamily="34" charset="0"/>
                </a:rPr>
                <a:t>P2 Line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20770727">
              <a:off x="3366518" y="1749294"/>
              <a:ext cx="1370666" cy="2985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accent3">
                      <a:lumMod val="75000"/>
                    </a:schemeClr>
                  </a:solidFill>
                  <a:latin typeface="+mn-lt"/>
                  <a:ea typeface="+mn-ea"/>
                  <a:cs typeface="Arial" pitchFamily="34" charset="0"/>
                </a:rPr>
                <a:t>P3 Line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21345868">
              <a:off x="4944239" y="1567073"/>
              <a:ext cx="1372377" cy="2985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accent3">
                      <a:lumMod val="75000"/>
                    </a:schemeClr>
                  </a:solidFill>
                  <a:latin typeface="+mn-lt"/>
                  <a:ea typeface="+mn-ea"/>
                  <a:cs typeface="Arial" pitchFamily="34" charset="0"/>
                </a:rPr>
                <a:t>SY120</a:t>
              </a:r>
            </a:p>
          </p:txBody>
        </p:sp>
      </p:grpSp>
      <p:sp>
        <p:nvSpPr>
          <p:cNvPr id="31" name="Content Placeholder 30"/>
          <p:cNvSpPr>
            <a:spLocks noGrp="1"/>
          </p:cNvSpPr>
          <p:nvPr>
            <p:ph sz="half" idx="2"/>
          </p:nvPr>
        </p:nvSpPr>
        <p:spPr>
          <a:xfrm>
            <a:off x="4495800" y="2362200"/>
            <a:ext cx="4343400" cy="4114800"/>
          </a:xfrm>
          <a:solidFill>
            <a:schemeClr val="bg2"/>
          </a:solidFill>
          <a:effectLst>
            <a:softEdge rad="127000"/>
          </a:effectLst>
        </p:spPr>
        <p:txBody>
          <a:bodyPr anchor="ctr">
            <a:normAutofit/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1600" dirty="0" err="1" smtClean="0">
                <a:ea typeface="Arial" charset="0"/>
                <a:cs typeface="Arial" charset="0"/>
              </a:rPr>
              <a:t>Linac</a:t>
            </a:r>
            <a:r>
              <a:rPr lang="en-US" sz="1600" dirty="0" smtClean="0">
                <a:ea typeface="Arial" charset="0"/>
                <a:cs typeface="Arial" charset="0"/>
              </a:rPr>
              <a:t> loads Booster with a ‘batch’ of up to 80 RF buckets of 19 </a:t>
            </a:r>
            <a:r>
              <a:rPr lang="en-US" sz="1600" dirty="0" err="1" smtClean="0">
                <a:ea typeface="Arial" charset="0"/>
                <a:cs typeface="Arial" charset="0"/>
              </a:rPr>
              <a:t>nsec</a:t>
            </a:r>
            <a:r>
              <a:rPr lang="en-US" sz="1600" dirty="0" smtClean="0">
                <a:ea typeface="Arial" charset="0"/>
                <a:cs typeface="Arial" charset="0"/>
              </a:rPr>
              <a:t> each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1600" dirty="0" smtClean="0">
                <a:ea typeface="Arial" charset="0"/>
                <a:cs typeface="Arial" charset="0"/>
              </a:rPr>
              <a:t>6 of these batches fills the Main Injector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1600" dirty="0" smtClean="0">
                <a:ea typeface="Arial" charset="0"/>
                <a:cs typeface="Arial" charset="0"/>
              </a:rPr>
              <a:t>MI accelerates beam to 120 </a:t>
            </a:r>
            <a:r>
              <a:rPr lang="en-US" sz="1600" dirty="0" err="1" smtClean="0">
                <a:ea typeface="Arial" charset="0"/>
                <a:cs typeface="Arial" charset="0"/>
              </a:rPr>
              <a:t>GeV</a:t>
            </a:r>
            <a:r>
              <a:rPr lang="en-US" sz="1600" dirty="0" smtClean="0">
                <a:ea typeface="Arial" charset="0"/>
                <a:cs typeface="Arial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1600" dirty="0" smtClean="0">
                <a:ea typeface="Arial" charset="0"/>
                <a:cs typeface="Arial" charset="0"/>
              </a:rPr>
              <a:t>During the slow spill of the Main Injector, protons are resonantly extracted over a 4 second flattop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1600" dirty="0" smtClean="0">
                <a:ea typeface="Arial" charset="0"/>
                <a:cs typeface="Arial" charset="0"/>
              </a:rPr>
              <a:t>One spill is allowed per minute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1600" dirty="0" smtClean="0">
                <a:ea typeface="Arial" charset="0"/>
                <a:cs typeface="Arial" charset="0"/>
              </a:rPr>
              <a:t>In the Switchyard (SY120), a septa magnet splits slow spill beam to Meson area or Neutrino area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1600" dirty="0" smtClean="0">
                <a:ea typeface="Arial" charset="0"/>
                <a:cs typeface="Arial" charset="0"/>
              </a:rPr>
              <a:t>The majority of the slow spill protons go to </a:t>
            </a:r>
            <a:r>
              <a:rPr lang="en-US" sz="1600" dirty="0" err="1" smtClean="0">
                <a:ea typeface="Arial" charset="0"/>
                <a:cs typeface="Arial" charset="0"/>
              </a:rPr>
              <a:t>SeaQuest</a:t>
            </a:r>
            <a:r>
              <a:rPr lang="en-US" sz="1600" dirty="0" smtClean="0">
                <a:ea typeface="Arial" charset="0"/>
                <a:cs typeface="Arial" charset="0"/>
              </a:rPr>
              <a:t> (~1E13) in the Neutrino area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1600" dirty="0" smtClean="0">
                <a:ea typeface="Arial" charset="0"/>
                <a:cs typeface="Arial" charset="0"/>
              </a:rPr>
              <a:t>The remainder (~ 2E11) can go to Meson</a:t>
            </a: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8D615-0B4B-EC43-81B4-B9A90BFAEDC1}" type="slidenum">
              <a:rPr lang="en-US">
                <a:latin typeface="+mn-lt"/>
              </a:rPr>
              <a:pPr/>
              <a:t>2</a:t>
            </a:fld>
            <a:endParaRPr lang="en-US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971871"/>
            <a:ext cx="34290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6 second spill per 60 second Main Injector beam cycle for 12 hours a day = 5% impact on neutrino program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7-03 at 11.00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08583"/>
            <a:ext cx="5029200" cy="3397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1F497D"/>
                </a:solidFill>
                <a:latin typeface="+mn-lt"/>
              </a:rPr>
              <a:t>T-1034 </a:t>
            </a:r>
            <a:r>
              <a:rPr lang="en-US" sz="3600" dirty="0" err="1" smtClean="0">
                <a:solidFill>
                  <a:srgbClr val="1F497D"/>
                </a:solidFill>
                <a:latin typeface="+mn-lt"/>
              </a:rPr>
              <a:t>LAriaT</a:t>
            </a:r>
            <a:r>
              <a:rPr lang="en-US" sz="3600" dirty="0" smtClean="0">
                <a:solidFill>
                  <a:srgbClr val="1F497D"/>
                </a:solidFill>
                <a:latin typeface="+mn-lt"/>
              </a:rPr>
              <a:t> proposal</a:t>
            </a:r>
            <a:endParaRPr lang="en-US" sz="3600" dirty="0">
              <a:solidFill>
                <a:srgbClr val="1F497D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45259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‘</a:t>
            </a:r>
            <a:r>
              <a:rPr lang="en-US" sz="1600" dirty="0" err="1" smtClean="0"/>
              <a:t>LAriaT</a:t>
            </a:r>
            <a:r>
              <a:rPr lang="en-US" sz="1600" dirty="0" smtClean="0"/>
              <a:t> = ‘Liquid Argon in a </a:t>
            </a:r>
            <a:r>
              <a:rPr lang="en-US" sz="1600" dirty="0" err="1" smtClean="0"/>
              <a:t>Testbeam</a:t>
            </a:r>
            <a:r>
              <a:rPr lang="en-US" sz="1600" dirty="0" smtClean="0"/>
              <a:t>’</a:t>
            </a:r>
          </a:p>
          <a:p>
            <a:r>
              <a:rPr lang="en-US" sz="1600" dirty="0" smtClean="0"/>
              <a:t>Two stage proposal:</a:t>
            </a:r>
          </a:p>
          <a:p>
            <a:pPr lvl="1"/>
            <a:r>
              <a:rPr lang="en-US" sz="1400" dirty="0" smtClean="0"/>
              <a:t>Stage 1: Put </a:t>
            </a:r>
            <a:r>
              <a:rPr lang="en-US" sz="1400" dirty="0" err="1" smtClean="0"/>
              <a:t>ArgoNeut</a:t>
            </a:r>
            <a:r>
              <a:rPr lang="en-US" sz="1400" dirty="0" smtClean="0"/>
              <a:t> (300 kg) into tertiary beam in </a:t>
            </a:r>
            <a:r>
              <a:rPr lang="en-US" sz="1400" dirty="0" err="1" smtClean="0"/>
              <a:t>Mcenter</a:t>
            </a:r>
            <a:endParaRPr lang="en-US" sz="1400" dirty="0" smtClean="0"/>
          </a:p>
          <a:p>
            <a:pPr lvl="1"/>
            <a:r>
              <a:rPr lang="en-US" sz="1400" dirty="0" smtClean="0"/>
              <a:t>Stage 2: Put as large a new detector as possible (2x2x5 m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) in downstream half of MC7</a:t>
            </a:r>
          </a:p>
          <a:p>
            <a:r>
              <a:rPr lang="en-US" sz="1600" dirty="0" smtClean="0"/>
              <a:t>Imagine being able to study low momentum tagged </a:t>
            </a:r>
            <a:r>
              <a:rPr lang="en-US" sz="1600" dirty="0" err="1" smtClean="0"/>
              <a:t>kaon</a:t>
            </a:r>
            <a:r>
              <a:rPr lang="en-US" sz="1600" dirty="0" smtClean="0"/>
              <a:t> and proton tracks or photon showers in liquid Argon.  </a:t>
            </a:r>
          </a:p>
          <a:p>
            <a:r>
              <a:rPr lang="en-US" sz="1600" dirty="0" smtClean="0"/>
              <a:t>We are creating a cryogenic system large enough for Stage 2, using some parts already purchased.  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F8FB49-E368-8540-A758-C5177B24D303}" type="slidenum">
              <a:rPr lang="en-US" smtClean="0">
                <a:latin typeface="+mn-lt"/>
              </a:rPr>
              <a:pPr>
                <a:defRPr/>
              </a:pPr>
              <a:t>20</a:t>
            </a:fld>
            <a:endParaRPr lang="en-US"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486400" y="3657600"/>
            <a:ext cx="13716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34200" y="32766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Still support secondary beam users</a:t>
            </a:r>
            <a:endParaRPr lang="en-US" sz="1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solidFill>
                  <a:srgbClr val="1F497D"/>
                </a:solidFill>
                <a:latin typeface="+mn-lt"/>
              </a:rPr>
              <a:t>MCenter</a:t>
            </a:r>
            <a:r>
              <a:rPr lang="en-US" sz="3600" dirty="0">
                <a:solidFill>
                  <a:srgbClr val="1F497D"/>
                </a:solidFill>
                <a:latin typeface="+mn-lt"/>
              </a:rPr>
              <a:t> User Area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1C52-A587-C842-9978-2C499E87D783}" type="slidenum">
              <a:rPr lang="en-US">
                <a:latin typeface="+mn-lt"/>
              </a:rPr>
              <a:pPr/>
              <a:t>21</a:t>
            </a:fld>
            <a:endParaRPr lang="en-US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47800"/>
            <a:ext cx="5384800" cy="4038600"/>
          </a:xfrm>
          <a:prstGeom prst="rect">
            <a:avLst/>
          </a:prstGeom>
        </p:spPr>
      </p:pic>
      <p:sp>
        <p:nvSpPr>
          <p:cNvPr id="18437" name="Line 8"/>
          <p:cNvSpPr>
            <a:spLocks noChangeShapeType="1"/>
          </p:cNvSpPr>
          <p:nvPr/>
        </p:nvSpPr>
        <p:spPr bwMode="auto">
          <a:xfrm flipV="1">
            <a:off x="2514600" y="3048000"/>
            <a:ext cx="1295400" cy="2514600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914400" y="3048000"/>
            <a:ext cx="1828800" cy="3124200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5638800"/>
            <a:ext cx="2455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Path of secondary beam</a:t>
            </a:r>
            <a:endParaRPr lang="en-US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6031468"/>
            <a:ext cx="218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Path of tertiary beam</a:t>
            </a:r>
            <a:endParaRPr lang="en-US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3200400"/>
            <a:ext cx="2540000" cy="190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48400" y="1371600"/>
            <a:ext cx="2743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Primary target is 300 meters upstream</a:t>
            </a: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Copper secondary target and 13</a:t>
            </a:r>
            <a:r>
              <a:rPr lang="en-US" baseline="30000" dirty="0" smtClean="0">
                <a:latin typeface="+mn-lt"/>
              </a:rPr>
              <a:t>o</a:t>
            </a:r>
            <a:r>
              <a:rPr lang="en-US" dirty="0" smtClean="0">
                <a:latin typeface="+mn-lt"/>
              </a:rPr>
              <a:t> collimator: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92250" y="5562600"/>
            <a:ext cx="2904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Secondary target and collimator can be rolled aside in minutes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1F497D"/>
                </a:solidFill>
                <a:latin typeface="+mn-lt"/>
              </a:rPr>
              <a:t>Irradiation Facilities at Fermilab</a:t>
            </a:r>
            <a:endParaRPr lang="en-US" sz="3600" dirty="0">
              <a:solidFill>
                <a:srgbClr val="1F497D"/>
              </a:solidFill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371600"/>
            <a:ext cx="79248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dirty="0" smtClean="0"/>
              <a:t>120 </a:t>
            </a:r>
            <a:r>
              <a:rPr lang="en-US" sz="1800" dirty="0" err="1" smtClean="0"/>
              <a:t>GeV</a:t>
            </a:r>
            <a:r>
              <a:rPr lang="en-US" sz="1800" dirty="0" smtClean="0"/>
              <a:t> </a:t>
            </a:r>
            <a:r>
              <a:rPr lang="en-US" sz="1800" dirty="0"/>
              <a:t>d</a:t>
            </a:r>
            <a:r>
              <a:rPr lang="en-US" sz="1800" dirty="0" smtClean="0"/>
              <a:t>irect </a:t>
            </a:r>
            <a:r>
              <a:rPr lang="en-US" sz="1800" dirty="0"/>
              <a:t>p</a:t>
            </a:r>
            <a:r>
              <a:rPr lang="en-US" sz="1800" dirty="0" smtClean="0"/>
              <a:t>roton beam (5E11 protons/spill)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Located in the Meson beam section MT3, upstream of collimator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Can only support thin tracking chambers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Radiation fields from high energy proton primary interactions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Located in MT4, next to primary target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Low Energy protons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New MTA area has primary LINAC beam at 400 MeV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Has not supported irradiation yet (probably within next few months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Medium energy Neutrons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~5-30 </a:t>
            </a:r>
            <a:r>
              <a:rPr lang="en-US" sz="1800" dirty="0" err="1" smtClean="0"/>
              <a:t>MeV</a:t>
            </a:r>
            <a:r>
              <a:rPr lang="en-US" sz="1800" dirty="0" smtClean="0"/>
              <a:t> neutrons at the Neutron Therapy Facility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Medium flux gamma irradiation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At ES&amp;H instrument calibration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CD596-7C2D-524C-AF4C-A6813FC7313B}" type="slidenum">
              <a:rPr lang="en-US" smtClean="0">
                <a:latin typeface="+mn-lt"/>
              </a:rPr>
              <a:pPr>
                <a:defRPr/>
              </a:pPr>
              <a:t>22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New High Rate Tracking Area</a:t>
            </a:r>
            <a:endParaRPr lang="en-US" dirty="0"/>
          </a:p>
        </p:txBody>
      </p:sp>
      <p:pic>
        <p:nvPicPr>
          <p:cNvPr id="4" name="Content Placeholder 3" descr="Meson Area Beamlines.pdf"/>
          <p:cNvPicPr>
            <a:picLocks noGrp="1" noChangeAspect="1"/>
          </p:cNvPicPr>
          <p:nvPr>
            <p:ph idx="1"/>
          </p:nvPr>
        </p:nvPicPr>
        <p:blipFill>
          <a:blip r:embed="rId2"/>
          <a:srcRect l="-20991" r="-20991"/>
          <a:stretch>
            <a:fillRect/>
          </a:stretch>
        </p:blipFill>
        <p:spPr>
          <a:xfrm>
            <a:off x="-1066800" y="2179637"/>
            <a:ext cx="8229600" cy="4525963"/>
          </a:xfrm>
        </p:spPr>
      </p:pic>
      <p:sp>
        <p:nvSpPr>
          <p:cNvPr id="5" name="Oval 4"/>
          <p:cNvSpPr/>
          <p:nvPr/>
        </p:nvSpPr>
        <p:spPr>
          <a:xfrm>
            <a:off x="1296517" y="3787329"/>
            <a:ext cx="313391" cy="29687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671586" y="5358213"/>
            <a:ext cx="313391" cy="29687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72810" y="3417997"/>
            <a:ext cx="61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MT3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4448" y="5597358"/>
            <a:ext cx="969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MS3 service building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2000" y="1066800"/>
            <a:ext cx="7696200" cy="99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support R&amp;D on very high rate trackers we have removed a section of beam pipe just upstream of the proton collimator in MT3,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have put a movable table station in this area.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Signals are sent to MS3 service building,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not Meson </a:t>
            </a:r>
            <a:r>
              <a:rPr lang="en-US" sz="2800" dirty="0" smtClean="0">
                <a:latin typeface="+mn-lt"/>
              </a:rPr>
              <a:t>Detector Building.  Can support rates up to 5E11 Hz.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276600"/>
            <a:ext cx="2844800" cy="212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57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1F497D"/>
                </a:solidFill>
              </a:rPr>
              <a:t>MTest</a:t>
            </a:r>
            <a:r>
              <a:rPr lang="en-US" sz="3600" dirty="0" smtClean="0">
                <a:solidFill>
                  <a:srgbClr val="1F497D"/>
                </a:solidFill>
              </a:rPr>
              <a:t> irradiation areas </a:t>
            </a:r>
            <a:endParaRPr lang="en-US" sz="3600" dirty="0">
              <a:solidFill>
                <a:srgbClr val="1F497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657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Have several areas in MT </a:t>
            </a:r>
            <a:r>
              <a:rPr lang="en-US" sz="2000" dirty="0" err="1" smtClean="0"/>
              <a:t>beamline</a:t>
            </a:r>
            <a:r>
              <a:rPr lang="en-US" sz="2000" dirty="0" smtClean="0"/>
              <a:t> where irradiation studies can take place:</a:t>
            </a:r>
          </a:p>
          <a:p>
            <a:pPr lvl="1"/>
            <a:r>
              <a:rPr lang="en-US" sz="1800" dirty="0" smtClean="0"/>
              <a:t>Near primary target in MT4 you can have a mixed field of radiation that simulates conditions in the LHC halls, for instance.  </a:t>
            </a:r>
          </a:p>
          <a:p>
            <a:pPr lvl="2"/>
            <a:r>
              <a:rPr lang="en-US" sz="1400" dirty="0" smtClean="0"/>
              <a:t>(Calculated dose for a Si sample irradiated @ 30 cm away from the aluminum target and pinhole collimator is ≈ </a:t>
            </a:r>
            <a:r>
              <a:rPr lang="en-US" sz="1400" b="1" dirty="0" smtClean="0"/>
              <a:t>1.2E4</a:t>
            </a:r>
            <a:r>
              <a:rPr lang="en-US" sz="1400" dirty="0" smtClean="0"/>
              <a:t> and ≈ </a:t>
            </a:r>
            <a:r>
              <a:rPr lang="en-US" sz="1400" b="1" dirty="0" smtClean="0"/>
              <a:t>4.5E3 </a:t>
            </a:r>
            <a:r>
              <a:rPr lang="en-US" sz="1400" b="1" dirty="0" err="1" smtClean="0"/>
              <a:t>Gy</a:t>
            </a:r>
            <a:r>
              <a:rPr lang="en-US" sz="1400" b="1" dirty="0" smtClean="0"/>
              <a:t>/yr</a:t>
            </a:r>
            <a:r>
              <a:rPr lang="en-US" sz="1400" dirty="0" smtClean="0"/>
              <a:t>, respectively (very similar to LHC cavern)</a:t>
            </a:r>
          </a:p>
          <a:p>
            <a:pPr lvl="1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CD596-7C2D-524C-AF4C-A6813FC7313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Content Placeholder 6" descr="Macintosh HD:Users:ramberg:Desktop:Screen shot 2011-01-25 at 4.11.22 PM.png"/>
          <p:cNvPicPr>
            <a:picLocks noGrp="1"/>
          </p:cNvPicPr>
          <p:nvPr>
            <p:ph sz="quarter" idx="2"/>
          </p:nvPr>
        </p:nvPicPr>
        <p:blipFill>
          <a:blip r:embed="rId2"/>
          <a:srcRect l="-19896" r="-19896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4038600" y="2590800"/>
            <a:ext cx="6858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038600" y="4495800"/>
            <a:ext cx="6858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876800" y="3962480"/>
            <a:ext cx="2044700" cy="204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934199" y="3962400"/>
            <a:ext cx="2007255" cy="202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203780" y="610766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 Target	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39000" y="6096000"/>
            <a:ext cx="146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Dump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1F497D"/>
                </a:solidFill>
              </a:rPr>
              <a:t>MTA - </a:t>
            </a:r>
            <a:r>
              <a:rPr lang="en-US" sz="3600" dirty="0" err="1" smtClean="0">
                <a:solidFill>
                  <a:srgbClr val="1F497D"/>
                </a:solidFill>
              </a:rPr>
              <a:t>Muon</a:t>
            </a:r>
            <a:r>
              <a:rPr lang="en-US" sz="3600" dirty="0" smtClean="0">
                <a:solidFill>
                  <a:srgbClr val="1F497D"/>
                </a:solidFill>
              </a:rPr>
              <a:t> Test Accelerator</a:t>
            </a:r>
            <a:endParaRPr lang="en-US" sz="3600" dirty="0">
              <a:solidFill>
                <a:srgbClr val="1F497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657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Purpose is to provide an experimental area for the </a:t>
            </a:r>
            <a:r>
              <a:rPr lang="en-US" sz="2000" dirty="0" err="1" smtClean="0"/>
              <a:t>Muon</a:t>
            </a:r>
            <a:r>
              <a:rPr lang="en-US" sz="2000" dirty="0" smtClean="0"/>
              <a:t> Accelerator  </a:t>
            </a:r>
            <a:r>
              <a:rPr lang="en-US" sz="2000" dirty="0"/>
              <a:t>P</a:t>
            </a:r>
            <a:r>
              <a:rPr lang="en-US" sz="2000" dirty="0" smtClean="0"/>
              <a:t>roject to test cavities inside high magnetic field, with intense beam.</a:t>
            </a:r>
          </a:p>
          <a:p>
            <a:r>
              <a:rPr lang="en-US" sz="2000" dirty="0" smtClean="0"/>
              <a:t>400 </a:t>
            </a:r>
            <a:r>
              <a:rPr lang="en-US" sz="2000" dirty="0" err="1" smtClean="0"/>
              <a:t>MeV</a:t>
            </a:r>
            <a:r>
              <a:rPr lang="en-US" sz="2000" dirty="0" smtClean="0"/>
              <a:t> protons from </a:t>
            </a:r>
            <a:r>
              <a:rPr lang="en-US" sz="2000" dirty="0" err="1" smtClean="0"/>
              <a:t>Linac</a:t>
            </a:r>
            <a:endParaRPr lang="en-US" sz="2000" dirty="0" smtClean="0"/>
          </a:p>
          <a:p>
            <a:r>
              <a:rPr lang="en-US" sz="2000" dirty="0" smtClean="0"/>
              <a:t>1 Hz repetition rate with &gt;1E12 beam available</a:t>
            </a:r>
          </a:p>
          <a:p>
            <a:r>
              <a:rPr lang="en-US" sz="2000" dirty="0" smtClean="0"/>
              <a:t>First detector test MOU is up for approval now. </a:t>
            </a:r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CD596-7C2D-524C-AF4C-A6813FC7313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066800"/>
            <a:ext cx="1744976" cy="2717800"/>
          </a:xfrm>
          <a:prstGeom prst="rect">
            <a:avLst/>
          </a:prstGeom>
        </p:spPr>
      </p:pic>
      <p:pic>
        <p:nvPicPr>
          <p:cNvPr id="11" name="Content Placeholder 10" descr="Screen shot 2013-01-07 at 5.59.01 AM.png"/>
          <p:cNvPicPr>
            <a:picLocks noGrp="1" noChangeAspect="1"/>
          </p:cNvPicPr>
          <p:nvPr>
            <p:ph sz="quarter" idx="3"/>
          </p:nvPr>
        </p:nvPicPr>
        <p:blipFill>
          <a:blip r:embed="rId3"/>
          <a:srcRect l="-29670" r="-29670"/>
          <a:stretch>
            <a:fillRect/>
          </a:stretch>
        </p:blipFill>
        <p:spPr/>
      </p:pic>
      <p:cxnSp>
        <p:nvCxnSpPr>
          <p:cNvPr id="13" name="Straight Arrow Connector 12"/>
          <p:cNvCxnSpPr/>
          <p:nvPr/>
        </p:nvCxnSpPr>
        <p:spPr>
          <a:xfrm flipV="1">
            <a:off x="4953000" y="5105400"/>
            <a:ext cx="838994" cy="380206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1F497D"/>
                </a:solidFill>
              </a:rPr>
              <a:t>Summary</a:t>
            </a:r>
            <a:endParaRPr lang="en-US" sz="3600" dirty="0">
              <a:solidFill>
                <a:srgbClr val="1F497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76400"/>
            <a:ext cx="80010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Fermilab has a very active test beam program, based on the Test Beam Facility in the Meson area.</a:t>
            </a:r>
          </a:p>
          <a:p>
            <a:pPr lvl="1"/>
            <a:r>
              <a:rPr lang="en-US" sz="1800" dirty="0" smtClean="0"/>
              <a:t>It consists of two </a:t>
            </a:r>
            <a:r>
              <a:rPr lang="en-US" sz="1800" dirty="0" err="1" smtClean="0"/>
              <a:t>beamlines</a:t>
            </a:r>
            <a:r>
              <a:rPr lang="en-US" sz="1800" dirty="0" smtClean="0"/>
              <a:t> (</a:t>
            </a:r>
            <a:r>
              <a:rPr lang="en-US" sz="1800" dirty="0" err="1" smtClean="0"/>
              <a:t>MTest</a:t>
            </a:r>
            <a:r>
              <a:rPr lang="en-US" sz="1800" dirty="0" smtClean="0"/>
              <a:t> and </a:t>
            </a:r>
            <a:r>
              <a:rPr lang="en-US" sz="1800" dirty="0" err="1" smtClean="0"/>
              <a:t>MCenter</a:t>
            </a:r>
            <a:r>
              <a:rPr lang="en-US" sz="1800" dirty="0" smtClean="0"/>
              <a:t>), along with a movable tertiary spectrometer for very low energy beam delivery.</a:t>
            </a:r>
          </a:p>
          <a:p>
            <a:pPr lvl="1"/>
            <a:r>
              <a:rPr lang="en-US" sz="1800" dirty="0" smtClean="0"/>
              <a:t>The support infrastructure is extensive and is constantly being improved.</a:t>
            </a:r>
          </a:p>
          <a:p>
            <a:pPr lvl="1"/>
            <a:r>
              <a:rPr lang="en-US" sz="1800" dirty="0" smtClean="0"/>
              <a:t>The schedule is typically full months in advance, but Fall/Winter 2014-15 has many open slots. </a:t>
            </a:r>
          </a:p>
          <a:p>
            <a:r>
              <a:rPr lang="en-US" sz="2200" dirty="0" smtClean="0"/>
              <a:t>Several </a:t>
            </a:r>
            <a:r>
              <a:rPr lang="en-US" sz="2200" dirty="0" smtClean="0"/>
              <a:t>irradiation facilities exist that can deliver moderately high intensity radiation. </a:t>
            </a:r>
          </a:p>
          <a:p>
            <a:endParaRPr lang="en-US" sz="1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CD596-7C2D-524C-AF4C-A6813FC7313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1F497D"/>
                </a:solidFill>
              </a:rPr>
              <a:t>Tips for a Test Beam Manager</a:t>
            </a:r>
            <a:endParaRPr lang="en-US" sz="3600" dirty="0">
              <a:solidFill>
                <a:srgbClr val="1F497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76400"/>
            <a:ext cx="8001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It has been my experience that “If you build it, they will come!”.</a:t>
            </a:r>
          </a:p>
          <a:p>
            <a:endParaRPr lang="en-US" sz="2000" dirty="0" smtClean="0"/>
          </a:p>
          <a:p>
            <a:r>
              <a:rPr lang="en-US" sz="2000" dirty="0" smtClean="0"/>
              <a:t>Incremental improvements to the </a:t>
            </a:r>
            <a:r>
              <a:rPr lang="en-US" sz="2000" dirty="0" err="1" smtClean="0"/>
              <a:t>beamline</a:t>
            </a:r>
            <a:r>
              <a:rPr lang="en-US" sz="2000" dirty="0" smtClean="0"/>
              <a:t> and user area are important</a:t>
            </a:r>
          </a:p>
          <a:p>
            <a:pPr lvl="1"/>
            <a:r>
              <a:rPr lang="en-US" sz="2000" dirty="0" smtClean="0"/>
              <a:t>Keep </a:t>
            </a:r>
            <a:r>
              <a:rPr lang="en-US" sz="2000" dirty="0"/>
              <a:t>looking for ways to improve the facility.  </a:t>
            </a:r>
          </a:p>
          <a:p>
            <a:endParaRPr lang="en-US" sz="2000" dirty="0"/>
          </a:p>
          <a:p>
            <a:r>
              <a:rPr lang="en-US" sz="2000" dirty="0" smtClean="0"/>
              <a:t>Sharing beam with other programs can actually be beneficial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It’s important to have a service mentality:</a:t>
            </a:r>
          </a:p>
          <a:p>
            <a:pPr lvl="1"/>
            <a:r>
              <a:rPr lang="en-US" sz="2000" dirty="0" smtClean="0"/>
              <a:t>Always encourage customers. </a:t>
            </a:r>
          </a:p>
          <a:p>
            <a:pPr lvl="1"/>
            <a:r>
              <a:rPr lang="en-US" sz="2000" dirty="0" smtClean="0"/>
              <a:t>Don’t say that something is too hard to accomplish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CD596-7C2D-524C-AF4C-A6813FC7313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4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3EC29-152D-4F46-83E3-A2CB82A8A78B}" type="slidenum">
              <a:rPr lang="en-US" smtClean="0">
                <a:latin typeface="+mn-lt"/>
              </a:rPr>
              <a:pPr>
                <a:defRPr/>
              </a:pPr>
              <a:t>3</a:t>
            </a:fld>
            <a:endParaRPr lang="en-US">
              <a:latin typeface="+mn-lt"/>
            </a:endParaRPr>
          </a:p>
        </p:txBody>
      </p:sp>
      <p:pic>
        <p:nvPicPr>
          <p:cNvPr id="14" name="Picture 13" descr="Screen Shot 2014-07-02 at 11.31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505200"/>
            <a:ext cx="5735281" cy="2793295"/>
          </a:xfrm>
          <a:prstGeom prst="rect">
            <a:avLst/>
          </a:prstGeom>
        </p:spPr>
      </p:pic>
      <p:pic>
        <p:nvPicPr>
          <p:cNvPr id="15" name="Picture 14" descr="Screen Shot 2014-07-02 at 11.30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21694"/>
            <a:ext cx="3910721" cy="2054906"/>
          </a:xfrm>
          <a:prstGeom prst="rect">
            <a:avLst/>
          </a:prstGeom>
        </p:spPr>
      </p:pic>
      <p:pic>
        <p:nvPicPr>
          <p:cNvPr id="16" name="Picture 15" descr="Screen Shot 2014-07-02 at 11.30.3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4160521" cy="2667000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334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dirty="0" smtClean="0">
                <a:solidFill>
                  <a:srgbClr val="1F497D"/>
                </a:solidFill>
                <a:latin typeface="+mn-lt"/>
              </a:rPr>
              <a:t>Beam Structure</a:t>
            </a:r>
            <a:endParaRPr lang="en-US" sz="3600" dirty="0">
              <a:solidFill>
                <a:srgbClr val="1F497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513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5334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dirty="0" smtClean="0">
                <a:solidFill>
                  <a:srgbClr val="1F497D"/>
                </a:solidFill>
                <a:latin typeface="+mn-lt"/>
              </a:rPr>
              <a:t>Meson Area Beams</a:t>
            </a:r>
            <a:endParaRPr lang="en-US" sz="3600" dirty="0">
              <a:solidFill>
                <a:srgbClr val="1F497D"/>
              </a:solidFill>
              <a:latin typeface="+mn-lt"/>
            </a:endParaRPr>
          </a:p>
        </p:txBody>
      </p:sp>
      <p:pic>
        <p:nvPicPr>
          <p:cNvPr id="16388" name="Picture 4" descr="Screen shot 2012-12-16 at 10.32.01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933700"/>
            <a:ext cx="5724861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85800" y="1219200"/>
            <a:ext cx="8077200" cy="1676400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 smtClean="0"/>
              <a:t>In the Meson area, beam can be delivered simultaneously to the </a:t>
            </a:r>
            <a:r>
              <a:rPr lang="en-US" sz="2000" dirty="0" err="1" smtClean="0"/>
              <a:t>MTest</a:t>
            </a:r>
            <a:r>
              <a:rPr lang="en-US" sz="2000" dirty="0" smtClean="0"/>
              <a:t> and </a:t>
            </a:r>
            <a:r>
              <a:rPr lang="en-US" sz="2000" dirty="0" err="1" smtClean="0"/>
              <a:t>MCenter</a:t>
            </a:r>
            <a:r>
              <a:rPr lang="en-US" sz="2000" dirty="0" smtClean="0"/>
              <a:t> </a:t>
            </a:r>
            <a:r>
              <a:rPr lang="en-US" sz="2000" dirty="0" err="1" smtClean="0"/>
              <a:t>beamlines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Spill structure is the same for both areas.</a:t>
            </a:r>
          </a:p>
          <a:p>
            <a:r>
              <a:rPr lang="en-US" sz="2000" dirty="0" smtClean="0"/>
              <a:t>In </a:t>
            </a:r>
            <a:r>
              <a:rPr lang="en-US" sz="2000" dirty="0" err="1" smtClean="0"/>
              <a:t>MTest</a:t>
            </a:r>
            <a:r>
              <a:rPr lang="en-US" sz="2000" dirty="0" smtClean="0"/>
              <a:t>, there are 2 targets – one is far upstream and can give higher momentum tunes (&gt;32 </a:t>
            </a:r>
            <a:r>
              <a:rPr lang="en-US" sz="2000" dirty="0" err="1" smtClean="0"/>
              <a:t>GeV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After the downstream target, the magnets have special low current power supplies that give accurate tunes down to 1-2 </a:t>
            </a:r>
            <a:r>
              <a:rPr lang="en-US" sz="2000" dirty="0" err="1" smtClean="0"/>
              <a:t>GeV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In </a:t>
            </a:r>
            <a:r>
              <a:rPr lang="en-US" sz="2000" dirty="0" err="1" smtClean="0"/>
              <a:t>MCenter</a:t>
            </a:r>
            <a:r>
              <a:rPr lang="en-US" sz="2000" dirty="0" smtClean="0"/>
              <a:t>, there is a single target located near the beginning of the Meson Detector Building</a:t>
            </a:r>
          </a:p>
          <a:p>
            <a:r>
              <a:rPr lang="en-US" sz="2000" dirty="0" smtClean="0"/>
              <a:t> </a:t>
            </a:r>
            <a:r>
              <a:rPr lang="en-US" sz="2000" dirty="0" err="1" smtClean="0"/>
              <a:t>Mcenter</a:t>
            </a:r>
            <a:r>
              <a:rPr lang="en-US" sz="2000" dirty="0" smtClean="0"/>
              <a:t> can tune accurately down to about 5 </a:t>
            </a:r>
            <a:r>
              <a:rPr lang="en-US" sz="2000" dirty="0" err="1" smtClean="0"/>
              <a:t>GeV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156A7-51A6-8640-83B7-A300ECAEA139}" type="slidenum">
              <a:rPr lang="en-US" smtClean="0">
                <a:latin typeface="+mn-lt"/>
              </a:rPr>
              <a:pPr>
                <a:defRPr/>
              </a:pPr>
              <a:t>4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1F497D"/>
                </a:solidFill>
                <a:latin typeface="+mn-lt"/>
              </a:rPr>
              <a:t>Facility Overview</a:t>
            </a:r>
          </a:p>
        </p:txBody>
      </p:sp>
      <p:pic>
        <p:nvPicPr>
          <p:cNvPr id="19459" name="Content Placeholder 3" descr="FTBFmap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1600200"/>
            <a:ext cx="8229600" cy="45132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FECF2-4921-8B49-BAA8-5DA33C1E3B50}" type="slidenum">
              <a:rPr lang="en-US">
                <a:latin typeface="+mn-lt"/>
              </a:rPr>
              <a:pPr/>
              <a:t>5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1F497D"/>
                </a:solidFill>
                <a:latin typeface="+mn-lt"/>
              </a:rPr>
              <a:t>Facility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FECF2-4921-8B49-BAA8-5DA33C1E3B50}" type="slidenum">
              <a:rPr lang="en-US">
                <a:latin typeface="+mn-lt"/>
              </a:rPr>
              <a:pPr/>
              <a:t>6</a:t>
            </a:fld>
            <a:endParaRPr lang="en-US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981200"/>
            <a:ext cx="6553200" cy="43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48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rgbClr val="1F497D"/>
                </a:solidFill>
                <a:latin typeface="+mn-lt"/>
              </a:rPr>
              <a:t>Particle Composition of</a:t>
            </a:r>
            <a:r>
              <a:rPr lang="en-US" sz="3600" dirty="0" smtClean="0">
                <a:solidFill>
                  <a:srgbClr val="1F497D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1F497D"/>
                </a:solidFill>
                <a:latin typeface="+mn-lt"/>
              </a:rPr>
              <a:t>MTest</a:t>
            </a:r>
            <a:r>
              <a:rPr lang="en-US" sz="3600" dirty="0" smtClean="0">
                <a:solidFill>
                  <a:srgbClr val="1F497D"/>
                </a:solidFill>
                <a:latin typeface="+mn-lt"/>
              </a:rPr>
              <a:t> Beam</a:t>
            </a:r>
            <a:endParaRPr lang="en-US" sz="3600" dirty="0">
              <a:solidFill>
                <a:srgbClr val="1F497D"/>
              </a:solidFill>
              <a:latin typeface="+mn-lt"/>
            </a:endParaRPr>
          </a:p>
        </p:txBody>
      </p:sp>
      <p:pic>
        <p:nvPicPr>
          <p:cNvPr id="6193" name="Picture 4" descr="beamcomposi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1600200"/>
            <a:ext cx="4720251" cy="321482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Content Placeholder 63"/>
          <p:cNvSpPr txBox="1">
            <a:spLocks/>
          </p:cNvSpPr>
          <p:nvPr/>
        </p:nvSpPr>
        <p:spPr bwMode="auto">
          <a:xfrm>
            <a:off x="228600" y="1371600"/>
            <a:ext cx="3733800" cy="2286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000" dirty="0" smtClean="0">
                <a:latin typeface="+mn-lt"/>
              </a:rPr>
              <a:t>Tuning modes: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latin typeface="+mn-lt"/>
              </a:rPr>
              <a:t>120 </a:t>
            </a:r>
            <a:r>
              <a:rPr lang="en-US" sz="2000" dirty="0" err="1">
                <a:latin typeface="+mn-lt"/>
              </a:rPr>
              <a:t>Gev</a:t>
            </a:r>
            <a:r>
              <a:rPr lang="en-US" sz="2000" dirty="0">
                <a:latin typeface="+mn-lt"/>
              </a:rPr>
              <a:t> Protons</a:t>
            </a:r>
            <a:endParaRPr lang="en-US" sz="2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latin typeface="+mn-lt"/>
              </a:rPr>
              <a:t>32-66 </a:t>
            </a:r>
            <a:r>
              <a:rPr lang="en-US" sz="2000" dirty="0" err="1">
                <a:latin typeface="+mn-lt"/>
              </a:rPr>
              <a:t>GeV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Pions</a:t>
            </a:r>
            <a:endParaRPr lang="en-US" sz="2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latin typeface="+mn-lt"/>
              </a:rPr>
              <a:t>1–32 </a:t>
            </a:r>
            <a:r>
              <a:rPr lang="en-US" sz="2000" dirty="0" err="1">
                <a:latin typeface="+mn-lt"/>
              </a:rPr>
              <a:t>GeV</a:t>
            </a:r>
            <a:r>
              <a:rPr lang="en-US" sz="2000" dirty="0" smtClean="0">
                <a:latin typeface="+mn-lt"/>
              </a:rPr>
              <a:t> Mixed Beam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+mn-lt"/>
              </a:rPr>
              <a:t>Broadband </a:t>
            </a:r>
            <a:r>
              <a:rPr lang="en-US" sz="2000" dirty="0" err="1" smtClean="0">
                <a:latin typeface="+mn-lt"/>
              </a:rPr>
              <a:t>Muons</a:t>
            </a:r>
            <a:r>
              <a:rPr lang="en-US" sz="2000" dirty="0" smtClean="0">
                <a:latin typeface="+mn-lt"/>
              </a:rPr>
              <a:t> from Steel absorber/target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 dirty="0" smtClean="0">
                <a:latin typeface="+mn-lt"/>
              </a:rPr>
              <a:t>Flux can go from about </a:t>
            </a:r>
            <a:r>
              <a:rPr lang="en-US" sz="2000" dirty="0">
                <a:latin typeface="+mn-lt"/>
              </a:rPr>
              <a:t>5</a:t>
            </a:r>
            <a:r>
              <a:rPr lang="en-US" sz="2000" dirty="0" smtClean="0">
                <a:latin typeface="+mn-lt"/>
              </a:rPr>
              <a:t>0-5000 Hz below 8 </a:t>
            </a:r>
            <a:r>
              <a:rPr lang="en-US" sz="2000" dirty="0" err="1" smtClean="0">
                <a:latin typeface="+mn-lt"/>
              </a:rPr>
              <a:t>GeV</a:t>
            </a:r>
            <a:r>
              <a:rPr lang="en-US" sz="2000" dirty="0" smtClean="0">
                <a:latin typeface="+mn-lt"/>
              </a:rPr>
              <a:t> and up to 100,000 Hz for high energy tunes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</a:pPr>
            <a:endParaRPr lang="en-US" sz="2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89584-C819-9644-874B-5E0FF06F35C3}" type="slidenum">
              <a:rPr lang="en-US">
                <a:latin typeface="+mn-lt"/>
              </a:rPr>
              <a:pPr/>
              <a:t>7</a:t>
            </a:fld>
            <a:endParaRPr lang="en-US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4400" y="4953000"/>
            <a:ext cx="3200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Results from CALICE experiment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rgbClr val="1F497D"/>
                </a:solidFill>
                <a:latin typeface="+mn-lt"/>
              </a:rPr>
              <a:t>Facility </a:t>
            </a:r>
            <a:r>
              <a:rPr lang="en-US" sz="3600" dirty="0" smtClean="0">
                <a:solidFill>
                  <a:srgbClr val="1F497D"/>
                </a:solidFill>
                <a:latin typeface="+mn-lt"/>
              </a:rPr>
              <a:t>Details - Accommodations</a:t>
            </a:r>
            <a:endParaRPr lang="en-US" sz="3600" dirty="0">
              <a:solidFill>
                <a:srgbClr val="1F497D"/>
              </a:solidFill>
              <a:latin typeface="+mn-lt"/>
            </a:endParaRPr>
          </a:p>
        </p:txBody>
      </p:sp>
      <p:sp>
        <p:nvSpPr>
          <p:cNvPr id="8195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>
            <a:normAutofit/>
          </a:bodyPr>
          <a:lstStyle/>
          <a:p>
            <a:pPr eaLnBrk="1" hangingPunct="1">
              <a:spcAft>
                <a:spcPts val="1200"/>
              </a:spcAft>
            </a:pPr>
            <a:r>
              <a:rPr lang="en-US" sz="2200" dirty="0"/>
              <a:t>Multiple Control Rooms</a:t>
            </a:r>
          </a:p>
          <a:p>
            <a:pPr eaLnBrk="1" hangingPunct="1">
              <a:spcAft>
                <a:spcPts val="1200"/>
              </a:spcAft>
            </a:pPr>
            <a:r>
              <a:rPr lang="en-US" sz="2200" dirty="0"/>
              <a:t>Conference Room</a:t>
            </a:r>
          </a:p>
          <a:p>
            <a:pPr eaLnBrk="1" hangingPunct="1">
              <a:spcAft>
                <a:spcPts val="1200"/>
              </a:spcAft>
            </a:pPr>
            <a:r>
              <a:rPr lang="en-US" sz="2200" dirty="0"/>
              <a:t>Climate-controlled areas for experiments</a:t>
            </a:r>
          </a:p>
          <a:p>
            <a:pPr eaLnBrk="1" hangingPunct="1">
              <a:spcAft>
                <a:spcPts val="1200"/>
              </a:spcAft>
            </a:pPr>
            <a:r>
              <a:rPr lang="en-US" sz="2200" dirty="0"/>
              <a:t>Machine Shop</a:t>
            </a:r>
          </a:p>
          <a:p>
            <a:pPr eaLnBrk="1" hangingPunct="1">
              <a:spcAft>
                <a:spcPts val="1200"/>
              </a:spcAft>
            </a:pPr>
            <a:r>
              <a:rPr lang="en-US" sz="2200" dirty="0"/>
              <a:t>Several Work Rooms</a:t>
            </a:r>
          </a:p>
          <a:p>
            <a:pPr eaLnBrk="1" hangingPunct="1">
              <a:spcAft>
                <a:spcPts val="1200"/>
              </a:spcAft>
            </a:pPr>
            <a:r>
              <a:rPr lang="en-US" sz="2200" dirty="0"/>
              <a:t>Storage Rooms and Cabinets </a:t>
            </a:r>
          </a:p>
        </p:txBody>
      </p:sp>
      <p:pic>
        <p:nvPicPr>
          <p:cNvPr id="5" name="Picture 48" descr="Y:\Facility\rooms\MachShop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3429000"/>
            <a:ext cx="18288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9" descr="Y:\Facility\rooms\WrkRm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4953000"/>
            <a:ext cx="18288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0" descr="Y:\Facility\rooms\WrkRm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4953000"/>
            <a:ext cx="18288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4" descr="Y:\Facility\rooms\IMAG004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1295400"/>
            <a:ext cx="229235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7" descr="Y:\Facility\rooms\IMAG006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45263" y="1295400"/>
            <a:ext cx="2293937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8" descr="Y:\Facility\rooms\MTBF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05600" y="2971800"/>
            <a:ext cx="1827213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602D0-3819-DF46-874A-1715C17F4128}" type="slidenum">
              <a:rPr lang="en-US">
                <a:latin typeface="+mn-lt"/>
              </a:rPr>
              <a:pPr/>
              <a:t>8</a:t>
            </a:fld>
            <a:endParaRPr lang="en-US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rgbClr val="1F497D"/>
                </a:solidFill>
                <a:latin typeface="+mn-lt"/>
              </a:rPr>
              <a:t>Facility </a:t>
            </a:r>
            <a:r>
              <a:rPr lang="en-US" sz="3600" dirty="0" smtClean="0">
                <a:solidFill>
                  <a:srgbClr val="1F497D"/>
                </a:solidFill>
                <a:latin typeface="+mn-lt"/>
              </a:rPr>
              <a:t>Details - Infrastructure</a:t>
            </a:r>
            <a:endParaRPr lang="en-US" sz="3600" dirty="0">
              <a:solidFill>
                <a:srgbClr val="1F497D"/>
              </a:solidFill>
              <a:latin typeface="+mn-lt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895600" cy="4525963"/>
          </a:xfrm>
        </p:spPr>
        <p:txBody>
          <a:bodyPr>
            <a:normAutofit fontScale="92500"/>
          </a:bodyPr>
          <a:lstStyle/>
          <a:p>
            <a:pPr eaLnBrk="1" hangingPunct="1">
              <a:spcAft>
                <a:spcPts val="1200"/>
              </a:spcAft>
            </a:pPr>
            <a:r>
              <a:rPr lang="en-US" sz="2400" dirty="0"/>
              <a:t>Remotely controlled Motion Tables</a:t>
            </a:r>
          </a:p>
          <a:p>
            <a:pPr eaLnBrk="1" hangingPunct="1">
              <a:spcAft>
                <a:spcPts val="1200"/>
              </a:spcAft>
            </a:pPr>
            <a:r>
              <a:rPr lang="en-US" sz="2400" dirty="0"/>
              <a:t>Laser Alignment</a:t>
            </a:r>
            <a:endParaRPr lang="en-US" sz="2400" dirty="0" smtClean="0"/>
          </a:p>
          <a:p>
            <a:pPr eaLnBrk="1" hangingPunct="1">
              <a:spcAft>
                <a:spcPts val="1200"/>
              </a:spcAft>
            </a:pPr>
            <a:r>
              <a:rPr lang="en-US" sz="2400" dirty="0" smtClean="0"/>
              <a:t>Web</a:t>
            </a:r>
            <a:r>
              <a:rPr lang="en-US" sz="2400" dirty="0"/>
              <a:t>-based Cameras </a:t>
            </a:r>
          </a:p>
          <a:p>
            <a:pPr eaLnBrk="1" hangingPunct="1">
              <a:spcAft>
                <a:spcPts val="1200"/>
              </a:spcAft>
            </a:pPr>
            <a:r>
              <a:rPr lang="en-US" sz="2400" dirty="0"/>
              <a:t>Helium Tubes</a:t>
            </a:r>
          </a:p>
          <a:p>
            <a:pPr eaLnBrk="1" hangingPunct="1">
              <a:spcAft>
                <a:spcPts val="1200"/>
              </a:spcAft>
            </a:pPr>
            <a:r>
              <a:rPr lang="en-US" sz="2400" dirty="0"/>
              <a:t>Gas Delivery</a:t>
            </a:r>
          </a:p>
          <a:p>
            <a:pPr eaLnBrk="1" hangingPunct="1">
              <a:spcAft>
                <a:spcPts val="1200"/>
              </a:spcAft>
            </a:pPr>
            <a:r>
              <a:rPr lang="en-US" sz="2400" dirty="0"/>
              <a:t>Signal and </a:t>
            </a:r>
            <a:br>
              <a:rPr lang="en-US" sz="2400" dirty="0"/>
            </a:br>
            <a:r>
              <a:rPr lang="en-US" sz="2400" dirty="0"/>
              <a:t>High Voltage cable patch panels</a:t>
            </a:r>
          </a:p>
        </p:txBody>
      </p:sp>
      <p:pic>
        <p:nvPicPr>
          <p:cNvPr id="6" name="Picture 45" descr="Y:\Facility\Gas\IMAG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3886200"/>
            <a:ext cx="1987695" cy="1188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221" name="Picture 55" descr="Y:\Facility\Laser\Laser1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26289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3" descr="Y:\Facility\HeTubes\He0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644681"/>
            <a:ext cx="1554480" cy="1165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4" descr="Y:\Facility\HeTubes\He00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667000"/>
            <a:ext cx="1554480" cy="1165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7" descr="Y:\TBFpics\CableWal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0" y="4724400"/>
            <a:ext cx="1371600" cy="1509713"/>
          </a:xfrm>
          <a:prstGeom prst="rect">
            <a:avLst/>
          </a:prstGeom>
          <a:noFill/>
          <a:ln w="1905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11" name="Picture 56" descr="Y:\Facility\Tables\table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1000" y="1219200"/>
            <a:ext cx="1371600" cy="1325563"/>
          </a:xfrm>
          <a:prstGeom prst="rect">
            <a:avLst/>
          </a:prstGeom>
          <a:noFill/>
          <a:ln w="1905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12" name="Picture 57" descr="Y:\Facility\Tables\table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99125" y="1447800"/>
            <a:ext cx="1463675" cy="1093788"/>
          </a:xfrm>
          <a:prstGeom prst="rect">
            <a:avLst/>
          </a:prstGeom>
          <a:noFill/>
          <a:ln w="1905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13" name="Picture 58" descr="Y:\Facility\Tables\Table3Compressed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77100" y="1143000"/>
            <a:ext cx="1028700" cy="1371600"/>
          </a:xfrm>
          <a:prstGeom prst="rect">
            <a:avLst/>
          </a:prstGeom>
          <a:noFill/>
          <a:ln w="1905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14" name="Picture 66" descr="Y:\Facility\Cables\IMAG0052.jpg"/>
          <p:cNvPicPr>
            <a:picLocks noChangeAspect="1" noChangeArrowheads="1"/>
          </p:cNvPicPr>
          <p:nvPr/>
        </p:nvPicPr>
        <p:blipFill>
          <a:blip r:embed="rId10">
            <a:lum bright="60000" contrast="66000"/>
          </a:blip>
          <a:srcRect b="46431"/>
          <a:stretch>
            <a:fillRect/>
          </a:stretch>
        </p:blipFill>
        <p:spPr bwMode="auto">
          <a:xfrm>
            <a:off x="4495800" y="5105400"/>
            <a:ext cx="1371600" cy="1228725"/>
          </a:xfrm>
          <a:prstGeom prst="rect">
            <a:avLst/>
          </a:prstGeom>
          <a:ln w="3175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67" descr="Y:\Facility\Cables\IMAG0053.jpg"/>
          <p:cNvPicPr>
            <a:picLocks noChangeAspect="1" noChangeArrowheads="1"/>
          </p:cNvPicPr>
          <p:nvPr/>
        </p:nvPicPr>
        <p:blipFill>
          <a:blip r:embed="rId11" cstate="print">
            <a:lum bright="20000"/>
          </a:blip>
          <a:srcRect/>
          <a:stretch>
            <a:fillRect/>
          </a:stretch>
        </p:blipFill>
        <p:spPr bwMode="auto">
          <a:xfrm>
            <a:off x="6172200" y="5334000"/>
            <a:ext cx="13716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6AEFA-119B-B24A-A7F2-FAD1EF78F97E}" type="slidenum">
              <a:rPr lang="en-US">
                <a:latin typeface="+mn-lt"/>
              </a:rPr>
              <a:pPr/>
              <a:t>9</a:t>
            </a:fld>
            <a:endParaRPr lang="en-US">
              <a:latin typeface="+mn-lt"/>
            </a:endParaRPr>
          </a:p>
        </p:txBody>
      </p:sp>
      <p:pic>
        <p:nvPicPr>
          <p:cNvPr id="5" name="Picture 50" descr="Y:\Facility\GasSystempatch.jpg"/>
          <p:cNvPicPr preferRelativeResize="0"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91200" y="3829330"/>
            <a:ext cx="1828800" cy="1276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10675</TotalTime>
  <Words>1315</Words>
  <Application>Microsoft Macintosh PowerPoint</Application>
  <PresentationFormat>On-screen Show (4:3)</PresentationFormat>
  <Paragraphs>203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Fermilab Hadron Test Beam and  Irradiation Facilities</vt:lpstr>
      <vt:lpstr>Test Beam Delivery</vt:lpstr>
      <vt:lpstr>PowerPoint Presentation</vt:lpstr>
      <vt:lpstr>PowerPoint Presentation</vt:lpstr>
      <vt:lpstr>Facility Overview</vt:lpstr>
      <vt:lpstr>Facility Overview</vt:lpstr>
      <vt:lpstr>Particle Composition of MTest Beam</vt:lpstr>
      <vt:lpstr>Facility Details - Accommodations</vt:lpstr>
      <vt:lpstr>Facility Details - Infrastructure</vt:lpstr>
      <vt:lpstr>Facility Instrumentation</vt:lpstr>
      <vt:lpstr>PowerPoint Presentation</vt:lpstr>
      <vt:lpstr>PowerPoint Presentation</vt:lpstr>
      <vt:lpstr>Booking is solid for FTBF</vt:lpstr>
      <vt:lpstr>Accommodating Low Energy Users</vt:lpstr>
      <vt:lpstr>Tertiary Beamline</vt:lpstr>
      <vt:lpstr>Tertiary Beam Details</vt:lpstr>
      <vt:lpstr>PowerPoint Presentation</vt:lpstr>
      <vt:lpstr>PowerPoint Presentation</vt:lpstr>
      <vt:lpstr>PowerPoint Presentation</vt:lpstr>
      <vt:lpstr>T-1034 LAriaT proposal</vt:lpstr>
      <vt:lpstr>MCenter User Area</vt:lpstr>
      <vt:lpstr>Irradiation Facilities at Fermilab</vt:lpstr>
      <vt:lpstr>New High Rate Tracking Area</vt:lpstr>
      <vt:lpstr>MTest irradiation areas </vt:lpstr>
      <vt:lpstr>MTA - Muon Test Accelerator</vt:lpstr>
      <vt:lpstr>Summary</vt:lpstr>
      <vt:lpstr>Tips for a Test Beam Manager</vt:lpstr>
    </vt:vector>
  </TitlesOfParts>
  <Company>DEFAULT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Plan for MCenter</dc:title>
  <dc:creator>Erik</dc:creator>
  <cp:lastModifiedBy>Erik Ramberg</cp:lastModifiedBy>
  <cp:revision>63</cp:revision>
  <dcterms:created xsi:type="dcterms:W3CDTF">2013-01-09T19:02:17Z</dcterms:created>
  <dcterms:modified xsi:type="dcterms:W3CDTF">2014-07-21T15:55:36Z</dcterms:modified>
</cp:coreProperties>
</file>