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64" r:id="rId3"/>
  </p:sldMasterIdLst>
  <p:sldIdLst>
    <p:sldId id="273" r:id="rId4"/>
    <p:sldId id="261" r:id="rId5"/>
    <p:sldId id="272" r:id="rId6"/>
    <p:sldId id="260" r:id="rId7"/>
    <p:sldId id="258" r:id="rId8"/>
    <p:sldId id="263" r:id="rId9"/>
    <p:sldId id="271" r:id="rId10"/>
    <p:sldId id="275" r:id="rId11"/>
    <p:sldId id="276" r:id="rId12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150D"/>
    <a:srgbClr val="DE94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908050"/>
            <a:ext cx="4279900" cy="5329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908050"/>
            <a:ext cx="4281488" cy="5329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1FA23A-9EE2-481B-A82E-9740C77FBEAD}" type="datetime1">
              <a:rPr lang="en-US">
                <a:solidFill>
                  <a:srgbClr val="FFFFFF"/>
                </a:solidFill>
              </a:rPr>
              <a:pPr/>
              <a:t>4/6/2013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C6456-8B36-43CB-8F75-7934827FEFC3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065213" y="6470650"/>
            <a:ext cx="6707187" cy="25082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EC(13)P1 		Protect – Commercial		MRF at ExCo Jan 2013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C407-A63B-4A7A-8C9A-2831E4BFE0CC}" type="datetimeFigureOut">
              <a:rPr lang="en-GB" smtClean="0"/>
              <a:t>06/04/2013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1D19-C4C0-48DF-A404-1278C4A1C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54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C407-A63B-4A7A-8C9A-2831E4BFE0CC}" type="datetimeFigureOut">
              <a:rPr lang="en-GB" smtClean="0"/>
              <a:t>06/04/2013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1D19-C4C0-48DF-A404-1278C4A1C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330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C407-A63B-4A7A-8C9A-2831E4BFE0CC}" type="datetimeFigureOut">
              <a:rPr lang="en-GB" smtClean="0"/>
              <a:t>06/04/2013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1D19-C4C0-48DF-A404-1278C4A1C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97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C407-A63B-4A7A-8C9A-2831E4BFE0CC}" type="datetimeFigureOut">
              <a:rPr lang="en-GB" smtClean="0"/>
              <a:t>06/04/2013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1D19-C4C0-48DF-A404-1278C4A1C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4125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footer9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" y="6503988"/>
            <a:ext cx="90551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headers9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750" y="39688"/>
            <a:ext cx="90773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5" descr="ccfe_logo_transpare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" y="128588"/>
            <a:ext cx="118586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energy-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45438" y="5843588"/>
            <a:ext cx="1198562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5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857250"/>
            <a:ext cx="7772400" cy="2643188"/>
          </a:xfrm>
          <a:extLst/>
        </p:spPr>
        <p:txBody>
          <a:bodyPr/>
          <a:lstStyle>
            <a:lvl1pPr algn="ctr">
              <a:spcBef>
                <a:spcPct val="20000"/>
              </a:spcBef>
              <a:buClr>
                <a:srgbClr val="ED8000"/>
              </a:buClr>
              <a:defRPr sz="5400">
                <a:solidFill>
                  <a:srgbClr val="ED8000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3600">
                <a:solidFill>
                  <a:srgbClr val="ED8000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0" y="6516688"/>
            <a:ext cx="9144000" cy="268287"/>
          </a:xfrm>
        </p:spPr>
        <p:txBody>
          <a:bodyPr/>
          <a:lstStyle>
            <a:lvl1pPr>
              <a:defRPr sz="900"/>
            </a:lvl1pPr>
          </a:lstStyle>
          <a:p>
            <a:r>
              <a:rPr lang="en-GB"/>
              <a:t>CCFE is the fusion research arm of the United Kingdom Atomic Energy Authority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3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C407-A63B-4A7A-8C9A-2831E4BFE0CC}" type="datetimeFigureOut">
              <a:rPr lang="en-GB" smtClean="0"/>
              <a:t>06/04/2013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1D19-C4C0-48DF-A404-1278C4A1C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21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C407-A63B-4A7A-8C9A-2831E4BFE0CC}" type="datetimeFigureOut">
              <a:rPr lang="en-GB" smtClean="0"/>
              <a:t>06/04/2013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1D19-C4C0-48DF-A404-1278C4A1C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497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C407-A63B-4A7A-8C9A-2831E4BFE0CC}" type="datetimeFigureOut">
              <a:rPr lang="en-GB" smtClean="0"/>
              <a:t>06/04/2013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1D19-C4C0-48DF-A404-1278C4A1C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5794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C407-A63B-4A7A-8C9A-2831E4BFE0CC}" type="datetimeFigureOut">
              <a:rPr lang="en-GB" smtClean="0"/>
              <a:t>06/04/2013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1D19-C4C0-48DF-A404-1278C4A1C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421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C407-A63B-4A7A-8C9A-2831E4BFE0CC}" type="datetimeFigureOut">
              <a:rPr lang="en-GB" smtClean="0"/>
              <a:t>06/04/2013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1D19-C4C0-48DF-A404-1278C4A1C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732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C407-A63B-4A7A-8C9A-2831E4BFE0CC}" type="datetimeFigureOut">
              <a:rPr lang="en-GB" smtClean="0"/>
              <a:t>06/04/2013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1D19-C4C0-48DF-A404-1278C4A1C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931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C407-A63B-4A7A-8C9A-2831E4BFE0CC}" type="datetimeFigureOut">
              <a:rPr lang="en-GB" smtClean="0"/>
              <a:t>06/04/2013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21D19-C4C0-48DF-A404-1278C4A1C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4509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footer9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" y="6503988"/>
            <a:ext cx="90551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headers95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0" y="39688"/>
            <a:ext cx="90773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2063" y="0"/>
            <a:ext cx="78819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8050"/>
            <a:ext cx="8713788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75575" y="6464300"/>
            <a:ext cx="1241425" cy="250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4F05958-E05B-46BF-937B-C591176CF404}" type="datetime1">
              <a:rPr lang="en-US">
                <a:solidFill>
                  <a:srgbClr val="FFFFFF"/>
                </a:solidFill>
              </a:rPr>
              <a:pPr/>
              <a:t>4/6/2013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1" name="Picture 10" descr="CCFE logo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075" y="128588"/>
            <a:ext cx="1187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40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" y="6470650"/>
            <a:ext cx="1685925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C4D3DC9-6C16-47D1-B202-C96BEBB9B2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44079" name="Oval 15"/>
          <p:cNvSpPr>
            <a:spLocks noChangeArrowheads="1"/>
          </p:cNvSpPr>
          <p:nvPr/>
        </p:nvSpPr>
        <p:spPr bwMode="auto">
          <a:xfrm rot="190096">
            <a:off x="8658225" y="6511925"/>
            <a:ext cx="428625" cy="2222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 b="1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34" name="Picture 17" descr="energy-logo-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664575" y="6510338"/>
            <a:ext cx="4175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065213" y="6461125"/>
            <a:ext cx="6686550" cy="250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GB" b="1"/>
              <a:t>EC(13)P1 		Protect – Commercial		MRF at ExCo Jan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D80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D8000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D8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D8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5C407-A63B-4A7A-8C9A-2831E4BFE0CC}" type="datetimeFigureOut">
              <a:rPr lang="en-GB" smtClean="0"/>
              <a:t>06/04/2013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21D19-C4C0-48DF-A404-1278C4A1C3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00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footer9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" y="6503988"/>
            <a:ext cx="905510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8" descr="headers95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50" y="39688"/>
            <a:ext cx="90773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62063" y="0"/>
            <a:ext cx="7881937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08050"/>
            <a:ext cx="8713788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440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75575" y="6464300"/>
            <a:ext cx="1241425" cy="2508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bg1"/>
                </a:solidFill>
                <a:latin typeface="Arial" charset="0"/>
              </a:defRPr>
            </a:lvl1pPr>
          </a:lstStyle>
          <a:p>
            <a:fld id="{74F05958-E05B-46BF-937B-C591176CF404}" type="datetime1">
              <a:rPr lang="en-US">
                <a:solidFill>
                  <a:srgbClr val="FFFFFF"/>
                </a:solidFill>
              </a:rPr>
              <a:pPr/>
              <a:t>4/6/2013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031" name="Picture 10" descr="CCFE logo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075" y="128588"/>
            <a:ext cx="11874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40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" y="6470650"/>
            <a:ext cx="1685925" cy="2476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BC4D3DC9-6C16-47D1-B202-C96BEBB9B2F2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344079" name="Oval 15"/>
          <p:cNvSpPr>
            <a:spLocks noChangeArrowheads="1"/>
          </p:cNvSpPr>
          <p:nvPr/>
        </p:nvSpPr>
        <p:spPr bwMode="auto">
          <a:xfrm rot="190096">
            <a:off x="8658225" y="6511925"/>
            <a:ext cx="428625" cy="2222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 eaLnBrk="0" hangingPunct="0">
              <a:defRPr/>
            </a:pPr>
            <a:endParaRPr lang="en-GB" b="1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34" name="Picture 17" descr="energy-logo-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4575" y="6510338"/>
            <a:ext cx="4175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1065213" y="6461125"/>
            <a:ext cx="6686550" cy="2508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FFFFFF"/>
                </a:solidFill>
                <a:latin typeface="Arial" charset="0"/>
              </a:defRPr>
            </a:lvl1pPr>
          </a:lstStyle>
          <a:p>
            <a:r>
              <a:rPr lang="en-GB" b="1"/>
              <a:t>EC(13)P1 		Protect – Commercial		MRF at ExCo Jan 2013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D80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D8000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D8000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D8000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ED80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CCFE is the fusion research arm of the United Kingdom Atomic Energy Authority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9133" y="116632"/>
            <a:ext cx="7884368" cy="720080"/>
          </a:xfrm>
        </p:spPr>
        <p:txBody>
          <a:bodyPr/>
          <a:lstStyle/>
          <a:p>
            <a:pPr algn="r" eaLnBrk="1" hangingPunct="1">
              <a:spcBef>
                <a:spcPts val="2400"/>
              </a:spcBef>
            </a:pPr>
            <a:r>
              <a:rPr lang="en-GB" sz="2200" dirty="0" smtClean="0">
                <a:solidFill>
                  <a:schemeClr val="bg1"/>
                </a:solidFill>
              </a:rPr>
              <a:t>Culham Materials </a:t>
            </a:r>
            <a:r>
              <a:rPr lang="en-GB" sz="2200" dirty="0">
                <a:solidFill>
                  <a:schemeClr val="bg1"/>
                </a:solidFill>
              </a:rPr>
              <a:t>Research </a:t>
            </a:r>
            <a:r>
              <a:rPr lang="en-GB" sz="2200" dirty="0" smtClean="0">
                <a:solidFill>
                  <a:schemeClr val="bg1"/>
                </a:solidFill>
              </a:rPr>
              <a:t>Facility - </a:t>
            </a:r>
            <a:r>
              <a:rPr lang="en-GB" sz="2200" dirty="0">
                <a:solidFill>
                  <a:schemeClr val="bg1"/>
                </a:solidFill>
              </a:rPr>
              <a:t>for universities, industry and </a:t>
            </a:r>
            <a:r>
              <a:rPr lang="en-GB" sz="2200" dirty="0" smtClean="0">
                <a:solidFill>
                  <a:schemeClr val="bg1"/>
                </a:solidFill>
              </a:rPr>
              <a:t>fusion</a:t>
            </a:r>
            <a:r>
              <a:rPr lang="en-GB" sz="2200" dirty="0" smtClean="0"/>
              <a:t/>
            </a:r>
            <a:br>
              <a:rPr lang="en-GB" sz="2200" dirty="0" smtClean="0"/>
            </a:br>
            <a:endParaRPr lang="en-GB" sz="2200" dirty="0" smtClean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5" y="1412776"/>
            <a:ext cx="8968969" cy="5040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9872" y="548680"/>
            <a:ext cx="17748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Steven Roberts</a:t>
            </a:r>
          </a:p>
          <a:p>
            <a:pPr algn="ctr"/>
            <a:r>
              <a:rPr lang="en-US" dirty="0" smtClean="0"/>
              <a:t>U Oxford</a:t>
            </a:r>
          </a:p>
          <a:p>
            <a:pPr algn="ctr"/>
            <a:r>
              <a:rPr lang="en-US" dirty="0" smtClean="0"/>
              <a:t>(Apr. 5, 2013)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 noGrp="1"/>
          </p:cNvSpPr>
          <p:nvPr/>
        </p:nvSpPr>
        <p:spPr bwMode="auto">
          <a:xfrm>
            <a:off x="53975" y="6470650"/>
            <a:ext cx="1685925" cy="247650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fld id="{6C1BEB1A-24B4-4811-B89E-FE01831F351E}" type="slidenum">
              <a:rPr lang="en-GB" sz="1400">
                <a:solidFill>
                  <a:schemeClr val="bg1"/>
                </a:solidFill>
                <a:latin typeface="+mn-lt"/>
                <a:cs typeface="+mn-cs"/>
              </a:rPr>
              <a:pPr>
                <a:defRPr/>
              </a:pPr>
              <a:t>2</a:t>
            </a:fld>
            <a:endParaRPr lang="en-GB" sz="14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" name="Slide Number Placeholder 6"/>
          <p:cNvSpPr txBox="1">
            <a:spLocks noGrp="1"/>
          </p:cNvSpPr>
          <p:nvPr/>
        </p:nvSpPr>
        <p:spPr bwMode="auto">
          <a:xfrm>
            <a:off x="53975" y="6470650"/>
            <a:ext cx="1685925" cy="247650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fld id="{CA2AE1A0-BEA5-4ACE-9891-C258EBF3C962}" type="slidenum">
              <a:rPr lang="en-GB" sz="1400">
                <a:solidFill>
                  <a:schemeClr val="bg1"/>
                </a:solidFill>
                <a:latin typeface="+mn-lt"/>
                <a:cs typeface="+mn-cs"/>
              </a:rPr>
              <a:pPr>
                <a:defRPr/>
              </a:pPr>
              <a:t>2</a:t>
            </a:fld>
            <a:endParaRPr lang="en-GB" sz="14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392613" y="86995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latin typeface="Arial" charset="0"/>
              </a:rPr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xfrm>
            <a:off x="-38100" y="-13494"/>
            <a:ext cx="9144000" cy="804069"/>
          </a:xfrm>
        </p:spPr>
        <p:txBody>
          <a:bodyPr/>
          <a:lstStyle/>
          <a:p>
            <a:pPr eaLnBrk="1" hangingPunct="1"/>
            <a:r>
              <a:rPr lang="en-GB" dirty="0" smtClean="0"/>
              <a:t>History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99244" y="1125692"/>
            <a:ext cx="8751887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cy-GB" dirty="0">
                <a:latin typeface="Arial" charset="0"/>
              </a:rPr>
              <a:t>2011 - Oxford &amp; Bristol approach </a:t>
            </a:r>
            <a:r>
              <a:rPr lang="cy-GB" dirty="0" smtClean="0">
                <a:latin typeface="Arial" charset="0"/>
              </a:rPr>
              <a:t>CCFE re </a:t>
            </a:r>
            <a:r>
              <a:rPr lang="cy-GB" dirty="0">
                <a:latin typeface="Arial" charset="0"/>
              </a:rPr>
              <a:t>facility to make microsamples from material too active for university labs. </a:t>
            </a:r>
          </a:p>
          <a:p>
            <a:pPr marL="457200" indent="-457200">
              <a:buFontTx/>
              <a:buChar char="•"/>
            </a:pPr>
            <a:endParaRPr lang="cy-GB" dirty="0">
              <a:latin typeface="Arial" charset="0"/>
            </a:endParaRPr>
          </a:p>
          <a:p>
            <a:pPr marL="457200" indent="-457200">
              <a:buFontTx/>
              <a:buChar char="•"/>
            </a:pPr>
            <a:r>
              <a:rPr lang="cy-GB" dirty="0">
                <a:latin typeface="Arial" charset="0"/>
              </a:rPr>
              <a:t>Jan 2012 – bid for RC capital combined with bids from NNL (higher activity) and Dalton (beam damage &amp; analysis) to form £15M “NNUF” proposal  </a:t>
            </a:r>
            <a:r>
              <a:rPr lang="cy-GB" sz="1600" dirty="0">
                <a:latin typeface="Arial" charset="0"/>
              </a:rPr>
              <a:t>(National Nuclear Users Facility – CCFE, NNL, Dalton, Imperial, Oxford, Manchester)</a:t>
            </a:r>
          </a:p>
          <a:p>
            <a:pPr marL="457200" indent="-457200">
              <a:buFontTx/>
              <a:buChar char="•"/>
            </a:pPr>
            <a:endParaRPr lang="cy-GB" dirty="0"/>
          </a:p>
          <a:p>
            <a:pPr marL="457200" indent="-457200">
              <a:buFontTx/>
              <a:buChar char="•"/>
            </a:pPr>
            <a:r>
              <a:rPr lang="cy-GB" dirty="0" smtClean="0"/>
              <a:t>Ongoing “Beddington </a:t>
            </a:r>
            <a:r>
              <a:rPr lang="cy-GB" dirty="0"/>
              <a:t>Review” meant funding </a:t>
            </a:r>
            <a:r>
              <a:rPr lang="cy-GB" dirty="0" smtClean="0"/>
              <a:t>was sufficiently </a:t>
            </a:r>
            <a:r>
              <a:rPr lang="cy-GB" dirty="0"/>
              <a:t>likely </a:t>
            </a:r>
            <a:r>
              <a:rPr lang="cy-GB" dirty="0" smtClean="0"/>
              <a:t>for CCFE to start a Concept </a:t>
            </a:r>
            <a:r>
              <a:rPr lang="cy-GB" dirty="0"/>
              <a:t>Design </a:t>
            </a:r>
            <a:r>
              <a:rPr lang="cy-GB" sz="1600" dirty="0">
                <a:latin typeface="Arial" charset="0"/>
              </a:rPr>
              <a:t>(completed </a:t>
            </a:r>
            <a:r>
              <a:rPr lang="cy-GB" sz="1600" dirty="0" smtClean="0">
                <a:latin typeface="Arial" charset="0"/>
              </a:rPr>
              <a:t>Dec. 2012)</a:t>
            </a:r>
            <a:endParaRPr lang="cy-GB" sz="1600" dirty="0">
              <a:latin typeface="Arial" charset="0"/>
            </a:endParaRPr>
          </a:p>
          <a:p>
            <a:pPr marL="457200" indent="-457200">
              <a:buFontTx/>
              <a:buChar char="•"/>
            </a:pPr>
            <a:endParaRPr lang="cy-GB" dirty="0">
              <a:latin typeface="Arial" charset="0"/>
            </a:endParaRPr>
          </a:p>
          <a:p>
            <a:pPr marL="457200" indent="-457200">
              <a:buFontTx/>
              <a:buChar char="•"/>
            </a:pPr>
            <a:r>
              <a:rPr lang="cy-GB" sz="2000" dirty="0"/>
              <a:t>Many labs and potential customers consulted </a:t>
            </a:r>
            <a:r>
              <a:rPr lang="cy-GB" sz="2000" dirty="0" smtClean="0"/>
              <a:t>to refine facility specification </a:t>
            </a:r>
            <a:r>
              <a:rPr lang="cy-GB" dirty="0" smtClean="0"/>
              <a:t>– </a:t>
            </a:r>
            <a:r>
              <a:rPr lang="cy-GB" dirty="0"/>
              <a:t>Oxford, NNL, DCF, Idaho NL, CEA, NPL, AWE, Rolls Royce </a:t>
            </a:r>
            <a:r>
              <a:rPr lang="cy-GB" dirty="0" smtClean="0"/>
              <a:t>.....</a:t>
            </a:r>
          </a:p>
          <a:p>
            <a:pPr marL="457200" indent="-457200">
              <a:buFontTx/>
              <a:buChar char="•"/>
            </a:pPr>
            <a:endParaRPr lang="cy-GB" dirty="0"/>
          </a:p>
          <a:p>
            <a:pPr marL="457200" indent="-457200">
              <a:buFontTx/>
              <a:buChar char="•"/>
            </a:pPr>
            <a:r>
              <a:rPr lang="cy-GB" dirty="0" smtClean="0"/>
              <a:t>Nov </a:t>
            </a:r>
            <a:r>
              <a:rPr lang="cy-GB" dirty="0"/>
              <a:t>2012 – </a:t>
            </a:r>
            <a:r>
              <a:rPr lang="cy-GB" dirty="0" smtClean="0"/>
              <a:t>First tranche of funding (£5M for whole NNUF) - to </a:t>
            </a:r>
            <a:r>
              <a:rPr lang="cy-GB" dirty="0"/>
              <a:t>be spent by </a:t>
            </a:r>
            <a:r>
              <a:rPr lang="cy-GB" dirty="0" smtClean="0"/>
              <a:t>March</a:t>
            </a:r>
          </a:p>
          <a:p>
            <a:pPr marL="457200" indent="-457200">
              <a:buFontTx/>
              <a:buChar char="•"/>
            </a:pPr>
            <a:endParaRPr lang="cy-GB" dirty="0"/>
          </a:p>
          <a:p>
            <a:pPr marL="457200" indent="-457200">
              <a:buFontTx/>
              <a:buChar char="•"/>
            </a:pPr>
            <a:r>
              <a:rPr lang="cy-GB" dirty="0" smtClean="0"/>
              <a:t>March 2013 - Beddington review published. NNUF confirmed to be total of £15M.</a:t>
            </a:r>
            <a:endParaRPr lang="cy-GB" dirty="0"/>
          </a:p>
          <a:p>
            <a:pPr marL="457200" indent="-457200">
              <a:buFontTx/>
              <a:buChar char="•"/>
            </a:pPr>
            <a:endParaRPr lang="cy-GB" dirty="0"/>
          </a:p>
          <a:p>
            <a:pPr marL="457200" indent="-457200">
              <a:buFontTx/>
              <a:buChar char="•"/>
            </a:pPr>
            <a:endParaRPr lang="cy-GB" dirty="0"/>
          </a:p>
          <a:p>
            <a:pPr marL="457200" indent="-457200"/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9709709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 noGrp="1"/>
          </p:cNvSpPr>
          <p:nvPr/>
        </p:nvSpPr>
        <p:spPr bwMode="auto">
          <a:xfrm>
            <a:off x="53975" y="6470650"/>
            <a:ext cx="1685925" cy="247650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fld id="{6C1BEB1A-24B4-4811-B89E-FE01831F351E}" type="slidenum">
              <a:rPr lang="en-GB" sz="1400">
                <a:solidFill>
                  <a:schemeClr val="bg1"/>
                </a:solidFill>
                <a:latin typeface="+mn-lt"/>
                <a:cs typeface="+mn-cs"/>
              </a:rPr>
              <a:pPr>
                <a:defRPr/>
              </a:pPr>
              <a:t>3</a:t>
            </a:fld>
            <a:endParaRPr lang="en-GB" sz="14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" name="Slide Number Placeholder 6"/>
          <p:cNvSpPr txBox="1">
            <a:spLocks noGrp="1"/>
          </p:cNvSpPr>
          <p:nvPr/>
        </p:nvSpPr>
        <p:spPr bwMode="auto">
          <a:xfrm>
            <a:off x="53975" y="6470650"/>
            <a:ext cx="1685925" cy="247650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fld id="{CA2AE1A0-BEA5-4ACE-9891-C258EBF3C962}" type="slidenum">
              <a:rPr lang="en-GB" sz="1400">
                <a:solidFill>
                  <a:schemeClr val="bg1"/>
                </a:solidFill>
                <a:latin typeface="+mn-lt"/>
                <a:cs typeface="+mn-cs"/>
              </a:rPr>
              <a:pPr>
                <a:defRPr/>
              </a:pPr>
              <a:t>3</a:t>
            </a:fld>
            <a:endParaRPr lang="en-GB" sz="14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4392613" y="86995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latin typeface="Arial" charset="0"/>
              </a:rPr>
              <a:t>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>
          <a:xfrm>
            <a:off x="-38100" y="-13494"/>
            <a:ext cx="9144000" cy="804069"/>
          </a:xfrm>
        </p:spPr>
        <p:txBody>
          <a:bodyPr/>
          <a:lstStyle/>
          <a:p>
            <a:pPr eaLnBrk="1" hangingPunct="1"/>
            <a:r>
              <a:rPr lang="en-GB" dirty="0" smtClean="0"/>
              <a:t>National Nuclear User Facility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299243" y="1125692"/>
            <a:ext cx="8751887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cy-GB" dirty="0" smtClean="0"/>
              <a:t>NNL (Sellafield): Highly active materials</a:t>
            </a:r>
          </a:p>
          <a:p>
            <a:pPr marL="914400" lvl="1" indent="-457200">
              <a:buFontTx/>
              <a:buChar char="•"/>
            </a:pPr>
            <a:r>
              <a:rPr lang="cy-GB" dirty="0" smtClean="0"/>
              <a:t>Sectioning, metallography</a:t>
            </a:r>
          </a:p>
          <a:p>
            <a:pPr marL="914400" lvl="1" indent="-457200">
              <a:buFontTx/>
              <a:buChar char="•"/>
            </a:pPr>
            <a:r>
              <a:rPr lang="cy-GB" dirty="0" smtClean="0"/>
              <a:t>Focussed ion beam system: TEM specimens</a:t>
            </a:r>
          </a:p>
          <a:p>
            <a:pPr marL="914400" lvl="1" indent="-457200">
              <a:buFontTx/>
              <a:buChar char="•"/>
            </a:pPr>
            <a:endParaRPr lang="cy-GB" dirty="0"/>
          </a:p>
          <a:p>
            <a:pPr marL="457200" indent="-457200">
              <a:buFontTx/>
              <a:buChar char="•"/>
            </a:pPr>
            <a:r>
              <a:rPr lang="cy-GB" dirty="0" smtClean="0"/>
              <a:t>Dalton Cumbria Facility: Ion beam systems</a:t>
            </a:r>
          </a:p>
          <a:p>
            <a:pPr marL="914400" lvl="1" indent="-457200">
              <a:buFontTx/>
              <a:buChar char="•"/>
            </a:pPr>
            <a:r>
              <a:rPr lang="cy-GB" dirty="0" smtClean="0"/>
              <a:t>New ion source to upgrade existing accelerator to dual-beam sytem</a:t>
            </a:r>
          </a:p>
          <a:p>
            <a:pPr marL="914400" lvl="1" indent="-457200">
              <a:buFontTx/>
              <a:buChar char="•"/>
            </a:pPr>
            <a:endParaRPr lang="cy-GB" dirty="0" smtClean="0"/>
          </a:p>
          <a:p>
            <a:pPr marL="457200" indent="-457200">
              <a:buFontTx/>
              <a:buChar char="•"/>
            </a:pPr>
            <a:r>
              <a:rPr lang="cy-GB" dirty="0" smtClean="0"/>
              <a:t>CCFE: Low activity materials</a:t>
            </a:r>
          </a:p>
          <a:p>
            <a:pPr marL="914400" lvl="1" indent="-457200">
              <a:buFontTx/>
              <a:buChar char="•"/>
            </a:pPr>
            <a:r>
              <a:rPr lang="cy-GB" dirty="0" smtClean="0"/>
              <a:t>Sectioning</a:t>
            </a:r>
            <a:r>
              <a:rPr lang="cy-GB" dirty="0"/>
              <a:t>, metallography</a:t>
            </a:r>
          </a:p>
          <a:p>
            <a:pPr marL="914400" lvl="1" indent="-457200">
              <a:buFontTx/>
              <a:buChar char="•"/>
            </a:pPr>
            <a:r>
              <a:rPr lang="cy-GB" dirty="0"/>
              <a:t>Focussed ion beam </a:t>
            </a:r>
            <a:r>
              <a:rPr lang="cy-GB" dirty="0" smtClean="0"/>
              <a:t>system: specimens for TEM*, APT*, </a:t>
            </a:r>
            <a:r>
              <a:rPr lang="cy-GB" dirty="0" smtClean="0">
                <a:latin typeface="Symbol" pitchFamily="18" charset="2"/>
              </a:rPr>
              <a:t>m</a:t>
            </a:r>
            <a:r>
              <a:rPr lang="cy-GB" dirty="0" smtClean="0"/>
              <a:t>-mechanics</a:t>
            </a:r>
          </a:p>
          <a:p>
            <a:pPr marL="914400" lvl="1" indent="-457200">
              <a:buFontTx/>
              <a:buChar char="•"/>
            </a:pPr>
            <a:r>
              <a:rPr lang="cy-GB" dirty="0" smtClean="0"/>
              <a:t>Nanoindenter</a:t>
            </a:r>
          </a:p>
          <a:p>
            <a:pPr marL="914400" lvl="1" indent="-457200">
              <a:buFontTx/>
              <a:buChar char="•"/>
            </a:pPr>
            <a:r>
              <a:rPr lang="cy-GB" dirty="0" smtClean="0"/>
              <a:t>SEM</a:t>
            </a:r>
          </a:p>
          <a:p>
            <a:pPr marL="914400" lvl="1" indent="-457200">
              <a:buFontTx/>
              <a:buChar char="•"/>
            </a:pPr>
            <a:r>
              <a:rPr lang="cy-GB" dirty="0" smtClean="0"/>
              <a:t>Gas desorption spectrometer</a:t>
            </a:r>
            <a:endParaRPr lang="cy-GB" dirty="0"/>
          </a:p>
          <a:p>
            <a:endParaRPr lang="cy-GB" dirty="0"/>
          </a:p>
          <a:p>
            <a:pPr marL="457200" indent="-457200">
              <a:buFontTx/>
              <a:buChar char="•"/>
            </a:pPr>
            <a:endParaRPr lang="cy-GB" dirty="0"/>
          </a:p>
          <a:p>
            <a:pPr marL="457200" indent="-457200"/>
            <a:r>
              <a:rPr lang="cy-GB" dirty="0" smtClean="0"/>
              <a:t>Partners will also contribute existing equipment &amp; expertise to form the whole NNUF.</a:t>
            </a:r>
          </a:p>
          <a:p>
            <a:pPr marL="457200" indent="-457200"/>
            <a:endParaRPr lang="cy-GB" dirty="0"/>
          </a:p>
          <a:p>
            <a:pPr marL="457200" indent="-457200" algn="r"/>
            <a:r>
              <a:rPr lang="cy-GB" dirty="0" smtClean="0"/>
              <a:t>(*off-site)</a:t>
            </a:r>
            <a:endParaRPr lang="cy-GB" dirty="0"/>
          </a:p>
        </p:txBody>
      </p:sp>
    </p:spTree>
    <p:extLst>
      <p:ext uri="{BB962C8B-B14F-4D97-AF65-F5344CB8AC3E}">
        <p14:creationId xmlns:p14="http://schemas.microsoft.com/office/powerpoint/2010/main" val="3683434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6"/>
          <p:cNvSpPr txBox="1">
            <a:spLocks noGrp="1"/>
          </p:cNvSpPr>
          <p:nvPr/>
        </p:nvSpPr>
        <p:spPr bwMode="auto">
          <a:xfrm>
            <a:off x="53975" y="6470650"/>
            <a:ext cx="1685925" cy="247650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fld id="{1C78CAE8-5858-4345-B6DE-6C3E49977A2C}" type="slidenum">
              <a:rPr lang="en-GB" sz="1400">
                <a:solidFill>
                  <a:schemeClr val="bg1"/>
                </a:solidFill>
                <a:latin typeface="+mn-lt"/>
                <a:cs typeface="+mn-cs"/>
              </a:rPr>
              <a:pPr>
                <a:defRPr/>
              </a:pPr>
              <a:t>4</a:t>
            </a:fld>
            <a:endParaRPr lang="en-GB" sz="14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" name="Slide Number Placeholder 6"/>
          <p:cNvSpPr txBox="1">
            <a:spLocks noGrp="1"/>
          </p:cNvSpPr>
          <p:nvPr/>
        </p:nvSpPr>
        <p:spPr bwMode="auto">
          <a:xfrm>
            <a:off x="53975" y="6470650"/>
            <a:ext cx="1685925" cy="247650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fld id="{C82313A5-2197-4D56-A85F-CAC3B4CBD9D1}" type="slidenum">
              <a:rPr lang="en-GB" sz="1400">
                <a:solidFill>
                  <a:schemeClr val="bg1"/>
                </a:solidFill>
                <a:latin typeface="+mn-lt"/>
                <a:cs typeface="+mn-cs"/>
              </a:rPr>
              <a:pPr>
                <a:defRPr/>
              </a:pPr>
              <a:t>4</a:t>
            </a:fld>
            <a:endParaRPr lang="en-GB" sz="14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4392613" y="86995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latin typeface="Arial" charset="0"/>
              </a:rPr>
              <a:t> 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69950"/>
          </a:xfrm>
        </p:spPr>
        <p:txBody>
          <a:bodyPr/>
          <a:lstStyle/>
          <a:p>
            <a:pPr eaLnBrk="1" hangingPunct="1"/>
            <a:r>
              <a:rPr lang="en-GB" dirty="0" smtClean="0"/>
              <a:t>Why at Culham?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32842" y="962128"/>
            <a:ext cx="875188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endParaRPr lang="cy-GB" sz="2200" dirty="0">
              <a:latin typeface="Arial" charset="0"/>
            </a:endParaRPr>
          </a:p>
          <a:p>
            <a:pPr lvl="1" indent="-457200">
              <a:buFontTx/>
              <a:buChar char="•"/>
            </a:pPr>
            <a:r>
              <a:rPr lang="cy-GB" sz="2400" dirty="0" smtClean="0"/>
              <a:t>Experience of hosting </a:t>
            </a:r>
            <a:r>
              <a:rPr lang="cy-GB" sz="2400" dirty="0"/>
              <a:t>and working with visiting scientists</a:t>
            </a:r>
          </a:p>
          <a:p>
            <a:pPr lvl="1" indent="-457200">
              <a:buFontTx/>
              <a:buChar char="•"/>
            </a:pPr>
            <a:endParaRPr lang="cy-GB" sz="2400" dirty="0" smtClean="0"/>
          </a:p>
          <a:p>
            <a:pPr lvl="1" indent="-457200">
              <a:buFontTx/>
              <a:buChar char="•"/>
            </a:pPr>
            <a:r>
              <a:rPr lang="cy-GB" sz="2400" dirty="0"/>
              <a:t>N</a:t>
            </a:r>
            <a:r>
              <a:rPr lang="cy-GB" sz="2400" dirty="0" smtClean="0"/>
              <a:t>uclear expertise</a:t>
            </a:r>
            <a:endParaRPr lang="cy-GB" sz="2400" dirty="0"/>
          </a:p>
          <a:p>
            <a:pPr lvl="1" indent="-457200">
              <a:buFontTx/>
              <a:buChar char="•"/>
            </a:pPr>
            <a:endParaRPr lang="cy-GB" sz="2400" dirty="0" smtClean="0"/>
          </a:p>
          <a:p>
            <a:pPr lvl="1" indent="-457200">
              <a:buFontTx/>
              <a:buChar char="•"/>
            </a:pPr>
            <a:r>
              <a:rPr lang="cy-GB" sz="2400" dirty="0" smtClean="0"/>
              <a:t>Culham is not </a:t>
            </a:r>
            <a:r>
              <a:rPr lang="cy-GB" sz="2400" dirty="0"/>
              <a:t>a </a:t>
            </a:r>
            <a:r>
              <a:rPr lang="cy-GB" sz="2400" dirty="0" smtClean="0"/>
              <a:t>“licensed site”</a:t>
            </a:r>
            <a:endParaRPr lang="cy-GB" sz="2400" dirty="0"/>
          </a:p>
          <a:p>
            <a:pPr marL="457200" indent="-457200">
              <a:buFontTx/>
              <a:buChar char="•"/>
            </a:pPr>
            <a:endParaRPr lang="cy-GB" sz="2200" dirty="0">
              <a:latin typeface="Arial" charset="0"/>
            </a:endParaRPr>
          </a:p>
          <a:p>
            <a:pPr marL="457200" indent="-457200">
              <a:buFontTx/>
              <a:buChar char="•"/>
            </a:pPr>
            <a:endParaRPr lang="cy-GB" sz="2200" dirty="0">
              <a:latin typeface="Arial" charset="0"/>
            </a:endParaRPr>
          </a:p>
          <a:p>
            <a:pPr marL="457200" indent="-457200"/>
            <a:endParaRPr lang="cy-GB" sz="2200" dirty="0">
              <a:latin typeface="Arial" charset="0"/>
            </a:endParaRPr>
          </a:p>
        </p:txBody>
      </p:sp>
      <p:sp>
        <p:nvSpPr>
          <p:cNvPr id="10246" name="Rectangle 17"/>
          <p:cNvSpPr>
            <a:spLocks noChangeArrowheads="1"/>
          </p:cNvSpPr>
          <p:nvPr/>
        </p:nvSpPr>
        <p:spPr bwMode="auto">
          <a:xfrm>
            <a:off x="312691" y="3356992"/>
            <a:ext cx="827881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y-GB" sz="2000" b="1" dirty="0">
                <a:solidFill>
                  <a:srgbClr val="FF0000"/>
                </a:solidFill>
                <a:latin typeface="Arial" charset="0"/>
              </a:rPr>
              <a:t>Guiding principle – Culham will not change from its category 2 status. This limits activity of the incoming samples and the resulting waste streams but there is </a:t>
            </a:r>
            <a:r>
              <a:rPr lang="cy-GB" sz="2000" b="1" dirty="0" smtClean="0">
                <a:solidFill>
                  <a:srgbClr val="FF0000"/>
                </a:solidFill>
                <a:latin typeface="Arial" charset="0"/>
              </a:rPr>
              <a:t>still a </a:t>
            </a:r>
            <a:r>
              <a:rPr lang="cy-GB" sz="2000" b="1" dirty="0">
                <a:solidFill>
                  <a:srgbClr val="FF0000"/>
                </a:solidFill>
                <a:latin typeface="Arial" charset="0"/>
              </a:rPr>
              <a:t>clear role to fill between universities’ and NNL’s capabilities.</a:t>
            </a:r>
            <a:endParaRPr lang="en-GB" sz="2000" b="1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10247" name="Group 6"/>
          <p:cNvGrpSpPr>
            <a:grpSpLocks/>
          </p:cNvGrpSpPr>
          <p:nvPr/>
        </p:nvGrpSpPr>
        <p:grpSpPr bwMode="auto">
          <a:xfrm>
            <a:off x="611560" y="5009452"/>
            <a:ext cx="7498060" cy="1184778"/>
            <a:chOff x="518" y="3280"/>
            <a:chExt cx="4790" cy="811"/>
          </a:xfrm>
        </p:grpSpPr>
        <p:sp>
          <p:nvSpPr>
            <p:cNvPr id="10248" name="Rectangle 7"/>
            <p:cNvSpPr>
              <a:spLocks noChangeArrowheads="1"/>
            </p:cNvSpPr>
            <p:nvPr/>
          </p:nvSpPr>
          <p:spPr bwMode="auto">
            <a:xfrm>
              <a:off x="518" y="3280"/>
              <a:ext cx="4783" cy="165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F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b="1"/>
            </a:p>
          </p:txBody>
        </p:sp>
        <p:sp>
          <p:nvSpPr>
            <p:cNvPr id="10249" name="Line 8"/>
            <p:cNvSpPr>
              <a:spLocks noChangeShapeType="1"/>
            </p:cNvSpPr>
            <p:nvPr/>
          </p:nvSpPr>
          <p:spPr bwMode="auto">
            <a:xfrm>
              <a:off x="3866" y="3446"/>
              <a:ext cx="0" cy="20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Text Box 9"/>
            <p:cNvSpPr txBox="1">
              <a:spLocks noChangeArrowheads="1"/>
            </p:cNvSpPr>
            <p:nvPr/>
          </p:nvSpPr>
          <p:spPr bwMode="auto">
            <a:xfrm>
              <a:off x="1300" y="3611"/>
              <a:ext cx="73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>
                  <a:latin typeface="Arial" charset="0"/>
                </a:rPr>
                <a:t>37MBq</a:t>
              </a:r>
            </a:p>
            <a:p>
              <a:pPr algn="ctr"/>
              <a:r>
                <a:rPr lang="en-GB" sz="1400">
                  <a:latin typeface="Arial" charset="0"/>
                </a:rPr>
                <a:t>(e.g. Oxford)</a:t>
              </a:r>
            </a:p>
          </p:txBody>
        </p:sp>
        <p:sp>
          <p:nvSpPr>
            <p:cNvPr id="10251" name="Text Box 10"/>
            <p:cNvSpPr txBox="1">
              <a:spLocks noChangeArrowheads="1"/>
            </p:cNvSpPr>
            <p:nvPr/>
          </p:nvSpPr>
          <p:spPr bwMode="auto">
            <a:xfrm>
              <a:off x="561" y="3446"/>
              <a:ext cx="956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b="1" dirty="0">
                  <a:latin typeface="Arial" charset="0"/>
                </a:rPr>
                <a:t>Universities</a:t>
              </a:r>
            </a:p>
          </p:txBody>
        </p:sp>
        <p:sp>
          <p:nvSpPr>
            <p:cNvPr id="10252" name="Line 11"/>
            <p:cNvSpPr>
              <a:spLocks noChangeShapeType="1"/>
            </p:cNvSpPr>
            <p:nvPr/>
          </p:nvSpPr>
          <p:spPr bwMode="auto">
            <a:xfrm>
              <a:off x="1648" y="3446"/>
              <a:ext cx="0" cy="20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3" name="Text Box 12"/>
            <p:cNvSpPr txBox="1">
              <a:spLocks noChangeArrowheads="1"/>
            </p:cNvSpPr>
            <p:nvPr/>
          </p:nvSpPr>
          <p:spPr bwMode="auto">
            <a:xfrm>
              <a:off x="3605" y="3611"/>
              <a:ext cx="566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1600" b="1" dirty="0">
                  <a:latin typeface="Arial" charset="0"/>
                </a:rPr>
                <a:t>35TBq</a:t>
              </a:r>
            </a:p>
            <a:p>
              <a:pPr algn="ctr"/>
              <a:r>
                <a:rPr lang="en-GB" sz="1400" dirty="0">
                  <a:latin typeface="Arial" charset="0"/>
                </a:rPr>
                <a:t>(Co</a:t>
              </a:r>
              <a:r>
                <a:rPr lang="en-GB" sz="1400" baseline="30000" dirty="0">
                  <a:latin typeface="Arial" charset="0"/>
                </a:rPr>
                <a:t>60</a:t>
              </a:r>
              <a:r>
                <a:rPr lang="en-GB" sz="1400" dirty="0">
                  <a:latin typeface="Arial" charset="0"/>
                </a:rPr>
                <a:t>)</a:t>
              </a:r>
            </a:p>
          </p:txBody>
        </p:sp>
        <p:sp>
          <p:nvSpPr>
            <p:cNvPr id="10254" name="Text Box 13"/>
            <p:cNvSpPr txBox="1">
              <a:spLocks noChangeArrowheads="1"/>
            </p:cNvSpPr>
            <p:nvPr/>
          </p:nvSpPr>
          <p:spPr bwMode="auto">
            <a:xfrm>
              <a:off x="2211" y="3447"/>
              <a:ext cx="997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 dirty="0">
                  <a:latin typeface="Arial" charset="0"/>
                </a:rPr>
                <a:t>CCFE</a:t>
              </a:r>
            </a:p>
            <a:p>
              <a:pPr algn="ctr">
                <a:spcBef>
                  <a:spcPct val="50000"/>
                </a:spcBef>
              </a:pPr>
              <a:r>
                <a:rPr lang="en-GB" sz="1400" b="1" dirty="0">
                  <a:latin typeface="Arial" charset="0"/>
                </a:rPr>
                <a:t>Medium activity, structural</a:t>
              </a:r>
            </a:p>
          </p:txBody>
        </p:sp>
        <p:sp>
          <p:nvSpPr>
            <p:cNvPr id="10255" name="Text Box 14"/>
            <p:cNvSpPr txBox="1">
              <a:spLocks noChangeArrowheads="1"/>
            </p:cNvSpPr>
            <p:nvPr/>
          </p:nvSpPr>
          <p:spPr bwMode="auto">
            <a:xfrm>
              <a:off x="4388" y="3447"/>
              <a:ext cx="920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b="1">
                  <a:latin typeface="Arial" charset="0"/>
                </a:rPr>
                <a:t>NNL</a:t>
              </a:r>
            </a:p>
            <a:p>
              <a:pPr algn="ctr">
                <a:spcBef>
                  <a:spcPct val="50000"/>
                </a:spcBef>
              </a:pPr>
              <a:r>
                <a:rPr lang="en-GB" sz="1400" b="1">
                  <a:latin typeface="Arial" charset="0"/>
                </a:rPr>
                <a:t>Most active, fuel cycle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5022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" y="-68263"/>
            <a:ext cx="9090025" cy="781051"/>
          </a:xfrm>
        </p:spPr>
        <p:txBody>
          <a:bodyPr/>
          <a:lstStyle/>
          <a:p>
            <a:pPr eaLnBrk="1" hangingPunct="1"/>
            <a:r>
              <a:rPr lang="en-GB" sz="4000" smtClean="0"/>
              <a:t>(Initial) Function of MRF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245225"/>
            <a:ext cx="2895600" cy="476250"/>
          </a:xfrm>
        </p:spPr>
        <p:txBody>
          <a:bodyPr/>
          <a:lstStyle/>
          <a:p>
            <a:pPr>
              <a:defRPr/>
            </a:pPr>
            <a:fld id="{795D3E94-FC2F-4A02-B5A9-D2673A8DD0FE}" type="slidenum">
              <a:rPr lang="en-GB"/>
              <a:pPr>
                <a:defRPr/>
              </a:pPr>
              <a:t>5</a:t>
            </a:fld>
            <a:endParaRPr lang="en-GB"/>
          </a:p>
        </p:txBody>
      </p:sp>
      <p:sp>
        <p:nvSpPr>
          <p:cNvPr id="19" name="Slide Number Placeholder 3"/>
          <p:cNvSpPr txBox="1">
            <a:spLocks noGrp="1"/>
          </p:cNvSpPr>
          <p:nvPr/>
        </p:nvSpPr>
        <p:spPr bwMode="auto">
          <a:xfrm>
            <a:off x="53975" y="6470650"/>
            <a:ext cx="1685925" cy="247650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fld id="{885CCED9-27B9-4588-9FFB-21702BDC5105}" type="slidenum">
              <a:rPr lang="en-GB" sz="1400">
                <a:solidFill>
                  <a:schemeClr val="bg1"/>
                </a:solidFill>
                <a:latin typeface="+mn-lt"/>
                <a:cs typeface="+mn-cs"/>
              </a:rPr>
              <a:pPr>
                <a:defRPr/>
              </a:pPr>
              <a:t>5</a:t>
            </a:fld>
            <a:endParaRPr lang="en-GB" sz="14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Slide Number Placeholder 7"/>
          <p:cNvSpPr txBox="1">
            <a:spLocks noGrp="1"/>
          </p:cNvSpPr>
          <p:nvPr/>
        </p:nvSpPr>
        <p:spPr bwMode="auto">
          <a:xfrm>
            <a:off x="53975" y="6470650"/>
            <a:ext cx="1685925" cy="247650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fld id="{A45DD7D2-C4AF-4A93-A812-75B8F0A06E13}" type="slidenum">
              <a:rPr lang="en-GB" sz="1400">
                <a:solidFill>
                  <a:schemeClr val="bg1"/>
                </a:solidFill>
                <a:latin typeface="+mn-lt"/>
                <a:cs typeface="+mn-cs"/>
              </a:rPr>
              <a:pPr>
                <a:defRPr/>
              </a:pPr>
              <a:t>5</a:t>
            </a:fld>
            <a:endParaRPr lang="en-GB" sz="140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8199" name="Picture 4" descr="C:\Documents and Settings\Ben\Desktop\fiona cantilver.tif"/>
          <p:cNvPicPr>
            <a:picLocks noChangeAspect="1" noChangeArrowheads="1"/>
          </p:cNvPicPr>
          <p:nvPr/>
        </p:nvPicPr>
        <p:blipFill>
          <a:blip r:embed="rId2"/>
          <a:srcRect l="8612" t="-1016" r="6493" b="15712"/>
          <a:stretch>
            <a:fillRect/>
          </a:stretch>
        </p:blipFill>
        <p:spPr bwMode="auto">
          <a:xfrm>
            <a:off x="6653212" y="885428"/>
            <a:ext cx="2290763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179388" y="3182938"/>
            <a:ext cx="3576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>
                <a:latin typeface="Arial" charset="0"/>
              </a:rPr>
              <a:t>Focused Ion Beam cuts micro-cantilevers</a:t>
            </a:r>
          </a:p>
        </p:txBody>
      </p:sp>
      <p:pic>
        <p:nvPicPr>
          <p:cNvPr id="1189898" name="Picture 10"/>
          <p:cNvPicPr>
            <a:picLocks noChangeAspect="1" noChangeArrowheads="1"/>
          </p:cNvPicPr>
          <p:nvPr/>
        </p:nvPicPr>
        <p:blipFill>
          <a:blip r:embed="rId3"/>
          <a:srcRect l="20824" t="18469" r="29117" b="14537"/>
          <a:stretch>
            <a:fillRect/>
          </a:stretch>
        </p:blipFill>
        <p:spPr bwMode="auto">
          <a:xfrm>
            <a:off x="411163" y="3557588"/>
            <a:ext cx="2587625" cy="277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9899" name="Text Box 11"/>
          <p:cNvSpPr txBox="1">
            <a:spLocks noChangeArrowheads="1"/>
          </p:cNvSpPr>
          <p:nvPr/>
        </p:nvSpPr>
        <p:spPr bwMode="auto">
          <a:xfrm>
            <a:off x="3327400" y="4681538"/>
            <a:ext cx="5816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dirty="0">
                <a:latin typeface="Arial" charset="0"/>
              </a:rPr>
              <a:t>Plus analysis of JET tiles for erosion and tritium contamination, adding to analysis already done in Finland, Portugal, etc.</a:t>
            </a:r>
          </a:p>
        </p:txBody>
      </p:sp>
      <p:sp>
        <p:nvSpPr>
          <p:cNvPr id="8203" name="AutoShape 12"/>
          <p:cNvSpPr>
            <a:spLocks noChangeArrowheads="1"/>
          </p:cNvSpPr>
          <p:nvPr/>
        </p:nvSpPr>
        <p:spPr bwMode="auto">
          <a:xfrm>
            <a:off x="5777706" y="1783826"/>
            <a:ext cx="541338" cy="258762"/>
          </a:xfrm>
          <a:prstGeom prst="rightArrow">
            <a:avLst>
              <a:gd name="adj1" fmla="val 50000"/>
              <a:gd name="adj2" fmla="val 52301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/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2966046" y="1627981"/>
            <a:ext cx="5270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3200" b="1" dirty="0"/>
              <a:t>+</a:t>
            </a: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auto">
          <a:xfrm>
            <a:off x="3902075" y="3271838"/>
            <a:ext cx="5078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400" b="1">
                <a:latin typeface="Arial" charset="0"/>
              </a:rPr>
              <a:t>Nanoindenter for micromechanical tests. Plus microscopy</a:t>
            </a:r>
          </a:p>
        </p:txBody>
      </p:sp>
      <p:sp>
        <p:nvSpPr>
          <p:cNvPr id="1189903" name="Text Box 15"/>
          <p:cNvSpPr txBox="1">
            <a:spLocks noChangeArrowheads="1"/>
          </p:cNvSpPr>
          <p:nvPr/>
        </p:nvSpPr>
        <p:spPr bwMode="auto">
          <a:xfrm>
            <a:off x="3152775" y="5557838"/>
            <a:ext cx="5791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000" b="1">
                <a:solidFill>
                  <a:srgbClr val="FF3300"/>
                </a:solidFill>
                <a:latin typeface="Arial" charset="0"/>
              </a:rPr>
              <a:t>All in controlled conditions in a new building to handle radioactive and toxic (Be) samples. </a:t>
            </a:r>
          </a:p>
        </p:txBody>
      </p:sp>
      <p:cxnSp>
        <p:nvCxnSpPr>
          <p:cNvPr id="8207" name="Straight Connector 16"/>
          <p:cNvCxnSpPr>
            <a:cxnSpLocks noChangeShapeType="1"/>
          </p:cNvCxnSpPr>
          <p:nvPr/>
        </p:nvCxnSpPr>
        <p:spPr bwMode="auto">
          <a:xfrm>
            <a:off x="8018463" y="2095500"/>
            <a:ext cx="403225" cy="0"/>
          </a:xfrm>
          <a:prstGeom prst="lin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</p:spPr>
      </p:cxnSp>
      <p:sp>
        <p:nvSpPr>
          <p:cNvPr id="4" name="TextBox 3"/>
          <p:cNvSpPr txBox="1"/>
          <p:nvPr/>
        </p:nvSpPr>
        <p:spPr>
          <a:xfrm>
            <a:off x="8018463" y="1903413"/>
            <a:ext cx="471487" cy="174625"/>
          </a:xfrm>
          <a:prstGeom prst="rect">
            <a:avLst/>
          </a:prstGeom>
          <a:noFill/>
        </p:spPr>
        <p:txBody>
          <a:bodyPr lIns="0" tIns="0" rIns="0" bIns="36000">
            <a:spAutoFit/>
          </a:bodyPr>
          <a:lstStyle/>
          <a:p>
            <a:pPr eaLnBrk="0" hangingPunct="0">
              <a:defRPr/>
            </a:pPr>
            <a:r>
              <a:rPr lang="en-GB" sz="900" b="1" dirty="0">
                <a:solidFill>
                  <a:schemeClr val="bg1"/>
                </a:solidFill>
                <a:latin typeface="+mn-lt"/>
                <a:cs typeface="+mn-cs"/>
              </a:rPr>
              <a:t>10 µm</a:t>
            </a:r>
          </a:p>
        </p:txBody>
      </p:sp>
      <p:sp>
        <p:nvSpPr>
          <p:cNvPr id="8209" name="Text Box 11"/>
          <p:cNvSpPr txBox="1">
            <a:spLocks noChangeArrowheads="1"/>
          </p:cNvSpPr>
          <p:nvPr/>
        </p:nvSpPr>
        <p:spPr bwMode="auto">
          <a:xfrm>
            <a:off x="3317875" y="3751263"/>
            <a:ext cx="5621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600" b="1" dirty="0">
                <a:latin typeface="Arial" charset="0"/>
              </a:rPr>
              <a:t>Universities will now be able to analyse material damaged by neutrons (not proxy damage by ion beams). Much of the research will be on steels for </a:t>
            </a:r>
            <a:r>
              <a:rPr lang="en-GB" sz="1600" b="1" u="sng" dirty="0">
                <a:latin typeface="Arial" charset="0"/>
              </a:rPr>
              <a:t>both</a:t>
            </a:r>
            <a:r>
              <a:rPr lang="en-GB" sz="1600" b="1" dirty="0">
                <a:latin typeface="Arial" charset="0"/>
              </a:rPr>
              <a:t> fission and fusion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2" y="806993"/>
            <a:ext cx="2066602" cy="2392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57" r="41781" b="35313"/>
          <a:stretch/>
        </p:blipFill>
        <p:spPr>
          <a:xfrm>
            <a:off x="7884554" y="2609453"/>
            <a:ext cx="1048309" cy="470863"/>
          </a:xfrm>
          <a:prstGeom prst="rect">
            <a:avLst/>
          </a:prstGeom>
        </p:spPr>
      </p:pic>
      <p:pic>
        <p:nvPicPr>
          <p:cNvPr id="24" name="Picture 3" descr="nanotest-vant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13"/>
          <a:stretch>
            <a:fillRect/>
          </a:stretch>
        </p:blipFill>
        <p:spPr bwMode="auto">
          <a:xfrm>
            <a:off x="3958431" y="788725"/>
            <a:ext cx="1436687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39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899" grpId="0"/>
      <p:bldP spid="1189903" grpId="0"/>
      <p:bldP spid="82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9950"/>
          </a:xfrm>
        </p:spPr>
        <p:txBody>
          <a:bodyPr/>
          <a:lstStyle/>
          <a:p>
            <a:pPr eaLnBrk="1" hangingPunct="1"/>
            <a:r>
              <a:rPr lang="en-GB" sz="3200" dirty="0" smtClean="0"/>
              <a:t>Status and near term MRF programme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08F0FF-5FC5-48FF-A9C2-714061EE119C}" type="slidenum">
              <a:rPr lang="en-GB"/>
              <a:pPr>
                <a:defRPr/>
              </a:pPr>
              <a:t>6</a:t>
            </a:fld>
            <a:endParaRPr lang="en-GB"/>
          </a:p>
        </p:txBody>
      </p:sp>
      <p:sp>
        <p:nvSpPr>
          <p:cNvPr id="7" name="Slide Number Placeholder 6"/>
          <p:cNvSpPr txBox="1">
            <a:spLocks noGrp="1"/>
          </p:cNvSpPr>
          <p:nvPr/>
        </p:nvSpPr>
        <p:spPr bwMode="auto">
          <a:xfrm>
            <a:off x="0" y="6610350"/>
            <a:ext cx="1685925" cy="247650"/>
          </a:xfrm>
          <a:prstGeom prst="rect">
            <a:avLst/>
          </a:prstGeom>
          <a:noFill/>
          <a:extLst/>
        </p:spPr>
        <p:txBody>
          <a:bodyPr/>
          <a:lstStyle/>
          <a:p>
            <a:pPr>
              <a:defRPr/>
            </a:pPr>
            <a:fld id="{5E1A01CB-4568-4ADB-A494-11D47F2158BC}" type="slidenum">
              <a:rPr lang="en-GB" sz="1400">
                <a:solidFill>
                  <a:schemeClr val="bg1"/>
                </a:solidFill>
                <a:latin typeface="+mn-lt"/>
                <a:cs typeface="+mn-cs"/>
              </a:rPr>
              <a:pPr>
                <a:defRPr/>
              </a:pPr>
              <a:t>6</a:t>
            </a:fld>
            <a:endParaRPr lang="en-GB" sz="140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392613" y="869950"/>
            <a:ext cx="282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>
                <a:latin typeface="Arial" charset="0"/>
              </a:rPr>
              <a:t> 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49250" y="941388"/>
            <a:ext cx="854323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buFontTx/>
              <a:buChar char="•"/>
            </a:pPr>
            <a:r>
              <a:rPr lang="cy-GB" sz="2000" dirty="0"/>
              <a:t>Concept Design completed in December.</a:t>
            </a:r>
          </a:p>
          <a:p>
            <a:pPr marL="457200" indent="-457200">
              <a:buFontTx/>
              <a:buChar char="•"/>
            </a:pPr>
            <a:endParaRPr lang="cy-GB" sz="2000" dirty="0"/>
          </a:p>
          <a:p>
            <a:pPr marL="457200" indent="-457200">
              <a:buFontTx/>
              <a:buChar char="•"/>
            </a:pPr>
            <a:r>
              <a:rPr lang="cy-GB" sz="2000" dirty="0" smtClean="0"/>
              <a:t>FIB</a:t>
            </a:r>
            <a:r>
              <a:rPr lang="cy-GB" sz="2000" dirty="0"/>
              <a:t>, nanoindenter and a scanning electron microscope plus smaller items </a:t>
            </a:r>
            <a:r>
              <a:rPr lang="cy-GB" sz="2000" dirty="0" smtClean="0"/>
              <a:t>all ordered, and delivered or “factory accepted” by March </a:t>
            </a:r>
            <a:r>
              <a:rPr lang="cy-GB" sz="2000" dirty="0"/>
              <a:t>31</a:t>
            </a:r>
            <a:r>
              <a:rPr lang="cy-GB" sz="2000" baseline="30000" dirty="0"/>
              <a:t>st</a:t>
            </a:r>
            <a:r>
              <a:rPr lang="cy-GB" sz="2000" dirty="0"/>
              <a:t>.</a:t>
            </a:r>
          </a:p>
          <a:p>
            <a:pPr marL="457200" indent="-457200">
              <a:buFontTx/>
              <a:buChar char="•"/>
            </a:pPr>
            <a:endParaRPr lang="cy-GB" sz="2000" dirty="0"/>
          </a:p>
          <a:p>
            <a:pPr marL="457200" indent="-457200">
              <a:buFontTx/>
              <a:buChar char="•"/>
            </a:pPr>
            <a:r>
              <a:rPr lang="cy-GB" sz="2000" dirty="0"/>
              <a:t>Will use new equipment </a:t>
            </a:r>
            <a:r>
              <a:rPr lang="cy-GB" sz="2000" dirty="0" smtClean="0"/>
              <a:t>a.s.a.p. </a:t>
            </a:r>
            <a:r>
              <a:rPr lang="cy-GB" sz="2000" dirty="0"/>
              <a:t>– for practice, research and trials of cutting techniques (to minimise radioactive dust)</a:t>
            </a:r>
          </a:p>
          <a:p>
            <a:pPr marL="457200" indent="-457200">
              <a:buFontTx/>
              <a:buChar char="•"/>
            </a:pPr>
            <a:endParaRPr lang="cy-GB" sz="2000" dirty="0"/>
          </a:p>
          <a:p>
            <a:pPr marL="457200" indent="-457200">
              <a:buFontTx/>
              <a:buChar char="•"/>
            </a:pPr>
            <a:r>
              <a:rPr lang="cy-GB" sz="2000" dirty="0" smtClean="0"/>
              <a:t>Detailed </a:t>
            </a:r>
            <a:r>
              <a:rPr lang="cy-GB" sz="2000" dirty="0"/>
              <a:t>design of facility and </a:t>
            </a:r>
            <a:r>
              <a:rPr lang="cy-GB" sz="2000" dirty="0" smtClean="0"/>
              <a:t>building is underway.</a:t>
            </a:r>
            <a:endParaRPr lang="cy-GB" sz="2000" dirty="0"/>
          </a:p>
          <a:p>
            <a:pPr marL="457200" indent="-457200">
              <a:buFontTx/>
              <a:buChar char="•"/>
            </a:pPr>
            <a:endParaRPr lang="cy-GB" sz="2000" dirty="0"/>
          </a:p>
          <a:p>
            <a:pPr marL="457200" indent="-457200">
              <a:buFontTx/>
              <a:buChar char="•"/>
            </a:pPr>
            <a:r>
              <a:rPr lang="cy-GB" sz="2000" dirty="0" smtClean="0"/>
              <a:t>Operational </a:t>
            </a:r>
            <a:r>
              <a:rPr lang="cy-GB" sz="2000" dirty="0"/>
              <a:t>with active materials early </a:t>
            </a:r>
            <a:r>
              <a:rPr lang="cy-GB" sz="2000" dirty="0" smtClean="0"/>
              <a:t>2015.</a:t>
            </a:r>
            <a:endParaRPr lang="cy-GB" sz="2000" dirty="0"/>
          </a:p>
          <a:p>
            <a:pPr marL="457200" indent="-457200">
              <a:buFontTx/>
              <a:buChar char="•"/>
            </a:pPr>
            <a:endParaRPr lang="cy-GB" sz="2000" dirty="0"/>
          </a:p>
          <a:p>
            <a:pPr marL="457200" indent="-457200">
              <a:buFontTx/>
              <a:buChar char="•"/>
            </a:pPr>
            <a:endParaRPr lang="cy-GB" sz="2000" dirty="0"/>
          </a:p>
          <a:p>
            <a:pPr marL="457200" indent="-457200">
              <a:buFontTx/>
              <a:buChar char="•"/>
            </a:pPr>
            <a:endParaRPr lang="cy-GB" sz="2000" dirty="0"/>
          </a:p>
          <a:p>
            <a:pPr marL="457200" indent="-457200"/>
            <a:endParaRPr lang="cy-GB" sz="2000" b="1" dirty="0">
              <a:solidFill>
                <a:srgbClr val="FF0000"/>
              </a:solidFill>
            </a:endParaRPr>
          </a:p>
          <a:p>
            <a:pPr marL="457200" indent="-457200">
              <a:buFontTx/>
              <a:buChar char="•"/>
            </a:pPr>
            <a:endParaRPr lang="cy-GB" sz="2000" dirty="0"/>
          </a:p>
          <a:p>
            <a:pPr marL="457200" indent="-457200"/>
            <a:endParaRPr lang="cy-GB" sz="2000" dirty="0"/>
          </a:p>
        </p:txBody>
      </p:sp>
    </p:spTree>
    <p:extLst>
      <p:ext uri="{BB962C8B-B14F-4D97-AF65-F5344CB8AC3E}">
        <p14:creationId xmlns:p14="http://schemas.microsoft.com/office/powerpoint/2010/main" val="27564988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47" y="1196752"/>
            <a:ext cx="9128745" cy="513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FAFNIR 14MeV Neutron 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lnSpcReduction="10000"/>
          </a:bodyPr>
          <a:lstStyle/>
          <a:p>
            <a:pPr hangingPunct="0"/>
            <a:r>
              <a:rPr lang="en-US" dirty="0" smtClean="0"/>
              <a:t>Prioritized list </a:t>
            </a:r>
            <a:r>
              <a:rPr lang="en-US" dirty="0"/>
              <a:t>of functional requirements:</a:t>
            </a:r>
            <a:endParaRPr lang="en-GB" dirty="0"/>
          </a:p>
          <a:p>
            <a:pPr marL="457200" lvl="1" indent="0" hangingPunct="0">
              <a:buNone/>
            </a:pPr>
            <a:r>
              <a:rPr lang="en-US" dirty="0"/>
              <a:t>(i) identify new damage phenomena associated with 14MeV neutrons </a:t>
            </a:r>
            <a:endParaRPr lang="en-GB" dirty="0"/>
          </a:p>
          <a:p>
            <a:pPr marL="457200" lvl="1" indent="0" hangingPunct="0">
              <a:buNone/>
            </a:pPr>
            <a:r>
              <a:rPr lang="en-US" dirty="0"/>
              <a:t>(ii) calibration and validation of data from fission and ion irradiations </a:t>
            </a:r>
            <a:endParaRPr lang="en-GB" dirty="0"/>
          </a:p>
          <a:p>
            <a:pPr marL="457200" lvl="1" indent="0" hangingPunct="0">
              <a:buNone/>
            </a:pPr>
            <a:r>
              <a:rPr lang="en-US" dirty="0"/>
              <a:t>(iii) validation of materials towards lifetime damage </a:t>
            </a:r>
            <a:r>
              <a:rPr lang="en-US" dirty="0" smtClean="0"/>
              <a:t>levels</a:t>
            </a:r>
          </a:p>
          <a:p>
            <a:pPr marL="457200" lvl="1" indent="0" hangingPunct="0">
              <a:buNone/>
            </a:pPr>
            <a:r>
              <a:rPr lang="en-US" dirty="0"/>
              <a:t>	</a:t>
            </a:r>
            <a:r>
              <a:rPr lang="en-US" dirty="0" smtClean="0"/>
              <a:t>		</a:t>
            </a:r>
            <a:endParaRPr lang="en-GB" dirty="0"/>
          </a:p>
          <a:p>
            <a:r>
              <a:rPr lang="en-US" b="1" dirty="0" err="1">
                <a:solidFill>
                  <a:srgbClr val="FF0000"/>
                </a:solidFill>
              </a:rPr>
              <a:t>FA</a:t>
            </a:r>
            <a:r>
              <a:rPr lang="en-US" dirty="0" err="1"/>
              <a:t>cility</a:t>
            </a:r>
            <a:r>
              <a:rPr lang="en-US" dirty="0"/>
              <a:t> for </a:t>
            </a:r>
            <a:r>
              <a:rPr lang="en-US" b="1" dirty="0">
                <a:solidFill>
                  <a:srgbClr val="FF0000"/>
                </a:solidFill>
              </a:rPr>
              <a:t>F</a:t>
            </a:r>
            <a:r>
              <a:rPr lang="en-US" dirty="0"/>
              <a:t>usion </a:t>
            </a:r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dirty="0"/>
              <a:t>eutron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rradiation </a:t>
            </a:r>
            <a:r>
              <a:rPr lang="en-US" b="1" dirty="0">
                <a:solidFill>
                  <a:srgbClr val="FF0000"/>
                </a:solidFill>
              </a:rPr>
              <a:t>R</a:t>
            </a:r>
            <a:r>
              <a:rPr lang="en-US" dirty="0"/>
              <a:t>esearch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40MeV</a:t>
            </a:r>
            <a:r>
              <a:rPr lang="en-US" dirty="0"/>
              <a:t>, 5-30mA </a:t>
            </a:r>
            <a:r>
              <a:rPr lang="en-US" dirty="0" err="1"/>
              <a:t>cw</a:t>
            </a:r>
            <a:r>
              <a:rPr lang="en-US" dirty="0"/>
              <a:t> D</a:t>
            </a:r>
            <a:r>
              <a:rPr lang="en-US" baseline="30000" dirty="0"/>
              <a:t>+</a:t>
            </a:r>
            <a:r>
              <a:rPr lang="en-US" dirty="0"/>
              <a:t> beam incident on a rotating multi-layered carbon target. </a:t>
            </a:r>
            <a:endParaRPr lang="en-US" dirty="0" smtClean="0"/>
          </a:p>
          <a:p>
            <a:pPr lvl="1"/>
            <a:r>
              <a:rPr lang="en-US" dirty="0" smtClean="0"/>
              <a:t>irradiation </a:t>
            </a:r>
            <a:r>
              <a:rPr lang="en-US" dirty="0"/>
              <a:t>volume </a:t>
            </a:r>
            <a:r>
              <a:rPr lang="en-US" dirty="0" smtClean="0"/>
              <a:t>25cm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  <a:r>
              <a:rPr lang="en-US" dirty="0"/>
              <a:t>at 4-20dpa and 150cm</a:t>
            </a:r>
            <a:r>
              <a:rPr lang="en-US" baseline="30000" dirty="0"/>
              <a:t>3</a:t>
            </a:r>
            <a:r>
              <a:rPr lang="en-US" dirty="0"/>
              <a:t> at 1-5dpa, </a:t>
            </a:r>
            <a:endParaRPr lang="en-US" dirty="0" smtClean="0"/>
          </a:p>
          <a:p>
            <a:pPr lvl="1"/>
            <a:r>
              <a:rPr lang="en-US" dirty="0" smtClean="0"/>
              <a:t>miniature </a:t>
            </a:r>
            <a:r>
              <a:rPr lang="en-US" dirty="0"/>
              <a:t>sample analysis is exploited to maximize the population of the volume. 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ccelerator </a:t>
            </a:r>
            <a:r>
              <a:rPr lang="en-US" dirty="0"/>
              <a:t>is less challenging than IFMIF </a:t>
            </a:r>
            <a:endParaRPr lang="en-US" dirty="0" smtClean="0"/>
          </a:p>
          <a:p>
            <a:r>
              <a:rPr lang="en-US" dirty="0" smtClean="0"/>
              <a:t>Paper with detailed aims and design submitted to EFDA Materials Advisory Group in September 2012</a:t>
            </a:r>
          </a:p>
          <a:p>
            <a:pPr lvl="1"/>
            <a:r>
              <a:rPr lang="en-US" dirty="0" smtClean="0"/>
              <a:t>Is now in the ongoing EFDA “roadmap”, in their annual report 2013.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503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TRITON Triple Ion-beam Facility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525963"/>
          </a:xfrm>
        </p:spPr>
        <p:txBody>
          <a:bodyPr/>
          <a:lstStyle/>
          <a:p>
            <a:r>
              <a:rPr lang="en-GB" dirty="0" smtClean="0"/>
              <a:t>Outline Plan only for UK facility</a:t>
            </a:r>
          </a:p>
          <a:p>
            <a:r>
              <a:rPr lang="en-GB" dirty="0" smtClean="0"/>
              <a:t>Target parameters</a:t>
            </a:r>
          </a:p>
          <a:p>
            <a:pPr lvl="1"/>
            <a:r>
              <a:rPr lang="en-GB" dirty="0" smtClean="0"/>
              <a:t>Heavy ion and two light ion </a:t>
            </a:r>
            <a:r>
              <a:rPr lang="en-GB" dirty="0" err="1" smtClean="0"/>
              <a:t>beamlines</a:t>
            </a:r>
            <a:endParaRPr lang="en-GB" dirty="0" smtClean="0"/>
          </a:p>
          <a:p>
            <a:pPr lvl="1"/>
            <a:r>
              <a:rPr lang="en-GB" dirty="0" smtClean="0"/>
              <a:t>Heavy ions to 7-8MeV,</a:t>
            </a:r>
            <a:r>
              <a:rPr lang="en-GB" dirty="0"/>
              <a:t> 5–10 µA </a:t>
            </a:r>
            <a:r>
              <a:rPr lang="en-GB" dirty="0" smtClean="0"/>
              <a:t>, with up to ~6-8</a:t>
            </a:r>
            <a:r>
              <a:rPr lang="en-GB" baseline="30000" dirty="0" smtClean="0"/>
              <a:t>+</a:t>
            </a:r>
            <a:r>
              <a:rPr lang="en-GB" dirty="0" smtClean="0"/>
              <a:t> Fe, W, etc. (depth ~5</a:t>
            </a:r>
            <a:r>
              <a:rPr lang="en-GB" dirty="0" smtClean="0">
                <a:latin typeface="Symbol" pitchFamily="18" charset="2"/>
              </a:rPr>
              <a:t>m</a:t>
            </a:r>
            <a:r>
              <a:rPr lang="en-GB" dirty="0" smtClean="0"/>
              <a:t>m)</a:t>
            </a:r>
          </a:p>
          <a:p>
            <a:pPr lvl="1"/>
            <a:r>
              <a:rPr lang="en-GB" dirty="0" smtClean="0"/>
              <a:t>H up to 1MeV</a:t>
            </a:r>
          </a:p>
          <a:p>
            <a:pPr lvl="1"/>
            <a:r>
              <a:rPr lang="en-GB" dirty="0" smtClean="0"/>
              <a:t>He up to 3MeV</a:t>
            </a:r>
          </a:p>
          <a:p>
            <a:pPr lvl="1"/>
            <a:r>
              <a:rPr lang="en-GB" dirty="0" smtClean="0"/>
              <a:t>Implantations area ~ 100mm square</a:t>
            </a:r>
          </a:p>
          <a:p>
            <a:pPr lvl="2"/>
            <a:r>
              <a:rPr lang="en-GB" dirty="0"/>
              <a:t>1 </a:t>
            </a:r>
            <a:r>
              <a:rPr lang="en-GB" dirty="0" err="1"/>
              <a:t>dpa</a:t>
            </a:r>
            <a:r>
              <a:rPr lang="en-GB" dirty="0"/>
              <a:t> per hour </a:t>
            </a:r>
            <a:r>
              <a:rPr lang="en-GB" dirty="0" smtClean="0"/>
              <a:t> from heavy ions</a:t>
            </a:r>
          </a:p>
          <a:p>
            <a:pPr lvl="1"/>
            <a:r>
              <a:rPr lang="en-GB" dirty="0" smtClean="0"/>
              <a:t>Temperature to ~800C</a:t>
            </a:r>
          </a:p>
          <a:p>
            <a:pPr lvl="1"/>
            <a:r>
              <a:rPr lang="en-GB" dirty="0" smtClean="0"/>
              <a:t>Beams </a:t>
            </a:r>
            <a:r>
              <a:rPr lang="en-GB" dirty="0" err="1" smtClean="0"/>
              <a:t>rastered</a:t>
            </a:r>
            <a:r>
              <a:rPr lang="en-GB" dirty="0" smtClean="0"/>
              <a:t> in synchrony to cover target area.</a:t>
            </a:r>
          </a:p>
          <a:p>
            <a:r>
              <a:rPr lang="en-GB" dirty="0" smtClean="0"/>
              <a:t>Estimated cost ~£15M</a:t>
            </a:r>
          </a:p>
          <a:p>
            <a:pPr lvl="1"/>
            <a:r>
              <a:rPr lang="en-GB" dirty="0" smtClean="0"/>
              <a:t>Build time 30-36 months</a:t>
            </a:r>
          </a:p>
          <a:p>
            <a:r>
              <a:rPr lang="en-GB" dirty="0" smtClean="0"/>
              <a:t>Outline Plan submitted September 2012 to </a:t>
            </a:r>
            <a:r>
              <a:rPr lang="en-GB" dirty="0" err="1" smtClean="0"/>
              <a:t>Beddington</a:t>
            </a:r>
            <a:r>
              <a:rPr lang="en-GB" dirty="0" smtClean="0"/>
              <a:t> review.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679591"/>
      </p:ext>
    </p:extLst>
  </p:cSld>
  <p:clrMapOvr>
    <a:masterClrMapping/>
  </p:clrMapOvr>
</p:sld>
</file>

<file path=ppt/theme/theme1.xml><?xml version="1.0" encoding="utf-8"?>
<a:theme xmlns:a="http://schemas.openxmlformats.org/drawingml/2006/main" name="CCFE_Scientific_talk_RCUK">
  <a:themeElements>
    <a:clrScheme name="CCFE_Scientific_talk_RCU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CFE_Scientific_talk_RCU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CFE_Scientific_talk_RCU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Scientific_talk_RCU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Scientific_talk_RCU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Scientific_talk_RCU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Scientific_talk_RCU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Scientific_talk_RCU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Scientific_talk_RCU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Scientific_talk_RCU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Scientific_talk_RCU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Scientific_talk_RCU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Scientific_talk_RCU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Scientific_talk_RCU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CFE_Scientific_talk_RCUK">
  <a:themeElements>
    <a:clrScheme name="CCFE_Scientific_talk_RCU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CFE_Scientific_talk_RCU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CFE_Scientific_talk_RCU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Scientific_talk_RCU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Scientific_talk_RCU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Scientific_talk_RCU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Scientific_talk_RCU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CFE_Scientific_talk_RCU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Scientific_talk_RCU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Scientific_talk_RCU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Scientific_talk_RCU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Scientific_talk_RCU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Scientific_talk_RCU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CFE_Scientific_talk_RCU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</TotalTime>
  <Words>680</Words>
  <Application>Microsoft Office PowerPoint</Application>
  <PresentationFormat>On-screen Show (4:3)</PresentationFormat>
  <Paragraphs>119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CCFE_Scientific_talk_RCUK</vt:lpstr>
      <vt:lpstr>Custom Design</vt:lpstr>
      <vt:lpstr>1_CCFE_Scientific_talk_RCUK</vt:lpstr>
      <vt:lpstr>Culham Materials Research Facility - for universities, industry and fusion </vt:lpstr>
      <vt:lpstr>History</vt:lpstr>
      <vt:lpstr>National Nuclear User Facility</vt:lpstr>
      <vt:lpstr>Why at Culham?</vt:lpstr>
      <vt:lpstr>(Initial) Function of MRF</vt:lpstr>
      <vt:lpstr>Status and near term MRF programme</vt:lpstr>
      <vt:lpstr>PowerPoint Presentation</vt:lpstr>
      <vt:lpstr>FAFNIR 14MeV Neutron Source</vt:lpstr>
      <vt:lpstr>TRITON Triple Ion-beam Facility</vt:lpstr>
    </vt:vector>
  </TitlesOfParts>
  <Company>Culham Centre for Fusion Energy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Materials Research Facility at Culham</dc:title>
  <dc:creator>Martin R O'Brien</dc:creator>
  <cp:lastModifiedBy>Kirk T McDonald</cp:lastModifiedBy>
  <cp:revision>34</cp:revision>
  <dcterms:created xsi:type="dcterms:W3CDTF">2013-03-04T08:03:57Z</dcterms:created>
  <dcterms:modified xsi:type="dcterms:W3CDTF">2013-04-06T11:04:54Z</dcterms:modified>
</cp:coreProperties>
</file>