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3" r:id="rId2"/>
    <p:sldId id="344" r:id="rId3"/>
    <p:sldId id="345" r:id="rId4"/>
    <p:sldId id="346" r:id="rId5"/>
    <p:sldId id="347" r:id="rId6"/>
    <p:sldId id="348" r:id="rId7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7582" autoAdjust="0"/>
    <p:restoredTop sz="99216" autoAdjust="0"/>
  </p:normalViewPr>
  <p:slideViewPr>
    <p:cSldViewPr snapToObjects="1">
      <p:cViewPr>
        <p:scale>
          <a:sx n="121" d="100"/>
          <a:sy n="121" d="100"/>
        </p:scale>
        <p:origin x="763" y="605"/>
      </p:cViewPr>
      <p:guideLst>
        <p:guide orient="horz" pos="1488"/>
        <p:guide pos="16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054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939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hisham/Documents/BNL_LOGO/Rev_Logo_Big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>
              <a:buNone/>
              <a:defRPr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 smtClean="0"/>
              <a:t>Click to add author information</a:t>
            </a:r>
            <a:endParaRPr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 dirty="0"/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35575154-EBDE-0A4B-A7D7-91124583A12B}" type="datetime1">
              <a:rPr lang="en-US" smtClean="0"/>
              <a:t>5/3/2013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pic>
        <p:nvPicPr>
          <p:cNvPr id="11" name="Rev_Logo_Big.jpg" descr="/Users/hisham/Documents/BNL_LOGO/Rev_Logo_Big.jpg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6310467"/>
            <a:ext cx="1447800" cy="4975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4FC11ECB-C81C-7D4A-846A-241F085E2013}" type="datetime1">
              <a:rPr lang="en-US" smtClean="0"/>
              <a:t>5/3/2013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2490FF62-81D9-DB47-A8F4-CF4495694C83}" type="datetime1">
              <a:rPr lang="en-US" smtClean="0"/>
              <a:t>5/3/2013</a:t>
            </a:fld>
            <a:endParaRPr lang="en-US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C3E9A789-F666-BC4A-BC68-7B6A812B8328}" type="datetime1">
              <a:rPr lang="en-US" smtClean="0"/>
              <a:t>5/3/2013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AAD3A2E1-7289-B643-8FAD-3F64E7CD0B58}" type="datetime1">
              <a:rPr lang="en-US" smtClean="0"/>
              <a:t>5/3/2013</a:t>
            </a:fld>
            <a:endParaRPr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/>
            <a:fld id="{C5B7D21D-1AC5-4F41-B8E3-CAC10D00EF9F}" type="datetime1">
              <a:rPr lang="en-US" smtClean="0"/>
              <a:t>5/3/2013</a:t>
            </a:fld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6FDC94EE-7899-FB4A-9932-CBDF0BC01085}" type="datetime1">
              <a:rPr lang="en-US" smtClean="0"/>
              <a:t>5/3/2013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>
              <a:defRPr sz="120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/>
            <a:fld id="{494B86F6-B065-B643-9968-993D696E6251}" type="datetime1">
              <a:rPr lang="en-US" smtClean="0"/>
              <a:t>5/3/2013</a:t>
            </a:fld>
            <a:endParaRPr lang="en-US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 dirty="0"/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>
              <a:defRPr sz="1100"/>
            </a:lvl1pPr>
            <a:extLst/>
          </a:lstStyle>
          <a:p>
            <a:pPr algn="r"/>
            <a:fld id="{CCD8446D-C996-A146-8E9F-51F68D489DC7}" type="datetime1">
              <a:rPr lang="en-US" sz="1100" smtClean="0"/>
              <a:t>5/3/2013</a:t>
            </a:fld>
            <a:endParaRPr lang="en-US" sz="110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B7A52999-1646-6D4A-B26A-7F91E6234C6F}" type="datetime1">
              <a:rPr lang="en-US" smtClean="0"/>
              <a:t>5/3/2013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>
                <a:solidFill>
                  <a:schemeClr val="bg1"/>
                </a:solidFill>
              </a:rPr>
              <a:t>Hisham Sayed  BNL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dirty="0"/>
          </a:p>
        </p:txBody>
      </p:sp>
      <p:pic>
        <p:nvPicPr>
          <p:cNvPr id="10" name="Rectangle 9"/>
          <p:cNvPicPr>
            <a:picLocks noChangeAspect="1"/>
          </p:cNvPicPr>
          <p:nvPr/>
        </p:nvPicPr>
        <p:blipFill>
          <a:blip r:embed="rId2">
            <a:duotone>
              <a:schemeClr val="accent4"/>
              <a:srgbClr val="FFFFFF"/>
            </a:duotone>
          </a:blip>
          <a:stretch>
            <a:fillRect/>
          </a:stretch>
        </p:blipFill>
        <p:spPr>
          <a:xfrm>
            <a:off x="7601712" y="6239256"/>
            <a:ext cx="838200" cy="6160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533400" y="10668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A76C1B7B-C974-414C-8E8E-695AD5B50700}" type="datetime1">
              <a:rPr lang="en-US" smtClean="0"/>
              <a:t>5/3/2013</a:t>
            </a:fld>
            <a:endParaRPr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/>
            <a:fld id="{E69C48AF-18C6-F24A-9B21-6294A9FA3E95}" type="datetime1">
              <a:rPr lang="en-US" smtClean="0"/>
              <a:t>5/3/2013</a:t>
            </a:fld>
            <a:endParaRPr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133F0910-2E38-4E4D-83CD-74D44EBE01CD}" type="datetime1">
              <a:rPr lang="en-US" smtClean="0"/>
              <a:t>5/3/2013</a:t>
            </a:fld>
            <a:endParaRPr lang="en-US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58506802-F22F-E54E-919B-D00078386BC5}" type="datetime1">
              <a:rPr lang="en-US" smtClean="0"/>
              <a:t>5/3/2013</a:t>
            </a:fld>
            <a:endParaRPr lang="en-US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09EE7468-5E2D-8B4E-91E7-530A8B1FD1BC}" type="datetime1">
              <a:rPr lang="en-US" smtClean="0"/>
              <a:t>5/3/2013</a:t>
            </a:fld>
            <a:endParaRPr lang="en-US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0395A765-A0B9-1448-B037-41FF28BA0F33}" type="datetime1">
              <a:rPr lang="en-US" smtClean="0"/>
              <a:t>5/3/2013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r>
              <a:rPr lang="en-US" smtClean="0"/>
              <a:t>Hisham Sayed  BNL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file://localhost/Users/hisham/Documents/BNL_LOGO/Rev_Logo_Big.jpg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 rot="16200000">
            <a:off x="4000501" y="-3695699"/>
            <a:ext cx="609598" cy="83058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 rot="16200000">
            <a:off x="4381501" y="-3390900"/>
            <a:ext cx="609599" cy="76962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7696200" cy="48006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914400" y="6570609"/>
            <a:ext cx="1371600" cy="228600"/>
          </a:xfrm>
          <a:prstGeom prst="rect">
            <a:avLst/>
          </a:prstGeom>
        </p:spPr>
        <p:txBody>
          <a:bodyPr vert="horz"/>
          <a:lstStyle>
            <a:lvl1pPr algn="ctr">
              <a:defRPr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fld id="{4B0F9AED-1DBA-F346-A30E-8E0D39BAAEBC}" type="datetime1">
              <a:rPr lang="en-US" sz="1000" smtClean="0">
                <a:solidFill>
                  <a:schemeClr val="tx1">
                    <a:tint val="65000"/>
                  </a:schemeClr>
                </a:solidFill>
              </a:rPr>
              <a:t>5/3/2013</a:t>
            </a:fld>
            <a:endParaRPr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8150791" y="76200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>
              <a:defRPr sz="1000"/>
            </a:lvl1pPr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>
              <a:defRPr sz="1000">
                <a:solidFill>
                  <a:sysClr val="windowText" lastClr="000000"/>
                </a:solidFill>
              </a:defRPr>
            </a:lvl1pPr>
            <a:extLst/>
          </a:lstStyle>
          <a:p>
            <a:r>
              <a:rPr lang="en-US" sz="1000" smtClean="0">
                <a:solidFill>
                  <a:sysClr val="windowText" lastClr="000000"/>
                </a:solidFill>
              </a:rPr>
              <a:t>Hisham Sayed  BNL</a:t>
            </a:r>
            <a:endParaRPr lang="en-US" sz="1000" dirty="0">
              <a:solidFill>
                <a:sysClr val="windowText" lastClr="000000"/>
              </a:solidFill>
            </a:endParaRPr>
          </a:p>
        </p:txBody>
      </p:sp>
      <p:pic>
        <p:nvPicPr>
          <p:cNvPr id="5" name="Rev_Logo_Big.jpg" descr="/Users/hisham/Documents/BNL_LOGO/Rev_Logo_Big.jpg"/>
          <p:cNvPicPr>
            <a:picLocks noChangeAspect="1"/>
          </p:cNvPicPr>
          <p:nvPr userDrawn="1"/>
        </p:nvPicPr>
        <p:blipFill>
          <a:blip r:embed="rId18" r:link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89232" y="6013912"/>
            <a:ext cx="1295400" cy="3927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</p:sldLayoutIdLst>
  <p:hf hdr="0"/>
  <p:txStyles>
    <p:titleStyle>
      <a:lvl1pPr algn="l" rtl="0" eaLnBrk="1" latinLnBrk="0" hangingPunct="1">
        <a:spcBef>
          <a:spcPct val="0"/>
        </a:spcBef>
        <a:buNone/>
        <a:defRPr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239000" cy="10668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en-US" dirty="0" smtClean="0"/>
              <a:t>optimizing the muon collider Capture Target &amp; front end</a:t>
            </a:r>
            <a:endParaRPr lang="en-US" b="1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1066800" y="2514600"/>
            <a:ext cx="6934200" cy="1161288"/>
          </a:xfrm>
          <a:solidFill>
            <a:schemeClr val="bg1">
              <a:alpha val="16000"/>
            </a:schemeClr>
          </a:solidFill>
        </p:spPr>
        <p:txBody>
          <a:bodyPr>
            <a:noAutofit/>
          </a:bodyPr>
          <a:lstStyle>
            <a:extLst/>
          </a:lstStyle>
          <a:p>
            <a:pPr algn="ctr">
              <a:lnSpc>
                <a:spcPct val="110000"/>
              </a:lnSpc>
            </a:pPr>
            <a:r>
              <a:rPr lang="en-US" sz="1400" dirty="0" smtClean="0"/>
              <a:t>HISHAM KAMAL SAYED</a:t>
            </a:r>
          </a:p>
          <a:p>
            <a:pPr algn="ctr">
              <a:lnSpc>
                <a:spcPct val="110000"/>
              </a:lnSpc>
            </a:pPr>
            <a:r>
              <a:rPr lang="en-US" sz="1400" dirty="0" smtClean="0"/>
              <a:t>COLLIDER ACCELERATOR DEPARTMENT</a:t>
            </a:r>
          </a:p>
          <a:p>
            <a:pPr algn="ctr">
              <a:lnSpc>
                <a:spcPct val="110000"/>
              </a:lnSpc>
            </a:pPr>
            <a:r>
              <a:rPr lang="en-US" sz="1400" dirty="0" smtClean="0"/>
              <a:t>BROOKHAVEN NATIONAL LABORATORY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4202668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April 25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74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 rot="16200000">
            <a:off x="4076701" y="-3390900"/>
            <a:ext cx="609599" cy="7696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New Short Target capture magnet </a:t>
            </a:r>
            <a:r>
              <a:rPr lang="en-US" dirty="0"/>
              <a:t>(</a:t>
            </a:r>
            <a:r>
              <a:rPr lang="en-US" dirty="0" err="1"/>
              <a:t>Weggel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9" name="Date Placeholder 2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86267BBF-36B7-1C46-AFEB-D855B4D2A917}" type="datetime1">
              <a:rPr lang="en-US" sz="1100" smtClean="0"/>
              <a:t>5/3/2013</a:t>
            </a:fld>
            <a:endParaRPr lang="en-US" sz="110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256D3EEF-DE4E-429D-8EC4-DDC531AFF587}" type="slidenum">
              <a:rPr lang="en-US" sz="1000" smtClean="0"/>
              <a:pPr algn="r"/>
              <a:t>2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1000" y="9144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Muon Target Short Taper Magnet taper length =7 m- B=20-1.5 T</a:t>
            </a:r>
            <a:endParaRPr lang="en-US" dirty="0"/>
          </a:p>
        </p:txBody>
      </p:sp>
      <p:pic>
        <p:nvPicPr>
          <p:cNvPr id="36" name="Picture 35" descr="Mu.TRGT.fld.2013.04.010.v0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524000"/>
            <a:ext cx="6781800" cy="5257800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>
            <a:off x="990600" y="2667000"/>
            <a:ext cx="1752600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6200" y="17526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End of beam-target interaction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95300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</a:rPr>
              <a:t>On axis field </a:t>
            </a:r>
            <a:r>
              <a:rPr lang="en-US" sz="1600" dirty="0" smtClean="0">
                <a:solidFill>
                  <a:srgbClr val="3366FF"/>
                </a:solidFill>
              </a:rPr>
              <a:t>[scale /20 T]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429000" y="4191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 Magnets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44" idx="1"/>
          </p:cNvCxnSpPr>
          <p:nvPr/>
        </p:nvCxnSpPr>
        <p:spPr>
          <a:xfrm flipH="1">
            <a:off x="2895600" y="4514166"/>
            <a:ext cx="533400" cy="6674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3048000" y="4343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ight Brace 51"/>
          <p:cNvSpPr/>
          <p:nvPr/>
        </p:nvSpPr>
        <p:spPr>
          <a:xfrm rot="16200000">
            <a:off x="6553200" y="2438400"/>
            <a:ext cx="304800" cy="914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638800" y="2362200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Decay channel Triplet</a:t>
            </a:r>
            <a:endParaRPr lang="en-US" sz="1400" dirty="0"/>
          </a:p>
        </p:txBody>
      </p:sp>
      <p:sp>
        <p:nvSpPr>
          <p:cNvPr id="55" name="Right Brace 54"/>
          <p:cNvSpPr/>
          <p:nvPr/>
        </p:nvSpPr>
        <p:spPr>
          <a:xfrm rot="16200000">
            <a:off x="4419600" y="990600"/>
            <a:ext cx="304800" cy="2743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505200" y="1828800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Taper Magnets</a:t>
            </a:r>
            <a:endParaRPr lang="en-US" sz="1400" dirty="0"/>
          </a:p>
        </p:txBody>
      </p:sp>
      <p:sp>
        <p:nvSpPr>
          <p:cNvPr id="57" name="Footer Placeholder 56"/>
          <p:cNvSpPr>
            <a:spLocks noGrp="1"/>
          </p:cNvSpPr>
          <p:nvPr>
            <p:ph type="ftr" sz="quarter" idx="16"/>
          </p:nvPr>
        </p:nvSpPr>
        <p:spPr>
          <a:xfrm>
            <a:off x="1600200" y="6477000"/>
            <a:ext cx="3733800" cy="304800"/>
          </a:xfrm>
        </p:spPr>
        <p:txBody>
          <a:bodyPr/>
          <a:lstStyle/>
          <a:p>
            <a:r>
              <a:rPr lang="en-US" dirty="0" smtClean="0"/>
              <a:t>Hisham Sayed  BNL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09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 rot="16200000">
            <a:off x="4076701" y="-3467100"/>
            <a:ext cx="609599" cy="7696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New Short Target capture magnet </a:t>
            </a:r>
            <a:r>
              <a:rPr lang="en-US" dirty="0"/>
              <a:t>(</a:t>
            </a:r>
            <a:r>
              <a:rPr lang="en-US" dirty="0" err="1"/>
              <a:t>Weggel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9" name="Date Placeholder 28"/>
          <p:cNvSpPr>
            <a:spLocks noGrp="1"/>
          </p:cNvSpPr>
          <p:nvPr>
            <p:ph type="dt" sz="half" idx="14"/>
          </p:nvPr>
        </p:nvSpPr>
        <p:spPr>
          <a:xfrm>
            <a:off x="914400" y="6494409"/>
            <a:ext cx="1371600" cy="228600"/>
          </a:xfrm>
        </p:spPr>
        <p:txBody>
          <a:bodyPr/>
          <a:lstStyle/>
          <a:p>
            <a:pPr algn="r"/>
            <a:fld id="{90D60C09-E62C-E24F-8E11-70D786254B15}" type="datetime1">
              <a:rPr lang="en-US" sz="1100" smtClean="0"/>
              <a:t>5/3/2013</a:t>
            </a:fld>
            <a:endParaRPr lang="en-US" sz="110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5"/>
          </p:nvPr>
        </p:nvSpPr>
        <p:spPr>
          <a:xfrm>
            <a:off x="8150791" y="0"/>
            <a:ext cx="990600" cy="304800"/>
          </a:xfrm>
        </p:spPr>
        <p:txBody>
          <a:bodyPr/>
          <a:lstStyle/>
          <a:p>
            <a:pPr algn="r"/>
            <a:fld id="{256D3EEF-DE4E-429D-8EC4-DDC531AFF587}" type="slidenum">
              <a:rPr lang="en-US" sz="1000" smtClean="0"/>
              <a:pPr algn="r"/>
              <a:t>3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1000" y="8382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Muon Target Short Taper Magnet taper length =5 m- B=20-2.5 T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143000"/>
            <a:ext cx="6578600" cy="5257800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>
            <a:off x="838200" y="2209800"/>
            <a:ext cx="1752600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6200" y="16865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End</a:t>
            </a:r>
            <a:r>
              <a:rPr lang="en-US" sz="1400" dirty="0" smtClean="0"/>
              <a:t> of beam-target interaction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4953000" y="3048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</a:rPr>
              <a:t>On axis field </a:t>
            </a:r>
            <a:r>
              <a:rPr lang="en-US" sz="1600" dirty="0" smtClean="0">
                <a:solidFill>
                  <a:srgbClr val="3366FF"/>
                </a:solidFill>
              </a:rPr>
              <a:t>[scale /20 T]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52800" y="37454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 Magnets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44" idx="1"/>
          </p:cNvCxnSpPr>
          <p:nvPr/>
        </p:nvCxnSpPr>
        <p:spPr>
          <a:xfrm flipH="1">
            <a:off x="2819400" y="3930134"/>
            <a:ext cx="533400" cy="805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895600" y="37338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ight Brace 51"/>
          <p:cNvSpPr/>
          <p:nvPr/>
        </p:nvSpPr>
        <p:spPr>
          <a:xfrm rot="16200000">
            <a:off x="6553200" y="2057400"/>
            <a:ext cx="304800" cy="914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638800" y="1981200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Decay channel Triplet</a:t>
            </a:r>
            <a:endParaRPr lang="en-US" sz="1400" dirty="0"/>
          </a:p>
        </p:txBody>
      </p:sp>
      <p:sp>
        <p:nvSpPr>
          <p:cNvPr id="55" name="Right Brace 54"/>
          <p:cNvSpPr/>
          <p:nvPr/>
        </p:nvSpPr>
        <p:spPr>
          <a:xfrm rot="16200000">
            <a:off x="4419600" y="609600"/>
            <a:ext cx="304800" cy="2743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505200" y="1447800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Taper Magnets</a:t>
            </a:r>
            <a:endParaRPr lang="en-US" sz="1400" dirty="0"/>
          </a:p>
        </p:txBody>
      </p:sp>
      <p:sp>
        <p:nvSpPr>
          <p:cNvPr id="57" name="Footer Placeholder 56"/>
          <p:cNvSpPr>
            <a:spLocks noGrp="1"/>
          </p:cNvSpPr>
          <p:nvPr>
            <p:ph type="ftr" sz="quarter" idx="16"/>
          </p:nvPr>
        </p:nvSpPr>
        <p:spPr>
          <a:xfrm>
            <a:off x="1600200" y="6400800"/>
            <a:ext cx="3733800" cy="304800"/>
          </a:xfrm>
        </p:spPr>
        <p:txBody>
          <a:bodyPr/>
          <a:lstStyle/>
          <a:p>
            <a:r>
              <a:rPr lang="en-US" dirty="0" smtClean="0"/>
              <a:t>Hisham Sayed  BNL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4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 rot="16200000">
            <a:off x="4076701" y="-3390900"/>
            <a:ext cx="609599" cy="7696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New Short Target capture magnet </a:t>
            </a:r>
            <a:r>
              <a:rPr lang="en-US" dirty="0"/>
              <a:t>(</a:t>
            </a:r>
            <a:r>
              <a:rPr lang="en-US" dirty="0" err="1"/>
              <a:t>Weggel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9" name="Date Placeholder 2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31B19D67-0BB2-404C-AF79-4113A6F6A68D}" type="datetime1">
              <a:rPr lang="en-US" sz="1100" smtClean="0"/>
              <a:t>5/3/2013</a:t>
            </a:fld>
            <a:endParaRPr lang="en-US" sz="110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256D3EEF-DE4E-429D-8EC4-DDC531AFF587}" type="slidenum">
              <a:rPr lang="en-US" sz="1000" smtClean="0"/>
              <a:pPr algn="r"/>
              <a:t>4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1000" y="1078468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Muon Target Short Taper Magnet taper length =7 m- B=20-1.5 &amp; 2.5 T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11158" y="513854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Target SC Magnets Field Map</a:t>
            </a:r>
            <a:endParaRPr lang="en-US" dirty="0"/>
          </a:p>
        </p:txBody>
      </p:sp>
      <p:pic>
        <p:nvPicPr>
          <p:cNvPr id="2" name="Picture 1" descr="fieldmap3d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3"/>
          <a:stretch/>
        </p:blipFill>
        <p:spPr>
          <a:xfrm>
            <a:off x="304800" y="1524000"/>
            <a:ext cx="4695597" cy="3581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2011274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Bz</a:t>
            </a:r>
            <a:r>
              <a:rPr lang="en-US" dirty="0" smtClean="0"/>
              <a:t> [T]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57912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Field map calculated from coil current densities using </a:t>
            </a:r>
            <a:r>
              <a:rPr lang="en-US" dirty="0" err="1" smtClean="0"/>
              <a:t>Icool</a:t>
            </a:r>
            <a:r>
              <a:rPr lang="en-US" dirty="0" smtClean="0"/>
              <a:t> grid routine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Hisham Sayed  BNL</a:t>
            </a:r>
            <a:endParaRPr lang="en-US"/>
          </a:p>
        </p:txBody>
      </p:sp>
      <p:pic>
        <p:nvPicPr>
          <p:cNvPr id="5" name="Picture 4" descr="Mu.TRGT.fld.v02.1.5.2.5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752600"/>
            <a:ext cx="3901477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2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 rot="16200000">
            <a:off x="4076701" y="-3390900"/>
            <a:ext cx="609599" cy="7696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New Decay channel magnet </a:t>
            </a:r>
            <a:r>
              <a:rPr lang="en-US" dirty="0"/>
              <a:t>(</a:t>
            </a:r>
            <a:r>
              <a:rPr lang="en-US" dirty="0" err="1"/>
              <a:t>Weggel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9" name="Date Placeholder 2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46DE3A0C-E27D-764C-8C65-E94134C078BE}" type="datetime1">
              <a:rPr lang="en-US" sz="1100" smtClean="0"/>
              <a:t>5/3/2013</a:t>
            </a:fld>
            <a:endParaRPr lang="en-US" sz="110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256D3EEF-DE4E-429D-8EC4-DDC531AFF587}" type="slidenum">
              <a:rPr lang="en-US" sz="1000" smtClean="0"/>
              <a:pPr algn="r"/>
              <a:t>5</a:t>
            </a:fld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971354"/>
              </p:ext>
            </p:extLst>
          </p:nvPr>
        </p:nvGraphicFramePr>
        <p:xfrm>
          <a:off x="3810000" y="1219200"/>
          <a:ext cx="4876800" cy="1233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5360"/>
                <a:gridCol w="975360"/>
                <a:gridCol w="975360"/>
                <a:gridCol w="975360"/>
                <a:gridCol w="975360"/>
              </a:tblGrid>
              <a:tr h="30848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Magnet</a:t>
                      </a:r>
                      <a:endParaRPr lang="en-US" sz="100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Length [m]</a:t>
                      </a:r>
                      <a:endParaRPr lang="en-US" sz="100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Inner R [m]</a:t>
                      </a:r>
                      <a:endParaRPr lang="en-US" sz="100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Outer R [m]</a:t>
                      </a:r>
                      <a:endParaRPr lang="en-US" sz="100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J [A/mm</a:t>
                      </a:r>
                      <a:r>
                        <a:rPr lang="en-US" sz="1000" baseline="30000" dirty="0" smtClean="0">
                          <a:solidFill>
                            <a:srgbClr val="000090"/>
                          </a:solidFill>
                        </a:rPr>
                        <a:t>2</a:t>
                      </a:r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]</a:t>
                      </a:r>
                      <a:endParaRPr lang="en-US" sz="100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</a:tr>
              <a:tr h="3084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0.1850188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0.6787956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47.1753792</a:t>
                      </a:r>
                      <a:endParaRPr lang="en-US" sz="1200" dirty="0"/>
                    </a:p>
                  </a:txBody>
                  <a:tcPr/>
                </a:tc>
              </a:tr>
              <a:tr h="3084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3.7989294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0.6251143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47.1753792</a:t>
                      </a:r>
                      <a:endParaRPr lang="en-US" sz="1200" dirty="0"/>
                    </a:p>
                  </a:txBody>
                  <a:tcPr/>
                </a:tc>
              </a:tr>
              <a:tr h="3084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0.1850188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0.6787956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47.1753792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Footer Placeholder 1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Hisham Sayed  BNL</a:t>
            </a:r>
            <a:endParaRPr lang="en-US"/>
          </a:p>
        </p:txBody>
      </p:sp>
      <p:pic>
        <p:nvPicPr>
          <p:cNvPr id="8" name="Picture 7" descr="Mu.DECY.fld.v03.hisham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733800"/>
            <a:ext cx="3581400" cy="2764215"/>
          </a:xfrm>
          <a:prstGeom prst="rect">
            <a:avLst/>
          </a:prstGeom>
        </p:spPr>
      </p:pic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602904"/>
              </p:ext>
            </p:extLst>
          </p:nvPr>
        </p:nvGraphicFramePr>
        <p:xfrm>
          <a:off x="3962400" y="4495800"/>
          <a:ext cx="4876800" cy="1233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5360"/>
                <a:gridCol w="975360"/>
                <a:gridCol w="975360"/>
                <a:gridCol w="975360"/>
                <a:gridCol w="975360"/>
              </a:tblGrid>
              <a:tr h="30848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Magnet</a:t>
                      </a:r>
                      <a:endParaRPr lang="en-US" sz="100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Length [m]</a:t>
                      </a:r>
                      <a:endParaRPr lang="en-US" sz="100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Inner R [m]</a:t>
                      </a:r>
                      <a:endParaRPr lang="en-US" sz="100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Outer R [m]</a:t>
                      </a:r>
                      <a:endParaRPr lang="en-US" sz="100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J [A/mm</a:t>
                      </a:r>
                      <a:r>
                        <a:rPr lang="en-US" sz="1000" baseline="30000" dirty="0" smtClean="0">
                          <a:solidFill>
                            <a:srgbClr val="000090"/>
                          </a:solidFill>
                        </a:rPr>
                        <a:t>2</a:t>
                      </a:r>
                      <a:r>
                        <a:rPr lang="en-US" sz="1000" dirty="0" smtClean="0">
                          <a:solidFill>
                            <a:srgbClr val="000090"/>
                          </a:solidFill>
                        </a:rPr>
                        <a:t>]</a:t>
                      </a:r>
                      <a:endParaRPr lang="en-US" sz="100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</a:tr>
              <a:tr h="3084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47.18</a:t>
                      </a:r>
                      <a:endParaRPr lang="en-US" sz="1200" dirty="0"/>
                    </a:p>
                  </a:txBody>
                  <a:tcPr/>
                </a:tc>
              </a:tr>
              <a:tr h="3084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3366FF"/>
                          </a:solidFill>
                        </a:rPr>
                        <a:t>40.00</a:t>
                      </a:r>
                      <a:endParaRPr lang="en-US" sz="1200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</a:tr>
              <a:tr h="3084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47.18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4648200" y="823376"/>
            <a:ext cx="2001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IDS120L20-1.5T 7m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267200" y="4038600"/>
            <a:ext cx="3010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Modified - IDS120L20-1.5T 7m</a:t>
            </a:r>
            <a:endParaRPr lang="en-US" dirty="0"/>
          </a:p>
        </p:txBody>
      </p:sp>
      <p:pic>
        <p:nvPicPr>
          <p:cNvPr id="2" name="Picture 1" descr="Mu.DECY.fld.v03.0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817185"/>
            <a:ext cx="3581400" cy="276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5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 rot="16200000">
            <a:off x="4076701" y="-3390900"/>
            <a:ext cx="609599" cy="7696200"/>
          </a:xfrm>
        </p:spPr>
        <p:txBody>
          <a:bodyPr/>
          <a:lstStyle/>
          <a:p>
            <a:pPr algn="ctr"/>
            <a:r>
              <a:rPr lang="en-US" dirty="0" smtClean="0"/>
              <a:t>New decay channel solenoid stop band study</a:t>
            </a:r>
            <a:endParaRPr lang="en-US" dirty="0"/>
          </a:p>
        </p:txBody>
      </p:sp>
      <p:sp>
        <p:nvSpPr>
          <p:cNvPr id="29" name="Date Placeholder 2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34B68BB5-9E15-C640-B10B-1687BBBFD50F}" type="datetime1">
              <a:rPr lang="en-US" sz="1100" smtClean="0"/>
              <a:t>5/3/2013</a:t>
            </a:fld>
            <a:endParaRPr lang="en-US" sz="110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256D3EEF-DE4E-429D-8EC4-DDC531AFF587}" type="slidenum">
              <a:rPr lang="en-US" sz="1000" smtClean="0"/>
              <a:pPr algn="r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8498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Tracking 1E5 muons through decay channel -10 cells (50 m)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200471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Transmission:</a:t>
            </a:r>
          </a:p>
          <a:p>
            <a:r>
              <a:rPr lang="en-US" dirty="0" smtClean="0"/>
              <a:t>Constant 1.5 Solenoid Field        %67 </a:t>
            </a:r>
            <a:endParaRPr lang="en-US" dirty="0"/>
          </a:p>
          <a:p>
            <a:r>
              <a:rPr lang="en-US" dirty="0" smtClean="0"/>
              <a:t>IDS120L20to1.5T7m                    %62</a:t>
            </a:r>
          </a:p>
          <a:p>
            <a:r>
              <a:rPr lang="en-US" dirty="0" smtClean="0"/>
              <a:t> Modified IDS120L20to1.5T7m   </a:t>
            </a:r>
            <a:r>
              <a:rPr lang="en-US" dirty="0"/>
              <a:t>%</a:t>
            </a:r>
            <a:r>
              <a:rPr lang="en-US" dirty="0" smtClean="0"/>
              <a:t>66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Hisham Sayed  BNL</a:t>
            </a:r>
            <a:endParaRPr lang="en-US"/>
          </a:p>
        </p:txBody>
      </p:sp>
      <p:pic>
        <p:nvPicPr>
          <p:cNvPr id="12" name="Picture 11" descr="ptot_dist_IDS120201.5T5m.0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371600"/>
            <a:ext cx="5257800" cy="368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7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tch Boo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Pitch Book.potx</Template>
  <TotalTime>0</TotalTime>
  <Words>286</Words>
  <Application>Microsoft Office PowerPoint</Application>
  <PresentationFormat>On-screen Show (4:3)</PresentationFormat>
  <Paragraphs>89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Pitch Book</vt:lpstr>
      <vt:lpstr>optimizing the muon collider Capture Target &amp; front end</vt:lpstr>
      <vt:lpstr>New Short Target capture magnet (Weggel)</vt:lpstr>
      <vt:lpstr>New Short Target capture magnet (Weggel)</vt:lpstr>
      <vt:lpstr>New Short Target capture magnet (Weggel)</vt:lpstr>
      <vt:lpstr>New Decay channel magnet (Weggel)</vt:lpstr>
      <vt:lpstr>New decay channel solenoid stop band study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2010-04-19T20:44:32Z</dcterms:created>
  <dcterms:modified xsi:type="dcterms:W3CDTF">2013-05-03T22:44:51Z</dcterms:modified>
</cp:coreProperties>
</file>