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5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5" r:id="rId5"/>
    <p:sldId id="259" r:id="rId6"/>
    <p:sldId id="262" r:id="rId7"/>
    <p:sldId id="267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6953" autoAdjust="0"/>
  </p:normalViewPr>
  <p:slideViewPr>
    <p:cSldViewPr>
      <p:cViewPr>
        <p:scale>
          <a:sx n="85" d="100"/>
          <a:sy n="85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5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7/3/2012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3C09913-B6B1-474D-80C7-A9DB827A24B0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algn="r"/>
            <a:fld id="{473F06E0-A120-EE4F-A6F5-BFD74B0C8628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DB47D6-E978-3E41-803D-423B6714EA5A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algn="r"/>
            <a:fld id="{1BE9CD9B-06EF-DE40-BCD0-9BAB1EEBF0E5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algn="r"/>
            <a:fld id="{150E5278-8A4D-3B48-9A6F-924BFBC00B15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98B4622-2519-0E49-B67C-E97AB3BC052E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ED42998-AC32-F74A-AEB0-EB00F7B3A284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BE73CC0-77E2-1843-95F7-9AF7E1C0A78A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4A4FB7-BACD-EA45-A310-C39B86B08C79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C40209-2481-5C44-82DC-44387E019C62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algn="r"/>
            <a:fld id="{5AB18C0C-9CA0-2649-8937-A7CA1FBA467E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algn="r"/>
            <a:fld id="{815E5D0C-38BC-A24A-9402-21290AFAB4F2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6ED6591-F1CB-5547-8254-E2A5B4F83F39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04C4031-B208-9D4D-A430-845138EE4403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pPr algn="r"/>
            <a:fld id="{B4A127C7-1DA0-8647-A492-CF83B52109B0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81000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fld id="{4CF384B5-F861-7544-AD25-76CEC195F71B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84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530" y="2179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8915400" cy="21207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MUON TARGET PARTICLE PRODUCTION </a:t>
            </a:r>
            <a:r>
              <a:rPr lang="en-US" sz="2800" dirty="0" smtClean="0"/>
              <a:t>STUDY: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TAPERED </a:t>
            </a:r>
            <a:r>
              <a:rPr lang="en-US" sz="2800" dirty="0"/>
              <a:t>FIELD PROFILE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6934200" cy="1371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70000"/>
              </a:lnSpc>
            </a:pPr>
            <a:r>
              <a:rPr lang="en-US" sz="4800" b="1" dirty="0" smtClean="0"/>
              <a:t>HISHAM KAMAL SAYED</a:t>
            </a:r>
          </a:p>
          <a:p>
            <a:pPr>
              <a:lnSpc>
                <a:spcPct val="70000"/>
              </a:lnSpc>
            </a:pPr>
            <a:r>
              <a:rPr lang="en-US" sz="4800" b="1" dirty="0" smtClean="0"/>
              <a:t>Physics Department </a:t>
            </a:r>
          </a:p>
          <a:p>
            <a:pPr>
              <a:lnSpc>
                <a:spcPct val="70000"/>
              </a:lnSpc>
            </a:pPr>
            <a:r>
              <a:rPr lang="en-US" sz="4800" b="1" dirty="0" smtClean="0"/>
              <a:t>Brookhaven National </a:t>
            </a:r>
            <a:r>
              <a:rPr lang="en-US" sz="4800" b="1" dirty="0" smtClean="0"/>
              <a:t>Lab</a:t>
            </a:r>
          </a:p>
          <a:p>
            <a:pPr>
              <a:lnSpc>
                <a:spcPct val="70000"/>
              </a:lnSpc>
            </a:pPr>
            <a:r>
              <a:rPr lang="en-US" sz="4800" b="1" dirty="0" smtClean="0"/>
              <a:t>July 3, 2012</a:t>
            </a:r>
            <a:endParaRPr lang="en-US" sz="4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Ding’s Optimized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1400" dirty="0" smtClean="0"/>
              <a:t>Hg Target</a:t>
            </a:r>
          </a:p>
          <a:p>
            <a:pPr lvl="1">
              <a:buFont typeface="Wingdings" charset="2"/>
              <a:buChar char="Ø"/>
            </a:pPr>
            <a:r>
              <a:rPr lang="el-GR" sz="1200" dirty="0" smtClean="0"/>
              <a:t>θ</a:t>
            </a:r>
            <a:r>
              <a:rPr lang="en-US" sz="1200" baseline="-25000" dirty="0" smtClean="0"/>
              <a:t>Target </a:t>
            </a:r>
            <a:r>
              <a:rPr lang="en-US" sz="1200" dirty="0" smtClean="0"/>
              <a:t>= 0.137 </a:t>
            </a:r>
            <a:r>
              <a:rPr lang="en-US" sz="1200" dirty="0" smtClean="0"/>
              <a:t>rad</a:t>
            </a:r>
          </a:p>
          <a:p>
            <a:pPr lvl="1">
              <a:buFont typeface="Wingdings" charset="2"/>
              <a:buChar char="Ø"/>
            </a:pPr>
            <a:r>
              <a:rPr lang="en-US" sz="1200" dirty="0" err="1" smtClean="0"/>
              <a:t>R</a:t>
            </a:r>
            <a:r>
              <a:rPr lang="en-US" sz="1200" baseline="-25000" dirty="0" err="1" smtClean="0"/>
              <a:t>target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= 0.404 </a:t>
            </a:r>
            <a:r>
              <a:rPr lang="en-US" sz="1200" dirty="0" smtClean="0"/>
              <a:t>cm</a:t>
            </a:r>
          </a:p>
          <a:p>
            <a:pPr>
              <a:buFont typeface="Wingdings" charset="2"/>
              <a:buChar char="Ø"/>
            </a:pPr>
            <a:r>
              <a:rPr lang="en-US" sz="1400" dirty="0" smtClean="0"/>
              <a:t>Proton Beam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E = 8 </a:t>
            </a:r>
            <a:r>
              <a:rPr lang="en-US" sz="1200" dirty="0" smtClean="0"/>
              <a:t>GeV</a:t>
            </a:r>
          </a:p>
          <a:p>
            <a:pPr lvl="1">
              <a:buFont typeface="Wingdings" charset="2"/>
              <a:buChar char="Ø"/>
            </a:pPr>
            <a:r>
              <a:rPr lang="el-GR" sz="1200" dirty="0" smtClean="0"/>
              <a:t>θ</a:t>
            </a:r>
            <a:r>
              <a:rPr lang="en-US" sz="1200" baseline="-25000" dirty="0" smtClean="0"/>
              <a:t>Beam </a:t>
            </a:r>
            <a:r>
              <a:rPr lang="en-US" sz="1200" dirty="0" smtClean="0"/>
              <a:t>= 0.117 </a:t>
            </a:r>
            <a:r>
              <a:rPr lang="en-US" sz="1200" dirty="0" smtClean="0"/>
              <a:t>rad</a:t>
            </a:r>
          </a:p>
          <a:p>
            <a:pPr lvl="1">
              <a:buFont typeface="Wingdings" charset="2"/>
              <a:buChar char="Ø"/>
            </a:pPr>
            <a:r>
              <a:rPr lang="el-GR" sz="1200" dirty="0" smtClean="0">
                <a:sym typeface="Symbol"/>
              </a:rPr>
              <a:t></a:t>
            </a:r>
            <a:r>
              <a:rPr lang="en-US" sz="1200" baseline="-25000" dirty="0" smtClean="0"/>
              <a:t>x </a:t>
            </a:r>
            <a:r>
              <a:rPr lang="en-US" sz="1200" dirty="0" smtClean="0"/>
              <a:t>= </a:t>
            </a:r>
            <a:r>
              <a:rPr lang="el-GR" sz="1200" dirty="0" smtClean="0"/>
              <a:t>σ</a:t>
            </a:r>
            <a:r>
              <a:rPr lang="en-US" sz="1200" baseline="-25000" dirty="0" smtClean="0"/>
              <a:t>y </a:t>
            </a:r>
            <a:r>
              <a:rPr lang="en-US" sz="1200" dirty="0" smtClean="0"/>
              <a:t>= 0.1212 </a:t>
            </a:r>
            <a:r>
              <a:rPr lang="en-US" sz="1200" dirty="0" smtClean="0"/>
              <a:t>cm (Gaussian Distribution)</a:t>
            </a: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400" dirty="0" smtClean="0"/>
              <a:t>Solenoid Field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IDS120h  </a:t>
            </a:r>
            <a:r>
              <a:rPr lang="en-US" sz="1200" dirty="0" smtClean="0">
                <a:sym typeface="Wingdings"/>
              </a:rPr>
              <a:t> 20</a:t>
            </a:r>
            <a:r>
              <a:rPr lang="en-US" sz="1200" dirty="0" smtClean="0"/>
              <a:t> T peak field at target position (Z=0)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Aperture at Target </a:t>
            </a:r>
            <a:r>
              <a:rPr lang="en-US" sz="1200" dirty="0" smtClean="0"/>
              <a:t>R = 7.5 </a:t>
            </a:r>
            <a:r>
              <a:rPr lang="en-US" sz="1200" dirty="0" smtClean="0"/>
              <a:t>cm  - End aperture R = 30 cm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Fixed Field Z = 1862.0  </a:t>
            </a:r>
            <a:r>
              <a:rPr lang="en-US" sz="1200" dirty="0" smtClean="0">
                <a:sym typeface="Wingdings"/>
              </a:rPr>
              <a:t></a:t>
            </a:r>
            <a:r>
              <a:rPr lang="en-US" sz="1200" dirty="0" smtClean="0"/>
              <a:t> </a:t>
            </a:r>
            <a:r>
              <a:rPr lang="en-US" sz="1200" dirty="0" err="1" smtClean="0"/>
              <a:t>B</a:t>
            </a:r>
            <a:r>
              <a:rPr lang="en-US" sz="1200" baseline="-25000" dirty="0" err="1" smtClean="0"/>
              <a:t>z</a:t>
            </a:r>
            <a:r>
              <a:rPr lang="en-US" sz="1200" dirty="0" smtClean="0"/>
              <a:t> = 1.5 </a:t>
            </a:r>
            <a:r>
              <a:rPr lang="en-US" sz="1200" dirty="0" smtClean="0"/>
              <a:t>T  </a:t>
            </a:r>
          </a:p>
          <a:p>
            <a:pPr lvl="1"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400" dirty="0" smtClean="0"/>
              <a:t>Production: Muons within energy KE cut 40-180 MeV</a:t>
            </a:r>
          </a:p>
          <a:p>
            <a:pPr>
              <a:buFont typeface="Wingdings" charset="2"/>
              <a:buChar char="Ø"/>
            </a:pPr>
            <a:r>
              <a:rPr lang="en-US" sz="1400" dirty="0" smtClean="0"/>
              <a:t> 3.27 X 10</a:t>
            </a:r>
            <a:r>
              <a:rPr lang="en-US" sz="1400" baseline="30000" dirty="0" smtClean="0"/>
              <a:t>4 </a:t>
            </a:r>
            <a:r>
              <a:rPr lang="en-US" sz="1400" dirty="0" smtClean="0"/>
              <a:t> (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ini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9FACC1D-0093-3F4B-BC52-BD020CD3EF06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b="1" dirty="0"/>
              <a:t>Target Particle Production with 15 T Peak Solenoid </a:t>
            </a:r>
            <a:r>
              <a:rPr lang="en-US" sz="2400" b="1" dirty="0" smtClean="0"/>
              <a:t>Field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6666" y="1337479"/>
            <a:ext cx="8365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Particle Capture requirement (P</a:t>
            </a:r>
            <a:r>
              <a:rPr lang="en-US" baseline="-25000" dirty="0" smtClean="0"/>
              <a:t>t</a:t>
            </a:r>
            <a:r>
              <a:rPr lang="en-US" dirty="0" smtClean="0"/>
              <a:t> ~ 0.225 GeV/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Br = 20 T X </a:t>
            </a:r>
            <a:r>
              <a:rPr lang="en-US" b="1" dirty="0" smtClean="0"/>
              <a:t>7.5</a:t>
            </a:r>
            <a:r>
              <a:rPr lang="en-US" dirty="0" smtClean="0"/>
              <a:t> cm = 150 T cm    -----       Br = 15 T X </a:t>
            </a:r>
            <a:r>
              <a:rPr lang="en-US" b="1" dirty="0" smtClean="0"/>
              <a:t>10</a:t>
            </a:r>
            <a:r>
              <a:rPr lang="en-US" dirty="0" smtClean="0"/>
              <a:t> cm  = 150 T cm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Fixed flux requirement (Aperture Requirement)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Br</a:t>
            </a:r>
            <a:r>
              <a:rPr lang="en-US" baseline="30000" dirty="0" smtClean="0"/>
              <a:t>2</a:t>
            </a:r>
            <a:r>
              <a:rPr lang="en-US" dirty="0" smtClean="0"/>
              <a:t> = 20 X 7.5</a:t>
            </a:r>
            <a:r>
              <a:rPr lang="en-US" baseline="30000" dirty="0" smtClean="0"/>
              <a:t>2</a:t>
            </a:r>
            <a:r>
              <a:rPr lang="en-US" dirty="0" smtClean="0"/>
              <a:t>=1125 T cm</a:t>
            </a:r>
            <a:r>
              <a:rPr lang="en-US" baseline="30000" dirty="0" smtClean="0"/>
              <a:t>2</a:t>
            </a:r>
            <a:r>
              <a:rPr lang="en-US" dirty="0" smtClean="0"/>
              <a:t>     ------    Br</a:t>
            </a:r>
            <a:r>
              <a:rPr lang="en-US" baseline="30000" dirty="0" smtClean="0"/>
              <a:t>2</a:t>
            </a:r>
            <a:r>
              <a:rPr lang="en-US" dirty="0" smtClean="0"/>
              <a:t> = 15 X </a:t>
            </a:r>
            <a:r>
              <a:rPr lang="en-US" dirty="0" smtClean="0"/>
              <a:t>10</a:t>
            </a:r>
            <a:r>
              <a:rPr lang="en-US" baseline="30000" dirty="0" smtClean="0"/>
              <a:t>2 </a:t>
            </a:r>
            <a:r>
              <a:rPr lang="en-US" dirty="0" smtClean="0"/>
              <a:t>=</a:t>
            </a:r>
            <a:r>
              <a:rPr lang="en-US" dirty="0" smtClean="0"/>
              <a:t>1500 T cm</a:t>
            </a:r>
            <a:r>
              <a:rPr lang="en-US" baseline="30000" dirty="0" smtClean="0"/>
              <a:t>2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MARS simulations with 15 T peak field &amp; new aperture settings (</a:t>
            </a:r>
            <a:r>
              <a:rPr lang="en-US" sz="1200" dirty="0" smtClean="0"/>
              <a:t>Taper </a:t>
            </a:r>
            <a:r>
              <a:rPr lang="en-US" sz="1200" dirty="0" smtClean="0"/>
              <a:t>R = </a:t>
            </a:r>
            <a:r>
              <a:rPr lang="en-US" sz="1200" dirty="0" smtClean="0"/>
              <a:t>10-30 cm</a:t>
            </a:r>
            <a:r>
              <a:rPr lang="en-US" dirty="0" smtClean="0"/>
              <a:t>) </a:t>
            </a:r>
          </a:p>
        </p:txBody>
      </p:sp>
      <p:pic>
        <p:nvPicPr>
          <p:cNvPr id="8" name="Picture 7" descr="Bz_15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1" y="3471778"/>
            <a:ext cx="3721072" cy="2935757"/>
          </a:xfrm>
          <a:prstGeom prst="rect">
            <a:avLst/>
          </a:prstGeom>
        </p:spPr>
      </p:pic>
      <p:pic>
        <p:nvPicPr>
          <p:cNvPr id="9" name="Picture 8" descr="Bz_15T_focus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96" y="3626125"/>
            <a:ext cx="3553251" cy="278141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2779281" y="5508666"/>
            <a:ext cx="1160154" cy="585501"/>
          </a:xfrm>
          <a:prstGeom prst="frame">
            <a:avLst/>
          </a:prstGeom>
          <a:noFill/>
          <a:ln w="6350" cap="flat">
            <a:solidFill>
              <a:srgbClr val="94B6D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39435" y="5137573"/>
            <a:ext cx="695449" cy="371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3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721ACF7-7E3E-1B4C-96F7-167175F1153E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" y="381000"/>
            <a:ext cx="8913813" cy="914400"/>
          </a:xfrm>
        </p:spPr>
        <p:txBody>
          <a:bodyPr/>
          <a:lstStyle/>
          <a:p>
            <a:r>
              <a:rPr lang="en-US" dirty="0" smtClean="0"/>
              <a:t>Muon Production IDS120h 15 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4" y="1600200"/>
            <a:ext cx="6019431" cy="48768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6045143" y="3735666"/>
            <a:ext cx="0" cy="593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4339" y="2975087"/>
            <a:ext cx="1237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Bz</a:t>
            </a:r>
            <a:r>
              <a:rPr lang="en-US" sz="1200" baseline="-25000" dirty="0" err="1" smtClean="0"/>
              <a:t>peak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= 20 </a:t>
            </a:r>
            <a:r>
              <a:rPr lang="en-US" sz="1200" dirty="0" smtClean="0"/>
              <a:t>T</a:t>
            </a:r>
          </a:p>
          <a:p>
            <a:r>
              <a:rPr lang="en-US" sz="1200" dirty="0" err="1" smtClean="0"/>
              <a:t>Z</a:t>
            </a:r>
            <a:r>
              <a:rPr lang="en-US" sz="1200" baseline="-25000" dirty="0" err="1" smtClean="0"/>
              <a:t>end</a:t>
            </a:r>
            <a:r>
              <a:rPr lang="en-US" sz="1200" dirty="0" smtClean="0"/>
              <a:t> =</a:t>
            </a:r>
            <a:r>
              <a:rPr lang="en-US" sz="1200" dirty="0" smtClean="0"/>
              <a:t>1862</a:t>
            </a:r>
          </a:p>
          <a:p>
            <a:r>
              <a:rPr lang="en-US" sz="1200" dirty="0" err="1" smtClean="0"/>
              <a:t>Bz</a:t>
            </a:r>
            <a:r>
              <a:rPr lang="en-US" sz="1200" baseline="-25000" dirty="0" err="1" smtClean="0"/>
              <a:t>end</a:t>
            </a:r>
            <a:r>
              <a:rPr lang="en-US" sz="1200" dirty="0" smtClean="0"/>
              <a:t> =</a:t>
            </a:r>
            <a:r>
              <a:rPr lang="en-US" sz="1200" dirty="0" smtClean="0"/>
              <a:t>1.5 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4597" y="2194157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=2.5T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1524" y="2036953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=2.12T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8003" y="1703329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=1.85T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09009" y="2102676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=1.7T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179094" y="2684664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=1.667T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29597" y="2967107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=1.667T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2500" y="3627944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=1.667T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81997" y="4329416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=1.667T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09612" y="4332861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=1.5T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03564" y="5627561"/>
            <a:ext cx="701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Bz</a:t>
            </a:r>
            <a:r>
              <a:rPr lang="en-US" sz="800" dirty="0" smtClean="0"/>
              <a:t>=1.5T</a:t>
            </a:r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4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F379772-3932-0C43-8EC0-8CE79EE93445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" y="38100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Analytic form for Tapered Solenoid </a:t>
            </a:r>
            <a:br>
              <a:rPr lang="en-US" dirty="0" smtClean="0"/>
            </a:br>
            <a:r>
              <a:rPr lang="en-US" dirty="0" smtClean="0"/>
              <a:t>(K. McDonald)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7610476" cy="2590800"/>
          </a:xfrm>
        </p:spPr>
        <p:txBody>
          <a:bodyPr/>
          <a:lstStyle/>
          <a:p>
            <a:r>
              <a:rPr lang="en-US" dirty="0" smtClean="0"/>
              <a:t>Inverse-Cubic Taper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82022"/>
              </p:ext>
            </p:extLst>
          </p:nvPr>
        </p:nvGraphicFramePr>
        <p:xfrm>
          <a:off x="304800" y="1905000"/>
          <a:ext cx="4930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" name="Equation" r:id="rId3" imgW="3492500" imgH="431800" progId="Equation.3">
                  <p:embed/>
                </p:oleObj>
              </mc:Choice>
              <mc:Fallback>
                <p:oleObj name="Equation" r:id="rId3" imgW="3492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905000"/>
                        <a:ext cx="49305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13114"/>
              </p:ext>
            </p:extLst>
          </p:nvPr>
        </p:nvGraphicFramePr>
        <p:xfrm>
          <a:off x="381000" y="2971800"/>
          <a:ext cx="660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" name="Equation" r:id="rId5" imgW="660400" imgH="444500" progId="Equation.3">
                  <p:embed/>
                </p:oleObj>
              </mc:Choice>
              <mc:Fallback>
                <p:oleObj name="Equation" r:id="rId5" imgW="66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2971800"/>
                        <a:ext cx="660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363705"/>
              </p:ext>
            </p:extLst>
          </p:nvPr>
        </p:nvGraphicFramePr>
        <p:xfrm>
          <a:off x="1752600" y="3048000"/>
          <a:ext cx="173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2" name="Equation" r:id="rId7" imgW="1739900" imgH="444500" progId="Equation.3">
                  <p:embed/>
                </p:oleObj>
              </mc:Choice>
              <mc:Fallback>
                <p:oleObj name="Equation" r:id="rId7" imgW="1739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2600" y="3048000"/>
                        <a:ext cx="1739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91042"/>
              </p:ext>
            </p:extLst>
          </p:nvPr>
        </p:nvGraphicFramePr>
        <p:xfrm>
          <a:off x="381000" y="3733800"/>
          <a:ext cx="1993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" name="Equation" r:id="rId9" imgW="1993900" imgH="444500" progId="Equation.3">
                  <p:embed/>
                </p:oleObj>
              </mc:Choice>
              <mc:Fallback>
                <p:oleObj name="Equation" r:id="rId9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3733800"/>
                        <a:ext cx="1993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243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at R=0</a:t>
            </a:r>
            <a:endParaRPr lang="en-US" dirty="0"/>
          </a:p>
        </p:txBody>
      </p:sp>
      <p:pic>
        <p:nvPicPr>
          <p:cNvPr id="11" name="Picture 10" descr="p1_taprd_fld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07" y="2819400"/>
            <a:ext cx="4888760" cy="38100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808187"/>
              </p:ext>
            </p:extLst>
          </p:nvPr>
        </p:nvGraphicFramePr>
        <p:xfrm>
          <a:off x="304800" y="4961159"/>
          <a:ext cx="2514600" cy="150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" name="Equation" r:id="rId12" imgW="2273300" imgH="1358900" progId="Equation.3">
                  <p:embed/>
                </p:oleObj>
              </mc:Choice>
              <mc:Fallback>
                <p:oleObj name="Equation" r:id="rId12" imgW="2273300" imgH="135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4800" y="4961159"/>
                        <a:ext cx="2514600" cy="150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4343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Off-axis field  approximation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5</a:t>
            </a:fld>
            <a:endParaRPr lang="en-US" sz="10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7CBB18-AD6F-F548-B9D9-4338BD6DF8DB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" y="381000"/>
            <a:ext cx="8913813" cy="914400"/>
          </a:xfrm>
        </p:spPr>
        <p:txBody>
          <a:bodyPr/>
          <a:lstStyle/>
          <a:p>
            <a:r>
              <a:rPr lang="en-US" dirty="0" smtClean="0"/>
              <a:t>MARS RESULTS</a:t>
            </a:r>
            <a:endParaRPr lang="en-US" dirty="0"/>
          </a:p>
        </p:txBody>
      </p:sp>
      <p:pic>
        <p:nvPicPr>
          <p:cNvPr id="4" name="Content Placeholder 3" descr="mars_layou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4" r="2296"/>
          <a:stretch/>
        </p:blipFill>
        <p:spPr>
          <a:xfrm>
            <a:off x="2209800" y="2971800"/>
            <a:ext cx="3742451" cy="3670767"/>
          </a:xfrm>
        </p:spPr>
      </p:pic>
      <p:sp>
        <p:nvSpPr>
          <p:cNvPr id="7" name="Rectangle 6"/>
          <p:cNvSpPr/>
          <p:nvPr/>
        </p:nvSpPr>
        <p:spPr>
          <a:xfrm>
            <a:off x="228600" y="13716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Beam Pipe with constant </a:t>
            </a:r>
            <a:r>
              <a:rPr lang="en-US" dirty="0" smtClean="0"/>
              <a:t>R = 30 </a:t>
            </a:r>
            <a:r>
              <a:rPr lang="en-US" dirty="0" smtClean="0"/>
              <a:t>cm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Beam Pipe material changed to </a:t>
            </a:r>
            <a:r>
              <a:rPr lang="en-US" dirty="0" err="1" smtClean="0"/>
              <a:t>blackhole</a:t>
            </a:r>
            <a:r>
              <a:rPr lang="en-US" dirty="0" smtClean="0"/>
              <a:t> </a:t>
            </a:r>
            <a:r>
              <a:rPr lang="en-US" dirty="0" smtClean="0"/>
              <a:t>to speed calculations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Added subroutine to m1510.f (FIELD) to calculate the field using inverse cubic equations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6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F6796E-7D63-4148-B53E-533BBC2E82B7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" y="381000"/>
            <a:ext cx="8913813" cy="914400"/>
          </a:xfrm>
        </p:spPr>
        <p:txBody>
          <a:bodyPr/>
          <a:lstStyle/>
          <a:p>
            <a:r>
              <a:rPr lang="en-US" dirty="0" smtClean="0"/>
              <a:t>Inverse Cubic </a:t>
            </a:r>
            <a:r>
              <a:rPr lang="en-US" dirty="0" smtClean="0"/>
              <a:t>Field(P = 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7</a:t>
            </a:fld>
            <a:endParaRPr lang="en-US" sz="1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ysClr val="windowText" lastClr="000000"/>
                </a:solidFill>
              </a:rPr>
              <a:t>Hisham Kamal Sayed BNL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48C2645-F264-5D40-869C-E36BBAF2A912}" type="datetime1"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7/3/2012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39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 simulation results:</a:t>
            </a:r>
          </a:p>
          <a:p>
            <a:r>
              <a:rPr lang="en-US" dirty="0" smtClean="0"/>
              <a:t>Counting muons at 50 m with K.E. </a:t>
            </a:r>
            <a:r>
              <a:rPr lang="en-US" dirty="0" smtClean="0"/>
              <a:t>80 -</a:t>
            </a:r>
            <a:r>
              <a:rPr lang="en-US" dirty="0" smtClean="0"/>
              <a:t>140 MeV</a:t>
            </a:r>
            <a:endParaRPr lang="en-US" dirty="0"/>
          </a:p>
        </p:txBody>
      </p:sp>
      <p:pic>
        <p:nvPicPr>
          <p:cNvPr id="6" name="Picture 5" descr="production_extende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39439" r="9372" b="5577"/>
          <a:stretch/>
        </p:blipFill>
        <p:spPr>
          <a:xfrm>
            <a:off x="2667000" y="2629929"/>
            <a:ext cx="4408175" cy="37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0</TotalTime>
  <Words>325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Perception</vt:lpstr>
      <vt:lpstr>Equation</vt:lpstr>
      <vt:lpstr>MUON TARGET PARTICLE PRODUCTION STUDY: TAPERED FIELD PROFILE</vt:lpstr>
      <vt:lpstr>Ding’s Optimized Parameters</vt:lpstr>
      <vt:lpstr>Target Particle Production with 15 T Peak Solenoid Field</vt:lpstr>
      <vt:lpstr>Muon Production IDS120h 15 T </vt:lpstr>
      <vt:lpstr>Analytic form for Tapered Solenoid  (K. McDonald)</vt:lpstr>
      <vt:lpstr>MARS RESULTS</vt:lpstr>
      <vt:lpstr>Inverse Cubic Field(P = 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2010-04-19T20:44:32Z</dcterms:created>
  <dcterms:modified xsi:type="dcterms:W3CDTF">2012-07-03T18:25:43Z</dcterms:modified>
</cp:coreProperties>
</file>