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67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36BC-CE51-43B7-B765-E120F817C9B0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36BC-CE51-43B7-B765-E120F817C9B0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36BC-CE51-43B7-B765-E120F817C9B0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36BC-CE51-43B7-B765-E120F817C9B0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36BC-CE51-43B7-B765-E120F817C9B0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36BC-CE51-43B7-B765-E120F817C9B0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36BC-CE51-43B7-B765-E120F817C9B0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36BC-CE51-43B7-B765-E120F817C9B0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36BC-CE51-43B7-B765-E120F817C9B0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36BC-CE51-43B7-B765-E120F817C9B0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036BC-CE51-43B7-B765-E120F817C9B0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036BC-CE51-43B7-B765-E120F817C9B0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AC6B6-A142-469A-989E-4A6B3D8B3D1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Chicane shielding and energy deposition (IPAC’13 follow-up)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Pavel Snopok</a:t>
            </a:r>
          </a:p>
          <a:p>
            <a:r>
              <a:rPr lang="en-US" dirty="0" smtClean="0"/>
              <a:t>IDS-NF phone meeting</a:t>
            </a:r>
          </a:p>
          <a:p>
            <a:r>
              <a:rPr lang="en-US" dirty="0" smtClean="0"/>
              <a:t>June 4, 2013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to the chicane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1600201"/>
            <a:ext cx="8229600" cy="23622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038600"/>
            <a:ext cx="8229600" cy="2286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Yellow: coils, subdivided into smaller segments (3 longitudinal, 2 radial, 12 azimuthal) for more precise energy deposition study.</a:t>
            </a:r>
            <a:r>
              <a:rPr lang="en-US" dirty="0"/>
              <a:t> R</a:t>
            </a:r>
            <a:r>
              <a:rPr lang="en-US" dirty="0" smtClean="0"/>
              <a:t>adius = 43-53 </a:t>
            </a:r>
            <a:r>
              <a:rPr lang="en-US" dirty="0"/>
              <a:t>cm, </a:t>
            </a:r>
            <a:r>
              <a:rPr lang="en-US" dirty="0" smtClean="0"/>
              <a:t>length </a:t>
            </a:r>
            <a:r>
              <a:rPr lang="en-US" dirty="0"/>
              <a:t>of 18 cm, on-axis field 1.5 T throughout the channel.</a:t>
            </a:r>
          </a:p>
          <a:p>
            <a:r>
              <a:rPr lang="en-US" dirty="0" smtClean="0"/>
              <a:t>Cyan: W shielding (pure W, </a:t>
            </a:r>
            <a:r>
              <a:rPr lang="en-US" dirty="0" smtClean="0">
                <a:solidFill>
                  <a:srgbClr val="FF0000"/>
                </a:solidFill>
              </a:rPr>
              <a:t>need to change the density to 60%</a:t>
            </a:r>
            <a:r>
              <a:rPr lang="en-US" dirty="0" smtClean="0"/>
              <a:t>), 4 cm thickness @ 32-36 cm radii.</a:t>
            </a:r>
          </a:p>
          <a:p>
            <a:r>
              <a:rPr lang="en-US" dirty="0" smtClean="0"/>
              <a:t>Gray around cyan: inner and outer SS pipe, 2 cm thick each @ 30-32 &amp; 36-38 cm radii to enclose W, yet stay 5 cm clear of the coils.</a:t>
            </a:r>
          </a:p>
          <a:p>
            <a:r>
              <a:rPr lang="en-US" dirty="0" smtClean="0"/>
              <a:t>Magenta: proton absorber, 10 cm of Be, outer radius = 30 cm.</a:t>
            </a:r>
          </a:p>
          <a:p>
            <a:r>
              <a:rPr lang="en-US" dirty="0" smtClean="0"/>
              <a:t>Z=0 corresponds to 30 m downstream of the target.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ROOT-based geometry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352800"/>
            <a:ext cx="8229600" cy="32766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For </a:t>
            </a:r>
            <a:r>
              <a:rPr lang="en-US" dirty="0"/>
              <a:t>irradiation study the chicane is simulated in </a:t>
            </a:r>
            <a:r>
              <a:rPr lang="en-US" dirty="0" smtClean="0"/>
              <a:t>MARS15. </a:t>
            </a:r>
            <a:r>
              <a:rPr lang="en-US" dirty="0"/>
              <a:t>Field maps for MARS simulations are generated by G4beamline.</a:t>
            </a:r>
          </a:p>
          <a:p>
            <a:r>
              <a:rPr lang="en-US" dirty="0" smtClean="0"/>
              <a:t>Complicated </a:t>
            </a:r>
            <a:r>
              <a:rPr lang="en-US" dirty="0"/>
              <a:t>geometry of the chicane, =&gt; adding shielding is not possible using only MARS extended geometry.</a:t>
            </a:r>
          </a:p>
          <a:p>
            <a:r>
              <a:rPr lang="en-US" dirty="0" smtClean="0"/>
              <a:t>ROOT-based </a:t>
            </a:r>
            <a:r>
              <a:rPr lang="en-US" dirty="0"/>
              <a:t>geometry framework for MARS is used with a wide variety of basic volumes provided by the ROOT </a:t>
            </a:r>
            <a:r>
              <a:rPr lang="en-US" dirty="0" err="1"/>
              <a:t>TGeo</a:t>
            </a:r>
            <a:r>
              <a:rPr lang="en-US" dirty="0"/>
              <a:t> module.</a:t>
            </a:r>
          </a:p>
          <a:p>
            <a:r>
              <a:rPr lang="en-US" dirty="0" smtClean="0"/>
              <a:t>The </a:t>
            </a:r>
            <a:r>
              <a:rPr lang="en-US" dirty="0"/>
              <a:t>volume of each shielding or coil segment can be calculated precisely in ROOT; removes the uncertainty intrinsic to MARS Monte-Carlo based volume calculation.</a:t>
            </a:r>
          </a:p>
          <a:p>
            <a:r>
              <a:rPr lang="en-US" dirty="0" smtClean="0"/>
              <a:t>Easy to visualize your geometry for debugging (3D visual above is produced by ROOT).</a:t>
            </a:r>
          </a:p>
          <a:p>
            <a:r>
              <a:rPr lang="en-US" dirty="0" smtClean="0"/>
              <a:t>Geometry is straightforward to read/comprehend/modify as needed</a:t>
            </a:r>
          </a:p>
          <a:p>
            <a:r>
              <a:rPr lang="en-US" dirty="0" smtClean="0"/>
              <a:t>Most important for seamless shielding is the </a:t>
            </a:r>
            <a:r>
              <a:rPr lang="en-US" dirty="0" err="1" smtClean="0"/>
              <a:t>TGeoCtub</a:t>
            </a:r>
            <a:r>
              <a:rPr lang="en-US" dirty="0" smtClean="0"/>
              <a:t> elementary volume (cut tubes with arbitrary entrance/exit angles).</a:t>
            </a:r>
          </a:p>
        </p:txBody>
      </p:sp>
      <p:pic>
        <p:nvPicPr>
          <p:cNvPr id="8" name="Picture 7" descr="root_geometry_3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339174"/>
            <a:ext cx="8229600" cy="201362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(Vertical) beam size considerations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04800" y="1203388"/>
            <a:ext cx="2825782" cy="2832068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30582" y="1206531"/>
            <a:ext cx="2819495" cy="2828925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50077" y="1203388"/>
            <a:ext cx="2835212" cy="283521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04800" y="395347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 shielding, coil inner R = 43 cm, </a:t>
            </a:r>
            <a:r>
              <a:rPr lang="en-US" dirty="0" err="1" smtClean="0"/>
              <a:t>muon</a:t>
            </a:r>
            <a:r>
              <a:rPr lang="en-US" dirty="0" smtClean="0"/>
              <a:t> flux (main) is not affected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127438" y="3953470"/>
            <a:ext cx="25113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With shielding starting at R = 30 cm, </a:t>
            </a:r>
            <a:r>
              <a:rPr lang="en-US" dirty="0" err="1" smtClean="0"/>
              <a:t>muon</a:t>
            </a:r>
            <a:r>
              <a:rPr lang="en-US" dirty="0" smtClean="0"/>
              <a:t> flux is clearly affected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50077" y="3953470"/>
            <a:ext cx="27367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No coils, smaller statistics, test that R = 43 cm is indeed a “safe” radius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42874" y="4800600"/>
            <a:ext cx="8480489" cy="1770688"/>
            <a:chOff x="304800" y="1417638"/>
            <a:chExt cx="8480489" cy="5287962"/>
          </a:xfrm>
        </p:grpSpPr>
        <p:pic>
          <p:nvPicPr>
            <p:cNvPr id="11" name="Content Placeholder 4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304800" y="1417638"/>
              <a:ext cx="8480489" cy="5287962"/>
            </a:xfrm>
            <a:prstGeom prst="rect">
              <a:avLst/>
            </a:prstGeom>
          </p:spPr>
        </p:pic>
        <p:cxnSp>
          <p:nvCxnSpPr>
            <p:cNvPr id="13" name="Straight Connector 12"/>
            <p:cNvCxnSpPr/>
            <p:nvPr/>
          </p:nvCxnSpPr>
          <p:spPr>
            <a:xfrm>
              <a:off x="1066800" y="3531835"/>
              <a:ext cx="7589520" cy="0"/>
            </a:xfrm>
            <a:prstGeom prst="line">
              <a:avLst/>
            </a:prstGeom>
            <a:ln w="444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1219200" y="3581401"/>
              <a:ext cx="0" cy="45720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8534400" y="3581401"/>
              <a:ext cx="0" cy="45720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3733800" y="6211669"/>
            <a:ext cx="518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Beam pipe + shielding shape + coil radii toward the center of the chicane need further modifications.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35510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case: no shielding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Average deposited power density (DPD) per coil is shown</a:t>
            </a:r>
          </a:p>
          <a:p>
            <a:r>
              <a:rPr lang="en-US" dirty="0" smtClean="0"/>
              <a:t>The </a:t>
            </a:r>
            <a:r>
              <a:rPr lang="en-US" dirty="0"/>
              <a:t>limit of 0.15 </a:t>
            </a:r>
            <a:r>
              <a:rPr lang="en-US" dirty="0" err="1"/>
              <a:t>mW</a:t>
            </a:r>
            <a:r>
              <a:rPr lang="en-US" dirty="0"/>
              <a:t>/g is exceeded in a number of coils; however, it could be reduced to within the limits by providing extra shielding in about half of the coils.</a:t>
            </a:r>
          </a:p>
          <a:p>
            <a:r>
              <a:rPr lang="en-US" dirty="0" smtClean="0"/>
              <a:t>DPD </a:t>
            </a:r>
            <a:r>
              <a:rPr lang="en-US" dirty="0"/>
              <a:t>peaks at 15.8 </a:t>
            </a:r>
            <a:r>
              <a:rPr lang="en-US" dirty="0" err="1"/>
              <a:t>mW</a:t>
            </a:r>
            <a:r>
              <a:rPr lang="en-US" dirty="0"/>
              <a:t>/g, that translates into 42.6 kW/m for Cu coils </a:t>
            </a:r>
            <a:r>
              <a:rPr lang="en-US" dirty="0" smtClean="0"/>
              <a:t>or </a:t>
            </a:r>
            <a:r>
              <a:rPr lang="en-US" dirty="0"/>
              <a:t>33.3 kW/m for SC coils.</a:t>
            </a:r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  <p:pic>
        <p:nvPicPr>
          <p:cNvPr id="1026" name="Picture 2" descr="dpd_mW_g_no_shiel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3989" y="1600200"/>
            <a:ext cx="4494211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691664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293" t="34444" r="6619" b="21111"/>
          <a:stretch/>
        </p:blipFill>
        <p:spPr>
          <a:xfrm>
            <a:off x="5219331" y="5486400"/>
            <a:ext cx="331507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First attempt @ shielding, 4 cm of W</a:t>
            </a:r>
            <a:endParaRPr lang="en-US" dirty="0"/>
          </a:p>
        </p:txBody>
      </p:sp>
      <p:pic>
        <p:nvPicPr>
          <p:cNvPr id="2050" name="Picture 2" descr="DPD_mW_g_cu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1" y="1143001"/>
            <a:ext cx="4343400" cy="3208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2051" name="Picture 3" descr="DPD_mW_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199" y="1143000"/>
            <a:ext cx="4343402" cy="320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799" y="4321392"/>
            <a:ext cx="4343399" cy="20794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Average </a:t>
            </a:r>
            <a:r>
              <a:rPr lang="en-US" dirty="0"/>
              <a:t>deposited power density in the coils is at maximum 1.7 </a:t>
            </a:r>
            <a:r>
              <a:rPr lang="en-US" dirty="0" err="1" smtClean="0"/>
              <a:t>mW</a:t>
            </a:r>
            <a:r>
              <a:rPr lang="en-US" dirty="0" smtClean="0"/>
              <a:t>/g.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On </a:t>
            </a:r>
            <a:r>
              <a:rPr lang="en-US" dirty="0"/>
              <a:t>average: the limit of 0.15 </a:t>
            </a:r>
            <a:r>
              <a:rPr lang="en-US" dirty="0" err="1"/>
              <a:t>mW</a:t>
            </a:r>
            <a:r>
              <a:rPr lang="en-US" dirty="0"/>
              <a:t>/g is exceeded in a smaller number of coils, only those between 32 and 36 m downstream of the target</a:t>
            </a:r>
            <a:r>
              <a:rPr lang="en-US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Need to change W density to 60%.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648198" y="4321392"/>
            <a:ext cx="434339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At </a:t>
            </a:r>
            <a:r>
              <a:rPr lang="en-US" dirty="0"/>
              <a:t>the same time, certain coil segments can get up to 9.1 </a:t>
            </a:r>
            <a:r>
              <a:rPr lang="en-US" dirty="0" err="1"/>
              <a:t>mW</a:t>
            </a:r>
            <a:r>
              <a:rPr lang="en-US" dirty="0"/>
              <a:t>/g </a:t>
            </a:r>
            <a:r>
              <a:rPr lang="en-US" dirty="0" smtClean="0"/>
              <a:t>(3 longitudinal, 2 radial, </a:t>
            </a:r>
            <a:r>
              <a:rPr lang="en-US" dirty="0"/>
              <a:t>12 azimuthal </a:t>
            </a:r>
            <a:r>
              <a:rPr lang="en-US" dirty="0" smtClean="0"/>
              <a:t>segments per </a:t>
            </a:r>
            <a:r>
              <a:rPr lang="en-US" dirty="0"/>
              <a:t>coil) due to the non-uniformity of energy deposition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524000" y="3154362"/>
            <a:ext cx="2590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Max average DPD =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1.7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mW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219330" y="3154362"/>
            <a:ext cx="29718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Max DPD per segment =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9.1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mW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/g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77406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ROOT-based geometry allows to simulate the complex shape of the chicane + shielding.</a:t>
            </a:r>
          </a:p>
          <a:p>
            <a:r>
              <a:rPr lang="en-US" dirty="0" smtClean="0"/>
              <a:t>Current simulations are based on pure W, should be redone with 60% density (which increases the amount of material considerably, hence, the radius of the coils </a:t>
            </a:r>
            <a:r>
              <a:rPr lang="en-US" smtClean="0"/>
              <a:t>as well).</a:t>
            </a:r>
            <a:endParaRPr lang="en-US" dirty="0" smtClean="0"/>
          </a:p>
          <a:p>
            <a:r>
              <a:rPr lang="en-US" dirty="0" smtClean="0"/>
              <a:t>Coil and shielding shape need modifications compatible with the beam width at the center of the chicane.</a:t>
            </a:r>
          </a:p>
          <a:p>
            <a:r>
              <a:rPr lang="en-US" dirty="0" smtClean="0"/>
              <a:t>Average DPD with 4 cm of W drops almost an order in magnitude: 15.8 =&gt; 1.7 </a:t>
            </a:r>
            <a:r>
              <a:rPr lang="en-US" dirty="0" err="1" smtClean="0"/>
              <a:t>mW</a:t>
            </a:r>
            <a:r>
              <a:rPr lang="en-US" dirty="0" smtClean="0"/>
              <a:t>/g, although still an order of magnitude larger than the required 0.15 </a:t>
            </a:r>
            <a:r>
              <a:rPr lang="en-US" dirty="0" err="1" smtClean="0"/>
              <a:t>mW</a:t>
            </a:r>
            <a:r>
              <a:rPr lang="en-US" dirty="0" smtClean="0"/>
              <a:t>/g (even worse if a conservative limit of 0.1 </a:t>
            </a:r>
            <a:r>
              <a:rPr lang="en-US" dirty="0" err="1" smtClean="0"/>
              <a:t>mW</a:t>
            </a:r>
            <a:r>
              <a:rPr lang="en-US" dirty="0" smtClean="0"/>
              <a:t>/g is used as suggested by Kirk McDonald).</a:t>
            </a:r>
          </a:p>
          <a:p>
            <a:r>
              <a:rPr lang="en-US" dirty="0" smtClean="0"/>
              <a:t>As expected, segmentation of the coils reveals that energy deposition is not uniform, max = 9.1 </a:t>
            </a:r>
            <a:r>
              <a:rPr lang="en-US" dirty="0" err="1" smtClean="0"/>
              <a:t>mW</a:t>
            </a:r>
            <a:r>
              <a:rPr lang="en-US" dirty="0" smtClean="0"/>
              <a:t>/g.</a:t>
            </a:r>
          </a:p>
          <a:p>
            <a:r>
              <a:rPr lang="en-US" dirty="0" smtClean="0"/>
              <a:t>I would like to continue energy deposition studies, but I will need some help from the </a:t>
            </a:r>
            <a:r>
              <a:rPr lang="en-US" dirty="0" err="1" smtClean="0"/>
              <a:t>Targetry</a:t>
            </a:r>
            <a:r>
              <a:rPr lang="en-US" dirty="0" smtClean="0"/>
              <a:t> group with their expertise.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2589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688</Words>
  <Application>Microsoft Office PowerPoint</Application>
  <PresentationFormat>On-screen Show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Chicane shielding and energy deposition (IPAC’13 follow-up)</vt:lpstr>
      <vt:lpstr>Updates to the chicane</vt:lpstr>
      <vt:lpstr>ROOT-based geometry</vt:lpstr>
      <vt:lpstr>(Vertical) beam size considerations</vt:lpstr>
      <vt:lpstr>Reference case: no shielding</vt:lpstr>
      <vt:lpstr>First attempt @ shielding, 4 cm of W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Chicane shielding in MARS</dc:title>
  <dc:creator>snopok</dc:creator>
  <cp:lastModifiedBy>Kirk T McDonald</cp:lastModifiedBy>
  <cp:revision>13</cp:revision>
  <dcterms:created xsi:type="dcterms:W3CDTF">2013-02-12T08:02:44Z</dcterms:created>
  <dcterms:modified xsi:type="dcterms:W3CDTF">2013-06-04T16:13:01Z</dcterms:modified>
</cp:coreProperties>
</file>