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0"/>
  </p:notesMasterIdLst>
  <p:handoutMasterIdLst>
    <p:handoutMasterId r:id="rId21"/>
  </p:handoutMasterIdLst>
  <p:sldIdLst>
    <p:sldId id="256" r:id="rId6"/>
    <p:sldId id="257" r:id="rId7"/>
    <p:sldId id="275" r:id="rId8"/>
    <p:sldId id="283" r:id="rId9"/>
    <p:sldId id="276" r:id="rId10"/>
    <p:sldId id="280" r:id="rId11"/>
    <p:sldId id="277" r:id="rId12"/>
    <p:sldId id="279" r:id="rId13"/>
    <p:sldId id="281" r:id="rId14"/>
    <p:sldId id="284" r:id="rId15"/>
    <p:sldId id="285" r:id="rId16"/>
    <p:sldId id="282" r:id="rId17"/>
    <p:sldId id="273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6271" autoAdjust="0"/>
  </p:normalViewPr>
  <p:slideViewPr>
    <p:cSldViewPr snapToGrid="0" snapToObjects="1">
      <p:cViewPr varScale="1">
        <p:scale>
          <a:sx n="83" d="100"/>
          <a:sy n="83" d="100"/>
        </p:scale>
        <p:origin x="5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FAF06-7944-9143-991C-016054CA13BE}" type="datetime1">
              <a:rPr lang="en-US" smtClean="0"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EA74B-60AA-9446-BCE8-2D7E559A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748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0AAB3-6494-EF49-9F55-A19CD890AC19}" type="datetime1">
              <a:rPr lang="en-US" smtClean="0"/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2B8F9-5099-7F44-AD13-E00D74EFD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179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2B8F9-5099-7F44-AD13-E00D74EFD8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95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2B8F9-5099-7F44-AD13-E00D74EFD8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3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Pavel </a:t>
            </a:r>
            <a:r>
              <a:rPr lang="en-US" dirty="0" err="1" smtClean="0"/>
              <a:t>Snopok</a:t>
            </a:r>
            <a:r>
              <a:rPr lang="en-US" dirty="0" smtClean="0"/>
              <a:t> | MAP Collaboration Meeting (</a:t>
            </a:r>
            <a:r>
              <a:rPr lang="en-US" dirty="0" err="1" smtClean="0"/>
              <a:t>Fermilab</a:t>
            </a:r>
            <a:r>
              <a:rPr lang="en-US" dirty="0" smtClean="0"/>
              <a:t>, May 18-22, 2015)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 userDrawn="1"/>
        </p:nvSpPr>
        <p:spPr>
          <a:xfrm>
            <a:off x="685800" y="1258068"/>
            <a:ext cx="7772400" cy="2089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17375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Energy deposition</a:t>
            </a:r>
            <a:br>
              <a:rPr lang="en-US" dirty="0" smtClean="0"/>
            </a:br>
            <a:r>
              <a:rPr lang="en-US" dirty="0" smtClean="0"/>
              <a:t>for</a:t>
            </a:r>
            <a:r>
              <a:rPr lang="en-US" baseline="0" dirty="0" smtClean="0"/>
              <a:t> intense </a:t>
            </a:r>
            <a:r>
              <a:rPr lang="en-US" baseline="0" dirty="0" err="1" smtClean="0"/>
              <a:t>muon</a:t>
            </a:r>
            <a:r>
              <a:rPr lang="en-US" baseline="0" dirty="0" smtClean="0"/>
              <a:t> sources</a:t>
            </a:r>
            <a:br>
              <a:rPr lang="en-US" baseline="0" dirty="0" smtClean="0"/>
            </a:br>
            <a:r>
              <a:rPr lang="en-US" baseline="0" dirty="0" smtClean="0"/>
              <a:t>(chicane + the rest of the front end)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 userDrawn="1"/>
        </p:nvSpPr>
        <p:spPr>
          <a:xfrm>
            <a:off x="1371600" y="3847333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Pavel</a:t>
            </a:r>
            <a:r>
              <a:rPr lang="en-US" dirty="0" smtClean="0"/>
              <a:t> </a:t>
            </a:r>
            <a:r>
              <a:rPr lang="en-US" dirty="0" err="1" smtClean="0"/>
              <a:t>Snopok</a:t>
            </a:r>
            <a:endParaRPr lang="en-US" dirty="0" smtClean="0"/>
          </a:p>
          <a:p>
            <a:r>
              <a:rPr lang="en-US" i="1" dirty="0" smtClean="0"/>
              <a:t>Illinois</a:t>
            </a:r>
            <a:r>
              <a:rPr lang="en-US" i="1" baseline="0" dirty="0" smtClean="0"/>
              <a:t> Institute of Technology and </a:t>
            </a:r>
            <a:r>
              <a:rPr lang="en-US" i="1" baseline="0" dirty="0" err="1" smtClean="0"/>
              <a:t>Fermilab</a:t>
            </a:r>
            <a:endParaRPr lang="en-US" i="1" dirty="0" smtClean="0"/>
          </a:p>
          <a:p>
            <a:r>
              <a:rPr lang="en-US" i="1" baseline="0" dirty="0" smtClean="0"/>
              <a:t>May 19, 2015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03066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934" y="6556849"/>
            <a:ext cx="1732895" cy="285745"/>
          </a:xfrm>
        </p:spPr>
        <p:txBody>
          <a:bodyPr/>
          <a:lstStyle/>
          <a:p>
            <a:r>
              <a:rPr lang="en-US" dirty="0" smtClean="0"/>
              <a:t>May 19,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Pavel </a:t>
            </a:r>
            <a:r>
              <a:rPr lang="en-US" dirty="0" err="1" smtClean="0"/>
              <a:t>Snopok</a:t>
            </a:r>
            <a:r>
              <a:rPr lang="en-US" dirty="0" smtClean="0"/>
              <a:t> | MAP Collaboration Meeting (</a:t>
            </a:r>
            <a:r>
              <a:rPr lang="en-US" dirty="0" err="1" smtClean="0"/>
              <a:t>Fermilab</a:t>
            </a:r>
            <a:r>
              <a:rPr lang="en-US" dirty="0" smtClean="0"/>
              <a:t>, May 18-22, 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86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19,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Pavel </a:t>
            </a:r>
            <a:r>
              <a:rPr lang="en-US" dirty="0" err="1" smtClean="0"/>
              <a:t>Snopok</a:t>
            </a:r>
            <a:r>
              <a:rPr lang="en-US" dirty="0" smtClean="0"/>
              <a:t> | MAP Collaboration Meeting (</a:t>
            </a:r>
            <a:r>
              <a:rPr lang="en-US" dirty="0" err="1" smtClean="0"/>
              <a:t>Fermilab</a:t>
            </a:r>
            <a:r>
              <a:rPr lang="en-US" dirty="0" smtClean="0"/>
              <a:t>, May 18-22, 2015)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9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19,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Pavel </a:t>
            </a:r>
            <a:r>
              <a:rPr lang="en-US" dirty="0" err="1" smtClean="0"/>
              <a:t>Snopok</a:t>
            </a:r>
            <a:r>
              <a:rPr lang="en-US" dirty="0" smtClean="0"/>
              <a:t> | MAP Collaboration Meeting (</a:t>
            </a:r>
            <a:r>
              <a:rPr lang="en-US" dirty="0" err="1" smtClean="0"/>
              <a:t>Fermilab</a:t>
            </a:r>
            <a:r>
              <a:rPr lang="en-US" dirty="0" smtClean="0"/>
              <a:t>, May 18-22, 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6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574"/>
            <a:ext cx="3008313" cy="9968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19,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Pavel </a:t>
            </a:r>
            <a:r>
              <a:rPr lang="en-US" dirty="0" err="1" smtClean="0"/>
              <a:t>Snopok</a:t>
            </a:r>
            <a:r>
              <a:rPr lang="en-US" dirty="0" smtClean="0"/>
              <a:t> | MAP Collaboration Meeting (</a:t>
            </a:r>
            <a:r>
              <a:rPr lang="en-US" dirty="0" err="1" smtClean="0"/>
              <a:t>Fermilab</a:t>
            </a:r>
            <a:r>
              <a:rPr lang="en-US" dirty="0" smtClean="0"/>
              <a:t>, May 18-22, 2015)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5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1881"/>
            <a:ext cx="5486400" cy="36556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19,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Pavel </a:t>
            </a:r>
            <a:r>
              <a:rPr lang="en-US" dirty="0" err="1" smtClean="0"/>
              <a:t>Snopok</a:t>
            </a:r>
            <a:r>
              <a:rPr lang="en-US" dirty="0" smtClean="0"/>
              <a:t> | MAP Collaboration Meeting (</a:t>
            </a:r>
            <a:r>
              <a:rPr lang="en-US" dirty="0" err="1" smtClean="0"/>
              <a:t>Fermilab</a:t>
            </a:r>
            <a:r>
              <a:rPr lang="en-US" dirty="0" smtClean="0"/>
              <a:t>, May 18-22, 2015)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-12700"/>
            <a:ext cx="9152990" cy="9847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053" y="-3192"/>
            <a:ext cx="8150231" cy="987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053" y="990544"/>
            <a:ext cx="8915813" cy="555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28" y="6558965"/>
            <a:ext cx="1732895" cy="285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7375E"/>
                </a:solidFill>
              </a:defRPr>
            </a:lvl1pPr>
          </a:lstStyle>
          <a:p>
            <a:r>
              <a:rPr lang="en-US" dirty="0" smtClean="0"/>
              <a:t>May 19,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32895" y="6547616"/>
            <a:ext cx="5674901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17375E"/>
                </a:solidFill>
              </a:defRPr>
            </a:lvl1pPr>
          </a:lstStyle>
          <a:p>
            <a:r>
              <a:rPr lang="en-US" dirty="0" smtClean="0"/>
              <a:t>Pavel </a:t>
            </a:r>
            <a:r>
              <a:rPr lang="en-US" dirty="0" err="1" smtClean="0"/>
              <a:t>Snopok</a:t>
            </a:r>
            <a:r>
              <a:rPr lang="en-US" dirty="0" smtClean="0"/>
              <a:t> | MAP Collaboration Meeting (</a:t>
            </a:r>
            <a:r>
              <a:rPr lang="en-US" dirty="0" err="1" smtClean="0"/>
              <a:t>Fermilab</a:t>
            </a:r>
            <a:r>
              <a:rPr lang="en-US" dirty="0" smtClean="0"/>
              <a:t>, May 18-22, 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07796" y="6547616"/>
            <a:ext cx="1736203" cy="3103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7375E"/>
                </a:solidFill>
              </a:defRPr>
            </a:lvl1pPr>
          </a:lstStyle>
          <a:p>
            <a:fld id="{8A5FAC83-C8C4-8046-B35B-A8982368831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C:\Documents and Settings\sgeer\My Documents\MAP\MAP-LOGO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294684" y="-10111"/>
            <a:ext cx="857250" cy="974725"/>
          </a:xfrm>
          <a:prstGeom prst="rect">
            <a:avLst/>
          </a:prstGeom>
          <a:noFill/>
          <a:ln w="50800">
            <a:noFill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0" y="0"/>
            <a:ext cx="1243452" cy="97731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228" y="6547616"/>
            <a:ext cx="9126534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990544"/>
            <a:ext cx="915299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45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  <p:sldLayoutId id="2147483657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Pavel Snopok | MAP Collaboration Meeting (Fermilab, May 18-22, 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17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 RF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Stationary magnetic fields are straightforward…</a:t>
            </a:r>
          </a:p>
          <a:p>
            <a:r>
              <a:rPr lang="en-US" dirty="0" smtClean="0"/>
              <a:t>Time-dependent electric field in the RF cavities is not.</a:t>
            </a:r>
          </a:p>
          <a:p>
            <a:pPr lvl="1"/>
            <a:r>
              <a:rPr lang="en-US" dirty="0" smtClean="0"/>
              <a:t>Ended up using a combination of the two user routines in MARS m1514.f intended for other purposes:</a:t>
            </a:r>
          </a:p>
          <a:p>
            <a:pPr lvl="2"/>
            <a:r>
              <a:rPr lang="en-US" dirty="0" smtClean="0"/>
              <a:t>MFILL = meant for producing data for histograms, knows when a region boundary is crossed.</a:t>
            </a:r>
          </a:p>
          <a:p>
            <a:pPr lvl="2"/>
            <a:r>
              <a:rPr lang="en-US" dirty="0" smtClean="0"/>
              <a:t>KILLPTCL = meant for killing particles under certain conditions, here one can change the energy/momentum of the particle</a:t>
            </a:r>
          </a:p>
          <a:p>
            <a:pPr lvl="1"/>
            <a:r>
              <a:rPr lang="en-US" dirty="0" smtClean="0"/>
              <a:t>RF is a kick approximation (at the center of the cavity).</a:t>
            </a:r>
          </a:p>
          <a:p>
            <a:r>
              <a:rPr lang="en-US" dirty="0" smtClean="0"/>
              <a:t>Use MARS extended geometry, and while it is sufficient, ROOT geometry would be much more convenient given the length and regularity of the structure.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19,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Pavel Snopok | MAP Collaboration Meeting (Fermilab, May 18-22, 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3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MARS RF, first results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4" y="1073469"/>
            <a:ext cx="5425468" cy="539468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19,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Pavel Snopok | MAP Collaboration Meeting (Fermilab, May 18-22, 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17931" y="1114097"/>
            <a:ext cx="34684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A few tracks running through </a:t>
            </a:r>
            <a:r>
              <a:rPr lang="en-US" dirty="0" err="1" smtClean="0"/>
              <a:t>buncher</a:t>
            </a:r>
            <a:r>
              <a:rPr lang="en-US" dirty="0" smtClean="0"/>
              <a:t>/rotator/cooler.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Magnetic field is a field map imported from G4beamline.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Tracks lose energy in absorbers and gain energy when they cross the center of a cavity.</a:t>
            </a:r>
            <a:endParaRPr lang="en-US" dirty="0"/>
          </a:p>
        </p:txBody>
      </p:sp>
      <p:pic>
        <p:nvPicPr>
          <p:cNvPr id="9" name="Picture 8" descr="mars_lattice_zoom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544" y="3417954"/>
            <a:ext cx="3054999" cy="312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53" y="990545"/>
            <a:ext cx="8915813" cy="121853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Once MARS lattice is up and running, the plan is to compare results with G4beamline/ICOOL energy loss calculations</a:t>
            </a:r>
          </a:p>
          <a:p>
            <a:r>
              <a:rPr lang="en-US" dirty="0" smtClean="0"/>
              <a:t>Back in 2010 I did a comparison of the two codes for IDR: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DC4EE-075C-2243-8D22-7466FF47A974}" type="datetime1">
              <a:rPr lang="en-US" smtClean="0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Pavel Snopok | MAP Collaboration Meeting (Fermilab, May 18-22, 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 descr="integrated_losses_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91739" y="1050812"/>
            <a:ext cx="4551980" cy="644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99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Buncher</a:t>
            </a:r>
            <a:r>
              <a:rPr lang="en-US" dirty="0" smtClean="0"/>
              <a:t>/rotator/cooler are in MARS now.</a:t>
            </a:r>
          </a:p>
          <a:p>
            <a:pPr lvl="1"/>
            <a:r>
              <a:rPr lang="en-US" dirty="0" smtClean="0"/>
              <a:t>More input on a more precise geometry for coils and cavities is appreciated.</a:t>
            </a:r>
          </a:p>
          <a:p>
            <a:r>
              <a:rPr lang="en-US" dirty="0" smtClean="0"/>
              <a:t>Kick approximation is used for RF cavities at the moment…</a:t>
            </a:r>
          </a:p>
          <a:p>
            <a:pPr lvl="1"/>
            <a:r>
              <a:rPr lang="en-US" dirty="0" smtClean="0"/>
              <a:t>“workaround” style, something more straightforward and permanent would be good;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nformation on phasing is taken directly from ICOOL, no reference particle(s) tracking in MARS.</a:t>
            </a:r>
          </a:p>
          <a:p>
            <a:r>
              <a:rPr lang="en-US" dirty="0" smtClean="0"/>
              <a:t>MARS is the main tool, although G4beamline and ICOOL are also used for some analyses, could be used for validation.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AEFBA-5099-724B-B16B-07C53159EA75}" type="datetime1">
              <a:rPr lang="en-US" smtClean="0"/>
              <a:t>5/20/2015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Pavel Snopok | MAP Collaboration Meeting (Fermilab, May 18-22, 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DE4A4-0460-2A44-A0FF-71C9D52FE7F1}" type="datetime1">
              <a:rPr lang="en-US" smtClean="0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Pavel Snopok | MAP Collaboration Meeting (Fermilab, May 18-22, 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14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8422" y="2819512"/>
            <a:ext cx="3915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Thank you!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4048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History</a:t>
            </a:r>
          </a:p>
          <a:p>
            <a:r>
              <a:rPr lang="en-US" dirty="0" smtClean="0"/>
              <a:t>Current MARS simulations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ased on the hybrid channel ICOOL lattice</a:t>
            </a:r>
          </a:p>
          <a:p>
            <a:r>
              <a:rPr lang="en-US" dirty="0" smtClean="0"/>
              <a:t>Summary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27C4-9638-ED46-A426-B7F529168853}" type="datetime1">
              <a:rPr lang="en-US" smtClean="0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Pavel Snopok | MAP Collaboration Meeting (Fermilab, May 18-22, 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5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53" y="4396804"/>
            <a:ext cx="8915813" cy="215081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 high-intensity sources </a:t>
            </a:r>
            <a:r>
              <a:rPr lang="en-US" dirty="0" err="1"/>
              <a:t>muons</a:t>
            </a:r>
            <a:r>
              <a:rPr lang="en-US" dirty="0"/>
              <a:t> are produced by firing high energy </a:t>
            </a:r>
            <a:r>
              <a:rPr lang="en-US" b="1" i="1" dirty="0" smtClean="0"/>
              <a:t>p</a:t>
            </a:r>
            <a:r>
              <a:rPr lang="en-US" dirty="0" smtClean="0"/>
              <a:t> </a:t>
            </a:r>
            <a:r>
              <a:rPr lang="en-US" dirty="0"/>
              <a:t>onto a target to produce </a:t>
            </a:r>
            <a:r>
              <a:rPr lang="en-US" b="1" i="1" dirty="0" smtClean="0"/>
              <a:t>π</a:t>
            </a:r>
            <a:r>
              <a:rPr lang="en-US" dirty="0" smtClean="0"/>
              <a:t>.</a:t>
            </a:r>
          </a:p>
          <a:p>
            <a:r>
              <a:rPr lang="en-US" b="1" i="1" dirty="0" smtClean="0"/>
              <a:t>π </a:t>
            </a:r>
            <a:r>
              <a:rPr lang="en-US" dirty="0" smtClean="0"/>
              <a:t>decay </a:t>
            </a:r>
            <a:r>
              <a:rPr lang="en-US" dirty="0"/>
              <a:t>to </a:t>
            </a:r>
            <a:r>
              <a:rPr lang="en-US" b="1" i="1" dirty="0" smtClean="0"/>
              <a:t>μ</a:t>
            </a:r>
            <a:r>
              <a:rPr lang="en-US" dirty="0" smtClean="0"/>
              <a:t> </a:t>
            </a:r>
            <a:r>
              <a:rPr lang="en-US" dirty="0"/>
              <a:t>which are captured and </a:t>
            </a:r>
            <a:r>
              <a:rPr lang="en-US" dirty="0" smtClean="0"/>
              <a:t>accelerated.</a:t>
            </a:r>
          </a:p>
          <a:p>
            <a:r>
              <a:rPr lang="en-US" dirty="0"/>
              <a:t>S</a:t>
            </a:r>
            <a:r>
              <a:rPr lang="en-US" dirty="0" smtClean="0"/>
              <a:t>ignificant </a:t>
            </a:r>
            <a:r>
              <a:rPr lang="en-US" dirty="0"/>
              <a:t>background from </a:t>
            </a:r>
            <a:r>
              <a:rPr lang="en-US" b="1" i="1" dirty="0" smtClean="0"/>
              <a:t>p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i="1" dirty="0" err="1" smtClean="0"/>
              <a:t>ē</a:t>
            </a:r>
            <a:r>
              <a:rPr lang="en-US" dirty="0" smtClean="0"/>
              <a:t>, </a:t>
            </a:r>
            <a:r>
              <a:rPr lang="en-US" dirty="0"/>
              <a:t>which may result in </a:t>
            </a:r>
            <a:endParaRPr lang="en-US" dirty="0" smtClean="0"/>
          </a:p>
          <a:p>
            <a:pPr lvl="1"/>
            <a:r>
              <a:rPr lang="en-US" dirty="0" smtClean="0"/>
              <a:t>heat </a:t>
            </a:r>
            <a:r>
              <a:rPr lang="en-US" dirty="0"/>
              <a:t>deposition on superconducting </a:t>
            </a:r>
            <a:r>
              <a:rPr lang="en-US" dirty="0" smtClean="0"/>
              <a:t>materials;</a:t>
            </a:r>
          </a:p>
          <a:p>
            <a:pPr lvl="1"/>
            <a:r>
              <a:rPr lang="en-US" dirty="0" smtClean="0"/>
              <a:t>activation </a:t>
            </a:r>
            <a:r>
              <a:rPr lang="en-US" dirty="0"/>
              <a:t>of the machine preventing manual </a:t>
            </a:r>
            <a:r>
              <a:rPr lang="en-US" dirty="0" smtClean="0"/>
              <a:t>handling.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89AD-4986-5C4E-B65C-E28F97DE6983}" type="datetime1">
              <a:rPr lang="en-US" smtClean="0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Pavel Snopok | MAP Collaboration Meeting (Fermilab, May 18-22, 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58088" y="363868"/>
            <a:ext cx="3395798" cy="480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1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Introduction,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6971" y="990544"/>
            <a:ext cx="6227895" cy="55570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Need a secondary </a:t>
            </a:r>
            <a:r>
              <a:rPr lang="en-US" dirty="0"/>
              <a:t>particle handling system for a megawatt class solid C </a:t>
            </a:r>
            <a:r>
              <a:rPr lang="en-US" dirty="0" smtClean="0"/>
              <a:t>target</a:t>
            </a:r>
          </a:p>
          <a:p>
            <a:pPr lvl="1"/>
            <a:r>
              <a:rPr lang="en-US" dirty="0" err="1" smtClean="0"/>
              <a:t>solenoidal</a:t>
            </a:r>
            <a:r>
              <a:rPr lang="en-US" dirty="0" smtClean="0"/>
              <a:t> chicane</a:t>
            </a:r>
          </a:p>
          <a:p>
            <a:pPr lvl="1"/>
            <a:r>
              <a:rPr lang="en-US" dirty="0" smtClean="0"/>
              <a:t>followed by a proton absorber.</a:t>
            </a:r>
          </a:p>
          <a:p>
            <a:r>
              <a:rPr lang="en-US" dirty="0" smtClean="0"/>
              <a:t>Challenges of optimization and integration </a:t>
            </a:r>
            <a:r>
              <a:rPr lang="en-US" dirty="0"/>
              <a:t>of the </a:t>
            </a:r>
            <a:r>
              <a:rPr lang="en-US" dirty="0" smtClean="0"/>
              <a:t>system with </a:t>
            </a:r>
            <a:r>
              <a:rPr lang="en-US" dirty="0"/>
              <a:t>the rest of the </a:t>
            </a:r>
            <a:r>
              <a:rPr lang="en-US" dirty="0" err="1"/>
              <a:t>muon</a:t>
            </a:r>
            <a:r>
              <a:rPr lang="en-US" dirty="0"/>
              <a:t> front </a:t>
            </a:r>
            <a:r>
              <a:rPr lang="en-US" dirty="0" smtClean="0"/>
              <a:t>end.</a:t>
            </a:r>
          </a:p>
          <a:p>
            <a:r>
              <a:rPr lang="en-US" dirty="0" smtClean="0"/>
              <a:t>Main study tool – MARS, some analysis and validation by using ICOOL and G4beamline.</a:t>
            </a:r>
          </a:p>
          <a:p>
            <a:r>
              <a:rPr lang="en-US" dirty="0" smtClean="0"/>
              <a:t>Use the same technique to study the </a:t>
            </a:r>
            <a:r>
              <a:rPr lang="en-US" dirty="0" err="1" smtClean="0"/>
              <a:t>buncher</a:t>
            </a:r>
            <a:r>
              <a:rPr lang="en-US" dirty="0" smtClean="0"/>
              <a:t>/phase-rotator/cooler for the hybrid channel.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6A5E-8A3A-9C4F-B360-EF5D0132DDF3}" type="datetime1">
              <a:rPr lang="en-US" smtClean="0"/>
              <a:t>5/20/2015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Pavel Snopok | MAP Collaboration Meeting (Fermilab, May 18-22, 2015)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 descr="single_chican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3" y="1218019"/>
            <a:ext cx="2591862" cy="494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95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MARS simulations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072" y="2194589"/>
            <a:ext cx="5874927" cy="2502283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748976"/>
            <a:ext cx="8229600" cy="176085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ROOT-based geometry</a:t>
            </a:r>
          </a:p>
          <a:p>
            <a:r>
              <a:rPr lang="en-US" dirty="0" smtClean="0"/>
              <a:t>12.5° single bend, Z=0 corresponds to 19 m downstream of the target</a:t>
            </a:r>
          </a:p>
          <a:p>
            <a:pPr lvl="1"/>
            <a:r>
              <a:rPr lang="en-US" dirty="0" smtClean="0"/>
              <a:t>consistent with RDR (IDS-NF).</a:t>
            </a:r>
          </a:p>
          <a:p>
            <a:r>
              <a:rPr lang="en-US" dirty="0" smtClean="0"/>
              <a:t>W density reduced to 60% to take into account packing fraction for beads.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 descr="root_geometry_3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3" y="1124795"/>
            <a:ext cx="6507840" cy="1592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59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Reference: no shielding</a:t>
            </a:r>
            <a:endParaRPr lang="en-US" dirty="0"/>
          </a:p>
        </p:txBody>
      </p:sp>
      <p:pic>
        <p:nvPicPr>
          <p:cNvPr id="9" name="Content Placeholder 8" descr="dpd_mW_g_no_shield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" r="3212"/>
          <a:stretch>
            <a:fillRect/>
          </a:stretch>
        </p:blipFill>
        <p:spPr>
          <a:xfrm>
            <a:off x="119053" y="1102166"/>
            <a:ext cx="6637337" cy="5319712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C02-50D1-AD44-86F1-93C219527259}" type="datetime1">
              <a:rPr lang="en-US" smtClean="0"/>
              <a:t>5/20/2015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Pavel Snopok | MAP Collaboration Meeting (Fermilab, May 18-22, 2015)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6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35754" y="1611450"/>
            <a:ext cx="2465438" cy="2062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/>
              <a:t>DPD peaks at 15.8 </a:t>
            </a:r>
            <a:r>
              <a:rPr lang="en-US" sz="3200" baseline="30000" dirty="0" err="1"/>
              <a:t>mW</a:t>
            </a:r>
            <a:r>
              <a:rPr lang="en-US" sz="3200" baseline="30000" dirty="0"/>
              <a:t>/g, that translates into 42.6 kW/m for Cu coils or 33.3 kW/m for SC coils.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75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35 cm shielding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55737"/>
            <a:ext cx="4038600" cy="4038600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55737"/>
            <a:ext cx="4038600" cy="403860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76400" y="5884056"/>
            <a:ext cx="1578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Empty channel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60747" y="5881436"/>
            <a:ext cx="162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PD total, </a:t>
            </a:r>
            <a:r>
              <a:rPr lang="en-US" dirty="0" err="1" smtClean="0"/>
              <a:t>mW</a:t>
            </a:r>
            <a:r>
              <a:rPr lang="en-US" dirty="0" smtClean="0"/>
              <a:t>/g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DPD per coil/segment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7727"/>
            <a:ext cx="4038600" cy="3003708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27727"/>
            <a:ext cx="4038600" cy="300370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9079" y="5040668"/>
            <a:ext cx="4112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Segmented coil analysis, total DPD, </a:t>
            </a:r>
            <a:r>
              <a:rPr lang="en-US" dirty="0" err="1" smtClean="0"/>
              <a:t>mW</a:t>
            </a:r>
            <a:r>
              <a:rPr lang="en-US" dirty="0" smtClean="0"/>
              <a:t>/g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05029" y="5038048"/>
            <a:ext cx="2948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 DPD per coil, </a:t>
            </a:r>
            <a:r>
              <a:rPr lang="en-US" dirty="0" err="1" smtClean="0"/>
              <a:t>mW</a:t>
            </a:r>
            <a:r>
              <a:rPr lang="en-US" dirty="0" smtClean="0"/>
              <a:t>/g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85239" y="5862196"/>
            <a:ext cx="5373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both cases red line corresponds to 0.1 </a:t>
            </a:r>
            <a:r>
              <a:rPr lang="en-US" dirty="0" err="1" smtClean="0"/>
              <a:t>mW</a:t>
            </a:r>
            <a:r>
              <a:rPr lang="en-US" dirty="0" smtClean="0"/>
              <a:t>/g SC limit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MARS simulations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target parameters:</a:t>
            </a:r>
          </a:p>
          <a:p>
            <a:pPr lvl="1"/>
            <a:r>
              <a:rPr lang="en-US" dirty="0" smtClean="0"/>
              <a:t>8 </a:t>
            </a:r>
            <a:r>
              <a:rPr lang="en-US" dirty="0" err="1" smtClean="0"/>
              <a:t>GeV</a:t>
            </a:r>
            <a:r>
              <a:rPr lang="en-US" dirty="0" smtClean="0"/>
              <a:t> =&gt; 6.75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4 MW =&gt; 1 MW</a:t>
            </a:r>
          </a:p>
          <a:p>
            <a:pPr lvl="1"/>
            <a:r>
              <a:rPr lang="en-US" dirty="0" smtClean="0"/>
              <a:t>3.125e15 protons/sec =&gt; 0.925e15 protons/sec</a:t>
            </a:r>
          </a:p>
          <a:p>
            <a:pPr lvl="1"/>
            <a:r>
              <a:rPr lang="en-US" dirty="0" smtClean="0"/>
              <a:t>new particle distribution</a:t>
            </a:r>
          </a:p>
          <a:p>
            <a:r>
              <a:rPr lang="en-US" dirty="0" smtClean="0"/>
              <a:t>New ICOOL lattice file</a:t>
            </a:r>
          </a:p>
          <a:p>
            <a:pPr lvl="1"/>
            <a:r>
              <a:rPr lang="en-US" dirty="0" smtClean="0"/>
              <a:t>hybrid channel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Looking downstream of the chicane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buncher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 dirty="0">
                <a:solidFill>
                  <a:schemeClr val="tx2"/>
                </a:solidFill>
              </a:rPr>
              <a:t>p</a:t>
            </a:r>
            <a:r>
              <a:rPr lang="en-US" dirty="0" smtClean="0">
                <a:solidFill>
                  <a:schemeClr val="tx2"/>
                </a:solidFill>
              </a:rPr>
              <a:t>hase rotator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m</a:t>
            </a:r>
            <a:r>
              <a:rPr lang="en-US" dirty="0" smtClean="0">
                <a:solidFill>
                  <a:schemeClr val="tx2"/>
                </a:solidFill>
              </a:rPr>
              <a:t>atcher/cooler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0510-626F-8742-8E0C-3E5C10F94DCF}" type="datetime1">
              <a:rPr lang="en-US" smtClean="0"/>
              <a:t>5/20/2015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Pavel Snopok | MAP Collaboration Meeting (Fermilab, May 18-22, 2015)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AC83-C8C4-8046-B35B-A898236883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408_DO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6f43086-2ea9-4195-b2e7-d0c1f52d39ed">MAPD-35-3</_dlc_DocId>
    <_dlc_DocIdUrl xmlns="76f43086-2ea9-4195-b2e7-d0c1f52d39ed">
      <Url>https://fermipoint.fnal.gov/project/MAP/reviews/DOE/DOE-Review-201402/forSpeakers/_layouts/DocIdRedir.aspx?ID=MAPD-35-3</Url>
      <Description>MAPD-35-3</Description>
    </_dlc_DocIdUrl>
    <_dlc_DocIdPersistId xmlns="76f43086-2ea9-4195-b2e7-d0c1f52d39ed">false</_dlc_DocIdPersistId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8E322B1477974FA606EF86EE3F2CC0" ma:contentTypeVersion="1" ma:contentTypeDescription="Create a new document." ma:contentTypeScope="" ma:versionID="0ecd66c1cfaf3c8d281e172325775131">
  <xsd:schema xmlns:xsd="http://www.w3.org/2001/XMLSchema" xmlns:xs="http://www.w3.org/2001/XMLSchema" xmlns:p="http://schemas.microsoft.com/office/2006/metadata/properties" xmlns:ns1="http://schemas.microsoft.com/sharepoint/v3" xmlns:ns2="76f43086-2ea9-4195-b2e7-d0c1f52d39ed" targetNamespace="http://schemas.microsoft.com/office/2006/metadata/properties" ma:root="true" ma:fieldsID="527e67a4457ebdf2bad6b2c5f0ac3ea8" ns1:_="" ns2:_="">
    <xsd:import namespace="http://schemas.microsoft.com/sharepoint/v3"/>
    <xsd:import namespace="76f43086-2ea9-4195-b2e7-d0c1f52d39e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f43086-2ea9-4195-b2e7-d0c1f52d39e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E30868-09AC-4135-AE82-BC23ACCE34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9C2682-AC8A-4533-9D35-14AAC3C4B73B}">
  <ds:schemaRefs>
    <ds:schemaRef ds:uri="http://purl.org/dc/terms/"/>
    <ds:schemaRef ds:uri="http://schemas.microsoft.com/office/2006/metadata/properties"/>
    <ds:schemaRef ds:uri="http://purl.org/dc/dcmitype/"/>
    <ds:schemaRef ds:uri="76f43086-2ea9-4195-b2e7-d0c1f52d39ed"/>
    <ds:schemaRef ds:uri="http://schemas.microsoft.com/sharepoint/v3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139C30A-7648-4055-A961-B841F98EFA3D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1571DFB-C062-41AA-85DD-2F5622A798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6f43086-2ea9-4195-b2e7-d0c1f52d39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201408_DOE_Review_Template.potx</Template>
  <TotalTime>5602</TotalTime>
  <Words>746</Words>
  <Application>Microsoft Office PowerPoint</Application>
  <PresentationFormat>On-screen Show (4:3)</PresentationFormat>
  <Paragraphs>105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201408_DOE_Review_Template</vt:lpstr>
      <vt:lpstr>PowerPoint Presentation</vt:lpstr>
      <vt:lpstr>Outline</vt:lpstr>
      <vt:lpstr>Introduction</vt:lpstr>
      <vt:lpstr>Introduction, contd.</vt:lpstr>
      <vt:lpstr>History: MARS simulations</vt:lpstr>
      <vt:lpstr>Reference: no shielding</vt:lpstr>
      <vt:lpstr>Uniform 35 cm shielding</vt:lpstr>
      <vt:lpstr>Overall DPD per coil/segment</vt:lpstr>
      <vt:lpstr>Ongoing MARS simulations</vt:lpstr>
      <vt:lpstr>MARS RF Challenge</vt:lpstr>
      <vt:lpstr>MARS RF, first results</vt:lpstr>
      <vt:lpstr>Other codes</vt:lpstr>
      <vt:lpstr>Summary</vt:lpstr>
      <vt:lpstr> </vt:lpstr>
    </vt:vector>
  </TitlesOfParts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(PPTX)</dc:title>
  <dc:creator>Mark Palmer</dc:creator>
  <cp:lastModifiedBy>Kirk T McDonald</cp:lastModifiedBy>
  <cp:revision>135</cp:revision>
  <dcterms:created xsi:type="dcterms:W3CDTF">2012-06-15T14:46:19Z</dcterms:created>
  <dcterms:modified xsi:type="dcterms:W3CDTF">2015-05-20T11:10:57Z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0x0101008C8E322B1477974FA606EF86EE3F2CC0</vt:lpwstr>
  </property>
  <property fmtid="{D5CDD505-2E9C-101B-9397-08002B2CF9AE}" pid="3" name="_dlc_DocIdItemGuid">
    <vt:lpwstr>3aad6985-32c3-4c0e-b40b-5e4a4ac6292c</vt:lpwstr>
  </property>
  <property fmtid="{D5CDD505-2E9C-101B-9397-08002B2CF9AE}" pid="4" name="TemplateUrl">
    <vt:lpwstr/>
  </property>
  <property fmtid="{D5CDD505-2E9C-101B-9397-08002B2CF9AE}" pid="5" name="Order">
    <vt:r8>300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