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64" r:id="rId2"/>
    <p:sldId id="560" r:id="rId3"/>
    <p:sldId id="618" r:id="rId4"/>
    <p:sldId id="643" r:id="rId5"/>
    <p:sldId id="644" r:id="rId6"/>
    <p:sldId id="645" r:id="rId7"/>
    <p:sldId id="646" r:id="rId8"/>
    <p:sldId id="647" r:id="rId9"/>
    <p:sldId id="648" r:id="rId10"/>
    <p:sldId id="649" r:id="rId11"/>
    <p:sldId id="651" r:id="rId12"/>
    <p:sldId id="652" r:id="rId13"/>
    <p:sldId id="653" r:id="rId14"/>
    <p:sldId id="655" r:id="rId15"/>
    <p:sldId id="650" r:id="rId16"/>
    <p:sldId id="553" r:id="rId17"/>
    <p:sldId id="656" r:id="rId18"/>
    <p:sldId id="657" r:id="rId19"/>
    <p:sldId id="658" r:id="rId20"/>
    <p:sldId id="662" r:id="rId21"/>
    <p:sldId id="659" r:id="rId22"/>
    <p:sldId id="660" r:id="rId23"/>
    <p:sldId id="661" r:id="rId24"/>
    <p:sldId id="663" r:id="rId25"/>
  </p:sldIdLst>
  <p:sldSz cx="9144000" cy="6858000" type="letter"/>
  <p:notesSz cx="6985000" cy="92837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000"/>
    <a:srgbClr val="00CC00"/>
    <a:srgbClr val="FF9900"/>
    <a:srgbClr val="CC0000"/>
    <a:srgbClr val="FF0000"/>
    <a:srgbClr val="FF0066"/>
    <a:srgbClr val="FFFF99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4599F94E-CEE6-441E-89CC-EB005ECD8F06}">
      <a14:m xmlns:a14="http://schemas.microsoft.com/office/drawing/2010/main">
        <m:mathPr xmlns:m="http://schemas.openxmlformats.org/officeDocument/2006/math">
          <m:brkBin m:val="before"/>
          <m:brkBinSub m:val="--"/>
        </m:mathPr>
      </a14:m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1" autoAdjust="0"/>
    <p:restoredTop sz="94660" autoAdjust="0"/>
  </p:normalViewPr>
  <p:slideViewPr>
    <p:cSldViewPr>
      <p:cViewPr>
        <p:scale>
          <a:sx n="100" d="100"/>
          <a:sy n="100" d="100"/>
        </p:scale>
        <p:origin x="-1224" y="-4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6.xml"/><Relationship Id="rId1" Type="http://schemas.openxmlformats.org/officeDocument/2006/relationships/slide" Target="slides/slide14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43397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30288" y="550863"/>
            <a:ext cx="4927600" cy="36957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275" y="4410075"/>
            <a:ext cx="5124450" cy="4178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89725" tIns="44074" rIns="89725" bIns="440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176518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nuSTORM Workshop – Fermilab, Sep. 21, 2012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5th HPT Workshop  -  S.I. Striganov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68A8A-B5E6-4E4C-A25B-A011B53FBB1B}" type="slidenum">
              <a:rPr lang="en-US"/>
              <a:pPr>
                <a:defRPr/>
              </a:pPr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033426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nuSTORM Workshop – Fermilab, Sep. 21, 2012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5th HPT Workshop  -  S.I. Striganov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522F2-127D-4ACC-85C0-F3A8C5585CA8}" type="slidenum">
              <a:rPr lang="en-US"/>
              <a:pPr>
                <a:defRPr/>
              </a:pPr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906423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9088" y="381000"/>
            <a:ext cx="20955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2588" y="381000"/>
            <a:ext cx="61341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nuSTORM Workshop – Fermilab, Sep. 21, 2012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5th HPT Workshop  -  S.I. Striganov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93CA1-56F5-4ABE-8A07-B78964844674}" type="slidenum">
              <a:rPr lang="en-US"/>
              <a:pPr>
                <a:defRPr/>
              </a:pPr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857459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381000"/>
            <a:ext cx="6781800" cy="457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2588" y="1371600"/>
            <a:ext cx="4114800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9788" y="1371600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9788" y="3962400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nuSTORM Workshop – Fermilab, Sep. 21, 2012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5th HPT Workshop  -  S.I. Striganov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08908-B403-49CD-BB4B-6664C6BAAD33}" type="slidenum">
              <a:rPr lang="en-US"/>
              <a:pPr>
                <a:defRPr/>
              </a:pPr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184163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nuSTORM Workshop – Fermilab, Sep. 21, 2012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5th HPT Workshop  -  S.I. Striganov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1E2E8-3C12-4D5C-BDA2-71BEB634BE2F}" type="slidenum">
              <a:rPr lang="en-US"/>
              <a:pPr>
                <a:defRPr/>
              </a:pPr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5487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nuSTORM Workshop – Fermilab, Sep. 21, 2012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5th HPT Workshop  -  S.I. Striganov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A151E-2714-4490-B3CC-7DB9248324D1}" type="slidenum">
              <a:rPr lang="en-US"/>
              <a:pPr>
                <a:defRPr/>
              </a:pPr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16648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2588" y="1371600"/>
            <a:ext cx="41148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88" y="1371600"/>
            <a:ext cx="41148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nuSTORM Workshop – Fermilab, Sep. 21, 2012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5th HPT Workshop  -  S.I. Striganov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9A1A9-806E-482B-97FF-029AF451737A}" type="slidenum">
              <a:rPr lang="en-US"/>
              <a:pPr>
                <a:defRPr/>
              </a:pPr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09417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nuSTORM Workshop – Fermilab, Sep. 21, 2012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5th HPT Workshop  -  S.I. Striganov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57034-4D38-4B68-BF6F-96E758A8A667}" type="slidenum">
              <a:rPr lang="en-US"/>
              <a:pPr>
                <a:defRPr/>
              </a:pPr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86045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nuSTORM Workshop – Fermilab, Sep. 21, 2012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5th HPT Workshop  -  S.I. Striganov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4E869-7470-4E5B-A860-2DF847A7B693}" type="slidenum">
              <a:rPr lang="en-US"/>
              <a:pPr>
                <a:defRPr/>
              </a:pPr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101277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nuSTORM Workshop – Fermilab, Sep. 21, 2012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5th HPT Workshop  -  S.I. Striganov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C2AD5-9489-45D1-940D-405B26782154}" type="slidenum">
              <a:rPr lang="en-US"/>
              <a:pPr>
                <a:defRPr/>
              </a:pPr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nuSTORM Workshop – Fermilab, Sep. 21, 2012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5th HPT Workshop  -  S.I. Striganov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420E62-6371-4534-BFD5-CC038BD70D22}" type="slidenum">
              <a:rPr lang="en-US"/>
              <a:pPr>
                <a:defRPr/>
              </a:pPr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10978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nuSTORM Workshop – Fermilab, Sep. 21, 2012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5th HPT Workshop  -  S.I. Striganov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C299B-A0DF-44C7-85E7-CA0B18B59B61}" type="slidenum">
              <a:rPr lang="en-US"/>
              <a:pPr>
                <a:defRPr/>
              </a:pPr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85998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381000"/>
            <a:ext cx="678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2588" y="1371600"/>
            <a:ext cx="83820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6"/>
          <p:cNvSpPr>
            <a:spLocks noChangeArrowheads="1"/>
          </p:cNvSpPr>
          <p:nvPr/>
        </p:nvSpPr>
        <p:spPr bwMode="auto">
          <a:xfrm>
            <a:off x="381000" y="228600"/>
            <a:ext cx="83820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477000"/>
            <a:ext cx="3276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tabLst>
                <a:tab pos="1714500" algn="r"/>
              </a:tabLst>
              <a:defRPr sz="1000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nuSTORM Workshop – Fermilab, Sep. 21, 2012</a:t>
            </a:r>
            <a:endParaRPr 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33800" y="6477000"/>
            <a:ext cx="30480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5th HPT Workshop  -  S.I. Striganov</a:t>
            </a:r>
            <a:endParaRPr lang="en-US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77000"/>
            <a:ext cx="1905000" cy="238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fld id="{73BDF83F-CC54-4E59-A4AD-16DB5B089FB3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  <p:sldLayoutId id="2147483972" r:id="rId12"/>
  </p:sldLayoutIdLst>
  <p:transition/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accent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accent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accent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accent2"/>
          </a:solidFill>
          <a:latin typeface="Comic Sans MS" pitchFamily="66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accent2"/>
          </a:solidFill>
          <a:latin typeface="Comic Sans MS" pitchFamily="66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accent2"/>
          </a:solidFill>
          <a:latin typeface="Comic Sans MS" pitchFamily="66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accent2"/>
          </a:solidFill>
          <a:latin typeface="Comic Sans MS" pitchFamily="66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accent2"/>
          </a:solidFill>
          <a:latin typeface="Comic Sans MS" pitchFamily="66" charset="0"/>
        </a:defRPr>
      </a:lvl9pPr>
    </p:titleStyle>
    <p:bodyStyle>
      <a:lvl1pPr marL="227013" indent="-227013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65150" indent="-223838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2pPr>
      <a:lvl3pPr marL="908050" indent="-228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3pPr>
      <a:lvl4pPr marL="1250950" indent="-228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4pPr>
      <a:lvl5pPr marL="159385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5pPr>
      <a:lvl6pPr marL="205105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6pPr>
      <a:lvl7pPr marL="250825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7pPr>
      <a:lvl8pPr marL="296545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8pPr>
      <a:lvl9pPr marL="342265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8625" y="1752600"/>
            <a:ext cx="8610600" cy="160020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Modified Moliere’s Screening Parameter and its Impact on Calculation of Radiation Damage</a:t>
            </a:r>
            <a:br>
              <a:rPr lang="en-US" sz="2800" b="1" dirty="0" smtClean="0">
                <a:solidFill>
                  <a:srgbClr val="FF0000"/>
                </a:solidFill>
              </a:rPr>
            </a:br>
            <a:r>
              <a:rPr lang="en-US" sz="2800" b="1" dirty="0" smtClean="0">
                <a:solidFill>
                  <a:srgbClr val="FF0000"/>
                </a:solidFill>
              </a:rPr>
              <a:t/>
            </a:r>
            <a:br>
              <a:rPr lang="en-US" sz="2800" b="1" dirty="0" smtClean="0">
                <a:solidFill>
                  <a:srgbClr val="FF0000"/>
                </a:solidFill>
              </a:rPr>
            </a:b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5334000"/>
            <a:ext cx="5181600" cy="1143000"/>
          </a:xfrm>
        </p:spPr>
        <p:txBody>
          <a:bodyPr/>
          <a:lstStyle/>
          <a:p>
            <a:r>
              <a:rPr lang="en-US" sz="1800" dirty="0" smtClean="0"/>
              <a:t>5th High Power </a:t>
            </a:r>
            <a:r>
              <a:rPr lang="en-US" sz="1800" dirty="0" err="1" smtClean="0"/>
              <a:t>Targetry</a:t>
            </a:r>
            <a:r>
              <a:rPr lang="en-US" sz="1800" dirty="0" smtClean="0"/>
              <a:t> Workshop  </a:t>
            </a:r>
          </a:p>
          <a:p>
            <a:r>
              <a:rPr lang="en-US" sz="1800" dirty="0" smtClean="0"/>
              <a:t> Fermilab</a:t>
            </a:r>
          </a:p>
          <a:p>
            <a:r>
              <a:rPr lang="en-US" sz="1800" dirty="0" smtClean="0"/>
              <a:t>May 21, 2014</a:t>
            </a:r>
          </a:p>
        </p:txBody>
      </p:sp>
      <p:sp>
        <p:nvSpPr>
          <p:cNvPr id="14340" name="Rectangle 7"/>
          <p:cNvSpPr>
            <a:spLocks noChangeArrowheads="1"/>
          </p:cNvSpPr>
          <p:nvPr/>
        </p:nvSpPr>
        <p:spPr bwMode="auto">
          <a:xfrm>
            <a:off x="3276600" y="3581400"/>
            <a:ext cx="2590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chemeClr val="accent2"/>
                </a:solidFill>
                <a:latin typeface="Comic Sans MS" pitchFamily="66" charset="0"/>
              </a:rPr>
              <a:t>Sergei Striganov </a:t>
            </a:r>
          </a:p>
        </p:txBody>
      </p:sp>
      <p:pic>
        <p:nvPicPr>
          <p:cNvPr id="14341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048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2" name="Rectangle 4"/>
          <p:cNvSpPr>
            <a:spLocks noChangeArrowheads="1"/>
          </p:cNvSpPr>
          <p:nvPr/>
        </p:nvSpPr>
        <p:spPr bwMode="auto">
          <a:xfrm>
            <a:off x="1066800" y="381000"/>
            <a:ext cx="14478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b="1" i="1">
                <a:solidFill>
                  <a:schemeClr val="bg2"/>
                </a:solidFill>
                <a:latin typeface="Bookman Old Style" pitchFamily="18" charset="0"/>
              </a:rPr>
              <a:t>Fermilab</a:t>
            </a:r>
          </a:p>
        </p:txBody>
      </p:sp>
      <p:sp>
        <p:nvSpPr>
          <p:cNvPr id="14343" name="Rectangle 5"/>
          <p:cNvSpPr>
            <a:spLocks noChangeArrowheads="1"/>
          </p:cNvSpPr>
          <p:nvPr/>
        </p:nvSpPr>
        <p:spPr bwMode="auto">
          <a:xfrm>
            <a:off x="4572000" y="381000"/>
            <a:ext cx="41148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marL="290513" algn="ctr">
              <a:spcBef>
                <a:spcPct val="50000"/>
              </a:spcBef>
            </a:pPr>
            <a:r>
              <a:rPr lang="en-US" sz="2000" b="1" i="1">
                <a:solidFill>
                  <a:schemeClr val="bg2"/>
                </a:solidFill>
                <a:latin typeface="Bookman Old Style" pitchFamily="18" charset="0"/>
              </a:rPr>
              <a:t>Accelerator Physics Center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3"/>
          <p:cNvSpPr txBox="1">
            <a:spLocks noGrp="1"/>
          </p:cNvSpPr>
          <p:nvPr/>
        </p:nvSpPr>
        <p:spPr bwMode="auto">
          <a:xfrm>
            <a:off x="6858000" y="6477000"/>
            <a:ext cx="190500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F5D355EC-FB06-421E-A42E-7995730A0AD4}" type="slidenum">
              <a:rPr lang="en-US" sz="1000">
                <a:latin typeface="Arial" charset="0"/>
              </a:rPr>
              <a:pPr algn="r"/>
              <a:t>10</a:t>
            </a:fld>
            <a:endParaRPr lang="en-US" sz="1400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81000"/>
            <a:ext cx="8686800" cy="533400"/>
          </a:xfrm>
        </p:spPr>
        <p:txBody>
          <a:bodyPr/>
          <a:lstStyle/>
          <a:p>
            <a:pPr marL="227013" lvl="0" indent="-227013">
              <a:spcBef>
                <a:spcPct val="60000"/>
              </a:spcBef>
              <a:tabLst>
                <a:tab pos="5886450" algn="l"/>
              </a:tabLst>
            </a:pPr>
            <a:r>
              <a:rPr lang="en-US" sz="2800" dirty="0">
                <a:solidFill>
                  <a:srgbClr val="0000FF"/>
                </a:solidFill>
              </a:rPr>
              <a:t/>
            </a:r>
            <a:br>
              <a:rPr lang="en-US" sz="2800" dirty="0">
                <a:solidFill>
                  <a:srgbClr val="0000FF"/>
                </a:solidFill>
              </a:rPr>
            </a:br>
            <a:r>
              <a:rPr lang="en-US" sz="2800" dirty="0" smtClean="0">
                <a:solidFill>
                  <a:srgbClr val="CC0000"/>
                </a:solidFill>
              </a:rPr>
              <a:t>Correction to Born approximation</a:t>
            </a:r>
            <a:r>
              <a:rPr lang="en-US" sz="2800" dirty="0">
                <a:solidFill>
                  <a:srgbClr val="0000FF"/>
                </a:solidFill>
              </a:rPr>
              <a:t/>
            </a:r>
            <a:br>
              <a:rPr lang="en-US" sz="2800" dirty="0">
                <a:solidFill>
                  <a:srgbClr val="0000FF"/>
                </a:solidFill>
              </a:rPr>
            </a:br>
            <a:endParaRPr lang="en-US" b="1" dirty="0" smtClean="0">
              <a:solidFill>
                <a:srgbClr val="CC0000"/>
              </a:solidFill>
            </a:endParaRP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429000" y="2743200"/>
            <a:ext cx="2286000" cy="1066800"/>
          </a:xfrm>
        </p:spPr>
        <p:txBody>
          <a:bodyPr/>
          <a:lstStyle/>
          <a:p>
            <a:pPr marL="0" indent="0">
              <a:spcBef>
                <a:spcPct val="60000"/>
              </a:spcBef>
              <a:tabLst>
                <a:tab pos="5886450" algn="l"/>
              </a:tabLst>
            </a:pPr>
            <a:endParaRPr lang="en-US" sz="2800" dirty="0" smtClean="0">
              <a:solidFill>
                <a:srgbClr val="0000FF"/>
              </a:solidFill>
            </a:endParaRPr>
          </a:p>
          <a:p>
            <a:pPr marL="0" indent="0">
              <a:spcBef>
                <a:spcPct val="60000"/>
              </a:spcBef>
              <a:tabLst>
                <a:tab pos="5886450" algn="l"/>
              </a:tabLst>
            </a:pPr>
            <a:r>
              <a:rPr lang="en-US" sz="2800" dirty="0" smtClean="0">
                <a:solidFill>
                  <a:srgbClr val="0000FF"/>
                </a:solidFill>
              </a:rPr>
              <a:t>  </a:t>
            </a:r>
          </a:p>
          <a:p>
            <a:pPr marL="0" indent="0">
              <a:spcBef>
                <a:spcPct val="60000"/>
              </a:spcBef>
              <a:tabLst>
                <a:tab pos="5886450" algn="l"/>
              </a:tabLst>
            </a:pPr>
            <a:r>
              <a:rPr lang="en-US" sz="2800" dirty="0" smtClean="0">
                <a:solidFill>
                  <a:srgbClr val="0000FF"/>
                </a:solidFill>
              </a:rPr>
              <a:t>    </a:t>
            </a:r>
            <a:endParaRPr lang="en-US" sz="2800" baseline="-25000" dirty="0" smtClean="0">
              <a:solidFill>
                <a:srgbClr val="0000FF"/>
              </a:solidFill>
            </a:endParaRPr>
          </a:p>
          <a:p>
            <a:pPr marL="0" indent="0">
              <a:spcBef>
                <a:spcPct val="60000"/>
              </a:spcBef>
              <a:tabLst>
                <a:tab pos="5886450" algn="l"/>
              </a:tabLst>
            </a:pPr>
            <a:r>
              <a:rPr lang="en-US" sz="2800" baseline="-25000" dirty="0" smtClean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endParaRPr lang="en-US" sz="2800" baseline="-25000" dirty="0" smtClean="0">
              <a:solidFill>
                <a:srgbClr val="0000FF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5th HPT Workshop  -  S.I. Striganov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8600" y="1223546"/>
            <a:ext cx="8610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 smtClean="0">
                <a:solidFill>
                  <a:schemeClr val="accent2"/>
                </a:solidFill>
                <a:latin typeface="Comic Sans MS"/>
              </a:rPr>
              <a:t>Coulomb </a:t>
            </a:r>
            <a:r>
              <a:rPr lang="en-US" sz="2800" kern="0" dirty="0">
                <a:solidFill>
                  <a:schemeClr val="accent2"/>
                </a:solidFill>
                <a:latin typeface="Comic Sans MS"/>
              </a:rPr>
              <a:t>correction is the difference between the values of parameters calculated in the </a:t>
            </a:r>
            <a:r>
              <a:rPr lang="en-US" sz="2800" kern="0" dirty="0" err="1">
                <a:solidFill>
                  <a:schemeClr val="accent2"/>
                </a:solidFill>
                <a:latin typeface="Comic Sans MS"/>
              </a:rPr>
              <a:t>eikonal</a:t>
            </a:r>
            <a:r>
              <a:rPr lang="en-US" sz="2800" kern="0" dirty="0">
                <a:solidFill>
                  <a:schemeClr val="accent2"/>
                </a:solidFill>
                <a:latin typeface="Comic Sans MS"/>
              </a:rPr>
              <a:t> approximation and in Born approximation. An exact formula for the differential cross section in terms of an integral is given in Moliere’s </a:t>
            </a:r>
            <a:r>
              <a:rPr lang="en-US" sz="2800" kern="0" dirty="0" smtClean="0">
                <a:solidFill>
                  <a:schemeClr val="accent2"/>
                </a:solidFill>
                <a:latin typeface="Comic Sans MS"/>
              </a:rPr>
              <a:t>paper</a:t>
            </a:r>
            <a:r>
              <a:rPr lang="en-US" sz="2800" kern="0" dirty="0">
                <a:solidFill>
                  <a:schemeClr val="accent2"/>
                </a:solidFill>
                <a:latin typeface="Comic Sans MS"/>
              </a:rPr>
              <a:t>, but his final evaluation of integral is numerical and only approximate. Recently, </a:t>
            </a:r>
            <a:r>
              <a:rPr lang="en-US" sz="2800" kern="0" dirty="0" err="1">
                <a:solidFill>
                  <a:schemeClr val="accent2"/>
                </a:solidFill>
                <a:latin typeface="Comic Sans MS"/>
              </a:rPr>
              <a:t>Kuraev</a:t>
            </a:r>
            <a:r>
              <a:rPr lang="en-US" sz="2800" kern="0" dirty="0">
                <a:solidFill>
                  <a:schemeClr val="accent2"/>
                </a:solidFill>
                <a:latin typeface="Comic Sans MS"/>
              </a:rPr>
              <a:t> et al </a:t>
            </a:r>
            <a:r>
              <a:rPr lang="en-US" sz="2800" kern="0" dirty="0" smtClean="0">
                <a:solidFill>
                  <a:schemeClr val="accent2"/>
                </a:solidFill>
                <a:latin typeface="Comic Sans MS"/>
              </a:rPr>
              <a:t>(JINR, </a:t>
            </a:r>
            <a:r>
              <a:rPr lang="en-US" sz="2800" kern="0" dirty="0" err="1" smtClean="0">
                <a:solidFill>
                  <a:schemeClr val="accent2"/>
                </a:solidFill>
                <a:latin typeface="Comic Sans MS"/>
              </a:rPr>
              <a:t>Dubna</a:t>
            </a:r>
            <a:r>
              <a:rPr lang="en-US" sz="2800" kern="0" dirty="0" smtClean="0">
                <a:solidFill>
                  <a:schemeClr val="accent2"/>
                </a:solidFill>
                <a:latin typeface="Comic Sans MS"/>
              </a:rPr>
              <a:t>) have </a:t>
            </a:r>
            <a:r>
              <a:rPr lang="en-US" sz="2800" kern="0" dirty="0">
                <a:solidFill>
                  <a:schemeClr val="accent2"/>
                </a:solidFill>
                <a:latin typeface="Comic Sans MS"/>
              </a:rPr>
              <a:t>found exact solution in the </a:t>
            </a:r>
            <a:r>
              <a:rPr lang="en-US" sz="2800" kern="0" dirty="0" smtClean="0">
                <a:solidFill>
                  <a:schemeClr val="accent2"/>
                </a:solidFill>
                <a:latin typeface="Comic Sans MS"/>
              </a:rPr>
              <a:t>ultra relativistic </a:t>
            </a:r>
            <a:r>
              <a:rPr lang="en-US" sz="2800" kern="0" dirty="0">
                <a:solidFill>
                  <a:schemeClr val="accent2"/>
                </a:solidFill>
                <a:latin typeface="Comic Sans MS"/>
              </a:rPr>
              <a:t>limit. Their result reveals significant deviation from Moliere’s approximation for sufficiently heavy elements</a:t>
            </a:r>
            <a:r>
              <a:rPr lang="en-US" sz="2800" kern="0" dirty="0" smtClean="0">
                <a:solidFill>
                  <a:schemeClr val="accent2"/>
                </a:solidFill>
                <a:latin typeface="Comic Sans MS"/>
              </a:rPr>
              <a:t>.</a:t>
            </a:r>
          </a:p>
          <a:p>
            <a:r>
              <a:rPr lang="en-US" sz="2800" kern="0" dirty="0" smtClean="0">
                <a:solidFill>
                  <a:srgbClr val="CC0000"/>
                </a:solidFill>
                <a:latin typeface="Comic Sans MS"/>
              </a:rPr>
              <a:t> 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33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3"/>
          <p:cNvSpPr txBox="1">
            <a:spLocks noGrp="1"/>
          </p:cNvSpPr>
          <p:nvPr/>
        </p:nvSpPr>
        <p:spPr bwMode="auto">
          <a:xfrm>
            <a:off x="6858000" y="6477000"/>
            <a:ext cx="190500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F5D355EC-FB06-421E-A42E-7995730A0AD4}" type="slidenum">
              <a:rPr lang="en-US" sz="1000">
                <a:latin typeface="Arial" charset="0"/>
              </a:rPr>
              <a:pPr algn="r"/>
              <a:t>11</a:t>
            </a:fld>
            <a:endParaRPr lang="en-US" sz="1400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81000"/>
            <a:ext cx="8686800" cy="533400"/>
          </a:xfrm>
        </p:spPr>
        <p:txBody>
          <a:bodyPr/>
          <a:lstStyle/>
          <a:p>
            <a:pPr marL="227013" lvl="0" indent="-227013">
              <a:spcBef>
                <a:spcPct val="60000"/>
              </a:spcBef>
              <a:tabLst>
                <a:tab pos="5886450" algn="l"/>
              </a:tabLst>
            </a:pPr>
            <a:r>
              <a:rPr lang="en-US" sz="2800" dirty="0">
                <a:solidFill>
                  <a:srgbClr val="0000FF"/>
                </a:solidFill>
              </a:rPr>
              <a:t/>
            </a:r>
            <a:br>
              <a:rPr lang="en-US" sz="2800" dirty="0">
                <a:solidFill>
                  <a:srgbClr val="0000FF"/>
                </a:solidFill>
              </a:rPr>
            </a:br>
            <a:r>
              <a:rPr lang="en-US" sz="2800" dirty="0" smtClean="0">
                <a:solidFill>
                  <a:srgbClr val="CC0000"/>
                </a:solidFill>
              </a:rPr>
              <a:t>Correction to Born approximation - II</a:t>
            </a:r>
            <a:r>
              <a:rPr lang="en-US" sz="2800" dirty="0">
                <a:solidFill>
                  <a:srgbClr val="0000FF"/>
                </a:solidFill>
              </a:rPr>
              <a:t/>
            </a:r>
            <a:br>
              <a:rPr lang="en-US" sz="2800" dirty="0">
                <a:solidFill>
                  <a:srgbClr val="0000FF"/>
                </a:solidFill>
              </a:rPr>
            </a:br>
            <a:endParaRPr lang="en-US" b="1" dirty="0" smtClean="0">
              <a:solidFill>
                <a:srgbClr val="CC0000"/>
              </a:solidFill>
            </a:endParaRP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429000" y="2743200"/>
            <a:ext cx="2286000" cy="1066800"/>
          </a:xfrm>
        </p:spPr>
        <p:txBody>
          <a:bodyPr/>
          <a:lstStyle/>
          <a:p>
            <a:pPr marL="0" indent="0">
              <a:spcBef>
                <a:spcPct val="60000"/>
              </a:spcBef>
              <a:tabLst>
                <a:tab pos="5886450" algn="l"/>
              </a:tabLst>
            </a:pPr>
            <a:endParaRPr lang="en-US" sz="2800" dirty="0" smtClean="0">
              <a:solidFill>
                <a:srgbClr val="0000FF"/>
              </a:solidFill>
            </a:endParaRPr>
          </a:p>
          <a:p>
            <a:pPr marL="0" indent="0">
              <a:spcBef>
                <a:spcPct val="60000"/>
              </a:spcBef>
              <a:tabLst>
                <a:tab pos="5886450" algn="l"/>
              </a:tabLst>
            </a:pPr>
            <a:r>
              <a:rPr lang="en-US" sz="2800" dirty="0" smtClean="0">
                <a:solidFill>
                  <a:srgbClr val="0000FF"/>
                </a:solidFill>
              </a:rPr>
              <a:t>  </a:t>
            </a:r>
          </a:p>
          <a:p>
            <a:pPr marL="0" indent="0">
              <a:spcBef>
                <a:spcPct val="60000"/>
              </a:spcBef>
              <a:tabLst>
                <a:tab pos="5886450" algn="l"/>
              </a:tabLst>
            </a:pPr>
            <a:r>
              <a:rPr lang="en-US" sz="2800" dirty="0" smtClean="0">
                <a:solidFill>
                  <a:srgbClr val="0000FF"/>
                </a:solidFill>
              </a:rPr>
              <a:t>    </a:t>
            </a:r>
            <a:endParaRPr lang="en-US" sz="2800" baseline="-25000" dirty="0" smtClean="0">
              <a:solidFill>
                <a:srgbClr val="0000FF"/>
              </a:solidFill>
            </a:endParaRPr>
          </a:p>
          <a:p>
            <a:pPr marL="0" indent="0">
              <a:spcBef>
                <a:spcPct val="60000"/>
              </a:spcBef>
              <a:tabLst>
                <a:tab pos="5886450" algn="l"/>
              </a:tabLst>
            </a:pPr>
            <a:r>
              <a:rPr lang="en-US" sz="2800" baseline="-25000" dirty="0" smtClean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endParaRPr lang="en-US" sz="2800" baseline="-25000" dirty="0" smtClean="0">
              <a:solidFill>
                <a:srgbClr val="0000FF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5th HPT Workshop  -  S.I. Striganov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8600" y="1214021"/>
            <a:ext cx="86106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kern="0" dirty="0" smtClean="0">
                <a:solidFill>
                  <a:schemeClr val="accent2"/>
                </a:solidFill>
                <a:latin typeface="Comic Sans MS"/>
              </a:rPr>
              <a:t>Fernandez-</a:t>
            </a:r>
            <a:r>
              <a:rPr lang="en-US" kern="0" dirty="0" err="1" smtClean="0">
                <a:solidFill>
                  <a:schemeClr val="accent2"/>
                </a:solidFill>
                <a:latin typeface="Comic Sans MS"/>
              </a:rPr>
              <a:t>Varea</a:t>
            </a:r>
            <a:r>
              <a:rPr lang="en-US" kern="0" dirty="0" smtClean="0">
                <a:solidFill>
                  <a:schemeClr val="accent2"/>
                </a:solidFill>
                <a:latin typeface="Comic Sans MS"/>
              </a:rPr>
              <a:t> </a:t>
            </a:r>
            <a:r>
              <a:rPr lang="en-US" kern="0" dirty="0">
                <a:solidFill>
                  <a:schemeClr val="accent2"/>
                </a:solidFill>
                <a:latin typeface="Comic Sans MS"/>
              </a:rPr>
              <a:t>et al proposed a precise form for elastic Coulomb scattering </a:t>
            </a:r>
            <a:r>
              <a:rPr lang="en-US" kern="0" dirty="0" smtClean="0">
                <a:solidFill>
                  <a:schemeClr val="accent2"/>
                </a:solidFill>
                <a:latin typeface="Comic Sans MS"/>
              </a:rPr>
              <a:t>cross section based </a:t>
            </a:r>
            <a:r>
              <a:rPr lang="en-US" kern="0" dirty="0">
                <a:solidFill>
                  <a:schemeClr val="accent2"/>
                </a:solidFill>
                <a:latin typeface="Comic Sans MS"/>
              </a:rPr>
              <a:t>on </a:t>
            </a:r>
            <a:r>
              <a:rPr lang="en-US" kern="0" dirty="0" err="1">
                <a:solidFill>
                  <a:schemeClr val="accent2"/>
                </a:solidFill>
                <a:latin typeface="Comic Sans MS"/>
              </a:rPr>
              <a:t>Hartree-Fock</a:t>
            </a:r>
            <a:r>
              <a:rPr lang="en-US" kern="0" dirty="0">
                <a:solidFill>
                  <a:schemeClr val="accent2"/>
                </a:solidFill>
                <a:latin typeface="Comic Sans MS"/>
              </a:rPr>
              <a:t> atomic </a:t>
            </a:r>
            <a:r>
              <a:rPr lang="en-US" kern="0" dirty="0" smtClean="0">
                <a:solidFill>
                  <a:schemeClr val="accent2"/>
                </a:solidFill>
                <a:latin typeface="Comic Sans MS"/>
              </a:rPr>
              <a:t>form factor </a:t>
            </a:r>
            <a:r>
              <a:rPr lang="en-US" kern="0" dirty="0">
                <a:solidFill>
                  <a:schemeClr val="accent2"/>
                </a:solidFill>
                <a:latin typeface="Comic Sans MS"/>
              </a:rPr>
              <a:t>for </a:t>
            </a:r>
            <a:r>
              <a:rPr lang="en-US" kern="0" dirty="0" smtClean="0">
                <a:solidFill>
                  <a:schemeClr val="accent2"/>
                </a:solidFill>
                <a:latin typeface="Comic Sans MS"/>
              </a:rPr>
              <a:t>electron </a:t>
            </a:r>
            <a:r>
              <a:rPr lang="en-US" kern="0" dirty="0">
                <a:solidFill>
                  <a:schemeClr val="accent2"/>
                </a:solidFill>
                <a:latin typeface="Comic Sans MS"/>
              </a:rPr>
              <a:t>with energy &gt; Z </a:t>
            </a:r>
            <a:r>
              <a:rPr lang="en-US" kern="0" dirty="0" err="1">
                <a:solidFill>
                  <a:schemeClr val="accent2"/>
                </a:solidFill>
                <a:latin typeface="Comic Sans MS"/>
              </a:rPr>
              <a:t>keV</a:t>
            </a:r>
            <a:r>
              <a:rPr lang="en-US" kern="0" dirty="0">
                <a:solidFill>
                  <a:schemeClr val="accent2"/>
                </a:solidFill>
                <a:latin typeface="Comic Sans MS"/>
              </a:rPr>
              <a:t> </a:t>
            </a:r>
            <a:r>
              <a:rPr lang="en-US" kern="0" dirty="0" smtClean="0">
                <a:solidFill>
                  <a:schemeClr val="accent2"/>
                </a:solidFill>
                <a:latin typeface="Comic Sans MS"/>
              </a:rPr>
              <a:t>correction. They introduced </a:t>
            </a:r>
            <a:r>
              <a:rPr lang="en-US" kern="0" dirty="0">
                <a:solidFill>
                  <a:schemeClr val="accent2"/>
                </a:solidFill>
                <a:latin typeface="Comic Sans MS"/>
              </a:rPr>
              <a:t>correction parameter to improve agreement with precise partial wave calculation. This cross section is used in popular PENELOPE code for simulation of multiple Coulomb </a:t>
            </a:r>
            <a:r>
              <a:rPr lang="en-US" kern="0" dirty="0" smtClean="0">
                <a:solidFill>
                  <a:schemeClr val="accent2"/>
                </a:solidFill>
                <a:latin typeface="Comic Sans MS"/>
              </a:rPr>
              <a:t>scattering. We can used this parameter as another way of “practical estimate” of Coulomb correction.</a:t>
            </a:r>
          </a:p>
          <a:p>
            <a:endParaRPr lang="en-US" kern="0" dirty="0">
              <a:solidFill>
                <a:schemeClr val="accent2"/>
              </a:solidFill>
              <a:latin typeface="Comic Sans MS"/>
            </a:endParaRPr>
          </a:p>
          <a:p>
            <a:r>
              <a:rPr lang="en-US" kern="0" dirty="0" smtClean="0">
                <a:solidFill>
                  <a:srgbClr val="FF0066"/>
                </a:solidFill>
                <a:latin typeface="Comic Sans MS"/>
              </a:rPr>
              <a:t>For electron energies less than Z </a:t>
            </a:r>
            <a:r>
              <a:rPr lang="en-US" kern="0" dirty="0" err="1" smtClean="0">
                <a:solidFill>
                  <a:srgbClr val="FF0066"/>
                </a:solidFill>
                <a:latin typeface="Comic Sans MS"/>
              </a:rPr>
              <a:t>keV</a:t>
            </a:r>
            <a:r>
              <a:rPr lang="en-US" kern="0" dirty="0" smtClean="0">
                <a:solidFill>
                  <a:srgbClr val="FF0066"/>
                </a:solidFill>
                <a:latin typeface="Comic Sans MS"/>
              </a:rPr>
              <a:t>, accuracy of correction progressively deteriorates. Correction parameter still yields accurate results  </a:t>
            </a:r>
            <a:r>
              <a:rPr lang="en-US" kern="0" dirty="0">
                <a:solidFill>
                  <a:srgbClr val="FF0066"/>
                </a:solidFill>
                <a:latin typeface="Comic Sans MS"/>
              </a:rPr>
              <a:t>i</a:t>
            </a:r>
            <a:r>
              <a:rPr lang="en-US" kern="0" dirty="0" smtClean="0">
                <a:solidFill>
                  <a:srgbClr val="FF0066"/>
                </a:solidFill>
                <a:latin typeface="Comic Sans MS"/>
              </a:rPr>
              <a:t>f kinetic energy </a:t>
            </a:r>
            <a:r>
              <a:rPr lang="en-US" kern="0" dirty="0" err="1" smtClean="0">
                <a:solidFill>
                  <a:srgbClr val="FF0066"/>
                </a:solidFill>
                <a:latin typeface="Comic Sans MS"/>
              </a:rPr>
              <a:t>E</a:t>
            </a:r>
            <a:r>
              <a:rPr lang="en-US" kern="0" baseline="-25000" dirty="0" err="1" smtClean="0">
                <a:solidFill>
                  <a:srgbClr val="FF0066"/>
                </a:solidFill>
                <a:latin typeface="Comic Sans MS"/>
              </a:rPr>
              <a:t>c</a:t>
            </a:r>
            <a:r>
              <a:rPr lang="en-US" kern="0" dirty="0" smtClean="0">
                <a:solidFill>
                  <a:srgbClr val="FF0066"/>
                </a:solidFill>
                <a:latin typeface="Comic Sans MS"/>
              </a:rPr>
              <a:t>=0.25Z </a:t>
            </a:r>
            <a:r>
              <a:rPr lang="en-US" kern="0" dirty="0" err="1" smtClean="0">
                <a:solidFill>
                  <a:srgbClr val="FF0066"/>
                </a:solidFill>
                <a:latin typeface="Comic Sans MS"/>
              </a:rPr>
              <a:t>keV</a:t>
            </a:r>
            <a:r>
              <a:rPr lang="en-US" kern="0" dirty="0" smtClean="0">
                <a:solidFill>
                  <a:srgbClr val="FF0066"/>
                </a:solidFill>
                <a:latin typeface="Comic Sans MS"/>
              </a:rPr>
              <a:t> is used, when E &lt; </a:t>
            </a:r>
            <a:r>
              <a:rPr lang="en-US" kern="0" dirty="0" err="1" smtClean="0">
                <a:solidFill>
                  <a:srgbClr val="FF0066"/>
                </a:solidFill>
                <a:latin typeface="Comic Sans MS"/>
              </a:rPr>
              <a:t>E</a:t>
            </a:r>
            <a:r>
              <a:rPr lang="en-US" kern="0" baseline="-25000" dirty="0" err="1" smtClean="0">
                <a:solidFill>
                  <a:srgbClr val="FF0066"/>
                </a:solidFill>
                <a:latin typeface="Comic Sans MS"/>
              </a:rPr>
              <a:t>c</a:t>
            </a:r>
            <a:endParaRPr lang="en-US" kern="0" baseline="-25000" dirty="0" smtClean="0">
              <a:solidFill>
                <a:srgbClr val="FF0066"/>
              </a:solidFill>
              <a:latin typeface="Comic Sans MS"/>
            </a:endParaRPr>
          </a:p>
          <a:p>
            <a:endParaRPr lang="en-US" sz="2800" kern="0" dirty="0">
              <a:solidFill>
                <a:srgbClr val="CC0000"/>
              </a:solidFill>
              <a:latin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75855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3"/>
          <p:cNvSpPr txBox="1">
            <a:spLocks noGrp="1"/>
          </p:cNvSpPr>
          <p:nvPr/>
        </p:nvSpPr>
        <p:spPr bwMode="auto">
          <a:xfrm>
            <a:off x="6858000" y="6477000"/>
            <a:ext cx="190500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F5D355EC-FB06-421E-A42E-7995730A0AD4}" type="slidenum">
              <a:rPr lang="en-US" sz="1000">
                <a:latin typeface="Arial" charset="0"/>
              </a:rPr>
              <a:pPr algn="r"/>
              <a:t>12</a:t>
            </a:fld>
            <a:endParaRPr lang="en-US" sz="1400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686800" cy="1143000"/>
          </a:xfrm>
        </p:spPr>
        <p:txBody>
          <a:bodyPr/>
          <a:lstStyle/>
          <a:p>
            <a:pPr marL="227013" lvl="0" indent="-227013">
              <a:spcBef>
                <a:spcPct val="60000"/>
              </a:spcBef>
              <a:tabLst>
                <a:tab pos="5886450" algn="l"/>
              </a:tabLst>
            </a:pPr>
            <a:r>
              <a:rPr lang="en-US" sz="2800" dirty="0" smtClean="0">
                <a:solidFill>
                  <a:srgbClr val="CC0000"/>
                </a:solidFill>
              </a:rPr>
              <a:t>Correction to Born approximation: </a:t>
            </a:r>
            <a:br>
              <a:rPr lang="en-US" sz="2800" dirty="0" smtClean="0">
                <a:solidFill>
                  <a:srgbClr val="CC0000"/>
                </a:solidFill>
              </a:rPr>
            </a:br>
            <a:r>
              <a:rPr lang="en-US" sz="2800" dirty="0" err="1" smtClean="0">
                <a:solidFill>
                  <a:srgbClr val="CC0000"/>
                </a:solidFill>
              </a:rPr>
              <a:t>ultrarelativistic</a:t>
            </a:r>
            <a:r>
              <a:rPr lang="en-US" sz="2800" dirty="0" smtClean="0">
                <a:solidFill>
                  <a:srgbClr val="CC0000"/>
                </a:solidFill>
              </a:rPr>
              <a:t> case</a:t>
            </a:r>
            <a:r>
              <a:rPr lang="en-US" sz="2800" dirty="0">
                <a:solidFill>
                  <a:srgbClr val="0000FF"/>
                </a:solidFill>
              </a:rPr>
              <a:t/>
            </a:r>
            <a:br>
              <a:rPr lang="en-US" sz="2800" dirty="0">
                <a:solidFill>
                  <a:srgbClr val="0000FF"/>
                </a:solidFill>
              </a:rPr>
            </a:br>
            <a:endParaRPr lang="en-US" b="1" dirty="0" smtClean="0">
              <a:solidFill>
                <a:srgbClr val="CC0000"/>
              </a:solidFill>
            </a:endParaRP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429000" y="2743200"/>
            <a:ext cx="2286000" cy="1066800"/>
          </a:xfrm>
        </p:spPr>
        <p:txBody>
          <a:bodyPr/>
          <a:lstStyle/>
          <a:p>
            <a:pPr marL="0" indent="0">
              <a:spcBef>
                <a:spcPct val="60000"/>
              </a:spcBef>
              <a:tabLst>
                <a:tab pos="5886450" algn="l"/>
              </a:tabLst>
            </a:pPr>
            <a:endParaRPr lang="en-US" sz="2800" dirty="0" smtClean="0">
              <a:solidFill>
                <a:srgbClr val="0000FF"/>
              </a:solidFill>
            </a:endParaRPr>
          </a:p>
          <a:p>
            <a:pPr marL="0" indent="0">
              <a:spcBef>
                <a:spcPct val="60000"/>
              </a:spcBef>
              <a:tabLst>
                <a:tab pos="5886450" algn="l"/>
              </a:tabLst>
            </a:pPr>
            <a:r>
              <a:rPr lang="en-US" sz="2800" dirty="0" smtClean="0">
                <a:solidFill>
                  <a:srgbClr val="0000FF"/>
                </a:solidFill>
              </a:rPr>
              <a:t>  </a:t>
            </a:r>
          </a:p>
          <a:p>
            <a:pPr marL="0" indent="0">
              <a:spcBef>
                <a:spcPct val="60000"/>
              </a:spcBef>
              <a:tabLst>
                <a:tab pos="5886450" algn="l"/>
              </a:tabLst>
            </a:pPr>
            <a:r>
              <a:rPr lang="en-US" sz="2800" dirty="0" smtClean="0">
                <a:solidFill>
                  <a:srgbClr val="0000FF"/>
                </a:solidFill>
              </a:rPr>
              <a:t>    </a:t>
            </a:r>
            <a:endParaRPr lang="en-US" sz="2800" baseline="-25000" dirty="0" smtClean="0">
              <a:solidFill>
                <a:srgbClr val="0000FF"/>
              </a:solidFill>
            </a:endParaRPr>
          </a:p>
          <a:p>
            <a:pPr marL="0" indent="0">
              <a:spcBef>
                <a:spcPct val="60000"/>
              </a:spcBef>
              <a:tabLst>
                <a:tab pos="5886450" algn="l"/>
              </a:tabLst>
            </a:pPr>
            <a:r>
              <a:rPr lang="en-US" sz="2800" baseline="-25000" dirty="0" smtClean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endParaRPr lang="en-US" sz="2800" baseline="-25000" dirty="0" smtClean="0">
              <a:solidFill>
                <a:srgbClr val="0000FF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5th HPT Workshop  -  S.I. Striganov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304203"/>
            <a:ext cx="7563906" cy="5172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52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3"/>
          <p:cNvSpPr txBox="1">
            <a:spLocks noGrp="1"/>
          </p:cNvSpPr>
          <p:nvPr/>
        </p:nvSpPr>
        <p:spPr bwMode="auto">
          <a:xfrm>
            <a:off x="6858000" y="6477000"/>
            <a:ext cx="190500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F5D355EC-FB06-421E-A42E-7995730A0AD4}" type="slidenum">
              <a:rPr lang="en-US" sz="1000">
                <a:latin typeface="Arial" charset="0"/>
              </a:rPr>
              <a:pPr algn="r"/>
              <a:t>13</a:t>
            </a:fld>
            <a:endParaRPr lang="en-US" sz="1400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686800" cy="1143000"/>
          </a:xfrm>
        </p:spPr>
        <p:txBody>
          <a:bodyPr/>
          <a:lstStyle/>
          <a:p>
            <a:pPr marL="227013" lvl="0" indent="-227013">
              <a:spcBef>
                <a:spcPct val="60000"/>
              </a:spcBef>
              <a:tabLst>
                <a:tab pos="5886450" algn="l"/>
              </a:tabLst>
            </a:pPr>
            <a:r>
              <a:rPr lang="en-US" sz="2800" dirty="0" smtClean="0">
                <a:solidFill>
                  <a:srgbClr val="CC0000"/>
                </a:solidFill>
              </a:rPr>
              <a:t>Correction to Born approximation: </a:t>
            </a:r>
            <a:br>
              <a:rPr lang="en-US" sz="2800" dirty="0" smtClean="0">
                <a:solidFill>
                  <a:srgbClr val="CC0000"/>
                </a:solidFill>
              </a:rPr>
            </a:br>
            <a:r>
              <a:rPr lang="en-US" sz="2800" dirty="0" smtClean="0">
                <a:solidFill>
                  <a:srgbClr val="CC0000"/>
                </a:solidFill>
              </a:rPr>
              <a:t>energy dependence</a:t>
            </a:r>
            <a:r>
              <a:rPr lang="en-US" sz="2800" dirty="0">
                <a:solidFill>
                  <a:srgbClr val="0000FF"/>
                </a:solidFill>
              </a:rPr>
              <a:t/>
            </a:r>
            <a:br>
              <a:rPr lang="en-US" sz="2800" dirty="0">
                <a:solidFill>
                  <a:srgbClr val="0000FF"/>
                </a:solidFill>
              </a:rPr>
            </a:br>
            <a:endParaRPr lang="en-US" b="1" dirty="0" smtClean="0">
              <a:solidFill>
                <a:srgbClr val="CC0000"/>
              </a:solidFill>
            </a:endParaRP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429000" y="2743200"/>
            <a:ext cx="2286000" cy="1066800"/>
          </a:xfrm>
        </p:spPr>
        <p:txBody>
          <a:bodyPr/>
          <a:lstStyle/>
          <a:p>
            <a:pPr marL="0" indent="0">
              <a:spcBef>
                <a:spcPct val="60000"/>
              </a:spcBef>
              <a:tabLst>
                <a:tab pos="5886450" algn="l"/>
              </a:tabLst>
            </a:pPr>
            <a:endParaRPr lang="en-US" sz="2800" dirty="0" smtClean="0">
              <a:solidFill>
                <a:srgbClr val="0000FF"/>
              </a:solidFill>
            </a:endParaRPr>
          </a:p>
          <a:p>
            <a:pPr marL="0" indent="0">
              <a:spcBef>
                <a:spcPct val="60000"/>
              </a:spcBef>
              <a:tabLst>
                <a:tab pos="5886450" algn="l"/>
              </a:tabLst>
            </a:pPr>
            <a:r>
              <a:rPr lang="en-US" sz="2800" dirty="0" smtClean="0">
                <a:solidFill>
                  <a:srgbClr val="0000FF"/>
                </a:solidFill>
              </a:rPr>
              <a:t>  </a:t>
            </a:r>
          </a:p>
          <a:p>
            <a:pPr marL="0" indent="0">
              <a:spcBef>
                <a:spcPct val="60000"/>
              </a:spcBef>
              <a:tabLst>
                <a:tab pos="5886450" algn="l"/>
              </a:tabLst>
            </a:pPr>
            <a:r>
              <a:rPr lang="en-US" sz="2800" dirty="0" smtClean="0">
                <a:solidFill>
                  <a:srgbClr val="0000FF"/>
                </a:solidFill>
              </a:rPr>
              <a:t>    </a:t>
            </a:r>
            <a:endParaRPr lang="en-US" sz="2800" baseline="-25000" dirty="0" smtClean="0">
              <a:solidFill>
                <a:srgbClr val="0000FF"/>
              </a:solidFill>
            </a:endParaRPr>
          </a:p>
          <a:p>
            <a:pPr marL="0" indent="0">
              <a:spcBef>
                <a:spcPct val="60000"/>
              </a:spcBef>
              <a:tabLst>
                <a:tab pos="5886450" algn="l"/>
              </a:tabLst>
            </a:pPr>
            <a:r>
              <a:rPr lang="en-US" sz="2800" baseline="-25000" dirty="0" smtClean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endParaRPr lang="en-US" sz="2800" baseline="-25000" dirty="0" smtClean="0">
              <a:solidFill>
                <a:srgbClr val="0000FF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5th HPT Workshop  -  S.I. Striganov</a:t>
            </a:r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35" y="1143000"/>
            <a:ext cx="7535327" cy="5029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9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381000"/>
            <a:ext cx="8229600" cy="457200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Correction to Born approximation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" y="1656936"/>
            <a:ext cx="8839200" cy="3753264"/>
          </a:xfrm>
        </p:spPr>
        <p:txBody>
          <a:bodyPr/>
          <a:lstStyle/>
          <a:p>
            <a:r>
              <a:rPr lang="en-US" dirty="0" smtClean="0"/>
              <a:t>   </a:t>
            </a:r>
            <a:r>
              <a:rPr lang="en-US" sz="2400" dirty="0" smtClean="0">
                <a:solidFill>
                  <a:schemeClr val="accent2"/>
                </a:solidFill>
              </a:rPr>
              <a:t>Recently, Salvat presented computer code for calculation Coulomb elastic scattering of protons with energies 10 keV-10 </a:t>
            </a:r>
            <a:r>
              <a:rPr lang="en-US" sz="2400" dirty="0" err="1" smtClean="0">
                <a:solidFill>
                  <a:schemeClr val="accent2"/>
                </a:solidFill>
              </a:rPr>
              <a:t>GeV</a:t>
            </a:r>
            <a:r>
              <a:rPr lang="en-US" sz="2400" dirty="0" smtClean="0">
                <a:solidFill>
                  <a:schemeClr val="accent2"/>
                </a:solidFill>
              </a:rPr>
              <a:t>. Elastic collisions are described in terms of numerical differential cross sections, calculated from </a:t>
            </a:r>
            <a:r>
              <a:rPr lang="en-US" sz="2400" dirty="0" err="1" smtClean="0">
                <a:solidFill>
                  <a:schemeClr val="accent2"/>
                </a:solidFill>
              </a:rPr>
              <a:t>eikonal</a:t>
            </a:r>
            <a:r>
              <a:rPr lang="en-US" sz="2400" dirty="0" smtClean="0">
                <a:solidFill>
                  <a:schemeClr val="accent2"/>
                </a:solidFill>
              </a:rPr>
              <a:t> approximation with Dirac-</a:t>
            </a:r>
            <a:r>
              <a:rPr lang="en-US" sz="2400" dirty="0" err="1" smtClean="0">
                <a:solidFill>
                  <a:schemeClr val="accent2"/>
                </a:solidFill>
              </a:rPr>
              <a:t>Hartree</a:t>
            </a:r>
            <a:r>
              <a:rPr lang="en-US" sz="2400" dirty="0" smtClean="0">
                <a:solidFill>
                  <a:schemeClr val="accent2"/>
                </a:solidFill>
              </a:rPr>
              <a:t>-</a:t>
            </a:r>
            <a:r>
              <a:rPr lang="en-US" sz="2400" dirty="0" err="1" smtClean="0">
                <a:solidFill>
                  <a:schemeClr val="accent2"/>
                </a:solidFill>
              </a:rPr>
              <a:t>Fock</a:t>
            </a:r>
            <a:r>
              <a:rPr lang="en-US" sz="2400" dirty="0" smtClean="0">
                <a:solidFill>
                  <a:schemeClr val="accent2"/>
                </a:solidFill>
              </a:rPr>
              <a:t>-Slater </a:t>
            </a:r>
            <a:r>
              <a:rPr lang="en-US" sz="2400" dirty="0">
                <a:solidFill>
                  <a:schemeClr val="accent2"/>
                </a:solidFill>
              </a:rPr>
              <a:t>atomic potential (NIM B316 (2013) 144-159</a:t>
            </a:r>
            <a:r>
              <a:rPr lang="en-US" sz="2400" dirty="0" smtClean="0">
                <a:solidFill>
                  <a:schemeClr val="accent2"/>
                </a:solidFill>
              </a:rPr>
              <a:t>). </a:t>
            </a:r>
          </a:p>
          <a:p>
            <a:r>
              <a:rPr lang="en-US" sz="2400" dirty="0">
                <a:solidFill>
                  <a:schemeClr val="accent2"/>
                </a:solidFill>
              </a:rPr>
              <a:t> 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</a:p>
          <a:p>
            <a:r>
              <a:rPr lang="en-US" sz="2400" dirty="0">
                <a:solidFill>
                  <a:schemeClr val="accent2"/>
                </a:solidFill>
              </a:rPr>
              <a:t> </a:t>
            </a:r>
            <a:r>
              <a:rPr lang="en-US" sz="2400" dirty="0" smtClean="0">
                <a:solidFill>
                  <a:schemeClr val="accent2"/>
                </a:solidFill>
              </a:rPr>
              <a:t>  So, we’ll obtain soon tool to check energy dependence of screening based on rigorous calculation. </a:t>
            </a:r>
          </a:p>
          <a:p>
            <a:endParaRPr lang="en-US" sz="2400" dirty="0">
              <a:solidFill>
                <a:schemeClr val="accent2"/>
              </a:solidFill>
            </a:endParaRPr>
          </a:p>
          <a:p>
            <a:r>
              <a:rPr lang="en-US" sz="2400" dirty="0" smtClean="0">
                <a:solidFill>
                  <a:schemeClr val="accent2"/>
                </a:solidFill>
              </a:rPr>
              <a:t>   </a:t>
            </a:r>
          </a:p>
        </p:txBody>
      </p:sp>
      <p:sp>
        <p:nvSpPr>
          <p:cNvPr id="36869" name="Rectangle 4"/>
          <p:cNvSpPr>
            <a:spLocks noChangeArrowheads="1"/>
          </p:cNvSpPr>
          <p:nvPr/>
        </p:nvSpPr>
        <p:spPr bwMode="auto">
          <a:xfrm>
            <a:off x="152400" y="990600"/>
            <a:ext cx="8763000" cy="1332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70000"/>
              </a:spcBef>
            </a:pPr>
            <a:endParaRPr lang="en-US" sz="1600" dirty="0">
              <a:solidFill>
                <a:schemeClr val="accent2"/>
              </a:solidFill>
              <a:latin typeface="Comic Sans MS" pitchFamily="66" charset="0"/>
            </a:endParaRPr>
          </a:p>
          <a:p>
            <a:pPr algn="just">
              <a:spcBef>
                <a:spcPct val="70000"/>
              </a:spcBef>
            </a:pPr>
            <a:endParaRPr lang="en-US" sz="1800" dirty="0">
              <a:solidFill>
                <a:schemeClr val="accent2"/>
              </a:solidFill>
              <a:latin typeface="Comic Sans MS" pitchFamily="66" charset="0"/>
            </a:endParaRPr>
          </a:p>
          <a:p>
            <a:pPr algn="just">
              <a:spcBef>
                <a:spcPct val="70000"/>
              </a:spcBef>
            </a:pPr>
            <a:endParaRPr lang="en-US" sz="2000" dirty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5th HPT Workshop  -  S.I. Striganov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519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3"/>
          <p:cNvSpPr txBox="1">
            <a:spLocks noGrp="1"/>
          </p:cNvSpPr>
          <p:nvPr/>
        </p:nvSpPr>
        <p:spPr bwMode="auto">
          <a:xfrm>
            <a:off x="6858000" y="6477000"/>
            <a:ext cx="190500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F5D355EC-FB06-421E-A42E-7995730A0AD4}" type="slidenum">
              <a:rPr lang="en-US" sz="1000">
                <a:latin typeface="Arial" charset="0"/>
              </a:rPr>
              <a:pPr algn="r"/>
              <a:t>15</a:t>
            </a:fld>
            <a:endParaRPr lang="en-US" sz="1400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686800" cy="1143000"/>
          </a:xfrm>
        </p:spPr>
        <p:txBody>
          <a:bodyPr/>
          <a:lstStyle/>
          <a:p>
            <a:pPr marL="227013" lvl="0" indent="-227013">
              <a:spcBef>
                <a:spcPct val="60000"/>
              </a:spcBef>
              <a:tabLst>
                <a:tab pos="5886450" algn="l"/>
              </a:tabLst>
            </a:pPr>
            <a:r>
              <a:rPr lang="en-US" sz="2800" dirty="0" smtClean="0">
                <a:solidFill>
                  <a:srgbClr val="CC0000"/>
                </a:solidFill>
              </a:rPr>
              <a:t>Screening parameters: </a:t>
            </a:r>
            <a:br>
              <a:rPr lang="en-US" sz="2800" dirty="0" smtClean="0">
                <a:solidFill>
                  <a:srgbClr val="CC0000"/>
                </a:solidFill>
              </a:rPr>
            </a:br>
            <a:r>
              <a:rPr lang="en-US" sz="2800" dirty="0" err="1" smtClean="0">
                <a:solidFill>
                  <a:srgbClr val="CC0000"/>
                </a:solidFill>
              </a:rPr>
              <a:t>ultrarelativistic</a:t>
            </a:r>
            <a:r>
              <a:rPr lang="en-US" sz="2800" dirty="0" smtClean="0">
                <a:solidFill>
                  <a:srgbClr val="CC0000"/>
                </a:solidFill>
              </a:rPr>
              <a:t> case</a:t>
            </a:r>
            <a:r>
              <a:rPr lang="en-US" sz="2800" dirty="0">
                <a:solidFill>
                  <a:srgbClr val="0000FF"/>
                </a:solidFill>
              </a:rPr>
              <a:t/>
            </a:r>
            <a:br>
              <a:rPr lang="en-US" sz="2800" dirty="0">
                <a:solidFill>
                  <a:srgbClr val="0000FF"/>
                </a:solidFill>
              </a:rPr>
            </a:br>
            <a:endParaRPr lang="en-US" b="1" dirty="0" smtClean="0">
              <a:solidFill>
                <a:srgbClr val="CC0000"/>
              </a:solidFill>
            </a:endParaRP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429000" y="2743200"/>
            <a:ext cx="2286000" cy="1066800"/>
          </a:xfrm>
        </p:spPr>
        <p:txBody>
          <a:bodyPr/>
          <a:lstStyle/>
          <a:p>
            <a:pPr marL="0" indent="0">
              <a:spcBef>
                <a:spcPct val="60000"/>
              </a:spcBef>
              <a:tabLst>
                <a:tab pos="5886450" algn="l"/>
              </a:tabLst>
            </a:pPr>
            <a:endParaRPr lang="en-US" sz="2800" dirty="0" smtClean="0">
              <a:solidFill>
                <a:srgbClr val="0000FF"/>
              </a:solidFill>
            </a:endParaRPr>
          </a:p>
          <a:p>
            <a:pPr marL="0" indent="0">
              <a:spcBef>
                <a:spcPct val="60000"/>
              </a:spcBef>
              <a:tabLst>
                <a:tab pos="5886450" algn="l"/>
              </a:tabLst>
            </a:pPr>
            <a:r>
              <a:rPr lang="en-US" sz="2800" dirty="0" smtClean="0">
                <a:solidFill>
                  <a:srgbClr val="0000FF"/>
                </a:solidFill>
              </a:rPr>
              <a:t>  </a:t>
            </a:r>
          </a:p>
          <a:p>
            <a:pPr marL="0" indent="0">
              <a:spcBef>
                <a:spcPct val="60000"/>
              </a:spcBef>
              <a:tabLst>
                <a:tab pos="5886450" algn="l"/>
              </a:tabLst>
            </a:pPr>
            <a:r>
              <a:rPr lang="en-US" sz="2800" dirty="0" smtClean="0">
                <a:solidFill>
                  <a:srgbClr val="0000FF"/>
                </a:solidFill>
              </a:rPr>
              <a:t>    </a:t>
            </a:r>
            <a:endParaRPr lang="en-US" sz="2800" baseline="-25000" dirty="0" smtClean="0">
              <a:solidFill>
                <a:srgbClr val="0000FF"/>
              </a:solidFill>
            </a:endParaRPr>
          </a:p>
          <a:p>
            <a:pPr marL="0" indent="0">
              <a:spcBef>
                <a:spcPct val="60000"/>
              </a:spcBef>
              <a:tabLst>
                <a:tab pos="5886450" algn="l"/>
              </a:tabLst>
            </a:pPr>
            <a:r>
              <a:rPr lang="en-US" sz="2800" baseline="-25000" dirty="0" smtClean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endParaRPr lang="en-US" sz="2800" baseline="-25000" dirty="0" smtClean="0">
              <a:solidFill>
                <a:srgbClr val="0000FF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5th HPT Workshop  -  S.I. Striganov</a:t>
            </a:r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810" y="1219200"/>
            <a:ext cx="7554380" cy="5106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75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381000"/>
            <a:ext cx="8229600" cy="457200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Comparison with other calculation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839200" cy="4648200"/>
          </a:xfrm>
        </p:spPr>
        <p:txBody>
          <a:bodyPr/>
          <a:lstStyle/>
          <a:p>
            <a:r>
              <a:rPr lang="en-US" dirty="0" smtClean="0"/>
              <a:t>  </a:t>
            </a:r>
          </a:p>
        </p:txBody>
      </p:sp>
      <p:sp>
        <p:nvSpPr>
          <p:cNvPr id="36869" name="Rectangle 4"/>
          <p:cNvSpPr>
            <a:spLocks noChangeArrowheads="1"/>
          </p:cNvSpPr>
          <p:nvPr/>
        </p:nvSpPr>
        <p:spPr bwMode="auto">
          <a:xfrm>
            <a:off x="409575" y="1219200"/>
            <a:ext cx="8763000" cy="863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70000"/>
              </a:spcBef>
            </a:pPr>
            <a:r>
              <a:rPr lang="en-US" sz="1800" dirty="0">
                <a:solidFill>
                  <a:schemeClr val="accent2"/>
                </a:solidFill>
                <a:latin typeface="Comic Sans MS" pitchFamily="66" charset="0"/>
              </a:rPr>
              <a:t>We </a:t>
            </a:r>
            <a:r>
              <a:rPr lang="en-US" sz="1800" dirty="0" smtClean="0">
                <a:solidFill>
                  <a:schemeClr val="accent2"/>
                </a:solidFill>
                <a:latin typeface="Comic Sans MS" pitchFamily="66" charset="0"/>
              </a:rPr>
              <a:t>are going to compare calculation Non-Ionizing Energy-Loss (NIEL) and </a:t>
            </a:r>
            <a:r>
              <a:rPr lang="en-US" sz="1800" dirty="0" err="1" smtClean="0">
                <a:solidFill>
                  <a:schemeClr val="accent2"/>
                </a:solidFill>
                <a:latin typeface="Comic Sans MS" pitchFamily="66" charset="0"/>
              </a:rPr>
              <a:t>dpa</a:t>
            </a:r>
            <a:r>
              <a:rPr lang="en-US" sz="1800" dirty="0">
                <a:solidFill>
                  <a:schemeClr val="accent2"/>
                </a:solidFill>
                <a:latin typeface="Comic Sans MS" pitchFamily="66" charset="0"/>
              </a:rPr>
              <a:t> </a:t>
            </a:r>
            <a:r>
              <a:rPr lang="en-US" sz="1800" dirty="0" smtClean="0">
                <a:solidFill>
                  <a:schemeClr val="accent2"/>
                </a:solidFill>
                <a:latin typeface="Comic Sans MS" pitchFamily="66" charset="0"/>
              </a:rPr>
              <a:t>using: </a:t>
            </a:r>
          </a:p>
          <a:p>
            <a:pPr marL="285750" indent="-285750" algn="just">
              <a:spcBef>
                <a:spcPct val="7000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accent2"/>
                </a:solidFill>
                <a:latin typeface="Comic Sans MS" pitchFamily="66" charset="0"/>
              </a:rPr>
              <a:t>classical approach: NASA team – Jun et al  and </a:t>
            </a:r>
            <a:r>
              <a:rPr lang="en-US" sz="1800" dirty="0" smtClean="0">
                <a:solidFill>
                  <a:schemeClr val="accent2"/>
                </a:solidFill>
                <a:latin typeface="Comic Sans MS" pitchFamily="66" charset="0"/>
              </a:rPr>
              <a:t>IOTA code </a:t>
            </a:r>
            <a:r>
              <a:rPr lang="en-US" sz="1800" dirty="0" smtClean="0">
                <a:solidFill>
                  <a:schemeClr val="accent2"/>
                </a:solidFill>
                <a:latin typeface="Comic Sans MS" pitchFamily="66" charset="0"/>
              </a:rPr>
              <a:t>– </a:t>
            </a:r>
            <a:r>
              <a:rPr lang="en-US" sz="1800" dirty="0" err="1" smtClean="0">
                <a:solidFill>
                  <a:schemeClr val="accent2"/>
                </a:solidFill>
                <a:latin typeface="Comic Sans MS" pitchFamily="66" charset="0"/>
              </a:rPr>
              <a:t>Konobeyev</a:t>
            </a:r>
            <a:r>
              <a:rPr lang="en-US" sz="1800" dirty="0" smtClean="0">
                <a:solidFill>
                  <a:schemeClr val="accent2"/>
                </a:solidFill>
                <a:latin typeface="Comic Sans MS" pitchFamily="66" charset="0"/>
              </a:rPr>
              <a:t> et al</a:t>
            </a:r>
          </a:p>
          <a:p>
            <a:pPr marL="285750" indent="-285750" algn="just">
              <a:spcBef>
                <a:spcPct val="7000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accent2"/>
                </a:solidFill>
                <a:latin typeface="Comic Sans MS" pitchFamily="66" charset="0"/>
              </a:rPr>
              <a:t>quantum-mechanics Tomas-Fermi-Moliere approach  - G4 team – </a:t>
            </a:r>
            <a:r>
              <a:rPr lang="en-US" sz="1800" dirty="0" err="1" smtClean="0">
                <a:solidFill>
                  <a:schemeClr val="accent2"/>
                </a:solidFill>
                <a:latin typeface="Comic Sans MS" pitchFamily="66" charset="0"/>
              </a:rPr>
              <a:t>Boschini</a:t>
            </a:r>
            <a:r>
              <a:rPr lang="en-US" sz="1800" dirty="0" smtClean="0">
                <a:solidFill>
                  <a:schemeClr val="accent2"/>
                </a:solidFill>
                <a:latin typeface="Comic Sans MS" pitchFamily="66" charset="0"/>
              </a:rPr>
              <a:t> et al</a:t>
            </a:r>
          </a:p>
          <a:p>
            <a:pPr algn="just">
              <a:spcBef>
                <a:spcPct val="70000"/>
              </a:spcBef>
            </a:pPr>
            <a:r>
              <a:rPr lang="en-US" sz="1800" dirty="0" smtClean="0">
                <a:solidFill>
                  <a:schemeClr val="accent2"/>
                </a:solidFill>
                <a:latin typeface="Comic Sans MS" pitchFamily="66" charset="0"/>
              </a:rPr>
              <a:t>With our quantum-mechanics calculation:</a:t>
            </a:r>
          </a:p>
          <a:p>
            <a:pPr marL="285750" indent="-285750" algn="just">
              <a:spcBef>
                <a:spcPct val="7000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accent2"/>
                </a:solidFill>
                <a:latin typeface="Comic Sans MS" pitchFamily="66" charset="0"/>
              </a:rPr>
              <a:t>Tomas-Fermi-Moliere-Mott + nuclear screening  - </a:t>
            </a:r>
            <a:r>
              <a:rPr lang="en-US" sz="1800" dirty="0" smtClean="0">
                <a:solidFill>
                  <a:srgbClr val="FF0000"/>
                </a:solidFill>
                <a:latin typeface="Comic Sans MS" pitchFamily="66" charset="0"/>
              </a:rPr>
              <a:t>TFM</a:t>
            </a:r>
            <a:r>
              <a:rPr lang="en-US" sz="1800" dirty="0" smtClean="0">
                <a:solidFill>
                  <a:schemeClr val="accent2"/>
                </a:solidFill>
                <a:latin typeface="Comic Sans MS" pitchFamily="66" charset="0"/>
              </a:rPr>
              <a:t>: Moliere screening parameter</a:t>
            </a:r>
          </a:p>
          <a:p>
            <a:pPr marL="285750" indent="-285750" algn="just">
              <a:spcBef>
                <a:spcPct val="70000"/>
              </a:spcBef>
              <a:buFont typeface="Arial" panose="020B0604020202020204" pitchFamily="34" charset="0"/>
              <a:buChar char="•"/>
            </a:pPr>
            <a:r>
              <a:rPr lang="en-US" sz="1800" dirty="0" err="1" smtClean="0">
                <a:solidFill>
                  <a:schemeClr val="accent2"/>
                </a:solidFill>
                <a:latin typeface="Comic Sans MS" pitchFamily="66" charset="0"/>
              </a:rPr>
              <a:t>Hartree</a:t>
            </a:r>
            <a:r>
              <a:rPr lang="en-US" sz="1800" dirty="0" smtClean="0">
                <a:solidFill>
                  <a:schemeClr val="accent2"/>
                </a:solidFill>
                <a:latin typeface="Comic Sans MS" pitchFamily="66" charset="0"/>
              </a:rPr>
              <a:t>-</a:t>
            </a:r>
            <a:r>
              <a:rPr lang="en-US" sz="1800" dirty="0" err="1" smtClean="0">
                <a:solidFill>
                  <a:schemeClr val="accent2"/>
                </a:solidFill>
                <a:latin typeface="Comic Sans MS" pitchFamily="66" charset="0"/>
              </a:rPr>
              <a:t>Fock</a:t>
            </a:r>
            <a:r>
              <a:rPr lang="en-US" sz="1800" dirty="0" smtClean="0">
                <a:solidFill>
                  <a:schemeClr val="accent2"/>
                </a:solidFill>
                <a:latin typeface="Comic Sans MS" pitchFamily="66" charset="0"/>
              </a:rPr>
              <a:t>-Penelope-Mott </a:t>
            </a:r>
            <a:r>
              <a:rPr lang="en-US" sz="1800" dirty="0">
                <a:solidFill>
                  <a:schemeClr val="accent2"/>
                </a:solidFill>
                <a:latin typeface="Comic Sans MS" pitchFamily="66" charset="0"/>
              </a:rPr>
              <a:t>+</a:t>
            </a:r>
            <a:r>
              <a:rPr lang="en-US" sz="1800" dirty="0" smtClean="0">
                <a:solidFill>
                  <a:schemeClr val="accent2"/>
                </a:solidFill>
                <a:latin typeface="Comic Sans MS" pitchFamily="66" charset="0"/>
              </a:rPr>
              <a:t> nuclear screening  - </a:t>
            </a:r>
            <a:r>
              <a:rPr lang="en-US" sz="1800" dirty="0" smtClean="0">
                <a:solidFill>
                  <a:srgbClr val="FF0000"/>
                </a:solidFill>
                <a:latin typeface="Comic Sans MS" pitchFamily="66" charset="0"/>
              </a:rPr>
              <a:t>HFP</a:t>
            </a:r>
            <a:r>
              <a:rPr lang="en-US" sz="1800" dirty="0" smtClean="0">
                <a:solidFill>
                  <a:schemeClr val="accent2"/>
                </a:solidFill>
                <a:latin typeface="Comic Sans MS" pitchFamily="66" charset="0"/>
              </a:rPr>
              <a:t>: </a:t>
            </a:r>
            <a:r>
              <a:rPr lang="en-US" sz="1800" dirty="0" err="1" smtClean="0">
                <a:solidFill>
                  <a:schemeClr val="accent2"/>
                </a:solidFill>
                <a:latin typeface="Comic Sans MS" pitchFamily="66" charset="0"/>
              </a:rPr>
              <a:t>Hartree-Fock</a:t>
            </a:r>
            <a:r>
              <a:rPr lang="en-US" sz="1800" dirty="0" smtClean="0">
                <a:solidFill>
                  <a:schemeClr val="accent2"/>
                </a:solidFill>
                <a:latin typeface="Comic Sans MS" pitchFamily="66" charset="0"/>
              </a:rPr>
              <a:t> screening parameter in Born approximation. </a:t>
            </a:r>
            <a:r>
              <a:rPr lang="en-US" sz="1800" dirty="0" err="1" smtClean="0">
                <a:solidFill>
                  <a:schemeClr val="accent2"/>
                </a:solidFill>
                <a:latin typeface="Comic Sans MS" pitchFamily="66" charset="0"/>
              </a:rPr>
              <a:t>Penelopa</a:t>
            </a:r>
            <a:r>
              <a:rPr lang="en-US" sz="1800" dirty="0" smtClean="0">
                <a:solidFill>
                  <a:schemeClr val="accent2"/>
                </a:solidFill>
                <a:latin typeface="Comic Sans MS" pitchFamily="66" charset="0"/>
              </a:rPr>
              <a:t> “practical correction” at low energies</a:t>
            </a:r>
          </a:p>
          <a:p>
            <a:pPr marL="285750" indent="-285750" algn="just">
              <a:spcBef>
                <a:spcPct val="7000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accent2"/>
                </a:solidFill>
                <a:latin typeface="Comic Sans MS" pitchFamily="66" charset="0"/>
              </a:rPr>
              <a:t> </a:t>
            </a:r>
            <a:r>
              <a:rPr lang="en-US" sz="1800" dirty="0" err="1" smtClean="0">
                <a:solidFill>
                  <a:schemeClr val="accent2"/>
                </a:solidFill>
                <a:latin typeface="Comic Sans MS" pitchFamily="66" charset="0"/>
              </a:rPr>
              <a:t>Hartree</a:t>
            </a:r>
            <a:r>
              <a:rPr lang="en-US" sz="1800" dirty="0" smtClean="0">
                <a:solidFill>
                  <a:schemeClr val="accent2"/>
                </a:solidFill>
                <a:latin typeface="Comic Sans MS" pitchFamily="66" charset="0"/>
              </a:rPr>
              <a:t>-</a:t>
            </a:r>
            <a:r>
              <a:rPr lang="en-US" sz="1800" dirty="0" err="1" smtClean="0">
                <a:solidFill>
                  <a:schemeClr val="accent2"/>
                </a:solidFill>
                <a:latin typeface="Comic Sans MS" pitchFamily="66" charset="0"/>
              </a:rPr>
              <a:t>Fock</a:t>
            </a:r>
            <a:r>
              <a:rPr lang="en-US" sz="1800" dirty="0" smtClean="0">
                <a:solidFill>
                  <a:schemeClr val="accent2"/>
                </a:solidFill>
                <a:latin typeface="Comic Sans MS" pitchFamily="66" charset="0"/>
              </a:rPr>
              <a:t>-Moliere-</a:t>
            </a:r>
            <a:r>
              <a:rPr lang="en-US" sz="1800" dirty="0" err="1" smtClean="0">
                <a:solidFill>
                  <a:schemeClr val="accent2"/>
                </a:solidFill>
                <a:latin typeface="Comic Sans MS" pitchFamily="66" charset="0"/>
              </a:rPr>
              <a:t>Dubna</a:t>
            </a:r>
            <a:r>
              <a:rPr lang="en-US" sz="1800" dirty="0" smtClean="0">
                <a:solidFill>
                  <a:schemeClr val="accent2"/>
                </a:solidFill>
                <a:latin typeface="Comic Sans MS" pitchFamily="66" charset="0"/>
              </a:rPr>
              <a:t>-Mott </a:t>
            </a:r>
            <a:r>
              <a:rPr lang="en-US" sz="1800" dirty="0">
                <a:solidFill>
                  <a:schemeClr val="accent2"/>
                </a:solidFill>
                <a:latin typeface="Comic Sans MS" pitchFamily="66" charset="0"/>
              </a:rPr>
              <a:t>+ nuclear screening  - </a:t>
            </a:r>
            <a:r>
              <a:rPr lang="en-US" sz="1800" dirty="0" smtClean="0">
                <a:solidFill>
                  <a:srgbClr val="FF0000"/>
                </a:solidFill>
                <a:latin typeface="Comic Sans MS" pitchFamily="66" charset="0"/>
              </a:rPr>
              <a:t>HFD</a:t>
            </a:r>
            <a:r>
              <a:rPr lang="en-US" sz="1800" dirty="0" smtClean="0">
                <a:solidFill>
                  <a:schemeClr val="accent2"/>
                </a:solidFill>
                <a:latin typeface="Comic Sans MS" pitchFamily="66" charset="0"/>
              </a:rPr>
              <a:t>: </a:t>
            </a:r>
            <a:r>
              <a:rPr lang="en-US" sz="1800" dirty="0" err="1">
                <a:solidFill>
                  <a:schemeClr val="accent2"/>
                </a:solidFill>
                <a:latin typeface="Comic Sans MS" pitchFamily="66" charset="0"/>
              </a:rPr>
              <a:t>Hartree-Fock</a:t>
            </a:r>
            <a:r>
              <a:rPr lang="en-US" sz="1800" dirty="0">
                <a:solidFill>
                  <a:schemeClr val="accent2"/>
                </a:solidFill>
                <a:latin typeface="Comic Sans MS" pitchFamily="66" charset="0"/>
              </a:rPr>
              <a:t> screening parameter in Born approximation. </a:t>
            </a:r>
            <a:r>
              <a:rPr lang="en-US" sz="1800" dirty="0" err="1" smtClean="0">
                <a:solidFill>
                  <a:schemeClr val="accent2"/>
                </a:solidFill>
                <a:latin typeface="Comic Sans MS" pitchFamily="66" charset="0"/>
              </a:rPr>
              <a:t>Dubna</a:t>
            </a:r>
            <a:r>
              <a:rPr lang="en-US" sz="1800" dirty="0" smtClean="0">
                <a:solidFill>
                  <a:schemeClr val="accent2"/>
                </a:solidFill>
                <a:latin typeface="Comic Sans MS" pitchFamily="66" charset="0"/>
              </a:rPr>
              <a:t> Coulomb correction at </a:t>
            </a:r>
            <a:r>
              <a:rPr lang="en-US" sz="1800" dirty="0" err="1" smtClean="0">
                <a:solidFill>
                  <a:schemeClr val="accent2"/>
                </a:solidFill>
                <a:latin typeface="Comic Sans MS" pitchFamily="66" charset="0"/>
              </a:rPr>
              <a:t>ultrarelativistic</a:t>
            </a:r>
            <a:r>
              <a:rPr lang="en-US" sz="1800" dirty="0" smtClean="0">
                <a:solidFill>
                  <a:schemeClr val="accent2"/>
                </a:solidFill>
                <a:latin typeface="Comic Sans MS" pitchFamily="66" charset="0"/>
              </a:rPr>
              <a:t> energies. Moliere Coulomb correction </a:t>
            </a:r>
            <a:r>
              <a:rPr lang="en-US" sz="1800" dirty="0">
                <a:solidFill>
                  <a:schemeClr val="accent2"/>
                </a:solidFill>
                <a:latin typeface="Comic Sans MS" pitchFamily="66" charset="0"/>
              </a:rPr>
              <a:t>at low energies.</a:t>
            </a:r>
          </a:p>
          <a:p>
            <a:pPr algn="just">
              <a:spcBef>
                <a:spcPct val="70000"/>
              </a:spcBef>
            </a:pPr>
            <a:endParaRPr lang="en-US" sz="1600" dirty="0">
              <a:solidFill>
                <a:schemeClr val="accent2"/>
              </a:solidFill>
              <a:latin typeface="Comic Sans MS" pitchFamily="66" charset="0"/>
            </a:endParaRPr>
          </a:p>
          <a:p>
            <a:pPr algn="just">
              <a:spcBef>
                <a:spcPct val="70000"/>
              </a:spcBef>
            </a:pPr>
            <a:endParaRPr lang="en-US" sz="1600" dirty="0" smtClean="0">
              <a:solidFill>
                <a:schemeClr val="accent2"/>
              </a:solidFill>
              <a:latin typeface="Comic Sans MS" pitchFamily="66" charset="0"/>
            </a:endParaRPr>
          </a:p>
          <a:p>
            <a:pPr algn="just">
              <a:spcBef>
                <a:spcPct val="70000"/>
              </a:spcBef>
            </a:pPr>
            <a:endParaRPr lang="en-US" sz="1600" dirty="0">
              <a:solidFill>
                <a:schemeClr val="accent2"/>
              </a:solidFill>
              <a:latin typeface="Comic Sans MS" pitchFamily="66" charset="0"/>
            </a:endParaRPr>
          </a:p>
          <a:p>
            <a:pPr algn="just">
              <a:spcBef>
                <a:spcPct val="70000"/>
              </a:spcBef>
            </a:pPr>
            <a:endParaRPr lang="en-US" sz="1600" dirty="0" smtClean="0">
              <a:solidFill>
                <a:schemeClr val="accent2"/>
              </a:solidFill>
              <a:latin typeface="Comic Sans MS" pitchFamily="66" charset="0"/>
            </a:endParaRPr>
          </a:p>
          <a:p>
            <a:pPr algn="just">
              <a:spcBef>
                <a:spcPct val="70000"/>
              </a:spcBef>
            </a:pPr>
            <a:endParaRPr lang="en-US" sz="1600" dirty="0">
              <a:solidFill>
                <a:schemeClr val="accent2"/>
              </a:solidFill>
              <a:latin typeface="Comic Sans MS" pitchFamily="66" charset="0"/>
            </a:endParaRPr>
          </a:p>
          <a:p>
            <a:pPr algn="just">
              <a:spcBef>
                <a:spcPct val="70000"/>
              </a:spcBef>
            </a:pPr>
            <a:endParaRPr lang="en-US" sz="1600" dirty="0">
              <a:solidFill>
                <a:schemeClr val="accent2"/>
              </a:solidFill>
              <a:latin typeface="Comic Sans MS" pitchFamily="66" charset="0"/>
            </a:endParaRPr>
          </a:p>
          <a:p>
            <a:pPr algn="just">
              <a:spcBef>
                <a:spcPct val="70000"/>
              </a:spcBef>
            </a:pPr>
            <a:endParaRPr lang="en-US" sz="1800" dirty="0">
              <a:solidFill>
                <a:schemeClr val="accent2"/>
              </a:solidFill>
              <a:latin typeface="Comic Sans MS" pitchFamily="66" charset="0"/>
            </a:endParaRPr>
          </a:p>
          <a:p>
            <a:pPr algn="just">
              <a:spcBef>
                <a:spcPct val="70000"/>
              </a:spcBef>
            </a:pPr>
            <a:endParaRPr lang="en-US" sz="2000" dirty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733800" y="6477000"/>
            <a:ext cx="3048000" cy="2286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5th HPT Workshop  -  S.I. Striganov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Comparison with other </a:t>
            </a:r>
            <a:r>
              <a:rPr lang="en-US" b="1" dirty="0" smtClean="0">
                <a:solidFill>
                  <a:srgbClr val="C00000"/>
                </a:solidFill>
              </a:rPr>
              <a:t>calculation: NIEL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5th HPT Workshop  -  S.I. Striganov</a:t>
            </a:r>
            <a:endParaRPr lang="en-US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88" y="1630230"/>
            <a:ext cx="4114800" cy="4511939"/>
          </a:xfr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9788" y="1623060"/>
            <a:ext cx="4114800" cy="4526279"/>
          </a:xfrm>
        </p:spPr>
      </p:pic>
    </p:spTree>
    <p:extLst>
      <p:ext uri="{BB962C8B-B14F-4D97-AF65-F5344CB8AC3E}">
        <p14:creationId xmlns:p14="http://schemas.microsoft.com/office/powerpoint/2010/main" val="31118811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Comparison with other </a:t>
            </a:r>
            <a:r>
              <a:rPr lang="en-US" b="1" dirty="0" smtClean="0">
                <a:solidFill>
                  <a:srgbClr val="C00000"/>
                </a:solidFill>
              </a:rPr>
              <a:t>calculation: NIEL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5th HPT Workshop  -  S.I. Striganov</a:t>
            </a:r>
            <a:endParaRPr lang="en-US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88" y="1595005"/>
            <a:ext cx="4114800" cy="4582390"/>
          </a:xfrm>
        </p:spPr>
      </p:pic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9788" y="1625803"/>
            <a:ext cx="4114800" cy="4520793"/>
          </a:xfrm>
        </p:spPr>
      </p:pic>
    </p:spTree>
    <p:extLst>
      <p:ext uri="{BB962C8B-B14F-4D97-AF65-F5344CB8AC3E}">
        <p14:creationId xmlns:p14="http://schemas.microsoft.com/office/powerpoint/2010/main" val="23071732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82000" cy="762000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Comparison with other </a:t>
            </a:r>
            <a:r>
              <a:rPr lang="en-US" b="1" dirty="0" smtClean="0">
                <a:solidFill>
                  <a:srgbClr val="C00000"/>
                </a:solidFill>
              </a:rPr>
              <a:t>calculation – </a:t>
            </a:r>
            <a:r>
              <a:rPr lang="en-US" b="1" dirty="0" err="1" smtClean="0">
                <a:solidFill>
                  <a:srgbClr val="C00000"/>
                </a:solidFill>
              </a:rPr>
              <a:t>dpa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5th HPT Workshop  -  S.I. Striganov</a:t>
            </a:r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88" y="1700546"/>
            <a:ext cx="4114800" cy="4371307"/>
          </a:xfrm>
        </p:spPr>
      </p:pic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9788" y="1592254"/>
            <a:ext cx="4114800" cy="4587891"/>
          </a:xfrm>
        </p:spPr>
      </p:pic>
    </p:spTree>
    <p:extLst>
      <p:ext uri="{BB962C8B-B14F-4D97-AF65-F5344CB8AC3E}">
        <p14:creationId xmlns:p14="http://schemas.microsoft.com/office/powerpoint/2010/main" val="29437097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3"/>
          <p:cNvSpPr txBox="1">
            <a:spLocks noGrp="1"/>
          </p:cNvSpPr>
          <p:nvPr/>
        </p:nvSpPr>
        <p:spPr bwMode="auto">
          <a:xfrm>
            <a:off x="6858000" y="6477000"/>
            <a:ext cx="190500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79B1C520-A59E-4503-98C6-88F7F44F7E27}" type="slidenum">
              <a:rPr lang="en-US" sz="1000">
                <a:latin typeface="Arial" charset="0"/>
              </a:rPr>
              <a:pPr algn="r"/>
              <a:t>2</a:t>
            </a:fld>
            <a:endParaRPr lang="en-US" sz="140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b="1" smtClean="0">
                <a:solidFill>
                  <a:srgbClr val="CC0000"/>
                </a:solidFill>
              </a:rPr>
              <a:t>OUTLINE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47800"/>
            <a:ext cx="8077200" cy="4724400"/>
          </a:xfrm>
        </p:spPr>
        <p:txBody>
          <a:bodyPr/>
          <a:lstStyle/>
          <a:p>
            <a:pPr>
              <a:spcBef>
                <a:spcPct val="60000"/>
              </a:spcBef>
              <a:buFontTx/>
              <a:buChar char="•"/>
              <a:tabLst>
                <a:tab pos="5886450" algn="l"/>
              </a:tabLst>
            </a:pPr>
            <a:r>
              <a:rPr lang="en-US" sz="2800" dirty="0" smtClean="0">
                <a:solidFill>
                  <a:schemeClr val="accent2"/>
                </a:solidFill>
              </a:rPr>
              <a:t>Models of elastic Coulomb scattering</a:t>
            </a:r>
          </a:p>
          <a:p>
            <a:pPr>
              <a:spcBef>
                <a:spcPct val="60000"/>
              </a:spcBef>
              <a:buFontTx/>
              <a:buChar char="•"/>
              <a:tabLst>
                <a:tab pos="5886450" algn="l"/>
              </a:tabLst>
            </a:pPr>
            <a:r>
              <a:rPr lang="en-US" sz="2800" dirty="0" smtClean="0">
                <a:solidFill>
                  <a:schemeClr val="accent2"/>
                </a:solidFill>
              </a:rPr>
              <a:t>Screening parameter in </a:t>
            </a:r>
            <a:r>
              <a:rPr lang="en-US" sz="2800" dirty="0" err="1" smtClean="0">
                <a:solidFill>
                  <a:schemeClr val="accent2"/>
                </a:solidFill>
              </a:rPr>
              <a:t>Hartree-Fock</a:t>
            </a:r>
            <a:r>
              <a:rPr lang="en-US" sz="2800" dirty="0" smtClean="0">
                <a:solidFill>
                  <a:schemeClr val="accent2"/>
                </a:solidFill>
              </a:rPr>
              <a:t> model</a:t>
            </a:r>
          </a:p>
          <a:p>
            <a:pPr>
              <a:spcBef>
                <a:spcPct val="60000"/>
              </a:spcBef>
              <a:buFontTx/>
              <a:buChar char="•"/>
              <a:tabLst>
                <a:tab pos="5886450" algn="l"/>
              </a:tabLst>
            </a:pPr>
            <a:r>
              <a:rPr lang="en-US" sz="2800" dirty="0" smtClean="0">
                <a:solidFill>
                  <a:schemeClr val="accent2"/>
                </a:solidFill>
              </a:rPr>
              <a:t>Correction to Born approximation</a:t>
            </a:r>
            <a:endParaRPr lang="en-US" sz="2800" dirty="0" smtClean="0">
              <a:solidFill>
                <a:srgbClr val="0000FF"/>
              </a:solidFill>
            </a:endParaRPr>
          </a:p>
          <a:p>
            <a:pPr>
              <a:spcBef>
                <a:spcPct val="60000"/>
              </a:spcBef>
              <a:buFontTx/>
              <a:buChar char="•"/>
              <a:tabLst>
                <a:tab pos="5886450" algn="l"/>
              </a:tabLst>
            </a:pPr>
            <a:r>
              <a:rPr lang="en-US" sz="2800" dirty="0" smtClean="0">
                <a:solidFill>
                  <a:srgbClr val="0000FF"/>
                </a:solidFill>
              </a:rPr>
              <a:t>Comparison with other calculations</a:t>
            </a:r>
          </a:p>
          <a:p>
            <a:pPr>
              <a:spcBef>
                <a:spcPct val="60000"/>
              </a:spcBef>
              <a:buFontTx/>
              <a:buChar char="•"/>
              <a:tabLst>
                <a:tab pos="5886450" algn="l"/>
              </a:tabLst>
            </a:pPr>
            <a:r>
              <a:rPr lang="en-US" sz="2800" dirty="0" smtClean="0">
                <a:solidFill>
                  <a:srgbClr val="0000FF"/>
                </a:solidFill>
              </a:rPr>
              <a:t>Conclusion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5th HPT Workshop  -  S.I. Striganov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382000" cy="457200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Full form factor against Moliere approximation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</a:t>
            </a:r>
            <a:r>
              <a:rPr lang="en-US" sz="2400" dirty="0" smtClean="0">
                <a:solidFill>
                  <a:schemeClr val="accent2"/>
                </a:solidFill>
              </a:rPr>
              <a:t>Moliere approximation – using one dipole term instead full from factor appears to be very useful to obtain analytical approximation of angular distribution due to multiple Coulomb scattering.</a:t>
            </a:r>
          </a:p>
          <a:p>
            <a:endParaRPr lang="en-US" sz="2400" dirty="0" smtClean="0">
              <a:solidFill>
                <a:schemeClr val="accent2"/>
              </a:solidFill>
            </a:endParaRPr>
          </a:p>
          <a:p>
            <a:r>
              <a:rPr lang="en-US" sz="2400" dirty="0" smtClean="0">
                <a:solidFill>
                  <a:schemeClr val="accent2"/>
                </a:solidFill>
              </a:rPr>
              <a:t>   In calculation of radiation damage we do not radically simplify procedure by using Moliere’s approximation, but can loose precision. </a:t>
            </a:r>
          </a:p>
          <a:p>
            <a:endParaRPr lang="en-US" sz="2400" dirty="0" smtClean="0">
              <a:solidFill>
                <a:schemeClr val="accent2"/>
              </a:solidFill>
            </a:endParaRPr>
          </a:p>
          <a:p>
            <a:r>
              <a:rPr lang="en-US" sz="2400" dirty="0">
                <a:solidFill>
                  <a:schemeClr val="accent2"/>
                </a:solidFill>
              </a:rPr>
              <a:t> </a:t>
            </a:r>
            <a:r>
              <a:rPr lang="en-US" sz="2400" dirty="0" smtClean="0">
                <a:solidFill>
                  <a:schemeClr val="accent2"/>
                </a:solidFill>
              </a:rPr>
              <a:t>  Let’s compare NIEL and </a:t>
            </a:r>
            <a:r>
              <a:rPr lang="en-US" sz="2400" dirty="0" err="1" smtClean="0">
                <a:solidFill>
                  <a:schemeClr val="accent2"/>
                </a:solidFill>
              </a:rPr>
              <a:t>dpa</a:t>
            </a:r>
            <a:r>
              <a:rPr lang="en-US" sz="2400" dirty="0" smtClean="0">
                <a:solidFill>
                  <a:schemeClr val="accent2"/>
                </a:solidFill>
              </a:rPr>
              <a:t> obtained by integration Moliere’s dipole approximation and more precise cross section including all 3 terms in form factor description.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5th HPT Workshop  -  S.I. Striganov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521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4800" y="228600"/>
            <a:ext cx="8458200" cy="914400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Full </a:t>
            </a:r>
            <a:r>
              <a:rPr lang="en-US" b="1" dirty="0">
                <a:solidFill>
                  <a:srgbClr val="C00000"/>
                </a:solidFill>
              </a:rPr>
              <a:t>form factor against Moliere </a:t>
            </a:r>
            <a:r>
              <a:rPr lang="en-US" b="1" dirty="0" smtClean="0">
                <a:solidFill>
                  <a:srgbClr val="C00000"/>
                </a:solidFill>
              </a:rPr>
              <a:t>approximation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5th HPT Workshop  -  S.I. Striganov</a:t>
            </a:r>
            <a:endParaRPr lang="en-US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88" y="1585932"/>
            <a:ext cx="4114800" cy="4600536"/>
          </a:xfrm>
        </p:spPr>
      </p:pic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9788" y="1593669"/>
            <a:ext cx="4114800" cy="4585062"/>
          </a:xfrm>
        </p:spPr>
      </p:pic>
    </p:spTree>
    <p:extLst>
      <p:ext uri="{BB962C8B-B14F-4D97-AF65-F5344CB8AC3E}">
        <p14:creationId xmlns:p14="http://schemas.microsoft.com/office/powerpoint/2010/main" val="5966977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82000" cy="914400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Full </a:t>
            </a:r>
            <a:r>
              <a:rPr lang="en-US" b="1" dirty="0">
                <a:solidFill>
                  <a:srgbClr val="C00000"/>
                </a:solidFill>
              </a:rPr>
              <a:t>form factor against Moliere </a:t>
            </a:r>
            <a:r>
              <a:rPr lang="en-US" b="1" dirty="0" smtClean="0">
                <a:solidFill>
                  <a:srgbClr val="C00000"/>
                </a:solidFill>
              </a:rPr>
              <a:t>approximation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5th HPT Workshop  -  S.I. Striganov</a:t>
            </a:r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88" y="1592157"/>
            <a:ext cx="4114800" cy="4588085"/>
          </a:xfrm>
        </p:spPr>
      </p:pic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9788" y="1624441"/>
            <a:ext cx="4114800" cy="4523518"/>
          </a:xfrm>
        </p:spPr>
      </p:pic>
    </p:spTree>
    <p:extLst>
      <p:ext uri="{BB962C8B-B14F-4D97-AF65-F5344CB8AC3E}">
        <p14:creationId xmlns:p14="http://schemas.microsoft.com/office/powerpoint/2010/main" val="26585727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82000" cy="914400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Full </a:t>
            </a:r>
            <a:r>
              <a:rPr lang="en-US" b="1" dirty="0">
                <a:solidFill>
                  <a:srgbClr val="C00000"/>
                </a:solidFill>
              </a:rPr>
              <a:t>form factor against Moliere </a:t>
            </a:r>
            <a:r>
              <a:rPr lang="en-US" b="1" dirty="0" smtClean="0">
                <a:solidFill>
                  <a:srgbClr val="C00000"/>
                </a:solidFill>
              </a:rPr>
              <a:t>approximation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5th HPT Workshop  -  S.I. Striganov</a:t>
            </a:r>
            <a:endParaRPr lang="en-US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88" y="1642744"/>
            <a:ext cx="4114800" cy="4486911"/>
          </a:xfrm>
        </p:spPr>
      </p:pic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9788" y="1637032"/>
            <a:ext cx="4114800" cy="4498336"/>
          </a:xfrm>
        </p:spPr>
      </p:pic>
      <p:sp>
        <p:nvSpPr>
          <p:cNvPr id="10" name="TextBox 9"/>
          <p:cNvSpPr txBox="1"/>
          <p:nvPr/>
        </p:nvSpPr>
        <p:spPr>
          <a:xfrm>
            <a:off x="5486400" y="1060161"/>
            <a:ext cx="266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Jun(25eV) &gt; IOTA(30eV)?</a:t>
            </a:r>
          </a:p>
          <a:p>
            <a:r>
              <a:rPr lang="en-US" sz="1600" dirty="0" smtClean="0">
                <a:solidFill>
                  <a:schemeClr val="accent2"/>
                </a:solidFill>
              </a:rPr>
              <a:t> Different atomic screening? </a:t>
            </a:r>
            <a:endParaRPr lang="en-US" sz="1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6207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Conclusions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r>
              <a:rPr lang="en-US" dirty="0" smtClean="0">
                <a:solidFill>
                  <a:schemeClr val="accent2"/>
                </a:solidFill>
              </a:rPr>
              <a:t>Calculations of NIEL and </a:t>
            </a:r>
            <a:r>
              <a:rPr lang="en-US" dirty="0" err="1" smtClean="0">
                <a:solidFill>
                  <a:schemeClr val="accent2"/>
                </a:solidFill>
              </a:rPr>
              <a:t>dpa</a:t>
            </a:r>
            <a:r>
              <a:rPr lang="en-US" dirty="0" smtClean="0">
                <a:solidFill>
                  <a:schemeClr val="accent2"/>
                </a:solidFill>
              </a:rPr>
              <a:t> based on classical and quantum mechanic approaches are in reasonable agreement for protons with energy larger than  few </a:t>
            </a:r>
            <a:r>
              <a:rPr lang="en-US" dirty="0" err="1" smtClean="0">
                <a:solidFill>
                  <a:schemeClr val="accent2"/>
                </a:solidFill>
              </a:rPr>
              <a:t>keV</a:t>
            </a:r>
            <a:endParaRPr lang="en-US" dirty="0" smtClean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smtClean="0">
                <a:solidFill>
                  <a:schemeClr val="accent2"/>
                </a:solidFill>
              </a:rPr>
              <a:t>  Calculations of NIEL and </a:t>
            </a:r>
            <a:r>
              <a:rPr lang="en-US" dirty="0" err="1" smtClean="0">
                <a:solidFill>
                  <a:schemeClr val="accent2"/>
                </a:solidFill>
              </a:rPr>
              <a:t>dpa</a:t>
            </a:r>
            <a:r>
              <a:rPr lang="en-US" dirty="0" smtClean="0">
                <a:solidFill>
                  <a:schemeClr val="accent2"/>
                </a:solidFill>
              </a:rPr>
              <a:t> are not very sensitive to atomic screening model.  Energy dependence of screening parameter looks like much more important</a:t>
            </a:r>
          </a:p>
          <a:p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smtClean="0">
                <a:solidFill>
                  <a:schemeClr val="accent2"/>
                </a:solidFill>
              </a:rPr>
              <a:t>  Calculation of NIEL and </a:t>
            </a:r>
            <a:r>
              <a:rPr lang="en-US" dirty="0" err="1" smtClean="0">
                <a:solidFill>
                  <a:schemeClr val="accent2"/>
                </a:solidFill>
              </a:rPr>
              <a:t>dpa</a:t>
            </a:r>
            <a:r>
              <a:rPr lang="en-US" dirty="0" smtClean="0">
                <a:solidFill>
                  <a:schemeClr val="accent2"/>
                </a:solidFill>
              </a:rPr>
              <a:t> using precise description of atomic form factor improve precision at very low proton energies </a:t>
            </a:r>
            <a:endParaRPr lang="en-US" dirty="0" smtClean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smtClean="0">
                <a:solidFill>
                  <a:schemeClr val="accent2"/>
                </a:solidFill>
              </a:rPr>
              <a:t>  Including of nuclear form factor significantly decreases calculated NIEL and </a:t>
            </a:r>
            <a:r>
              <a:rPr lang="en-US" dirty="0" err="1" smtClean="0">
                <a:solidFill>
                  <a:schemeClr val="accent2"/>
                </a:solidFill>
              </a:rPr>
              <a:t>dpa</a:t>
            </a:r>
            <a:r>
              <a:rPr lang="en-US" dirty="0" smtClean="0">
                <a:solidFill>
                  <a:schemeClr val="accent2"/>
                </a:solidFill>
              </a:rPr>
              <a:t>, especially for heavy nucleus</a:t>
            </a:r>
            <a:endParaRPr lang="en-US" dirty="0" smtClean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smtClean="0">
                <a:solidFill>
                  <a:schemeClr val="accent2"/>
                </a:solidFill>
              </a:rPr>
              <a:t>  Comparison of Moliere’s differential cross section with results of recently developed code (Salvat 2013) at low energies will be interesting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5th HPT Workshop  -  S.I. Striganov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0023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3"/>
          <p:cNvSpPr txBox="1">
            <a:spLocks noGrp="1"/>
          </p:cNvSpPr>
          <p:nvPr/>
        </p:nvSpPr>
        <p:spPr bwMode="auto">
          <a:xfrm>
            <a:off x="6858000" y="6477000"/>
            <a:ext cx="190500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F5D355EC-FB06-421E-A42E-7995730A0AD4}" type="slidenum">
              <a:rPr lang="en-US" sz="1000">
                <a:latin typeface="Arial" charset="0"/>
              </a:rPr>
              <a:pPr algn="r"/>
              <a:t>3</a:t>
            </a:fld>
            <a:endParaRPr lang="en-US" sz="1400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C0000"/>
                </a:solidFill>
              </a:rPr>
              <a:t>Models of Elastic Coulomb scattering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47800"/>
            <a:ext cx="8077200" cy="4724400"/>
          </a:xfrm>
        </p:spPr>
        <p:txBody>
          <a:bodyPr/>
          <a:lstStyle/>
          <a:p>
            <a:pPr>
              <a:spcBef>
                <a:spcPct val="60000"/>
              </a:spcBef>
              <a:buFontTx/>
              <a:buChar char="•"/>
              <a:tabLst>
                <a:tab pos="5886450" algn="l"/>
              </a:tabLst>
            </a:pPr>
            <a:r>
              <a:rPr lang="en-US" sz="2400" dirty="0" smtClean="0">
                <a:solidFill>
                  <a:schemeClr val="accent2"/>
                </a:solidFill>
              </a:rPr>
              <a:t>At energies below 10 MeV, Coulomb interactions dominate the production of displaced atoms from their lattice sites</a:t>
            </a:r>
          </a:p>
          <a:p>
            <a:pPr>
              <a:spcBef>
                <a:spcPct val="60000"/>
              </a:spcBef>
              <a:buFontTx/>
              <a:buChar char="•"/>
              <a:tabLst>
                <a:tab pos="5886450" algn="l"/>
              </a:tabLst>
            </a:pPr>
            <a:r>
              <a:rPr lang="en-US" sz="2400" dirty="0" smtClean="0">
                <a:solidFill>
                  <a:schemeClr val="accent2"/>
                </a:solidFill>
              </a:rPr>
              <a:t>For protons classical mechanics approach can be used at energies &lt; Z/10 MeV</a:t>
            </a:r>
          </a:p>
          <a:p>
            <a:pPr>
              <a:spcBef>
                <a:spcPct val="60000"/>
              </a:spcBef>
              <a:buFontTx/>
              <a:buChar char="•"/>
              <a:tabLst>
                <a:tab pos="5886450" algn="l"/>
              </a:tabLst>
            </a:pPr>
            <a:r>
              <a:rPr lang="en-US" sz="2400" dirty="0" smtClean="0">
                <a:solidFill>
                  <a:schemeClr val="accent2"/>
                </a:solidFill>
              </a:rPr>
              <a:t>Quantum-mechanical description of elastic scattering including a relativistic treatment is also available</a:t>
            </a:r>
          </a:p>
          <a:p>
            <a:pPr>
              <a:spcBef>
                <a:spcPct val="60000"/>
              </a:spcBef>
              <a:buFontTx/>
              <a:buChar char="•"/>
              <a:tabLst>
                <a:tab pos="5886450" algn="l"/>
              </a:tabLst>
            </a:pPr>
            <a:r>
              <a:rPr lang="en-US" sz="2400" dirty="0" smtClean="0">
                <a:solidFill>
                  <a:schemeClr val="accent2"/>
                </a:solidFill>
              </a:rPr>
              <a:t>Classical and quantum mechanic provide similar results at energies &gt; Z/10 MeV where relativistic and spin effects do not important</a:t>
            </a:r>
            <a:endParaRPr lang="en-US" sz="2400" dirty="0" smtClean="0">
              <a:solidFill>
                <a:srgbClr val="0000FF"/>
              </a:solidFill>
            </a:endParaRPr>
          </a:p>
          <a:p>
            <a:pPr>
              <a:spcBef>
                <a:spcPct val="60000"/>
              </a:spcBef>
              <a:buFontTx/>
              <a:buChar char="•"/>
              <a:tabLst>
                <a:tab pos="5886450" algn="l"/>
              </a:tabLst>
            </a:pPr>
            <a:endParaRPr lang="en-US" sz="2800" dirty="0" smtClean="0">
              <a:solidFill>
                <a:srgbClr val="0000FF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5th HPT Workshop  -  S.I. Striganov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3"/>
          <p:cNvSpPr txBox="1">
            <a:spLocks noGrp="1"/>
          </p:cNvSpPr>
          <p:nvPr/>
        </p:nvSpPr>
        <p:spPr bwMode="auto">
          <a:xfrm>
            <a:off x="6858000" y="6477000"/>
            <a:ext cx="190500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F5D355EC-FB06-421E-A42E-7995730A0AD4}" type="slidenum">
              <a:rPr lang="en-US" sz="1000">
                <a:latin typeface="Arial" charset="0"/>
              </a:rPr>
              <a:pPr algn="r"/>
              <a:t>4</a:t>
            </a:fld>
            <a:endParaRPr lang="en-US" sz="1400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C0000"/>
                </a:solidFill>
              </a:rPr>
              <a:t>Models of Elastic Coulomb scattering-II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47800"/>
            <a:ext cx="8077200" cy="4724400"/>
          </a:xfrm>
        </p:spPr>
        <p:txBody>
          <a:bodyPr/>
          <a:lstStyle/>
          <a:p>
            <a:pPr>
              <a:spcBef>
                <a:spcPct val="60000"/>
              </a:spcBef>
              <a:buFontTx/>
              <a:buChar char="•"/>
              <a:tabLst>
                <a:tab pos="5886450" algn="l"/>
              </a:tabLst>
            </a:pPr>
            <a:r>
              <a:rPr lang="en-US" sz="2400" dirty="0" smtClean="0">
                <a:solidFill>
                  <a:schemeClr val="accent2"/>
                </a:solidFill>
              </a:rPr>
              <a:t>IOTA code (</a:t>
            </a:r>
            <a:r>
              <a:rPr lang="en-US" sz="2400" dirty="0" err="1" smtClean="0">
                <a:solidFill>
                  <a:schemeClr val="accent2"/>
                </a:solidFill>
              </a:rPr>
              <a:t>Konobeyev</a:t>
            </a:r>
            <a:r>
              <a:rPr lang="en-US" sz="2400" dirty="0" smtClean="0">
                <a:solidFill>
                  <a:schemeClr val="accent2"/>
                </a:solidFill>
              </a:rPr>
              <a:t> et al), NASA SEE and SET programs (Jun et al) – energy-transfer differential cross section based on </a:t>
            </a:r>
            <a:r>
              <a:rPr lang="en-US" sz="2400" dirty="0" err="1" smtClean="0">
                <a:solidFill>
                  <a:schemeClr val="accent2"/>
                </a:solidFill>
              </a:rPr>
              <a:t>Lindhard</a:t>
            </a:r>
            <a:r>
              <a:rPr lang="en-US" sz="2400" dirty="0" smtClean="0">
                <a:solidFill>
                  <a:schemeClr val="accent2"/>
                </a:solidFill>
              </a:rPr>
              <a:t>, Nielsen, </a:t>
            </a:r>
            <a:r>
              <a:rPr lang="en-US" sz="2400" dirty="0" err="1" smtClean="0">
                <a:solidFill>
                  <a:schemeClr val="accent2"/>
                </a:solidFill>
              </a:rPr>
              <a:t>Scharff</a:t>
            </a:r>
            <a:r>
              <a:rPr lang="en-US" sz="2400" dirty="0" smtClean="0">
                <a:solidFill>
                  <a:schemeClr val="accent2"/>
                </a:solidFill>
              </a:rPr>
              <a:t> “Approximation method in classical scattering by screened coulomb field”. This approach was applied to Tomas-Fermi potential. Reduced scattering cross section was obtained as a function of a single scattering parameter.</a:t>
            </a:r>
          </a:p>
          <a:p>
            <a:pPr>
              <a:spcBef>
                <a:spcPct val="60000"/>
              </a:spcBef>
              <a:buFontTx/>
              <a:buChar char="•"/>
              <a:tabLst>
                <a:tab pos="5886450" algn="l"/>
              </a:tabLst>
            </a:pPr>
            <a:r>
              <a:rPr lang="en-US" sz="2400" dirty="0" smtClean="0">
                <a:solidFill>
                  <a:schemeClr val="accent2"/>
                </a:solidFill>
              </a:rPr>
              <a:t>At large momentum transfer this cross section has same behavior as Rutherford cross section – cross section for scattering on unscreened Coulomb </a:t>
            </a:r>
            <a:r>
              <a:rPr lang="en-US" sz="2400" dirty="0" smtClean="0">
                <a:solidFill>
                  <a:schemeClr val="accent2"/>
                </a:solidFill>
              </a:rPr>
              <a:t>potential</a:t>
            </a:r>
            <a:endParaRPr lang="en-US" sz="2400" dirty="0" smtClean="0">
              <a:solidFill>
                <a:schemeClr val="accent2"/>
              </a:solidFill>
            </a:endParaRPr>
          </a:p>
          <a:p>
            <a:pPr>
              <a:spcBef>
                <a:spcPct val="60000"/>
              </a:spcBef>
              <a:buFontTx/>
              <a:buChar char="•"/>
              <a:tabLst>
                <a:tab pos="5886450" algn="l"/>
              </a:tabLst>
            </a:pPr>
            <a:endParaRPr lang="en-US" sz="2800" dirty="0" smtClean="0">
              <a:solidFill>
                <a:srgbClr val="0000FF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5th HPT Workshop  -  S.I. Striganov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34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3"/>
          <p:cNvSpPr txBox="1">
            <a:spLocks noGrp="1"/>
          </p:cNvSpPr>
          <p:nvPr/>
        </p:nvSpPr>
        <p:spPr bwMode="auto">
          <a:xfrm>
            <a:off x="6858000" y="6477000"/>
            <a:ext cx="190500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F5D355EC-FB06-421E-A42E-7995730A0AD4}" type="slidenum">
              <a:rPr lang="en-US" sz="1000">
                <a:latin typeface="Arial" charset="0"/>
              </a:rPr>
              <a:pPr algn="r"/>
              <a:t>5</a:t>
            </a:fld>
            <a:endParaRPr lang="en-US" sz="1400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C0000"/>
                </a:solidFill>
              </a:rPr>
              <a:t>Models of Elastic Coulomb scattering-III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47800"/>
            <a:ext cx="8077200" cy="4724400"/>
          </a:xfrm>
        </p:spPr>
        <p:txBody>
          <a:bodyPr/>
          <a:lstStyle/>
          <a:p>
            <a:pPr>
              <a:spcBef>
                <a:spcPct val="60000"/>
              </a:spcBef>
              <a:buFontTx/>
              <a:buChar char="•"/>
              <a:tabLst>
                <a:tab pos="5886450" algn="l"/>
              </a:tabLst>
            </a:pPr>
            <a:r>
              <a:rPr lang="en-US" sz="2800" dirty="0" smtClean="0">
                <a:solidFill>
                  <a:srgbClr val="0000FF"/>
                </a:solidFill>
              </a:rPr>
              <a:t>G4 code (</a:t>
            </a:r>
            <a:r>
              <a:rPr lang="en-US" sz="2800" dirty="0" err="1" smtClean="0">
                <a:solidFill>
                  <a:srgbClr val="0000FF"/>
                </a:solidFill>
              </a:rPr>
              <a:t>Boschini</a:t>
            </a:r>
            <a:r>
              <a:rPr lang="en-US" sz="2800" dirty="0" smtClean="0">
                <a:solidFill>
                  <a:srgbClr val="0000FF"/>
                </a:solidFill>
              </a:rPr>
              <a:t> et al) 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– </a:t>
            </a:r>
            <a:r>
              <a:rPr lang="en-US" sz="2800" dirty="0" err="1" smtClean="0">
                <a:solidFill>
                  <a:srgbClr val="0000FF"/>
                </a:solidFill>
              </a:rPr>
              <a:t>Wentzel</a:t>
            </a:r>
            <a:r>
              <a:rPr lang="en-US" sz="2800" dirty="0" smtClean="0">
                <a:solidFill>
                  <a:srgbClr val="0000FF"/>
                </a:solidFill>
              </a:rPr>
              <a:t>-Moliere treatment of single </a:t>
            </a:r>
            <a:r>
              <a:rPr lang="en-US" sz="2800" dirty="0" smtClean="0">
                <a:solidFill>
                  <a:srgbClr val="0000FF"/>
                </a:solidFill>
              </a:rPr>
              <a:t>scattering</a:t>
            </a:r>
          </a:p>
          <a:p>
            <a:pPr>
              <a:spcBef>
                <a:spcPct val="60000"/>
              </a:spcBef>
              <a:buFontTx/>
              <a:buChar char="•"/>
              <a:tabLst>
                <a:tab pos="5886450" algn="l"/>
              </a:tabLst>
            </a:pPr>
            <a:endParaRPr lang="en-US" sz="2800" dirty="0" smtClean="0">
              <a:solidFill>
                <a:srgbClr val="0000FF"/>
              </a:solidFill>
            </a:endParaRPr>
          </a:p>
          <a:p>
            <a:pPr marL="0" indent="0">
              <a:spcBef>
                <a:spcPct val="60000"/>
              </a:spcBef>
              <a:tabLst>
                <a:tab pos="5886450" algn="l"/>
              </a:tabLst>
            </a:pP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endParaRPr lang="en-US" sz="2800" dirty="0" smtClean="0">
              <a:solidFill>
                <a:srgbClr val="0000FF"/>
              </a:solidFill>
            </a:endParaRPr>
          </a:p>
          <a:p>
            <a:pPr marL="0" indent="0">
              <a:spcBef>
                <a:spcPct val="60000"/>
              </a:spcBef>
              <a:tabLst>
                <a:tab pos="5886450" algn="l"/>
              </a:tabLst>
            </a:pP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baseline="-25000" dirty="0" smtClean="0">
                <a:solidFill>
                  <a:srgbClr val="0000FF"/>
                </a:solidFill>
              </a:rPr>
              <a:t>    </a:t>
            </a:r>
            <a:r>
              <a:rPr lang="en-US" sz="2800" dirty="0" smtClean="0">
                <a:solidFill>
                  <a:srgbClr val="0000FF"/>
                </a:solidFill>
              </a:rPr>
              <a:t>– </a:t>
            </a:r>
            <a:r>
              <a:rPr lang="en-US" sz="2800" dirty="0" smtClean="0">
                <a:solidFill>
                  <a:srgbClr val="0000FF"/>
                </a:solidFill>
              </a:rPr>
              <a:t>Moliere screening parameter</a:t>
            </a:r>
            <a:r>
              <a:rPr lang="en-US" sz="2800" dirty="0">
                <a:solidFill>
                  <a:srgbClr val="0000FF"/>
                </a:solidFill>
              </a:rPr>
              <a:t>.</a:t>
            </a:r>
            <a:r>
              <a:rPr lang="en-US" sz="2800" dirty="0" smtClean="0">
                <a:solidFill>
                  <a:srgbClr val="0000FF"/>
                </a:solidFill>
              </a:rPr>
              <a:t> T, Z and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M   energy, charge and mass of recoil nuclei. </a:t>
            </a:r>
            <a:r>
              <a:rPr lang="en-US" sz="2800" dirty="0">
                <a:solidFill>
                  <a:srgbClr val="0000FF"/>
                </a:solidFill>
              </a:rPr>
              <a:t>z</a:t>
            </a:r>
            <a:r>
              <a:rPr lang="en-US" sz="2800" dirty="0" smtClean="0">
                <a:solidFill>
                  <a:srgbClr val="0000FF"/>
                </a:solidFill>
              </a:rPr>
              <a:t>, p and </a:t>
            </a:r>
            <a:r>
              <a:rPr lang="el-GR" sz="2800" dirty="0" smtClean="0">
                <a:solidFill>
                  <a:srgbClr val="0000FF"/>
                </a:solidFill>
                <a:latin typeface="Arial"/>
                <a:cs typeface="Arial"/>
              </a:rPr>
              <a:t>β</a:t>
            </a:r>
            <a:r>
              <a:rPr lang="en-US" sz="2800" dirty="0" smtClean="0">
                <a:solidFill>
                  <a:srgbClr val="0000FF"/>
                </a:solidFill>
                <a:latin typeface="Arial"/>
                <a:cs typeface="Arial"/>
              </a:rPr>
              <a:t> – </a:t>
            </a:r>
            <a:r>
              <a:rPr lang="en-US" sz="2800" dirty="0" smtClean="0">
                <a:solidFill>
                  <a:srgbClr val="0000FF"/>
                </a:solidFill>
              </a:rPr>
              <a:t>charge, momentum and velocity of projectile</a:t>
            </a:r>
          </a:p>
          <a:p>
            <a:pPr marL="0" indent="0">
              <a:spcBef>
                <a:spcPct val="60000"/>
              </a:spcBef>
              <a:tabLst>
                <a:tab pos="5886450" algn="l"/>
              </a:tabLst>
            </a:pPr>
            <a:r>
              <a:rPr lang="en-US" sz="2800" dirty="0" smtClean="0">
                <a:solidFill>
                  <a:srgbClr val="0000FF"/>
                </a:solidFill>
              </a:rPr>
              <a:t>    </a:t>
            </a:r>
            <a:endParaRPr lang="en-US" sz="2800" baseline="-25000" dirty="0" smtClean="0">
              <a:solidFill>
                <a:srgbClr val="0000FF"/>
              </a:solidFill>
            </a:endParaRPr>
          </a:p>
          <a:p>
            <a:pPr marL="0" indent="0">
              <a:spcBef>
                <a:spcPct val="60000"/>
              </a:spcBef>
              <a:tabLst>
                <a:tab pos="5886450" algn="l"/>
              </a:tabLst>
            </a:pPr>
            <a:r>
              <a:rPr lang="en-US" sz="2800" baseline="-25000" dirty="0" smtClean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endParaRPr lang="en-US" sz="2800" baseline="-25000" dirty="0" smtClean="0">
              <a:solidFill>
                <a:srgbClr val="0000FF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5th HPT Workshop  -  S.I. Striganov</a:t>
            </a:r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1972796"/>
              </p:ext>
            </p:extLst>
          </p:nvPr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Equation" r:id="rId4" imgW="114120" imgH="215640" progId="Equation.3">
                  <p:embed/>
                </p:oleObj>
              </mc:Choice>
              <mc:Fallback>
                <p:oleObj name="Equation" r:id="rId4" imgW="114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635705"/>
              </p:ext>
            </p:extLst>
          </p:nvPr>
        </p:nvGraphicFramePr>
        <p:xfrm>
          <a:off x="1143000" y="2514600"/>
          <a:ext cx="61722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Equation" r:id="rId6" imgW="2438280" imgH="457200" progId="Equation.3">
                  <p:embed/>
                </p:oleObj>
              </mc:Choice>
              <mc:Fallback>
                <p:oleObj name="Equation" r:id="rId6" imgW="243828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143000" y="2514600"/>
                        <a:ext cx="6172200" cy="1143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2538655"/>
              </p:ext>
            </p:extLst>
          </p:nvPr>
        </p:nvGraphicFramePr>
        <p:xfrm>
          <a:off x="457200" y="3886200"/>
          <a:ext cx="449179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Equation" r:id="rId8" imgW="203040" imgH="241200" progId="Equation.3">
                  <p:embed/>
                </p:oleObj>
              </mc:Choice>
              <mc:Fallback>
                <p:oleObj name="Equation" r:id="rId8" imgW="20304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7200" y="3886200"/>
                        <a:ext cx="449179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145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3"/>
          <p:cNvSpPr txBox="1">
            <a:spLocks noGrp="1"/>
          </p:cNvSpPr>
          <p:nvPr/>
        </p:nvSpPr>
        <p:spPr bwMode="auto">
          <a:xfrm>
            <a:off x="6858000" y="6477000"/>
            <a:ext cx="190500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F5D355EC-FB06-421E-A42E-7995730A0AD4}" type="slidenum">
              <a:rPr lang="en-US" sz="1000">
                <a:latin typeface="Arial" charset="0"/>
              </a:rPr>
              <a:pPr algn="r"/>
              <a:t>6</a:t>
            </a:fld>
            <a:endParaRPr lang="en-US" sz="1400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C0000"/>
                </a:solidFill>
              </a:rPr>
              <a:t>Models of Elastic Coulomb scattering-IV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389" name="Rectangle 3"/>
              <p:cNvSpPr>
                <a:spLocks noGrp="1" noChangeArrowheads="1"/>
              </p:cNvSpPr>
              <p:nvPr>
                <p:ph type="body" idx="4294967295"/>
              </p:nvPr>
            </p:nvSpPr>
            <p:spPr>
              <a:xfrm>
                <a:off x="457200" y="1447800"/>
                <a:ext cx="8077200" cy="4724400"/>
              </a:xfrm>
            </p:spPr>
            <p:txBody>
              <a:bodyPr/>
              <a:lstStyle/>
              <a:p>
                <a:pPr marL="0" indent="0">
                  <a:spcBef>
                    <a:spcPct val="60000"/>
                  </a:spcBef>
                  <a:tabLst>
                    <a:tab pos="5886450" algn="l"/>
                  </a:tabLst>
                </a:pPr>
                <a:endParaRPr lang="en-US" sz="2800" dirty="0" smtClean="0">
                  <a:solidFill>
                    <a:srgbClr val="0000FF"/>
                  </a:solidFill>
                </a:endParaRPr>
              </a:p>
              <a:p>
                <a:pPr marL="0" indent="0">
                  <a:spcBef>
                    <a:spcPct val="60000"/>
                  </a:spcBef>
                  <a:tabLst>
                    <a:tab pos="5886450" algn="l"/>
                  </a:tabLst>
                </a:pPr>
                <a:r>
                  <a:rPr lang="en-US" sz="2800" dirty="0" smtClean="0">
                    <a:solidFill>
                      <a:srgbClr val="0000FF"/>
                    </a:solidFill>
                  </a:rPr>
                  <a:t> MARS code – </a:t>
                </a:r>
                <a:r>
                  <a:rPr lang="en-US" sz="2800" dirty="0" err="1" smtClean="0">
                    <a:solidFill>
                      <a:srgbClr val="0000FF"/>
                    </a:solidFill>
                  </a:rPr>
                  <a:t>Wentzel</a:t>
                </a:r>
                <a:r>
                  <a:rPr lang="en-US" sz="2800" dirty="0" smtClean="0">
                    <a:solidFill>
                      <a:srgbClr val="0000FF"/>
                    </a:solidFill>
                  </a:rPr>
                  <a:t>-Moliere formula with  spin correction and nuclear screening</a:t>
                </a:r>
              </a:p>
              <a:p>
                <a:pPr marL="0" indent="0">
                  <a:spcBef>
                    <a:spcPct val="60000"/>
                  </a:spcBef>
                  <a:tabLst>
                    <a:tab pos="588645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en-US" sz="2800" b="0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𝜎</m:t>
                          </m:r>
                        </m:num>
                        <m:den>
                          <m:r>
                            <a:rPr lang="en-US" sz="28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𝑑𝑇</m:t>
                          </m:r>
                        </m:den>
                      </m:f>
                      <m:r>
                        <a:rPr lang="en-US" sz="28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28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  <a:ea typeface="Cambria Math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en-US" sz="28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𝑊𝑀</m:t>
                              </m:r>
                            </m:sup>
                          </m:sSup>
                        </m:num>
                        <m:den>
                          <m:r>
                            <a:rPr lang="en-US" sz="28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𝑑𝑇</m:t>
                          </m:r>
                        </m:den>
                      </m:f>
                      <m:sSub>
                        <m:sSubPr>
                          <m:ctrlPr>
                            <a:rPr lang="en-US" sz="28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𝑀</m:t>
                          </m:r>
                        </m:sub>
                      </m:sSub>
                      <m:d>
                        <m:dPr>
                          <m:ctrlPr>
                            <a:rPr lang="en-US" sz="28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𝑇</m:t>
                          </m:r>
                        </m:e>
                      </m:d>
                      <m:sSub>
                        <m:sSubPr>
                          <m:ctrlPr>
                            <a:rPr lang="en-US" sz="28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𝑛</m:t>
                          </m:r>
                        </m:sub>
                      </m:sSub>
                      <m:d>
                        <m:dPr>
                          <m:ctrlPr>
                            <a:rPr lang="en-US" sz="2800" b="0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𝑞</m:t>
                          </m:r>
                        </m:e>
                      </m:d>
                    </m:oMath>
                  </m:oMathPara>
                </a14:m>
                <a:endParaRPr lang="en-US" sz="2800" dirty="0" smtClean="0">
                  <a:solidFill>
                    <a:srgbClr val="0000FF"/>
                  </a:solidFill>
                </a:endParaRPr>
              </a:p>
              <a:p>
                <a:pPr marL="0" indent="0">
                  <a:spcBef>
                    <a:spcPct val="60000"/>
                  </a:spcBef>
                  <a:tabLst>
                    <a:tab pos="5886450" algn="l"/>
                  </a:tabLst>
                </a:pPr>
                <a:r>
                  <a:rPr lang="en-US" sz="2800" dirty="0" smtClean="0">
                    <a:solidFill>
                      <a:srgbClr val="0000FF"/>
                    </a:solidFill>
                  </a:rPr>
                  <a:t>R</a:t>
                </a:r>
                <a:r>
                  <a:rPr lang="en-US" sz="2800" baseline="-25000" dirty="0" smtClean="0">
                    <a:solidFill>
                      <a:srgbClr val="0000FF"/>
                    </a:solidFill>
                  </a:rPr>
                  <a:t>M </a:t>
                </a:r>
                <a:r>
                  <a:rPr lang="en-US" sz="2800" dirty="0" smtClean="0">
                    <a:solidFill>
                      <a:srgbClr val="0000FF"/>
                    </a:solidFill>
                  </a:rPr>
                  <a:t>– Mott spin correction.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28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800" dirty="0" smtClean="0">
                    <a:solidFill>
                      <a:srgbClr val="0000FF"/>
                    </a:solidFill>
                  </a:rPr>
                  <a:t> - nuclear form factor squared,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𝑞</m:t>
                    </m:r>
                  </m:oMath>
                </a14:m>
                <a:r>
                  <a:rPr lang="en-US" sz="2800" dirty="0" smtClean="0">
                    <a:solidFill>
                      <a:srgbClr val="0000FF"/>
                    </a:solidFill>
                  </a:rPr>
                  <a:t> – momentum transfer. </a:t>
                </a:r>
              </a:p>
              <a:p>
                <a:pPr marL="0" indent="0">
                  <a:spcBef>
                    <a:spcPct val="60000"/>
                  </a:spcBef>
                  <a:tabLst>
                    <a:tab pos="5886450" algn="l"/>
                  </a:tabLst>
                </a:pPr>
                <a:r>
                  <a:rPr lang="en-US" sz="2800" dirty="0">
                    <a:solidFill>
                      <a:srgbClr val="0000FF"/>
                    </a:solidFill>
                  </a:rPr>
                  <a:t> </a:t>
                </a:r>
                <a:endParaRPr lang="en-US" sz="2800" dirty="0" smtClean="0">
                  <a:solidFill>
                    <a:srgbClr val="0000FF"/>
                  </a:solidFill>
                </a:endParaRPr>
              </a:p>
              <a:p>
                <a:pPr marL="0" indent="0">
                  <a:spcBef>
                    <a:spcPct val="60000"/>
                  </a:spcBef>
                  <a:tabLst>
                    <a:tab pos="5886450" algn="l"/>
                  </a:tabLst>
                </a:pPr>
                <a:r>
                  <a:rPr lang="en-US" sz="2800" dirty="0" smtClean="0">
                    <a:solidFill>
                      <a:srgbClr val="0000FF"/>
                    </a:solidFill>
                  </a:rPr>
                  <a:t>    </a:t>
                </a:r>
                <a:endParaRPr lang="en-US" sz="2800" baseline="-25000" dirty="0" smtClean="0">
                  <a:solidFill>
                    <a:srgbClr val="0000FF"/>
                  </a:solidFill>
                </a:endParaRPr>
              </a:p>
              <a:p>
                <a:pPr marL="0" indent="0">
                  <a:spcBef>
                    <a:spcPct val="60000"/>
                  </a:spcBef>
                  <a:tabLst>
                    <a:tab pos="5886450" algn="l"/>
                  </a:tabLst>
                </a:pPr>
                <a:r>
                  <a:rPr lang="en-US" sz="2800" baseline="-250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US" sz="2800" dirty="0">
                    <a:solidFill>
                      <a:srgbClr val="0000FF"/>
                    </a:solidFill>
                  </a:rPr>
                  <a:t> </a:t>
                </a:r>
                <a:endParaRPr lang="en-US" sz="2800" baseline="-25000" dirty="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638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457200" y="1447800"/>
                <a:ext cx="8077200" cy="4724400"/>
              </a:xfrm>
              <a:blipFill rotWithShape="1">
                <a:blip r:embed="rId3"/>
                <a:stretch>
                  <a:fillRect l="-15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5th HPT Workshop  -  S.I. Striganov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69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3"/>
          <p:cNvSpPr txBox="1">
            <a:spLocks noGrp="1"/>
          </p:cNvSpPr>
          <p:nvPr/>
        </p:nvSpPr>
        <p:spPr bwMode="auto">
          <a:xfrm>
            <a:off x="6858000" y="6477000"/>
            <a:ext cx="190500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F5D355EC-FB06-421E-A42E-7995730A0AD4}" type="slidenum">
              <a:rPr lang="en-US" sz="1000">
                <a:latin typeface="Arial" charset="0"/>
              </a:rPr>
              <a:pPr algn="r"/>
              <a:t>7</a:t>
            </a:fld>
            <a:endParaRPr lang="en-US" sz="1400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81000"/>
            <a:ext cx="8686800" cy="533400"/>
          </a:xfrm>
        </p:spPr>
        <p:txBody>
          <a:bodyPr/>
          <a:lstStyle/>
          <a:p>
            <a:pPr marL="227013" lvl="0" indent="-227013">
              <a:spcBef>
                <a:spcPct val="60000"/>
              </a:spcBef>
              <a:tabLst>
                <a:tab pos="5886450" algn="l"/>
              </a:tabLst>
            </a:pPr>
            <a:r>
              <a:rPr lang="en-US" sz="2800" dirty="0">
                <a:solidFill>
                  <a:srgbClr val="0000FF"/>
                </a:solidFill>
              </a:rPr>
              <a:t/>
            </a:r>
            <a:br>
              <a:rPr lang="en-US" sz="2800" dirty="0">
                <a:solidFill>
                  <a:srgbClr val="0000FF"/>
                </a:solidFill>
              </a:rPr>
            </a:br>
            <a:r>
              <a:rPr lang="en-US" sz="2800" dirty="0" smtClean="0">
                <a:solidFill>
                  <a:srgbClr val="CC0000"/>
                </a:solidFill>
              </a:rPr>
              <a:t>Screening </a:t>
            </a:r>
            <a:r>
              <a:rPr lang="en-US" sz="2800" dirty="0">
                <a:solidFill>
                  <a:srgbClr val="CC0000"/>
                </a:solidFill>
              </a:rPr>
              <a:t>parameter in </a:t>
            </a:r>
            <a:r>
              <a:rPr lang="en-US" sz="2800" dirty="0" err="1">
                <a:solidFill>
                  <a:srgbClr val="CC0000"/>
                </a:solidFill>
              </a:rPr>
              <a:t>Hartree-Fock</a:t>
            </a:r>
            <a:r>
              <a:rPr lang="en-US" sz="2800" dirty="0">
                <a:solidFill>
                  <a:srgbClr val="CC0000"/>
                </a:solidFill>
              </a:rPr>
              <a:t> model</a:t>
            </a:r>
            <a:r>
              <a:rPr lang="en-US" sz="2800" dirty="0">
                <a:solidFill>
                  <a:srgbClr val="0000FF"/>
                </a:solidFill>
              </a:rPr>
              <a:t/>
            </a:r>
            <a:br>
              <a:rPr lang="en-US" sz="2800" dirty="0">
                <a:solidFill>
                  <a:srgbClr val="0000FF"/>
                </a:solidFill>
              </a:rPr>
            </a:br>
            <a:endParaRPr lang="en-US" b="1" dirty="0" smtClean="0">
              <a:solidFill>
                <a:srgbClr val="CC0000"/>
              </a:solidFill>
            </a:endParaRP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47800"/>
            <a:ext cx="8077200" cy="4038600"/>
          </a:xfrm>
        </p:spPr>
        <p:txBody>
          <a:bodyPr/>
          <a:lstStyle/>
          <a:p>
            <a:pPr marL="0" indent="0">
              <a:spcBef>
                <a:spcPct val="60000"/>
              </a:spcBef>
              <a:tabLst>
                <a:tab pos="5886450" algn="l"/>
              </a:tabLst>
            </a:pPr>
            <a:r>
              <a:rPr lang="en-US" sz="2400" dirty="0" smtClean="0">
                <a:solidFill>
                  <a:schemeClr val="accent2"/>
                </a:solidFill>
              </a:rPr>
              <a:t>Moliere </a:t>
            </a:r>
            <a:r>
              <a:rPr lang="en-US" sz="2400" dirty="0">
                <a:solidFill>
                  <a:schemeClr val="accent2"/>
                </a:solidFill>
              </a:rPr>
              <a:t>calculated the screening angle using Tomas-Fermi model. Since the Tomas-Fermi model is statistical, for light element it cannot provide a high accuracy of calculation. More precise results can be obtained within the </a:t>
            </a:r>
            <a:r>
              <a:rPr lang="en-US" sz="2400" dirty="0" err="1">
                <a:solidFill>
                  <a:schemeClr val="accent2"/>
                </a:solidFill>
              </a:rPr>
              <a:t>Hartree-Fock</a:t>
            </a:r>
            <a:r>
              <a:rPr lang="en-US" sz="2400" dirty="0">
                <a:solidFill>
                  <a:schemeClr val="accent2"/>
                </a:solidFill>
              </a:rPr>
              <a:t> approach. It takes into account individual properties of atoms—in particular, their shell structure. Salvat et al propose a simple analytical approximation for atomic screening function depending on five parameters which are determined from the results of Dirac-</a:t>
            </a:r>
            <a:r>
              <a:rPr lang="en-US" sz="2400" dirty="0" err="1">
                <a:solidFill>
                  <a:schemeClr val="accent2"/>
                </a:solidFill>
              </a:rPr>
              <a:t>Hartree</a:t>
            </a:r>
            <a:r>
              <a:rPr lang="en-US" sz="2400" dirty="0">
                <a:solidFill>
                  <a:schemeClr val="accent2"/>
                </a:solidFill>
              </a:rPr>
              <a:t>-</a:t>
            </a:r>
            <a:r>
              <a:rPr lang="en-US" sz="2400" dirty="0" err="1">
                <a:solidFill>
                  <a:schemeClr val="accent2"/>
                </a:solidFill>
              </a:rPr>
              <a:t>Fock</a:t>
            </a:r>
            <a:r>
              <a:rPr lang="en-US" sz="2400" dirty="0">
                <a:solidFill>
                  <a:schemeClr val="accent2"/>
                </a:solidFill>
              </a:rPr>
              <a:t>-Slater calculations</a:t>
            </a:r>
          </a:p>
          <a:p>
            <a:pPr marL="0" indent="0">
              <a:spcBef>
                <a:spcPct val="60000"/>
              </a:spcBef>
              <a:tabLst>
                <a:tab pos="5886450" algn="l"/>
              </a:tabLst>
            </a:pPr>
            <a:endParaRPr lang="en-US" sz="2800" dirty="0" smtClean="0">
              <a:solidFill>
                <a:srgbClr val="0000FF"/>
              </a:solidFill>
            </a:endParaRPr>
          </a:p>
          <a:p>
            <a:pPr marL="0" indent="0">
              <a:spcBef>
                <a:spcPct val="60000"/>
              </a:spcBef>
              <a:tabLst>
                <a:tab pos="5886450" algn="l"/>
              </a:tabLst>
            </a:pPr>
            <a:r>
              <a:rPr lang="en-US" sz="2800" dirty="0" smtClean="0">
                <a:solidFill>
                  <a:srgbClr val="0000FF"/>
                </a:solidFill>
              </a:rPr>
              <a:t>  </a:t>
            </a:r>
          </a:p>
          <a:p>
            <a:pPr marL="0" indent="0">
              <a:spcBef>
                <a:spcPct val="60000"/>
              </a:spcBef>
              <a:tabLst>
                <a:tab pos="5886450" algn="l"/>
              </a:tabLst>
            </a:pPr>
            <a:r>
              <a:rPr lang="en-US" sz="2800" dirty="0" smtClean="0">
                <a:solidFill>
                  <a:srgbClr val="0000FF"/>
                </a:solidFill>
              </a:rPr>
              <a:t>    </a:t>
            </a:r>
            <a:endParaRPr lang="en-US" sz="2800" baseline="-25000" dirty="0" smtClean="0">
              <a:solidFill>
                <a:srgbClr val="0000FF"/>
              </a:solidFill>
            </a:endParaRPr>
          </a:p>
          <a:p>
            <a:pPr marL="0" indent="0">
              <a:spcBef>
                <a:spcPct val="60000"/>
              </a:spcBef>
              <a:tabLst>
                <a:tab pos="5886450" algn="l"/>
              </a:tabLst>
            </a:pPr>
            <a:r>
              <a:rPr lang="en-US" sz="2800" baseline="-25000" dirty="0" smtClean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endParaRPr lang="en-US" sz="2800" baseline="-25000" dirty="0" smtClean="0">
              <a:solidFill>
                <a:srgbClr val="0000FF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5th HPT Workshop  -  S.I. Striganov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95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3"/>
          <p:cNvSpPr txBox="1">
            <a:spLocks noGrp="1"/>
          </p:cNvSpPr>
          <p:nvPr/>
        </p:nvSpPr>
        <p:spPr bwMode="auto">
          <a:xfrm>
            <a:off x="6858000" y="6477000"/>
            <a:ext cx="190500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F5D355EC-FB06-421E-A42E-7995730A0AD4}" type="slidenum">
              <a:rPr lang="en-US" sz="1000">
                <a:latin typeface="Arial" charset="0"/>
              </a:rPr>
              <a:pPr algn="r"/>
              <a:t>8</a:t>
            </a:fld>
            <a:endParaRPr lang="en-US" sz="1400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81000"/>
            <a:ext cx="8686800" cy="533400"/>
          </a:xfrm>
        </p:spPr>
        <p:txBody>
          <a:bodyPr/>
          <a:lstStyle/>
          <a:p>
            <a:pPr marL="227013" lvl="0" indent="-227013">
              <a:spcBef>
                <a:spcPct val="60000"/>
              </a:spcBef>
              <a:tabLst>
                <a:tab pos="5886450" algn="l"/>
              </a:tabLst>
            </a:pPr>
            <a:r>
              <a:rPr lang="en-US" sz="2800" dirty="0">
                <a:solidFill>
                  <a:srgbClr val="0000FF"/>
                </a:solidFill>
              </a:rPr>
              <a:t/>
            </a:r>
            <a:br>
              <a:rPr lang="en-US" sz="2800" dirty="0">
                <a:solidFill>
                  <a:srgbClr val="0000FF"/>
                </a:solidFill>
              </a:rPr>
            </a:br>
            <a:r>
              <a:rPr lang="en-US" sz="2800" dirty="0" smtClean="0">
                <a:solidFill>
                  <a:srgbClr val="CC0000"/>
                </a:solidFill>
              </a:rPr>
              <a:t>Screening </a:t>
            </a:r>
            <a:r>
              <a:rPr lang="en-US" sz="2800" dirty="0">
                <a:solidFill>
                  <a:srgbClr val="CC0000"/>
                </a:solidFill>
              </a:rPr>
              <a:t>parameter in </a:t>
            </a:r>
            <a:r>
              <a:rPr lang="en-US" sz="2800" dirty="0" err="1">
                <a:solidFill>
                  <a:srgbClr val="CC0000"/>
                </a:solidFill>
              </a:rPr>
              <a:t>Hartree-Fock</a:t>
            </a:r>
            <a:r>
              <a:rPr lang="en-US" sz="2800" dirty="0">
                <a:solidFill>
                  <a:srgbClr val="CC0000"/>
                </a:solidFill>
              </a:rPr>
              <a:t> model</a:t>
            </a:r>
            <a:r>
              <a:rPr lang="en-US" sz="2800" dirty="0">
                <a:solidFill>
                  <a:srgbClr val="0000FF"/>
                </a:solidFill>
              </a:rPr>
              <a:t/>
            </a:r>
            <a:br>
              <a:rPr lang="en-US" sz="2800" dirty="0">
                <a:solidFill>
                  <a:srgbClr val="0000FF"/>
                </a:solidFill>
              </a:rPr>
            </a:br>
            <a:endParaRPr lang="en-US" b="1" dirty="0" smtClean="0">
              <a:solidFill>
                <a:srgbClr val="CC0000"/>
              </a:solidFill>
            </a:endParaRP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47800"/>
            <a:ext cx="8077200" cy="76200"/>
          </a:xfrm>
        </p:spPr>
        <p:txBody>
          <a:bodyPr/>
          <a:lstStyle/>
          <a:p>
            <a:pPr marL="0" indent="0">
              <a:spcBef>
                <a:spcPct val="60000"/>
              </a:spcBef>
              <a:tabLst>
                <a:tab pos="5886450" algn="l"/>
              </a:tabLst>
            </a:pPr>
            <a:endParaRPr lang="en-US" sz="2800" dirty="0" smtClean="0">
              <a:solidFill>
                <a:srgbClr val="0000FF"/>
              </a:solidFill>
            </a:endParaRPr>
          </a:p>
          <a:p>
            <a:pPr marL="0" indent="0">
              <a:spcBef>
                <a:spcPct val="60000"/>
              </a:spcBef>
              <a:tabLst>
                <a:tab pos="5886450" algn="l"/>
              </a:tabLst>
            </a:pPr>
            <a:r>
              <a:rPr lang="en-US" sz="2800" dirty="0" smtClean="0">
                <a:solidFill>
                  <a:srgbClr val="0000FF"/>
                </a:solidFill>
              </a:rPr>
              <a:t>  </a:t>
            </a:r>
          </a:p>
          <a:p>
            <a:pPr marL="0" indent="0">
              <a:spcBef>
                <a:spcPct val="60000"/>
              </a:spcBef>
              <a:tabLst>
                <a:tab pos="5886450" algn="l"/>
              </a:tabLst>
            </a:pPr>
            <a:r>
              <a:rPr lang="en-US" sz="2800" dirty="0" smtClean="0">
                <a:solidFill>
                  <a:srgbClr val="0000FF"/>
                </a:solidFill>
              </a:rPr>
              <a:t>    </a:t>
            </a:r>
            <a:endParaRPr lang="en-US" sz="2800" baseline="-25000" dirty="0" smtClean="0">
              <a:solidFill>
                <a:srgbClr val="0000FF"/>
              </a:solidFill>
            </a:endParaRPr>
          </a:p>
          <a:p>
            <a:pPr marL="0" indent="0">
              <a:spcBef>
                <a:spcPct val="60000"/>
              </a:spcBef>
              <a:tabLst>
                <a:tab pos="5886450" algn="l"/>
              </a:tabLst>
            </a:pPr>
            <a:r>
              <a:rPr lang="en-US" sz="2800" baseline="-25000" dirty="0" smtClean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endParaRPr lang="en-US" sz="2800" baseline="-25000" dirty="0" smtClean="0">
              <a:solidFill>
                <a:srgbClr val="0000FF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5th HPT Workshop  -  S.I. Striganov</a:t>
            </a:r>
            <a:endParaRPr lang="en-US"/>
          </a:p>
        </p:txBody>
      </p:sp>
      <p:pic>
        <p:nvPicPr>
          <p:cNvPr id="665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278797"/>
            <a:ext cx="2323458" cy="839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656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962400"/>
            <a:ext cx="8399463" cy="134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71475" y="1447800"/>
            <a:ext cx="7858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kern="0" dirty="0" smtClean="0">
                <a:solidFill>
                  <a:srgbClr val="0000FF"/>
                </a:solidFill>
                <a:latin typeface="Comic Sans MS"/>
              </a:rPr>
              <a:t>Salvat et al has approximated </a:t>
            </a:r>
            <a:r>
              <a:rPr lang="en-US" kern="0" dirty="0" err="1" smtClean="0">
                <a:solidFill>
                  <a:srgbClr val="0000FF"/>
                </a:solidFill>
                <a:latin typeface="Comic Sans MS"/>
              </a:rPr>
              <a:t>Hartree-Fock</a:t>
            </a:r>
            <a:r>
              <a:rPr lang="en-US" kern="0" dirty="0" smtClean="0">
                <a:solidFill>
                  <a:srgbClr val="0000FF"/>
                </a:solidFill>
                <a:latin typeface="Comic Sans MS"/>
              </a:rPr>
              <a:t> atomic from factor as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56407" y="3352800"/>
            <a:ext cx="8399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kern="0" dirty="0" smtClean="0">
                <a:solidFill>
                  <a:srgbClr val="0000FF"/>
                </a:solidFill>
                <a:latin typeface="Comic Sans MS"/>
              </a:rPr>
              <a:t>In Born approximation Moliere “screening angle” reads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3"/>
          <p:cNvSpPr txBox="1">
            <a:spLocks noGrp="1"/>
          </p:cNvSpPr>
          <p:nvPr/>
        </p:nvSpPr>
        <p:spPr bwMode="auto">
          <a:xfrm>
            <a:off x="6858000" y="6477000"/>
            <a:ext cx="190500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F5D355EC-FB06-421E-A42E-7995730A0AD4}" type="slidenum">
              <a:rPr lang="en-US" sz="1000">
                <a:latin typeface="Arial" charset="0"/>
              </a:rPr>
              <a:pPr algn="r"/>
              <a:t>9</a:t>
            </a:fld>
            <a:endParaRPr lang="en-US" sz="1400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81000"/>
            <a:ext cx="8686800" cy="533400"/>
          </a:xfrm>
        </p:spPr>
        <p:txBody>
          <a:bodyPr/>
          <a:lstStyle/>
          <a:p>
            <a:pPr marL="227013" lvl="0" indent="-227013">
              <a:spcBef>
                <a:spcPct val="60000"/>
              </a:spcBef>
              <a:tabLst>
                <a:tab pos="5886450" algn="l"/>
              </a:tabLst>
            </a:pPr>
            <a:r>
              <a:rPr lang="en-US" sz="2800" dirty="0">
                <a:solidFill>
                  <a:srgbClr val="0000FF"/>
                </a:solidFill>
              </a:rPr>
              <a:t/>
            </a:r>
            <a:br>
              <a:rPr lang="en-US" sz="2800" dirty="0">
                <a:solidFill>
                  <a:srgbClr val="0000FF"/>
                </a:solidFill>
              </a:rPr>
            </a:br>
            <a:r>
              <a:rPr lang="en-US" sz="2800" dirty="0" smtClean="0">
                <a:solidFill>
                  <a:srgbClr val="CC0000"/>
                </a:solidFill>
              </a:rPr>
              <a:t>Screening </a:t>
            </a:r>
            <a:r>
              <a:rPr lang="en-US" sz="2800" dirty="0">
                <a:solidFill>
                  <a:srgbClr val="CC0000"/>
                </a:solidFill>
              </a:rPr>
              <a:t>parameter in </a:t>
            </a:r>
            <a:r>
              <a:rPr lang="en-US" sz="2800" dirty="0" err="1">
                <a:solidFill>
                  <a:srgbClr val="CC0000"/>
                </a:solidFill>
              </a:rPr>
              <a:t>Hartree-Fock</a:t>
            </a:r>
            <a:r>
              <a:rPr lang="en-US" sz="2800" dirty="0">
                <a:solidFill>
                  <a:srgbClr val="CC0000"/>
                </a:solidFill>
              </a:rPr>
              <a:t> model</a:t>
            </a:r>
            <a:r>
              <a:rPr lang="en-US" sz="2800" dirty="0">
                <a:solidFill>
                  <a:srgbClr val="0000FF"/>
                </a:solidFill>
              </a:rPr>
              <a:t/>
            </a:r>
            <a:br>
              <a:rPr lang="en-US" sz="2800" dirty="0">
                <a:solidFill>
                  <a:srgbClr val="0000FF"/>
                </a:solidFill>
              </a:rPr>
            </a:br>
            <a:endParaRPr lang="en-US" b="1" dirty="0" smtClean="0">
              <a:solidFill>
                <a:srgbClr val="CC0000"/>
              </a:solidFill>
            </a:endParaRP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429000" y="2743200"/>
            <a:ext cx="2286000" cy="1066800"/>
          </a:xfrm>
        </p:spPr>
        <p:txBody>
          <a:bodyPr/>
          <a:lstStyle/>
          <a:p>
            <a:pPr marL="0" indent="0">
              <a:spcBef>
                <a:spcPct val="60000"/>
              </a:spcBef>
              <a:tabLst>
                <a:tab pos="5886450" algn="l"/>
              </a:tabLst>
            </a:pPr>
            <a:endParaRPr lang="en-US" sz="2800" dirty="0" smtClean="0">
              <a:solidFill>
                <a:srgbClr val="0000FF"/>
              </a:solidFill>
            </a:endParaRPr>
          </a:p>
          <a:p>
            <a:pPr marL="0" indent="0">
              <a:spcBef>
                <a:spcPct val="60000"/>
              </a:spcBef>
              <a:tabLst>
                <a:tab pos="5886450" algn="l"/>
              </a:tabLst>
            </a:pPr>
            <a:r>
              <a:rPr lang="en-US" sz="2800" dirty="0" smtClean="0">
                <a:solidFill>
                  <a:srgbClr val="0000FF"/>
                </a:solidFill>
              </a:rPr>
              <a:t>  </a:t>
            </a:r>
          </a:p>
          <a:p>
            <a:pPr marL="0" indent="0">
              <a:spcBef>
                <a:spcPct val="60000"/>
              </a:spcBef>
              <a:tabLst>
                <a:tab pos="5886450" algn="l"/>
              </a:tabLst>
            </a:pPr>
            <a:r>
              <a:rPr lang="en-US" sz="2800" dirty="0" smtClean="0">
                <a:solidFill>
                  <a:srgbClr val="0000FF"/>
                </a:solidFill>
              </a:rPr>
              <a:t>    </a:t>
            </a:r>
            <a:endParaRPr lang="en-US" sz="2800" baseline="-25000" dirty="0" smtClean="0">
              <a:solidFill>
                <a:srgbClr val="0000FF"/>
              </a:solidFill>
            </a:endParaRPr>
          </a:p>
          <a:p>
            <a:pPr marL="0" indent="0">
              <a:spcBef>
                <a:spcPct val="60000"/>
              </a:spcBef>
              <a:tabLst>
                <a:tab pos="5886450" algn="l"/>
              </a:tabLst>
            </a:pPr>
            <a:r>
              <a:rPr lang="en-US" sz="2800" baseline="-25000" dirty="0" smtClean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endParaRPr lang="en-US" sz="2800" baseline="-25000" dirty="0" smtClean="0">
              <a:solidFill>
                <a:srgbClr val="0000FF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5th HPT Workshop  -  S.I. Striganov</a:t>
            </a:r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90500"/>
            <a:ext cx="7924800" cy="647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80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slhc">
  <a:themeElements>
    <a:clrScheme name="Uslhc 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CC66"/>
      </a:accent1>
      <a:accent2>
        <a:srgbClr val="0000FF"/>
      </a:accent2>
      <a:accent3>
        <a:srgbClr val="FFFFFF"/>
      </a:accent3>
      <a:accent4>
        <a:srgbClr val="000000"/>
      </a:accent4>
      <a:accent5>
        <a:srgbClr val="FFE2B8"/>
      </a:accent5>
      <a:accent6>
        <a:srgbClr val="0000E7"/>
      </a:accent6>
      <a:hlink>
        <a:srgbClr val="CC00CC"/>
      </a:hlink>
      <a:folHlink>
        <a:srgbClr val="C0C0C0"/>
      </a:folHlink>
    </a:clrScheme>
    <a:fontScheme name="Uslhc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Uslhc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lhc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lhc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lhc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lh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lh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lh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46324050</TotalTime>
  <Words>1253</Words>
  <Application>Microsoft Office PowerPoint</Application>
  <PresentationFormat>Letter Paper (8.5x11 in)</PresentationFormat>
  <Paragraphs>162</Paragraphs>
  <Slides>24</Slides>
  <Notes>16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Uslhc</vt:lpstr>
      <vt:lpstr>Microsoft Equation 3.0</vt:lpstr>
      <vt:lpstr>Modified Moliere’s Screening Parameter and its Impact on Calculation of Radiation Damage  </vt:lpstr>
      <vt:lpstr>OUTLINE</vt:lpstr>
      <vt:lpstr>Models of Elastic Coulomb scattering</vt:lpstr>
      <vt:lpstr>Models of Elastic Coulomb scattering-II</vt:lpstr>
      <vt:lpstr>Models of Elastic Coulomb scattering-III</vt:lpstr>
      <vt:lpstr>Models of Elastic Coulomb scattering-IV</vt:lpstr>
      <vt:lpstr> Screening parameter in Hartree-Fock model </vt:lpstr>
      <vt:lpstr> Screening parameter in Hartree-Fock model </vt:lpstr>
      <vt:lpstr> Screening parameter in Hartree-Fock model </vt:lpstr>
      <vt:lpstr> Correction to Born approximation </vt:lpstr>
      <vt:lpstr> Correction to Born approximation - II </vt:lpstr>
      <vt:lpstr>Correction to Born approximation:  ultrarelativistic case </vt:lpstr>
      <vt:lpstr>Correction to Born approximation:  energy dependence </vt:lpstr>
      <vt:lpstr>Correction to Born approximation</vt:lpstr>
      <vt:lpstr>Screening parameters:  ultrarelativistic case </vt:lpstr>
      <vt:lpstr>Comparison with other calculation</vt:lpstr>
      <vt:lpstr>Comparison with other calculation: NIEL</vt:lpstr>
      <vt:lpstr>Comparison with other calculation: NIEL</vt:lpstr>
      <vt:lpstr>Comparison with other calculation – dpa</vt:lpstr>
      <vt:lpstr>Full form factor against Moliere approximation</vt:lpstr>
      <vt:lpstr>Full form factor against Moliere approximation</vt:lpstr>
      <vt:lpstr>Full form factor against Moliere approximation</vt:lpstr>
      <vt:lpstr>Full form factor against Moliere approximation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</dc:title>
  <dc:creator>Nikolai Mokhov</dc:creator>
  <cp:lastModifiedBy>Sergei I. Striganov x2374 13464N</cp:lastModifiedBy>
  <cp:revision>531</cp:revision>
  <cp:lastPrinted>1998-09-11T14:49:03Z</cp:lastPrinted>
  <dcterms:created xsi:type="dcterms:W3CDTF">1998-01-16T01:29:58Z</dcterms:created>
  <dcterms:modified xsi:type="dcterms:W3CDTF">2014-05-21T18:15:42Z</dcterms:modified>
</cp:coreProperties>
</file>