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3" r:id="rId3"/>
    <p:sldId id="278" r:id="rId4"/>
    <p:sldId id="279" r:id="rId5"/>
    <p:sldId id="280" r:id="rId6"/>
    <p:sldId id="293" r:id="rId7"/>
    <p:sldId id="302" r:id="rId8"/>
    <p:sldId id="257" r:id="rId9"/>
    <p:sldId id="262" r:id="rId10"/>
    <p:sldId id="273" r:id="rId11"/>
    <p:sldId id="275" r:id="rId12"/>
    <p:sldId id="342" r:id="rId13"/>
    <p:sldId id="282" r:id="rId14"/>
    <p:sldId id="323" r:id="rId15"/>
    <p:sldId id="289" r:id="rId16"/>
    <p:sldId id="327" r:id="rId17"/>
    <p:sldId id="310" r:id="rId18"/>
    <p:sldId id="311" r:id="rId19"/>
    <p:sldId id="341" r:id="rId20"/>
    <p:sldId id="324" r:id="rId21"/>
    <p:sldId id="313" r:id="rId22"/>
    <p:sldId id="314" r:id="rId23"/>
    <p:sldId id="339" r:id="rId24"/>
    <p:sldId id="325" r:id="rId25"/>
    <p:sldId id="322" r:id="rId26"/>
    <p:sldId id="316" r:id="rId27"/>
    <p:sldId id="328" r:id="rId28"/>
    <p:sldId id="317" r:id="rId29"/>
    <p:sldId id="333" r:id="rId30"/>
    <p:sldId id="334" r:id="rId31"/>
    <p:sldId id="335" r:id="rId32"/>
    <p:sldId id="331" r:id="rId33"/>
    <p:sldId id="287" r:id="rId34"/>
    <p:sldId id="290" r:id="rId35"/>
    <p:sldId id="332" r:id="rId36"/>
    <p:sldId id="258" r:id="rId37"/>
    <p:sldId id="270" r:id="rId38"/>
    <p:sldId id="271" r:id="rId39"/>
    <p:sldId id="272" r:id="rId40"/>
    <p:sldId id="33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0DE"/>
    <a:srgbClr val="E7FAFF"/>
    <a:srgbClr val="C1F3FF"/>
    <a:srgbClr val="6DE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C5E90-BEFD-4B02-BF4F-9C59EBE0E562}" type="datetimeFigureOut">
              <a:rPr lang="fr-CH" smtClean="0"/>
              <a:pPr/>
              <a:t>13.11.2011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3AC5-5402-4BD2-807D-ED489315B9C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8D2B1-4F5E-439D-A0C3-4FDF9C7C5604}" type="slidenum">
              <a:rPr lang="fr-CH" smtClean="0"/>
              <a:pPr/>
              <a:t>25</a:t>
            </a:fld>
            <a:endParaRPr lang="fr-CH" smtClean="0"/>
          </a:p>
        </p:txBody>
      </p:sp>
      <p:sp>
        <p:nvSpPr>
          <p:cNvPr id="82949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05/09/2009</a:t>
            </a:r>
            <a:endParaRPr lang="fr-CH" smtClean="0"/>
          </a:p>
        </p:txBody>
      </p:sp>
      <p:sp>
        <p:nvSpPr>
          <p:cNvPr id="82950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CH" smtClean="0"/>
              <a:t>Nagoya, 16.11.2009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0A6C-FBB3-428A-8912-B4CA54B79DDB}" type="datetime1">
              <a:rPr lang="fr-CH" smtClean="0"/>
              <a:t>14.11.2011</a:t>
            </a:fld>
            <a:endParaRPr lang="fr-CH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6DB-EE58-47A4-B98E-EC1CF5D9FCAF}" type="datetime1">
              <a:rPr lang="fr-CH" smtClean="0"/>
              <a:t>14.11.2011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5B7B-70BD-4EAB-AC6A-A436016B32DF}" type="datetime1">
              <a:rPr lang="fr-CH" smtClean="0"/>
              <a:t>14.11.2011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2F1E-FC80-48F8-8F79-434373712FD8}" type="datetime1">
              <a:rPr lang="fr-CH" smtClean="0"/>
              <a:t>14.11.2011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3564-18E3-4402-A3EE-6552BAE2BB82}" type="datetime1">
              <a:rPr lang="fr-CH" smtClean="0"/>
              <a:t>14.11.2011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6FA6-14AC-4713-B17F-7B8C104A54D7}" type="datetime1">
              <a:rPr lang="fr-CH" smtClean="0"/>
              <a:t>14.11.2011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D559-52D9-45D6-8E17-E35A8910ED82}" type="datetime1">
              <a:rPr lang="fr-CH" smtClean="0"/>
              <a:t>14.11.2011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3D6-1F87-4995-AF84-117679FD74DC}" type="datetime1">
              <a:rPr lang="fr-CH" smtClean="0"/>
              <a:t>14.11.2011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BC9F-5867-4E33-BB54-EFF21B9CC58E}" type="datetime1">
              <a:rPr lang="fr-CH" smtClean="0"/>
              <a:t>14.11.2011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48F1-B2EB-40AF-91A5-81E66CB80A3F}" type="datetime1">
              <a:rPr lang="fr-CH" smtClean="0"/>
              <a:t>14.11.2011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CE32-8972-43BE-AEE5-A3CCBC45AEE6}" type="datetime1">
              <a:rPr lang="fr-CH" smtClean="0"/>
              <a:t>14.11.2011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10146F-B345-4C6F-817F-0A1FE93FEF61}" type="datetime1">
              <a:rPr lang="fr-CH" smtClean="0"/>
              <a:t>14.11.2011</a:t>
            </a:fld>
            <a:endParaRPr lang="fr-CH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70643-0162-4B0D-91AE-BA57130BBE3A}" type="slidenum">
              <a:rPr lang="fr-CH" smtClean="0"/>
              <a:pPr/>
              <a:t>‹N°›</a:t>
            </a:fld>
            <a:endParaRPr lang="fr-CH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980728"/>
            <a:ext cx="61206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do we need?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2852936"/>
            <a:ext cx="7560840" cy="2554545"/>
          </a:xfrm>
          <a:prstGeom prst="rect">
            <a:avLst/>
          </a:prstGeom>
          <a:solidFill>
            <a:srgbClr val="6DE3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René Flükiger</a:t>
            </a:r>
          </a:p>
          <a:p>
            <a:pPr algn="ctr"/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88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Dept. Phys. Cond. Matter (DPMC)</a:t>
            </a:r>
          </a:p>
          <a:p>
            <a:pPr algn="ctr">
              <a:lnSpc>
                <a:spcPts val="288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&amp; </a:t>
            </a:r>
          </a:p>
          <a:p>
            <a:pPr algn="ctr">
              <a:lnSpc>
                <a:spcPts val="288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TE-MSC-SCD  CERN</a:t>
            </a:r>
          </a:p>
          <a:p>
            <a:endParaRPr lang="fr-CH" sz="24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 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Strong source of damage for superconductors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From known data, even stronger effect (charge)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Pions: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Nothing is known yet. Effects expected to be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comparable to those of protons (charges +/-)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Very little is known. Much smaller effects expected 	       (in contrast to insulators). More data needed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 Nothing is known. Smaller effects expected.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Data needed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620688"/>
            <a:ext cx="712879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Known effects of radiation on </a:t>
            </a:r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superconductors</a:t>
            </a:r>
            <a:endParaRPr lang="en-US" sz="2400" b="1" dirty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755576" y="188640"/>
            <a:ext cx="73448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should be analyzed about irradiation of the superconductor?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1620083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Damage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atomic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ordering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heavy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ion irradiation</a:t>
            </a: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Effect  of  various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sources</a:t>
            </a: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displacement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atoms</a:t>
            </a:r>
            <a:endParaRPr lang="fr-CH" sz="2000" b="1" dirty="0" smtClean="0">
              <a:latin typeface="Arial" pitchFamily="34" charset="0"/>
              <a:cs typeface="Arial" pitchFamily="34" charset="0"/>
            </a:endParaRP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Summation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of single irradiations (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dpa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Irradiation at 4.2K and 300K</a:t>
            </a: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Volume expansion of Nb</a:t>
            </a:r>
            <a:r>
              <a:rPr lang="fr-CH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Sn;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Effect of repeated warming up and cycling on irradiated superconductors </a:t>
            </a: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Thermal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stabilization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Recovery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of Cu?</a:t>
            </a:r>
          </a:p>
          <a:p>
            <a:endParaRPr lang="fr-CH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Mechanical properties of the superconductor after irradiation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547664" y="2132856"/>
            <a:ext cx="56886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of irradiation damage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Due to limited data, results from heavy ion irradiation are also taken into account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1"/>
          <p:cNvSpPr txBox="1">
            <a:spLocks noChangeArrowheads="1"/>
          </p:cNvSpPr>
          <p:nvPr/>
        </p:nvSpPr>
        <p:spPr bwMode="auto">
          <a:xfrm>
            <a:off x="2571750" y="214313"/>
            <a:ext cx="4429125" cy="6778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fr-CH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fr-CH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latin typeface="Arial" pitchFamily="34" charset="0"/>
                <a:cs typeface="Arial" pitchFamily="34" charset="0"/>
              </a:rPr>
              <a:t>particle</a:t>
            </a:r>
            <a:endParaRPr lang="fr-CH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dirty="0">
                <a:latin typeface="Arial Narrow" pitchFamily="34" charset="0"/>
              </a:rPr>
              <a:t>(n, p, </a:t>
            </a:r>
            <a:r>
              <a:rPr lang="fr-CH" sz="2000" dirty="0">
                <a:latin typeface="Arial Narrow" pitchFamily="34" charset="0"/>
              </a:rPr>
              <a:t>p</a:t>
            </a:r>
            <a:r>
              <a:rPr lang="fr-CH" dirty="0">
                <a:latin typeface="Arial Narrow" pitchFamily="34" charset="0"/>
              </a:rPr>
              <a:t>, </a:t>
            </a:r>
            <a:r>
              <a:rPr lang="fr-CH" dirty="0" err="1">
                <a:latin typeface="Arial Narrow" pitchFamily="34" charset="0"/>
              </a:rPr>
              <a:t>heavy</a:t>
            </a:r>
            <a:r>
              <a:rPr lang="fr-CH" dirty="0">
                <a:latin typeface="Arial Narrow" pitchFamily="34" charset="0"/>
              </a:rPr>
              <a:t> ions, fission fragments</a:t>
            </a:r>
          </a:p>
        </p:txBody>
      </p:sp>
      <p:sp>
        <p:nvSpPr>
          <p:cNvPr id="23555" name="ZoneTexte 2"/>
          <p:cNvSpPr txBox="1">
            <a:spLocks noChangeArrowheads="1"/>
          </p:cNvSpPr>
          <p:nvPr/>
        </p:nvSpPr>
        <p:spPr bwMode="auto">
          <a:xfrm>
            <a:off x="2500313" y="1571625"/>
            <a:ext cx="4714875" cy="584200"/>
          </a:xfrm>
          <a:prstGeom prst="rect">
            <a:avLst/>
          </a:prstGeom>
          <a:solidFill>
            <a:srgbClr val="D8FFC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latin typeface="Arial" pitchFamily="34" charset="0"/>
                <a:cs typeface="Arial" pitchFamily="34" charset="0"/>
              </a:rPr>
              <a:t>Frenkel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defects, Vacancies, Interstitials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Focused Collision Replacement Sequences </a:t>
            </a:r>
          </a:p>
        </p:txBody>
      </p:sp>
      <p:cxnSp>
        <p:nvCxnSpPr>
          <p:cNvPr id="5" name="Connecteur droit avec flèche 4"/>
          <p:cNvCxnSpPr>
            <a:stCxn id="23554" idx="2"/>
          </p:cNvCxnSpPr>
          <p:nvPr/>
        </p:nvCxnSpPr>
        <p:spPr>
          <a:xfrm rot="5400000">
            <a:off x="4447382" y="1231106"/>
            <a:ext cx="6794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ZoneTexte 7"/>
          <p:cNvSpPr txBox="1">
            <a:spLocks noChangeArrowheads="1"/>
          </p:cNvSpPr>
          <p:nvPr/>
        </p:nvSpPr>
        <p:spPr bwMode="auto">
          <a:xfrm>
            <a:off x="5072063" y="1071563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i="1">
                <a:latin typeface="Constantia" pitchFamily="18" charset="0"/>
              </a:rPr>
              <a:t>Collision events (1</a:t>
            </a:r>
            <a:r>
              <a:rPr lang="fr-CH" sz="1600" b="1" i="1" baseline="30000">
                <a:latin typeface="Constantia" pitchFamily="18" charset="0"/>
              </a:rPr>
              <a:t>st</a:t>
            </a:r>
            <a:r>
              <a:rPr lang="fr-CH" sz="1600" b="1" i="1">
                <a:latin typeface="Constantia" pitchFamily="18" charset="0"/>
              </a:rPr>
              <a:t>, 2</a:t>
            </a:r>
            <a:r>
              <a:rPr lang="fr-CH" sz="1600" b="1" i="1" baseline="30000">
                <a:latin typeface="Constantia" pitchFamily="18" charset="0"/>
              </a:rPr>
              <a:t>nd</a:t>
            </a:r>
            <a:r>
              <a:rPr lang="fr-CH" sz="1600" b="1" i="1">
                <a:latin typeface="Constantia" pitchFamily="18" charset="0"/>
              </a:rPr>
              <a:t>, 3rd,…)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428750" y="2500313"/>
            <a:ext cx="6572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4607719" y="2321719"/>
            <a:ext cx="3571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ZoneTexte 13"/>
          <p:cNvSpPr txBox="1">
            <a:spLocks noChangeArrowheads="1"/>
          </p:cNvSpPr>
          <p:nvPr/>
        </p:nvSpPr>
        <p:spPr bwMode="auto">
          <a:xfrm>
            <a:off x="571500" y="2857500"/>
            <a:ext cx="1785938" cy="369888"/>
          </a:xfrm>
          <a:prstGeom prst="rect">
            <a:avLst/>
          </a:prstGeom>
          <a:solidFill>
            <a:srgbClr val="E6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latin typeface="Arial Narrow" pitchFamily="34" charset="0"/>
              </a:rPr>
              <a:t>Lattice expansion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2786063" y="2857500"/>
            <a:ext cx="1714500" cy="646113"/>
          </a:xfrm>
          <a:prstGeom prst="rect">
            <a:avLst/>
          </a:prstGeom>
          <a:solidFill>
            <a:srgbClr val="E6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Disordering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 Antisite  Defects</a:t>
            </a: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000625" y="2857500"/>
            <a:ext cx="1631950" cy="584200"/>
          </a:xfrm>
          <a:prstGeom prst="rect">
            <a:avLst/>
          </a:prstGeom>
          <a:solidFill>
            <a:srgbClr val="E6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nstantia" pitchFamily="18" charset="0"/>
              </a:rPr>
              <a:t>Mean Static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nstantia" pitchFamily="18" charset="0"/>
              </a:rPr>
              <a:t>Displacements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7215188" y="2857500"/>
            <a:ext cx="1574800" cy="646113"/>
          </a:xfrm>
          <a:prstGeom prst="rect">
            <a:avLst/>
          </a:prstGeom>
          <a:solidFill>
            <a:srgbClr val="E6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Depleted zones</a:t>
            </a:r>
          </a:p>
          <a:p>
            <a:endParaRPr lang="fr-CH">
              <a:latin typeface="Arial Narrow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1249363" y="2678113"/>
            <a:ext cx="35718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5537200" y="2678113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23563" idx="0"/>
          </p:cNvCxnSpPr>
          <p:nvPr/>
        </p:nvCxnSpPr>
        <p:spPr>
          <a:xfrm rot="16200000" flipH="1">
            <a:off x="7823200" y="2678113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23560" idx="2"/>
          </p:cNvCxnSpPr>
          <p:nvPr/>
        </p:nvCxnSpPr>
        <p:spPr>
          <a:xfrm rot="5400000">
            <a:off x="579438" y="4111625"/>
            <a:ext cx="17700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6200000" flipH="1">
            <a:off x="2857500" y="4286250"/>
            <a:ext cx="14287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>
            <a:off x="4929187" y="4214813"/>
            <a:ext cx="15716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5400000">
            <a:off x="7180263" y="4249738"/>
            <a:ext cx="150018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ZoneTexte 61"/>
          <p:cNvSpPr txBox="1">
            <a:spLocks noChangeArrowheads="1"/>
          </p:cNvSpPr>
          <p:nvPr/>
        </p:nvSpPr>
        <p:spPr bwMode="auto">
          <a:xfrm>
            <a:off x="1500188" y="4143375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b="1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fr-CH" sz="2000" b="1">
                <a:solidFill>
                  <a:srgbClr val="0033CC"/>
                </a:solidFill>
                <a:latin typeface="Constantia" pitchFamily="18" charset="0"/>
              </a:rPr>
              <a:t>a &gt; 0 </a:t>
            </a:r>
          </a:p>
        </p:txBody>
      </p:sp>
      <p:sp>
        <p:nvSpPr>
          <p:cNvPr id="23572" name="ZoneTexte 62"/>
          <p:cNvSpPr txBox="1">
            <a:spLocks noChangeArrowheads="1"/>
          </p:cNvSpPr>
          <p:nvPr/>
        </p:nvSpPr>
        <p:spPr bwMode="auto">
          <a:xfrm>
            <a:off x="3571875" y="421481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b="1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fr-CH" sz="2000" b="1">
                <a:solidFill>
                  <a:srgbClr val="0033CC"/>
                </a:solidFill>
                <a:latin typeface="Constantia" pitchFamily="18" charset="0"/>
              </a:rPr>
              <a:t>S &gt; 0</a:t>
            </a:r>
          </a:p>
        </p:txBody>
      </p:sp>
      <p:sp>
        <p:nvSpPr>
          <p:cNvPr id="23573" name="ZoneTexte 63"/>
          <p:cNvSpPr txBox="1">
            <a:spLocks noChangeArrowheads="1"/>
          </p:cNvSpPr>
          <p:nvPr/>
        </p:nvSpPr>
        <p:spPr bwMode="auto">
          <a:xfrm>
            <a:off x="5786438" y="4143375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b="1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fr-CH" sz="2000" b="1">
                <a:solidFill>
                  <a:srgbClr val="0033CC"/>
                </a:solidFill>
                <a:latin typeface="Arial Narrow" pitchFamily="34" charset="0"/>
              </a:rPr>
              <a:t>(&lt;u</a:t>
            </a:r>
            <a:r>
              <a:rPr lang="fr-CH" sz="2000" b="1" baseline="-25000">
                <a:solidFill>
                  <a:srgbClr val="0033CC"/>
                </a:solidFill>
                <a:latin typeface="Arial Narrow" pitchFamily="34" charset="0"/>
              </a:rPr>
              <a:t>s</a:t>
            </a:r>
            <a:r>
              <a:rPr lang="fr-CH" sz="2000" b="1" baseline="30000">
                <a:solidFill>
                  <a:srgbClr val="0033CC"/>
                </a:solidFill>
                <a:latin typeface="Arial Narrow" pitchFamily="34" charset="0"/>
              </a:rPr>
              <a:t>2</a:t>
            </a:r>
            <a:r>
              <a:rPr lang="fr-CH" sz="2000" b="1">
                <a:solidFill>
                  <a:srgbClr val="0033CC"/>
                </a:solidFill>
                <a:latin typeface="Arial Narrow" pitchFamily="34" charset="0"/>
              </a:rPr>
              <a:t>&gt;)</a:t>
            </a:r>
            <a:r>
              <a:rPr lang="fr-CH" sz="2000" b="1" baseline="30000">
                <a:solidFill>
                  <a:srgbClr val="0033CC"/>
                </a:solidFill>
                <a:latin typeface="Arial Narrow" pitchFamily="34" charset="0"/>
              </a:rPr>
              <a:t>1/2</a:t>
            </a:r>
            <a:r>
              <a:rPr lang="fr-CH" sz="2000" b="1">
                <a:solidFill>
                  <a:srgbClr val="0033CC"/>
                </a:solidFill>
                <a:latin typeface="Arial Narrow" pitchFamily="34" charset="0"/>
              </a:rPr>
              <a:t> ≠ 0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rot="5400000">
            <a:off x="3394075" y="2678113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ZoneTexte 70"/>
          <p:cNvSpPr txBox="1">
            <a:spLocks noChangeArrowheads="1"/>
          </p:cNvSpPr>
          <p:nvPr/>
        </p:nvSpPr>
        <p:spPr bwMode="auto">
          <a:xfrm>
            <a:off x="857250" y="5929313"/>
            <a:ext cx="7429500" cy="369887"/>
          </a:xfrm>
          <a:prstGeom prst="rect">
            <a:avLst/>
          </a:prstGeom>
          <a:solidFill>
            <a:srgbClr val="FDB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Amorphous or transformed </a:t>
            </a:r>
          </a:p>
        </p:txBody>
      </p:sp>
      <p:sp>
        <p:nvSpPr>
          <p:cNvPr id="23576" name="ZoneTexte 71"/>
          <p:cNvSpPr txBox="1">
            <a:spLocks noChangeArrowheads="1"/>
          </p:cNvSpPr>
          <p:nvPr/>
        </p:nvSpPr>
        <p:spPr bwMode="auto">
          <a:xfrm>
            <a:off x="8001000" y="4071938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i="1">
                <a:latin typeface="Arial Narrow" pitchFamily="34" charset="0"/>
              </a:rPr>
              <a:t>Increasing volume fraction</a:t>
            </a:r>
          </a:p>
        </p:txBody>
      </p:sp>
      <p:sp>
        <p:nvSpPr>
          <p:cNvPr id="23577" name="ZoneTexte 72"/>
          <p:cNvSpPr txBox="1">
            <a:spLocks noChangeArrowheads="1"/>
          </p:cNvSpPr>
          <p:nvPr/>
        </p:nvSpPr>
        <p:spPr bwMode="auto">
          <a:xfrm>
            <a:off x="7715250" y="1857375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i="1">
                <a:latin typeface="Arial Narrow" pitchFamily="34" charset="0"/>
              </a:rPr>
              <a:t>Vacancy Clusters</a:t>
            </a:r>
          </a:p>
        </p:txBody>
      </p:sp>
      <p:sp>
        <p:nvSpPr>
          <p:cNvPr id="23578" name="ZoneTexte 73"/>
          <p:cNvSpPr txBox="1">
            <a:spLocks noChangeArrowheads="1"/>
          </p:cNvSpPr>
          <p:nvPr/>
        </p:nvSpPr>
        <p:spPr bwMode="auto">
          <a:xfrm>
            <a:off x="714375" y="19288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latin typeface="Arial Narrow" pitchFamily="34" charset="0"/>
              </a:rPr>
              <a:t>Vacancy mechanism</a:t>
            </a:r>
          </a:p>
        </p:txBody>
      </p:sp>
      <p:cxnSp>
        <p:nvCxnSpPr>
          <p:cNvPr id="76" name="Connecteur droit avec flèche 75"/>
          <p:cNvCxnSpPr/>
          <p:nvPr/>
        </p:nvCxnSpPr>
        <p:spPr>
          <a:xfrm rot="5400000">
            <a:off x="-2500312" y="3500438"/>
            <a:ext cx="5715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0" name="ZoneTexte 76"/>
          <p:cNvSpPr txBox="1">
            <a:spLocks noChangeArrowheads="1"/>
          </p:cNvSpPr>
          <p:nvPr/>
        </p:nvSpPr>
        <p:spPr bwMode="auto">
          <a:xfrm>
            <a:off x="0" y="2143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solidFill>
                  <a:srgbClr val="0033CC"/>
                </a:solidFill>
                <a:latin typeface="Arial Narrow" pitchFamily="34" charset="0"/>
              </a:rPr>
              <a:t>Low Fluence</a:t>
            </a:r>
          </a:p>
        </p:txBody>
      </p:sp>
      <p:sp>
        <p:nvSpPr>
          <p:cNvPr id="23581" name="ZoneTexte 78"/>
          <p:cNvSpPr txBox="1">
            <a:spLocks noChangeArrowheads="1"/>
          </p:cNvSpPr>
          <p:nvPr/>
        </p:nvSpPr>
        <p:spPr bwMode="auto">
          <a:xfrm>
            <a:off x="0" y="6357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solidFill>
                  <a:srgbClr val="0033CC"/>
                </a:solidFill>
                <a:latin typeface="Arial Narrow" pitchFamily="34" charset="0"/>
              </a:rPr>
              <a:t>High Fluence</a:t>
            </a:r>
          </a:p>
        </p:txBody>
      </p:sp>
      <p:sp>
        <p:nvSpPr>
          <p:cNvPr id="23582" name="ZoneTexte 42"/>
          <p:cNvSpPr txBox="1">
            <a:spLocks noChangeArrowheads="1"/>
          </p:cNvSpPr>
          <p:nvPr/>
        </p:nvSpPr>
        <p:spPr bwMode="auto">
          <a:xfrm>
            <a:off x="857250" y="5000625"/>
            <a:ext cx="7429500" cy="369888"/>
          </a:xfrm>
          <a:prstGeom prst="rect">
            <a:avLst/>
          </a:prstGeom>
          <a:solidFill>
            <a:srgbClr val="FDBFB5"/>
          </a:solidFill>
          <a:ln w="9525">
            <a:solidFill>
              <a:srgbClr val="FA4F3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Building up of Internal strain (strain misfits)</a:t>
            </a:r>
          </a:p>
        </p:txBody>
      </p:sp>
      <p:cxnSp>
        <p:nvCxnSpPr>
          <p:cNvPr id="57" name="Connecteur droit avec flèche 56"/>
          <p:cNvCxnSpPr>
            <a:stCxn id="23582" idx="2"/>
            <a:endCxn id="23575" idx="0"/>
          </p:cNvCxnSpPr>
          <p:nvPr/>
        </p:nvCxnSpPr>
        <p:spPr>
          <a:xfrm rot="5400000">
            <a:off x="4292600" y="5649913"/>
            <a:ext cx="558800" cy="0"/>
          </a:xfrm>
          <a:prstGeom prst="straightConnector1">
            <a:avLst/>
          </a:prstGeom>
          <a:ln w="28575">
            <a:solidFill>
              <a:srgbClr val="FA4F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3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460CE3-5667-4484-BF5D-138DD2091AB7}" type="slidenum">
              <a:rPr lang="fr-CH" sz="1200">
                <a:solidFill>
                  <a:schemeClr val="tx2">
                    <a:shade val="90000"/>
                  </a:schemeClr>
                </a:solidFill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CH" sz="1200">
              <a:solidFill>
                <a:schemeClr val="tx2">
                  <a:shade val="90000"/>
                </a:schemeClr>
              </a:solidFill>
              <a:cs typeface="Arial" charset="0"/>
            </a:endParaRPr>
          </a:p>
        </p:txBody>
      </p:sp>
      <p:sp>
        <p:nvSpPr>
          <p:cNvPr id="23585" name="ZoneTexte 33"/>
          <p:cNvSpPr txBox="1">
            <a:spLocks noChangeArrowheads="1"/>
          </p:cNvSpPr>
          <p:nvPr/>
        </p:nvSpPr>
        <p:spPr bwMode="auto">
          <a:xfrm>
            <a:off x="7715250" y="6550025"/>
            <a:ext cx="14287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400" b="1" dirty="0">
                <a:latin typeface="Arial Narrow" pitchFamily="34" charset="0"/>
              </a:rPr>
              <a:t>R. Flükiger, </a:t>
            </a:r>
            <a:r>
              <a:rPr lang="fr-CH" sz="1400" b="1" dirty="0" smtClean="0">
                <a:latin typeface="Arial Narrow" pitchFamily="34" charset="0"/>
              </a:rPr>
              <a:t>1986</a:t>
            </a:r>
            <a:endParaRPr lang="fr-CH" sz="1400" b="1" dirty="0">
              <a:latin typeface="Arial Narrow" pitchFamily="34" charset="0"/>
            </a:endParaRPr>
          </a:p>
        </p:txBody>
      </p:sp>
      <p:sp>
        <p:nvSpPr>
          <p:cNvPr id="28707" name="Espace réservé du pied de page 3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WAMSDO 2011 Workshop (CERN), 14.11.11</a:t>
            </a:r>
            <a:endParaRPr lang="fr-CH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DF6B6-B927-4F7E-8B1E-47051A17B549}" type="slidenum">
              <a:rPr lang="fr-CH"/>
              <a:pPr>
                <a:defRPr/>
              </a:pPr>
              <a:t>13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331640" y="1484784"/>
            <a:ext cx="63367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Effect of neutron irradiation on T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fr-CH" sz="2400" b="1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4760" r="17023" b="16256"/>
          <a:stretch>
            <a:fillRect/>
          </a:stretch>
        </p:blipFill>
        <p:spPr bwMode="auto">
          <a:xfrm>
            <a:off x="-68077" y="0"/>
            <a:ext cx="9212077" cy="63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5706" r="21748" b="17595"/>
          <a:stretch>
            <a:fillRect/>
          </a:stretch>
        </p:blipFill>
        <p:spPr bwMode="auto">
          <a:xfrm>
            <a:off x="25896" y="513408"/>
            <a:ext cx="9118104" cy="601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115616" y="476672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t="8158"/>
          <a:stretch>
            <a:fillRect/>
          </a:stretch>
        </p:blipFill>
        <p:spPr bwMode="auto">
          <a:xfrm>
            <a:off x="1043608" y="1484784"/>
            <a:ext cx="63033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54452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A.R.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Sweedler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D.G. Schweizer, G.W. Webb, Phys. Rev. Lett. 33 (1974) 168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476672"/>
            <a:ext cx="763284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of Nb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Sn after 1 MeV neutron irradiation 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6806" r="16432" b="11925"/>
          <a:stretch>
            <a:fillRect/>
          </a:stretch>
        </p:blipFill>
        <p:spPr bwMode="auto">
          <a:xfrm>
            <a:off x="1331640" y="746030"/>
            <a:ext cx="6938735" cy="469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5589240"/>
            <a:ext cx="7920880" cy="830997"/>
          </a:xfrm>
          <a:prstGeom prst="rect">
            <a:avLst/>
          </a:prstGeom>
          <a:solidFill>
            <a:srgbClr val="C1F3FF"/>
          </a:solidFill>
        </p:spPr>
        <p:txBody>
          <a:bodyPr wrap="square" rtlCol="0">
            <a:spAutoFit/>
          </a:bodyPr>
          <a:lstStyle/>
          <a:p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Recovery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of Nb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Sn films after irradiation at T &lt; 30K with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MeV O-ions (B.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Besslein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, 1976)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92080" y="41490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7236296" y="413978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516216" y="3645024"/>
            <a:ext cx="1944216" cy="0"/>
          </a:xfrm>
          <a:prstGeom prst="line">
            <a:avLst/>
          </a:prstGeom>
          <a:ln>
            <a:solidFill>
              <a:srgbClr val="6DE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516216" y="3501008"/>
            <a:ext cx="1944216" cy="0"/>
          </a:xfrm>
          <a:prstGeom prst="line">
            <a:avLst/>
          </a:prstGeom>
          <a:ln>
            <a:solidFill>
              <a:srgbClr val="6DE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388424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388424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424936" y="3356992"/>
            <a:ext cx="75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&lt; 1K</a:t>
            </a:r>
            <a:endParaRPr lang="fr-CH" sz="2000" b="1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5" y="642938"/>
            <a:ext cx="57562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ZoneTexte 6"/>
          <p:cNvSpPr txBox="1">
            <a:spLocks noChangeArrowheads="1"/>
          </p:cNvSpPr>
          <p:nvPr/>
        </p:nvSpPr>
        <p:spPr bwMode="auto">
          <a:xfrm>
            <a:off x="1857375" y="4929188"/>
            <a:ext cx="4643438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       </a:t>
            </a:r>
            <a:r>
              <a:rPr lang="fr-CH" sz="1600" b="1"/>
              <a:t>Fluence (x 10</a:t>
            </a:r>
            <a:r>
              <a:rPr lang="fr-CH" sz="1600" b="1" baseline="30000"/>
              <a:t>18</a:t>
            </a:r>
            <a:r>
              <a:rPr lang="fr-CH" sz="1600" b="1"/>
              <a:t> n/cm</a:t>
            </a:r>
            <a:r>
              <a:rPr lang="fr-CH" sz="1600" b="1" baseline="30000"/>
              <a:t>2</a:t>
            </a:r>
            <a:r>
              <a:rPr lang="fr-CH" sz="1600" b="1"/>
              <a:t>)              T</a:t>
            </a:r>
            <a:r>
              <a:rPr lang="fr-CH" sz="1600" b="1" baseline="-25000"/>
              <a:t>ann</a:t>
            </a:r>
            <a:r>
              <a:rPr lang="fr-CH" sz="1600" baseline="-25000"/>
              <a:t> </a:t>
            </a:r>
            <a:r>
              <a:rPr lang="fr-CH" sz="1600" b="1"/>
              <a:t>(K)</a:t>
            </a:r>
          </a:p>
          <a:p>
            <a:endParaRPr lang="fr-CH" sz="1600" b="1"/>
          </a:p>
        </p:txBody>
      </p:sp>
      <p:sp>
        <p:nvSpPr>
          <p:cNvPr id="46084" name="ZoneTexte 7"/>
          <p:cNvSpPr txBox="1">
            <a:spLocks noChangeArrowheads="1"/>
          </p:cNvSpPr>
          <p:nvPr/>
        </p:nvSpPr>
        <p:spPr bwMode="auto">
          <a:xfrm>
            <a:off x="142875" y="3714750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E &gt; 0.1 MeV</a:t>
            </a:r>
          </a:p>
        </p:txBody>
      </p:sp>
      <p:sp>
        <p:nvSpPr>
          <p:cNvPr id="46085" name="ZoneTexte 8"/>
          <p:cNvSpPr txBox="1">
            <a:spLocks noChangeArrowheads="1"/>
          </p:cNvSpPr>
          <p:nvPr/>
        </p:nvSpPr>
        <p:spPr bwMode="auto">
          <a:xfrm>
            <a:off x="2500313" y="1214438"/>
            <a:ext cx="10001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800"/>
          </a:p>
        </p:txBody>
      </p:sp>
      <p:sp>
        <p:nvSpPr>
          <p:cNvPr id="46086" name="ZoneTexte 9"/>
          <p:cNvSpPr txBox="1">
            <a:spLocks noChangeArrowheads="1"/>
          </p:cNvSpPr>
          <p:nvPr/>
        </p:nvSpPr>
        <p:spPr bwMode="auto">
          <a:xfrm>
            <a:off x="1000125" y="5429250"/>
            <a:ext cx="707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Neutron irradiation of a multifilamentary Nb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Sn wire,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followed by an anneal of 5 min. at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ann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087" name="ZoneTexte 10"/>
          <p:cNvSpPr txBox="1">
            <a:spLocks noChangeArrowheads="1"/>
          </p:cNvSpPr>
          <p:nvPr/>
        </p:nvSpPr>
        <p:spPr bwMode="auto">
          <a:xfrm>
            <a:off x="2357438" y="6215063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B.S. Brown, T.H.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Blewitt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T.L. Scott, D.G. Wozniak,, J. Appl. Phys.49(1978) 4144</a:t>
            </a:r>
          </a:p>
        </p:txBody>
      </p:sp>
      <p:sp>
        <p:nvSpPr>
          <p:cNvPr id="12" name="Espace réservé du numéro de diapositive 1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A00A68C-797A-4A51-8F19-A4F07DC9C9D8}" type="slidenum">
              <a:rPr lang="fr-CH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19</a:t>
            </a:fld>
            <a:endParaRPr lang="fr-CH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460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8088"/>
            <a:ext cx="197961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ZoneTexte 12"/>
          <p:cNvSpPr txBox="1">
            <a:spLocks noChangeArrowheads="1"/>
          </p:cNvSpPr>
          <p:nvPr/>
        </p:nvSpPr>
        <p:spPr bwMode="auto">
          <a:xfrm>
            <a:off x="1357313" y="240829"/>
            <a:ext cx="6357937" cy="523875"/>
          </a:xfrm>
          <a:prstGeom prst="rect">
            <a:avLst/>
          </a:prstGeom>
          <a:solidFill>
            <a:srgbClr val="FFFF6D"/>
          </a:solidFill>
          <a:ln w="9525">
            <a:solidFill>
              <a:srgbClr val="FF252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800" b="1" dirty="0" err="1">
                <a:latin typeface="Arial" pitchFamily="34" charset="0"/>
                <a:cs typeface="Arial" pitchFamily="34" charset="0"/>
              </a:rPr>
              <a:t>Recovery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800" b="1" dirty="0" err="1">
                <a:latin typeface="Arial" pitchFamily="34" charset="0"/>
                <a:cs typeface="Arial" pitchFamily="34" charset="0"/>
              </a:rPr>
              <a:t>Effects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 after </a:t>
            </a:r>
            <a:r>
              <a:rPr lang="fr-CH" sz="2800" b="1" dirty="0" err="1">
                <a:latin typeface="Arial" pitchFamily="34" charset="0"/>
                <a:cs typeface="Arial" pitchFamily="34" charset="0"/>
              </a:rPr>
              <a:t>warming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 up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0348B-5344-4624-88AB-24713EE54942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  <p:cxnSp>
        <p:nvCxnSpPr>
          <p:cNvPr id="15" name="Connecteur droit 14"/>
          <p:cNvCxnSpPr/>
          <p:nvPr/>
        </p:nvCxnSpPr>
        <p:spPr>
          <a:xfrm>
            <a:off x="4860032" y="1268760"/>
            <a:ext cx="29523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932040" y="1700808"/>
            <a:ext cx="28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308304" y="1340768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4328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6 %</a:t>
            </a:r>
            <a:endParaRPr lang="fr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395536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Starting point of the present considerations: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Calculations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F. Cerutti (CERN),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(newer calculations in his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presentation, today)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052736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restricted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fr-CH" sz="2400" b="1" baseline="-25000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Sn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(quadrupoles)</a:t>
            </a:r>
          </a:p>
          <a:p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MgB</a:t>
            </a:r>
            <a:r>
              <a:rPr lang="fr-CH" sz="2400" b="1" baseline="-25000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: talk of M. Putti</a:t>
            </a:r>
          </a:p>
          <a:p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BI-2212: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at an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industrial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20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835696" y="2132856"/>
            <a:ext cx="56886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Volume expansion of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irradiated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Nb</a:t>
            </a:r>
            <a:r>
              <a:rPr lang="fr-CH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Sn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2856" t="5861" r="6391" b="14760"/>
          <a:stretch>
            <a:fillRect/>
          </a:stretch>
        </p:blipFill>
        <p:spPr bwMode="auto">
          <a:xfrm>
            <a:off x="2555776" y="1052736"/>
            <a:ext cx="4032448" cy="49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71600" y="476672"/>
            <a:ext cx="691276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Analogy between neutron and heavy ion irradiation</a:t>
            </a:r>
            <a:endParaRPr lang="en-US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551712" y="2492896"/>
            <a:ext cx="219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 smtClean="0">
                <a:latin typeface="Arial Narrow" pitchFamily="34" charset="0"/>
              </a:rPr>
              <a:t>Scaling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law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between</a:t>
            </a:r>
            <a:r>
              <a:rPr lang="fr-CH" sz="2000" b="1" dirty="0" smtClean="0">
                <a:latin typeface="Arial Narrow" pitchFamily="34" charset="0"/>
              </a:rPr>
              <a:t> various sources </a:t>
            </a:r>
          </a:p>
          <a:p>
            <a:r>
              <a:rPr lang="fr-CH" sz="2000" b="1" dirty="0" smtClean="0">
                <a:latin typeface="Arial Narrow" pitchFamily="34" charset="0"/>
              </a:rPr>
              <a:t>not </a:t>
            </a:r>
            <a:r>
              <a:rPr lang="fr-CH" sz="2000" b="1" dirty="0" err="1" smtClean="0">
                <a:latin typeface="Arial Narrow" pitchFamily="34" charset="0"/>
              </a:rPr>
              <a:t>yet</a:t>
            </a:r>
            <a:r>
              <a:rPr lang="fr-CH" sz="2000" b="1" dirty="0" smtClean="0">
                <a:latin typeface="Arial Narrow" pitchFamily="34" charset="0"/>
              </a:rPr>
              <a:t> </a:t>
            </a:r>
            <a:r>
              <a:rPr lang="fr-CH" sz="2000" b="1" dirty="0" err="1" smtClean="0">
                <a:latin typeface="Arial Narrow" pitchFamily="34" charset="0"/>
              </a:rPr>
              <a:t>investigated</a:t>
            </a:r>
            <a:endParaRPr lang="fr-CH" sz="2000" b="1" dirty="0">
              <a:latin typeface="Arial Narrow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21</a:t>
            </a:fld>
            <a:endParaRPr lang="fr-CH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635896" y="1988840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63888" y="2060848"/>
            <a:ext cx="144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907704" y="2132856"/>
            <a:ext cx="165618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99592" y="3707740"/>
            <a:ext cx="19442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     1x 10</a:t>
            </a:r>
            <a:r>
              <a:rPr lang="fr-CH" b="1" baseline="30000" dirty="0" smtClean="0"/>
              <a:t>18</a:t>
            </a:r>
            <a:r>
              <a:rPr lang="fr-CH" b="1" dirty="0" smtClean="0"/>
              <a:t> n/cm</a:t>
            </a:r>
            <a:r>
              <a:rPr lang="fr-CH" b="1" baseline="30000" dirty="0" smtClean="0"/>
              <a:t>2</a:t>
            </a:r>
          </a:p>
          <a:p>
            <a:endParaRPr lang="fr-CH" b="1" dirty="0" smtClean="0"/>
          </a:p>
          <a:p>
            <a:r>
              <a:rPr lang="fr-CH" sz="3200" b="1" dirty="0" smtClean="0">
                <a:latin typeface="Symbol" pitchFamily="18" charset="2"/>
              </a:rPr>
              <a:t>D</a:t>
            </a:r>
            <a:r>
              <a:rPr lang="fr-CH" sz="3200" b="1" dirty="0" smtClean="0"/>
              <a:t>V ≈ 1%</a:t>
            </a:r>
            <a:endParaRPr lang="fr-CH" sz="3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23528" y="5805264"/>
            <a:ext cx="8496944" cy="646331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At 1 x 10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n/cm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volume expansion of Nb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Sn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≈ 1%: * </a:t>
            </a:r>
            <a:r>
              <a:rPr lang="fr-CH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stresses?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						       * </a:t>
            </a:r>
            <a:r>
              <a:rPr lang="fr-CH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J</a:t>
            </a:r>
            <a:r>
              <a:rPr lang="fr-CH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CH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13230" r="35922" b="8336"/>
          <a:stretch>
            <a:fillRect/>
          </a:stretch>
        </p:blipFill>
        <p:spPr bwMode="auto">
          <a:xfrm>
            <a:off x="1331640" y="188640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1772816"/>
            <a:ext cx="792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sz="2800" b="1" i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endParaRPr lang="fr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057" t="52919" r="76674" b="38576"/>
          <a:stretch>
            <a:fillRect/>
          </a:stretch>
        </p:blipFill>
        <p:spPr bwMode="auto">
          <a:xfrm>
            <a:off x="251520" y="2204864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43608" y="5157192"/>
            <a:ext cx="46085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33463" t="86185" r="26966" b="9090"/>
          <a:stretch>
            <a:fillRect/>
          </a:stretch>
        </p:blipFill>
        <p:spPr bwMode="auto">
          <a:xfrm>
            <a:off x="1691680" y="5157192"/>
            <a:ext cx="3384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5301208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763688" y="5301208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33463" t="86185" r="26966" b="9090"/>
          <a:stretch>
            <a:fillRect/>
          </a:stretch>
        </p:blipFill>
        <p:spPr bwMode="auto">
          <a:xfrm>
            <a:off x="1691680" y="5157192"/>
            <a:ext cx="3384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691680" y="5445224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 smtClean="0">
                <a:latin typeface="Symbol" pitchFamily="18" charset="2"/>
              </a:rPr>
              <a:t>F</a:t>
            </a:r>
            <a:r>
              <a:rPr lang="fr-CH" sz="2400" b="1" dirty="0" err="1" smtClean="0"/>
              <a:t>t</a:t>
            </a:r>
            <a:r>
              <a:rPr lang="fr-CH" sz="2400" b="1" dirty="0" smtClean="0"/>
              <a:t> (x 10</a:t>
            </a:r>
            <a:r>
              <a:rPr lang="fr-CH" sz="2400" b="1" baseline="30000" dirty="0" smtClean="0"/>
              <a:t>19</a:t>
            </a:r>
            <a:r>
              <a:rPr lang="fr-CH" sz="2400" b="1" dirty="0" smtClean="0"/>
              <a:t> n/cm</a:t>
            </a:r>
            <a:r>
              <a:rPr lang="fr-CH" sz="2400" b="1" baseline="30000" dirty="0" smtClean="0"/>
              <a:t>2</a:t>
            </a:r>
            <a:r>
              <a:rPr lang="fr-CH" sz="2400" b="1" dirty="0" smtClean="0"/>
              <a:t>) </a:t>
            </a:r>
            <a:endParaRPr lang="fr-CH" sz="2400" b="1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49312" t="23815" r="18794" b="36495"/>
          <a:stretch>
            <a:fillRect/>
          </a:stretch>
        </p:blipFill>
        <p:spPr bwMode="auto">
          <a:xfrm>
            <a:off x="5255568" y="836712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148064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Sweedler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1978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47656" y="38610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Schneider, 1982</a:t>
            </a:r>
            <a:endParaRPr lang="fr-CH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195736" y="5877272"/>
            <a:ext cx="5040560" cy="461665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Volume expansion after irradiation</a:t>
            </a:r>
            <a:endParaRPr lang="fr-CH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r="48916" b="25346"/>
          <a:stretch>
            <a:fillRect/>
          </a:stretch>
        </p:blipFill>
        <p:spPr bwMode="auto">
          <a:xfrm>
            <a:off x="1691680" y="980728"/>
            <a:ext cx="4052373" cy="4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5733256"/>
            <a:ext cx="8208912" cy="646331"/>
          </a:xfrm>
          <a:prstGeom prst="rect">
            <a:avLst/>
          </a:prstGeom>
          <a:solidFill>
            <a:srgbClr val="C1F3FF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Suppression of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martensitic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transformation in Nb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Sn films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irradiated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with  20 MeV 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S ions at &lt; 30 K (2 x 10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) (C.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Nölscher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1984)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663532" y="229806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Hall constant</a:t>
            </a:r>
            <a:endParaRPr lang="fr-CH" sz="24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24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043608" y="1844824"/>
            <a:ext cx="712879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Irradiation of binary and ternary alloyed 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8625"/>
            <a:ext cx="6215063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ZoneTexte 2"/>
          <p:cNvSpPr txBox="1">
            <a:spLocks noChangeArrowheads="1"/>
          </p:cNvSpPr>
          <p:nvPr/>
        </p:nvSpPr>
        <p:spPr bwMode="auto">
          <a:xfrm>
            <a:off x="1599009" y="5085184"/>
            <a:ext cx="64293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b="1" dirty="0" smtClean="0"/>
              <a:t>10</a:t>
            </a:r>
            <a:r>
              <a:rPr lang="fr-CH" sz="2000" b="1" baseline="30000" dirty="0" smtClean="0"/>
              <a:t>17</a:t>
            </a:r>
            <a:r>
              <a:rPr lang="fr-CH" sz="2000" b="1" dirty="0" smtClean="0"/>
              <a:t>                       10</a:t>
            </a:r>
            <a:r>
              <a:rPr lang="fr-CH" sz="2000" b="1" baseline="30000" dirty="0" smtClean="0"/>
              <a:t>18</a:t>
            </a:r>
            <a:r>
              <a:rPr lang="fr-CH" sz="2000" b="1" dirty="0" smtClean="0"/>
              <a:t>                      10</a:t>
            </a:r>
            <a:r>
              <a:rPr lang="fr-CH" sz="2000" b="1" baseline="30000" dirty="0" smtClean="0"/>
              <a:t>19</a:t>
            </a:r>
            <a:r>
              <a:rPr lang="fr-CH" sz="2000" b="1" dirty="0" smtClean="0"/>
              <a:t>                      10</a:t>
            </a:r>
            <a:r>
              <a:rPr lang="fr-CH" sz="2000" b="1" baseline="30000" dirty="0" smtClean="0"/>
              <a:t>20</a:t>
            </a:r>
            <a:endParaRPr lang="fr-CH" sz="2000" b="1" baseline="30000" dirty="0"/>
          </a:p>
          <a:p>
            <a:r>
              <a:rPr lang="fr-CH" sz="2000" b="1" dirty="0"/>
              <a:t>                         </a:t>
            </a:r>
            <a:r>
              <a:rPr lang="fr-CH" sz="2000" b="1" dirty="0" smtClean="0"/>
              <a:t>               Fluence </a:t>
            </a:r>
            <a:r>
              <a:rPr lang="fr-CH" sz="2000" b="1" dirty="0"/>
              <a:t>(n/cm</a:t>
            </a:r>
            <a:r>
              <a:rPr lang="fr-CH" sz="2000" b="1" baseline="30000" dirty="0"/>
              <a:t>2</a:t>
            </a:r>
            <a:r>
              <a:rPr lang="fr-CH" sz="2000" b="1" dirty="0"/>
              <a:t>)</a:t>
            </a:r>
          </a:p>
        </p:txBody>
      </p:sp>
      <p:sp>
        <p:nvSpPr>
          <p:cNvPr id="48132" name="ZoneTexte 3"/>
          <p:cNvSpPr txBox="1">
            <a:spLocks noChangeArrowheads="1"/>
          </p:cNvSpPr>
          <p:nvPr/>
        </p:nvSpPr>
        <p:spPr bwMode="auto">
          <a:xfrm>
            <a:off x="2071688" y="5929313"/>
            <a:ext cx="5429250" cy="369887"/>
          </a:xfrm>
          <a:prstGeom prst="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H.W. Weber et al., 1986, Adv. Cryo. Eng., </a:t>
            </a:r>
            <a:r>
              <a:rPr lang="fr-CH" b="1" u="sng"/>
              <a:t>32</a:t>
            </a:r>
            <a:r>
              <a:rPr lang="fr-CH" b="1"/>
              <a:t>, 853</a:t>
            </a:r>
          </a:p>
        </p:txBody>
      </p:sp>
      <p:sp>
        <p:nvSpPr>
          <p:cNvPr id="48133" name="ZoneTexte 4"/>
          <p:cNvSpPr txBox="1">
            <a:spLocks noChangeArrowheads="1"/>
          </p:cNvSpPr>
          <p:nvPr/>
        </p:nvSpPr>
        <p:spPr bwMode="auto">
          <a:xfrm>
            <a:off x="1857375" y="1643063"/>
            <a:ext cx="1143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  <a:p>
            <a:endParaRPr lang="fr-CH"/>
          </a:p>
          <a:p>
            <a:endParaRPr lang="fr-CH"/>
          </a:p>
        </p:txBody>
      </p:sp>
      <p:sp>
        <p:nvSpPr>
          <p:cNvPr id="48134" name="ZoneTexte 5"/>
          <p:cNvSpPr txBox="1">
            <a:spLocks noChangeArrowheads="1"/>
          </p:cNvSpPr>
          <p:nvPr/>
        </p:nvSpPr>
        <p:spPr bwMode="auto">
          <a:xfrm>
            <a:off x="428625" y="1428750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/>
              <a:t>J</a:t>
            </a:r>
            <a:r>
              <a:rPr lang="fr-CH" sz="2400" b="1" baseline="-25000"/>
              <a:t>c</a:t>
            </a:r>
            <a:r>
              <a:rPr lang="fr-CH" sz="2400" b="1"/>
              <a:t>/J</a:t>
            </a:r>
            <a:r>
              <a:rPr lang="fr-CH" sz="2400" b="1" baseline="-25000"/>
              <a:t>co</a:t>
            </a:r>
            <a:endParaRPr lang="fr-CH" sz="2400" b="1"/>
          </a:p>
        </p:txBody>
      </p:sp>
      <p:sp>
        <p:nvSpPr>
          <p:cNvPr id="48135" name="ZoneTexte 11"/>
          <p:cNvSpPr txBox="1">
            <a:spLocks noChangeArrowheads="1"/>
          </p:cNvSpPr>
          <p:nvPr/>
        </p:nvSpPr>
        <p:spPr bwMode="auto">
          <a:xfrm>
            <a:off x="3500438" y="3929063"/>
            <a:ext cx="71437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solidFill>
                  <a:srgbClr val="3C05C7"/>
                </a:solidFill>
              </a:rPr>
              <a:t>8T</a:t>
            </a:r>
          </a:p>
          <a:p>
            <a:r>
              <a:rPr lang="fr-CH" b="1">
                <a:solidFill>
                  <a:srgbClr val="3C05C7"/>
                </a:solidFill>
              </a:rPr>
              <a:t>4T</a:t>
            </a:r>
          </a:p>
          <a:p>
            <a:endParaRPr lang="fr-CH">
              <a:solidFill>
                <a:srgbClr val="3C05C7"/>
              </a:solidFill>
            </a:endParaRPr>
          </a:p>
        </p:txBody>
      </p:sp>
      <p:sp>
        <p:nvSpPr>
          <p:cNvPr id="48136" name="ZoneTexte 12"/>
          <p:cNvSpPr txBox="1">
            <a:spLocks noChangeArrowheads="1"/>
          </p:cNvSpPr>
          <p:nvPr/>
        </p:nvSpPr>
        <p:spPr bwMode="auto">
          <a:xfrm>
            <a:off x="4000500" y="4357688"/>
            <a:ext cx="1500188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  <a:p>
            <a:endParaRPr lang="fr-CH" sz="800"/>
          </a:p>
        </p:txBody>
      </p:sp>
      <p:sp>
        <p:nvSpPr>
          <p:cNvPr id="48137" name="Rectangle 14"/>
          <p:cNvSpPr>
            <a:spLocks noChangeArrowheads="1"/>
          </p:cNvSpPr>
          <p:nvPr/>
        </p:nvSpPr>
        <p:spPr bwMode="auto">
          <a:xfrm>
            <a:off x="1571625" y="457200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E &gt; 0.1 MeV</a:t>
            </a:r>
            <a:endParaRPr lang="fr-CH"/>
          </a:p>
        </p:txBody>
      </p:sp>
      <p:sp>
        <p:nvSpPr>
          <p:cNvPr id="48138" name="ZoneTexte 15"/>
          <p:cNvSpPr txBox="1">
            <a:spLocks noChangeArrowheads="1"/>
          </p:cNvSpPr>
          <p:nvPr/>
        </p:nvSpPr>
        <p:spPr bwMode="auto">
          <a:xfrm>
            <a:off x="1859657" y="1700808"/>
            <a:ext cx="1920255" cy="646112"/>
          </a:xfrm>
          <a:prstGeom prst="rect">
            <a:avLst/>
          </a:prstGeom>
          <a:solidFill>
            <a:srgbClr val="E7FA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rgbClr val="3C05C7"/>
                </a:solidFill>
              </a:rPr>
              <a:t>(Nb-1.5wt.%Ti)</a:t>
            </a:r>
            <a:r>
              <a:rPr lang="fr-CH" b="1" baseline="-25000" dirty="0">
                <a:solidFill>
                  <a:srgbClr val="3C05C7"/>
                </a:solidFill>
              </a:rPr>
              <a:t>3</a:t>
            </a:r>
            <a:r>
              <a:rPr lang="fr-CH" b="1" dirty="0">
                <a:solidFill>
                  <a:srgbClr val="3C05C7"/>
                </a:solidFill>
              </a:rPr>
              <a:t>Sn wires</a:t>
            </a:r>
          </a:p>
        </p:txBody>
      </p:sp>
      <p:sp>
        <p:nvSpPr>
          <p:cNvPr id="48139" name="ZoneTexte 16"/>
          <p:cNvSpPr txBox="1">
            <a:spLocks noChangeArrowheads="1"/>
          </p:cNvSpPr>
          <p:nvPr/>
        </p:nvSpPr>
        <p:spPr bwMode="auto">
          <a:xfrm>
            <a:off x="2000250" y="714375"/>
            <a:ext cx="300037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  <a:p>
            <a:endParaRPr lang="fr-CH"/>
          </a:p>
          <a:p>
            <a:endParaRPr lang="fr-CH"/>
          </a:p>
        </p:txBody>
      </p:sp>
      <p:sp>
        <p:nvSpPr>
          <p:cNvPr id="37901" name="ZoneTexte 18"/>
          <p:cNvSpPr txBox="1">
            <a:spLocks noChangeArrowheads="1"/>
          </p:cNvSpPr>
          <p:nvPr/>
        </p:nvSpPr>
        <p:spPr bwMode="auto">
          <a:xfrm>
            <a:off x="5364088" y="2060848"/>
            <a:ext cx="16561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Binary </a:t>
            </a: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fr-CH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</a:t>
            </a:r>
          </a:p>
          <a:p>
            <a:pPr>
              <a:defRPr/>
            </a:pPr>
            <a:r>
              <a:rPr lang="fr-CH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wires</a:t>
            </a:r>
          </a:p>
        </p:txBody>
      </p:sp>
      <p:sp>
        <p:nvSpPr>
          <p:cNvPr id="18" name="Espace réservé du numéro de diapositive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1258DE9E-1DD7-4E10-BF19-D47FBBBE242F}" type="slidenum">
              <a:rPr lang="fr-CH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25</a:t>
            </a:fld>
            <a:endParaRPr lang="fr-CH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8142" name="ZoneTexte 20"/>
          <p:cNvSpPr txBox="1">
            <a:spLocks noChangeArrowheads="1"/>
          </p:cNvSpPr>
          <p:nvPr/>
        </p:nvSpPr>
        <p:spPr bwMode="auto">
          <a:xfrm>
            <a:off x="5214938" y="1143000"/>
            <a:ext cx="128587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  <a:p>
            <a:endParaRPr lang="fr-CH"/>
          </a:p>
          <a:p>
            <a:endParaRPr lang="fr-CH"/>
          </a:p>
        </p:txBody>
      </p:sp>
      <p:pic>
        <p:nvPicPr>
          <p:cNvPr id="4814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8088"/>
            <a:ext cx="197961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ZoneTexte 24"/>
          <p:cNvSpPr txBox="1">
            <a:spLocks noChangeArrowheads="1"/>
          </p:cNvSpPr>
          <p:nvPr/>
        </p:nvSpPr>
        <p:spPr bwMode="auto">
          <a:xfrm>
            <a:off x="7072313" y="1143000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/>
              <a:t>E &gt; 0.1 MeV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2843808" y="2420888"/>
            <a:ext cx="0" cy="2592288"/>
          </a:xfrm>
          <a:prstGeom prst="line">
            <a:avLst/>
          </a:prstGeom>
          <a:ln w="28575">
            <a:solidFill>
              <a:srgbClr val="FF25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2000250" y="2786063"/>
            <a:ext cx="4357687" cy="71438"/>
          </a:xfrm>
          <a:prstGeom prst="line">
            <a:avLst/>
          </a:prstGeom>
          <a:ln w="28575">
            <a:solidFill>
              <a:srgbClr val="FF25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1" name="ZoneTexte 25"/>
          <p:cNvSpPr txBox="1">
            <a:spLocks noChangeArrowheads="1"/>
          </p:cNvSpPr>
          <p:nvPr/>
        </p:nvSpPr>
        <p:spPr bwMode="auto">
          <a:xfrm>
            <a:off x="2143125" y="142875"/>
            <a:ext cx="1214438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~ 3 x 10</a:t>
            </a:r>
            <a:r>
              <a:rPr lang="fr-FR" b="1" baseline="30000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48148" name="ZoneTexte 26"/>
          <p:cNvSpPr txBox="1">
            <a:spLocks noChangeArrowheads="1"/>
          </p:cNvSpPr>
          <p:nvPr/>
        </p:nvSpPr>
        <p:spPr bwMode="auto">
          <a:xfrm>
            <a:off x="3714750" y="142875"/>
            <a:ext cx="135731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1.5 x 10</a:t>
            </a:r>
            <a:r>
              <a:rPr lang="fr-CH" b="1" baseline="30000"/>
              <a:t>18</a:t>
            </a:r>
            <a:endParaRPr lang="fr-FR" b="1" baseline="30000"/>
          </a:p>
        </p:txBody>
      </p:sp>
      <p:sp>
        <p:nvSpPr>
          <p:cNvPr id="48149" name="ZoneTexte 26"/>
          <p:cNvSpPr txBox="1">
            <a:spLocks noChangeArrowheads="1"/>
          </p:cNvSpPr>
          <p:nvPr/>
        </p:nvSpPr>
        <p:spPr bwMode="auto">
          <a:xfrm>
            <a:off x="4286250" y="20002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12T</a:t>
            </a:r>
            <a:endParaRPr lang="fr-FR" b="1"/>
          </a:p>
        </p:txBody>
      </p:sp>
      <p:sp>
        <p:nvSpPr>
          <p:cNvPr id="48150" name="ZoneTexte 27"/>
          <p:cNvSpPr txBox="1">
            <a:spLocks noChangeArrowheads="1"/>
          </p:cNvSpPr>
          <p:nvPr/>
        </p:nvSpPr>
        <p:spPr bwMode="auto">
          <a:xfrm>
            <a:off x="4714875" y="23447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10T</a:t>
            </a:r>
            <a:endParaRPr lang="fr-FR" b="1"/>
          </a:p>
        </p:txBody>
      </p:sp>
      <p:cxnSp>
        <p:nvCxnSpPr>
          <p:cNvPr id="30" name="Connecteur droit avec flèche 29"/>
          <p:cNvCxnSpPr/>
          <p:nvPr/>
        </p:nvCxnSpPr>
        <p:spPr>
          <a:xfrm rot="10800000" flipV="1">
            <a:off x="4286250" y="2571750"/>
            <a:ext cx="428625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2" name="ZoneTexte 31"/>
          <p:cNvSpPr txBox="1">
            <a:spLocks noChangeArrowheads="1"/>
          </p:cNvSpPr>
          <p:nvPr/>
        </p:nvSpPr>
        <p:spPr bwMode="auto">
          <a:xfrm>
            <a:off x="5214938" y="28448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8T</a:t>
            </a:r>
            <a:endParaRPr lang="fr-FR" b="1"/>
          </a:p>
        </p:txBody>
      </p:sp>
      <p:cxnSp>
        <p:nvCxnSpPr>
          <p:cNvPr id="34" name="Connecteur droit avec flèche 33"/>
          <p:cNvCxnSpPr>
            <a:stCxn id="48152" idx="1"/>
          </p:cNvCxnSpPr>
          <p:nvPr/>
        </p:nvCxnSpPr>
        <p:spPr>
          <a:xfrm rot="10800000">
            <a:off x="4214813" y="3000375"/>
            <a:ext cx="1000125" cy="30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4" name="ZoneTexte 34"/>
          <p:cNvSpPr txBox="1">
            <a:spLocks noChangeArrowheads="1"/>
          </p:cNvSpPr>
          <p:nvPr/>
        </p:nvSpPr>
        <p:spPr bwMode="auto">
          <a:xfrm>
            <a:off x="4286250" y="378618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4T</a:t>
            </a:r>
            <a:endParaRPr lang="fr-FR" b="1"/>
          </a:p>
        </p:txBody>
      </p:sp>
      <p:cxnSp>
        <p:nvCxnSpPr>
          <p:cNvPr id="37" name="Connecteur droit avec flèche 36"/>
          <p:cNvCxnSpPr/>
          <p:nvPr/>
        </p:nvCxnSpPr>
        <p:spPr>
          <a:xfrm rot="16200000" flipV="1">
            <a:off x="4143376" y="3643312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28884-A590-49E9-9395-16DFEF279757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675" t="42524" r="18794" b="16841"/>
          <a:stretch>
            <a:fillRect/>
          </a:stretch>
        </p:blipFill>
        <p:spPr bwMode="auto">
          <a:xfrm>
            <a:off x="2267744" y="0"/>
            <a:ext cx="3923928" cy="33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553" t="35155" r="48034" b="21375"/>
          <a:stretch>
            <a:fillRect/>
          </a:stretch>
        </p:blipFill>
        <p:spPr bwMode="auto">
          <a:xfrm>
            <a:off x="2267744" y="3284984"/>
            <a:ext cx="38691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3347864" y="0"/>
            <a:ext cx="0" cy="587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203848" y="3140968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732240" y="620688"/>
            <a:ext cx="2016224" cy="923330"/>
          </a:xfrm>
          <a:prstGeom prst="rect">
            <a:avLst/>
          </a:prstGeom>
          <a:solidFill>
            <a:srgbClr val="E7FAFF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Binary Nb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Sn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Bronze route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10’000  filaments 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3573016"/>
            <a:ext cx="1962472" cy="923330"/>
          </a:xfrm>
          <a:prstGeom prst="rect">
            <a:avLst/>
          </a:prstGeom>
          <a:solidFill>
            <a:srgbClr val="E7FAFF"/>
          </a:solidFill>
        </p:spPr>
        <p:txBody>
          <a:bodyPr wrap="square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Binary Nb</a:t>
            </a:r>
            <a:r>
              <a:rPr lang="fr-CH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Sn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Bronze route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19  filaments 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5301208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 Narrow" pitchFamily="34" charset="0"/>
              </a:rPr>
              <a:t>F. Weiss, R. Flükiger, W. </a:t>
            </a:r>
            <a:r>
              <a:rPr lang="fr-CH" sz="1400" b="1" dirty="0" err="1" smtClean="0">
                <a:latin typeface="Arial Narrow" pitchFamily="34" charset="0"/>
              </a:rPr>
              <a:t>Maurer</a:t>
            </a:r>
            <a:r>
              <a:rPr lang="fr-CH" sz="1400" b="1" dirty="0" smtClean="0">
                <a:latin typeface="Arial Narrow" pitchFamily="34" charset="0"/>
              </a:rPr>
              <a:t>,  P.A. Hahn, M.W. </a:t>
            </a:r>
            <a:r>
              <a:rPr lang="fr-CH" sz="1400" b="1" dirty="0" err="1" smtClean="0">
                <a:latin typeface="Arial Narrow" pitchFamily="34" charset="0"/>
              </a:rPr>
              <a:t>Guinan</a:t>
            </a:r>
            <a:r>
              <a:rPr lang="fr-CH" sz="1400" b="1" dirty="0" smtClean="0">
                <a:latin typeface="Arial Narrow" pitchFamily="34" charset="0"/>
              </a:rPr>
              <a:t>, </a:t>
            </a:r>
          </a:p>
          <a:p>
            <a:r>
              <a:rPr lang="fr-CH" sz="1400" b="1" dirty="0" smtClean="0">
                <a:latin typeface="Arial Narrow" pitchFamily="34" charset="0"/>
              </a:rPr>
              <a:t>IEEE Trans. Magn., MAG 23(1987)976</a:t>
            </a:r>
            <a:endParaRPr lang="fr-CH" sz="1400" b="1" dirty="0"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764704"/>
            <a:ext cx="241176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Arial Narrow" pitchFamily="34" charset="0"/>
                <a:cs typeface="Arial" pitchFamily="34" charset="0"/>
              </a:rPr>
              <a:t>Neutron irradiation</a:t>
            </a:r>
          </a:p>
          <a:p>
            <a:r>
              <a:rPr lang="fr-CH" sz="2000" b="1" dirty="0" smtClean="0">
                <a:latin typeface="Arial Narrow" pitchFamily="34" charset="0"/>
                <a:cs typeface="Arial" pitchFamily="34" charset="0"/>
              </a:rPr>
              <a:t>E = 14 MeV </a:t>
            </a:r>
            <a:endParaRPr lang="fr-CH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4437112"/>
            <a:ext cx="2880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5940152" y="6021288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  <p:sp>
        <p:nvSpPr>
          <p:cNvPr id="19" name="ZoneTexte 18"/>
          <p:cNvSpPr txBox="1"/>
          <p:nvPr/>
        </p:nvSpPr>
        <p:spPr>
          <a:xfrm>
            <a:off x="6300192" y="5229200"/>
            <a:ext cx="2520280" cy="1015663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CH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(max) varies for </a:t>
            </a:r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wire configurations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27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331640" y="1772816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b="1" dirty="0" smtClean="0"/>
          </a:p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CH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(max) are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neutron sources:</a:t>
            </a:r>
          </a:p>
          <a:p>
            <a:endParaRPr lang="fr-CH" sz="2000" b="1" dirty="0" smtClean="0"/>
          </a:p>
          <a:p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comparing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the effect of irradiation for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neutron sources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. 1 MeV and 14 MeV, the fluences have to be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considered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fr-CH" sz="2000" b="1" dirty="0" err="1" smtClean="0">
                <a:latin typeface="Arial" pitchFamily="34" charset="0"/>
                <a:cs typeface="Arial" pitchFamily="34" charset="0"/>
              </a:rPr>
              <a:t>appropriate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corrections have to be made 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35155" r="48034" b="21375"/>
          <a:stretch>
            <a:fillRect/>
          </a:stretch>
        </p:blipFill>
        <p:spPr bwMode="auto">
          <a:xfrm>
            <a:off x="0" y="-27384"/>
            <a:ext cx="3707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446" t="35155" r="16432" b="21375"/>
          <a:stretch>
            <a:fillRect/>
          </a:stretch>
        </p:blipFill>
        <p:spPr bwMode="auto">
          <a:xfrm>
            <a:off x="0" y="3140968"/>
            <a:ext cx="3779912" cy="34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067944" y="980728"/>
            <a:ext cx="2952328" cy="830997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Binary Nb</a:t>
            </a:r>
            <a:r>
              <a:rPr lang="fr-CH" sz="2400" b="1" baseline="-25000" dirty="0" smtClean="0"/>
              <a:t>3</a:t>
            </a:r>
            <a:r>
              <a:rPr lang="fr-CH" sz="2400" b="1" dirty="0" smtClean="0"/>
              <a:t>Sn wire</a:t>
            </a:r>
          </a:p>
          <a:p>
            <a:r>
              <a:rPr lang="fr-CH" sz="2400" b="1" dirty="0" smtClean="0"/>
              <a:t>(19 filaments)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944" y="3356992"/>
            <a:ext cx="3168352" cy="830997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CH" sz="2400" b="1" dirty="0" smtClean="0"/>
              <a:t>Ti </a:t>
            </a:r>
            <a:r>
              <a:rPr lang="fr-CH" sz="2400" b="1" dirty="0" err="1" smtClean="0"/>
              <a:t>alloyed</a:t>
            </a:r>
            <a:r>
              <a:rPr lang="fr-CH" sz="2400" b="1" dirty="0" smtClean="0"/>
              <a:t> Nb</a:t>
            </a:r>
            <a:r>
              <a:rPr lang="fr-CH" sz="2400" b="1" baseline="-25000" dirty="0" smtClean="0"/>
              <a:t>3</a:t>
            </a:r>
            <a:r>
              <a:rPr lang="fr-CH" sz="2400" b="1" dirty="0" smtClean="0"/>
              <a:t>Sn wire</a:t>
            </a:r>
          </a:p>
          <a:p>
            <a:r>
              <a:rPr lang="fr-CH" sz="2400" b="1" dirty="0" smtClean="0"/>
              <a:t>(19 filaments)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5896" y="620688"/>
            <a:ext cx="7200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635896" y="188640"/>
            <a:ext cx="0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627784" y="-387424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83768" y="3212976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067944" y="332656"/>
            <a:ext cx="266429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E = 14 MeV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60032" y="50851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This effect </a:t>
            </a:r>
            <a:r>
              <a:rPr lang="fr-CH" sz="2000" b="1" dirty="0" err="1" smtClean="0"/>
              <a:t>does</a:t>
            </a:r>
            <a:r>
              <a:rPr lang="fr-CH" sz="2000" b="1" dirty="0" smtClean="0"/>
              <a:t> not </a:t>
            </a:r>
            <a:r>
              <a:rPr lang="fr-CH" sz="2000" b="1" dirty="0" err="1" smtClean="0"/>
              <a:t>depend</a:t>
            </a:r>
            <a:r>
              <a:rPr lang="fr-CH" sz="2000" b="1" dirty="0" smtClean="0"/>
              <a:t> on the neutron source, but on the </a:t>
            </a:r>
            <a:r>
              <a:rPr lang="fr-CH" sz="2000" b="1" dirty="0" smtClean="0">
                <a:solidFill>
                  <a:srgbClr val="FF0000"/>
                </a:solidFill>
              </a:rPr>
              <a:t>Nb</a:t>
            </a:r>
            <a:r>
              <a:rPr lang="fr-CH" sz="2000" b="1" baseline="-25000" dirty="0" smtClean="0">
                <a:solidFill>
                  <a:srgbClr val="FF0000"/>
                </a:solidFill>
              </a:rPr>
              <a:t>3</a:t>
            </a:r>
            <a:r>
              <a:rPr lang="fr-CH" sz="2000" b="1" dirty="0" smtClean="0">
                <a:solidFill>
                  <a:srgbClr val="FF0000"/>
                </a:solidFill>
              </a:rPr>
              <a:t>Sn wire configuration</a:t>
            </a:r>
            <a:endParaRPr lang="fr-CH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4D9A773-521F-4329-9DC2-9146FC22F48A}" type="slidenum">
              <a:rPr lang="fr-CH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29</a:t>
            </a:fld>
            <a:endParaRPr lang="fr-CH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0419" name="ZoneTexte 3"/>
          <p:cNvSpPr txBox="1">
            <a:spLocks noChangeArrowheads="1"/>
          </p:cNvSpPr>
          <p:nvPr/>
        </p:nvSpPr>
        <p:spPr bwMode="auto">
          <a:xfrm>
            <a:off x="1357313" y="1643063"/>
            <a:ext cx="664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60420" name="ZoneTexte 4"/>
          <p:cNvSpPr txBox="1">
            <a:spLocks noChangeArrowheads="1"/>
          </p:cNvSpPr>
          <p:nvPr/>
        </p:nvSpPr>
        <p:spPr bwMode="auto">
          <a:xfrm>
            <a:off x="214313" y="1214438"/>
            <a:ext cx="8786812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omic Sans MS" pitchFamily="66" charset="0"/>
              </a:rPr>
              <a:t>Behavior of J</a:t>
            </a:r>
            <a:r>
              <a:rPr lang="en-US" sz="2800" b="1" baseline="-25000">
                <a:latin typeface="Comic Sans MS" pitchFamily="66" charset="0"/>
              </a:rPr>
              <a:t>c</a:t>
            </a:r>
            <a:r>
              <a:rPr lang="en-US" sz="2800" b="1">
                <a:latin typeface="Comic Sans MS" pitchFamily="66" charset="0"/>
              </a:rPr>
              <a:t> under stress after irradiation</a:t>
            </a:r>
          </a:p>
        </p:txBody>
      </p:sp>
      <p:sp>
        <p:nvSpPr>
          <p:cNvPr id="6042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WAMSDO 2011 Workshop (CERN), 14.11.11</a:t>
            </a:r>
            <a:endParaRPr lang="fr-CH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92DCE-734E-4D25-9A06-0C3C9B96774D}" type="slidenum">
              <a:rPr lang="fr-CH" smtClean="0"/>
              <a:pPr>
                <a:defRPr/>
              </a:pPr>
              <a:t>29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44588-A5A1-45CB-843C-EE4D1CFF97DA}" type="slidenum">
              <a:rPr lang="fr-CH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85813"/>
            <a:ext cx="90011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214313" y="214313"/>
            <a:ext cx="8786812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 Narrow" pitchFamily="34" charset="0"/>
              </a:rPr>
              <a:t>Neutron fluence in the inner winding of Quadrupoles (LHC Upgrade</a:t>
            </a:r>
            <a:r>
              <a:rPr lang="fr-CH" sz="2400" b="1">
                <a:latin typeface="Arial Narrow" pitchFamily="34" charset="0"/>
              </a:rPr>
              <a:t>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57938" y="1214438"/>
            <a:ext cx="1285875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Arial Narrow" pitchFamily="34" charset="0"/>
                <a:cs typeface="Arial" pitchFamily="34" charset="0"/>
              </a:rPr>
              <a:t>« TRIPLET »</a:t>
            </a:r>
          </a:p>
        </p:txBody>
      </p:sp>
      <p:sp>
        <p:nvSpPr>
          <p:cNvPr id="12294" name="ZoneTexte 8"/>
          <p:cNvSpPr txBox="1">
            <a:spLocks noChangeArrowheads="1"/>
          </p:cNvSpPr>
          <p:nvPr/>
        </p:nvSpPr>
        <p:spPr bwMode="auto">
          <a:xfrm>
            <a:off x="2500313" y="5429250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>
                <a:latin typeface="Constantia" pitchFamily="18" charset="0"/>
              </a:rPr>
              <a:t>Q1</a:t>
            </a:r>
          </a:p>
        </p:txBody>
      </p:sp>
      <p:sp>
        <p:nvSpPr>
          <p:cNvPr id="12295" name="ZoneTexte 9"/>
          <p:cNvSpPr txBox="1">
            <a:spLocks noChangeArrowheads="1"/>
          </p:cNvSpPr>
          <p:nvPr/>
        </p:nvSpPr>
        <p:spPr bwMode="auto">
          <a:xfrm>
            <a:off x="4071938" y="542925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Q2a</a:t>
            </a:r>
          </a:p>
        </p:txBody>
      </p:sp>
      <p:sp>
        <p:nvSpPr>
          <p:cNvPr id="12296" name="ZoneTexte 10"/>
          <p:cNvSpPr txBox="1">
            <a:spLocks noChangeArrowheads="1"/>
          </p:cNvSpPr>
          <p:nvPr/>
        </p:nvSpPr>
        <p:spPr bwMode="auto">
          <a:xfrm>
            <a:off x="5572125" y="5429250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Q2b</a:t>
            </a:r>
          </a:p>
        </p:txBody>
      </p:sp>
      <p:sp>
        <p:nvSpPr>
          <p:cNvPr id="12297" name="ZoneTexte 11"/>
          <p:cNvSpPr txBox="1">
            <a:spLocks noChangeArrowheads="1"/>
          </p:cNvSpPr>
          <p:nvPr/>
        </p:nvSpPr>
        <p:spPr bwMode="auto">
          <a:xfrm>
            <a:off x="7143750" y="542925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latin typeface="Constantia" pitchFamily="18" charset="0"/>
              </a:rPr>
              <a:t>Q3</a:t>
            </a:r>
          </a:p>
        </p:txBody>
      </p:sp>
      <p:sp>
        <p:nvSpPr>
          <p:cNvPr id="12298" name="ZoneTexte 16"/>
          <p:cNvSpPr txBox="1">
            <a:spLocks noChangeArrowheads="1"/>
          </p:cNvSpPr>
          <p:nvPr/>
        </p:nvSpPr>
        <p:spPr bwMode="auto">
          <a:xfrm>
            <a:off x="1000125" y="6072188"/>
            <a:ext cx="81438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latin typeface="Constantia" pitchFamily="18" charset="0"/>
              </a:rPr>
              <a:t>  </a:t>
            </a:r>
            <a:r>
              <a:rPr lang="fr-CH" b="1">
                <a:latin typeface="Constantia" pitchFamily="18" charset="0"/>
              </a:rPr>
              <a:t>20           25            30          35           40           45           50           55          60</a:t>
            </a:r>
          </a:p>
          <a:p>
            <a:r>
              <a:rPr lang="fr-CH" b="1">
                <a:latin typeface="Constantia" pitchFamily="18" charset="0"/>
              </a:rPr>
              <a:t>                              </a:t>
            </a:r>
            <a:r>
              <a:rPr lang="fr-CH" b="1">
                <a:cs typeface="Arial" charset="0"/>
              </a:rPr>
              <a:t>Distance from Collision Point (m)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5983113"/>
            <a:ext cx="1285875" cy="830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F. Cerutti +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A.Mereghetti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(CERN</a:t>
            </a:r>
            <a:r>
              <a:rPr lang="fr-CH" sz="1600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), 2010</a:t>
            </a:r>
            <a:endParaRPr lang="fr-CH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428875"/>
            <a:ext cx="3786188" cy="6778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Peak: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&gt; 5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 10</a:t>
            </a:r>
            <a:r>
              <a:rPr lang="en-US" sz="20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neutrons/cm</a:t>
            </a:r>
            <a:r>
              <a:rPr lang="en-US" sz="20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Fluence in 10 « years » (200 days)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4000500" y="1714500"/>
            <a:ext cx="571500" cy="5715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547664" y="1052736"/>
            <a:ext cx="4824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57188"/>
            <a:ext cx="40386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ZoneTexte 4"/>
          <p:cNvSpPr txBox="1">
            <a:spLocks noChangeArrowheads="1"/>
          </p:cNvSpPr>
          <p:nvPr/>
        </p:nvSpPr>
        <p:spPr bwMode="auto">
          <a:xfrm>
            <a:off x="357188" y="142875"/>
            <a:ext cx="8501062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mic Sans MS" pitchFamily="66" charset="0"/>
              </a:rPr>
              <a:t>Stress – strain curves before and after irradiation</a:t>
            </a:r>
          </a:p>
        </p:txBody>
      </p:sp>
      <p:sp>
        <p:nvSpPr>
          <p:cNvPr id="61444" name="ZoneTexte 5"/>
          <p:cNvSpPr txBox="1">
            <a:spLocks noChangeArrowheads="1"/>
          </p:cNvSpPr>
          <p:nvPr/>
        </p:nvSpPr>
        <p:spPr bwMode="auto">
          <a:xfrm>
            <a:off x="4857750" y="854075"/>
            <a:ext cx="40719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 dirty="0"/>
              <a:t>Bronze Route multifilamentary wire</a:t>
            </a:r>
          </a:p>
          <a:p>
            <a:r>
              <a:rPr lang="fr-CH" b="1" dirty="0" err="1"/>
              <a:t>T</a:t>
            </a:r>
            <a:r>
              <a:rPr lang="fr-CH" b="1" baseline="-25000" dirty="0" err="1"/>
              <a:t>irr</a:t>
            </a:r>
            <a:r>
              <a:rPr lang="fr-CH" b="1" dirty="0"/>
              <a:t> =  350 K</a:t>
            </a:r>
          </a:p>
        </p:txBody>
      </p:sp>
      <p:sp>
        <p:nvSpPr>
          <p:cNvPr id="61445" name="ZoneTexte 7"/>
          <p:cNvSpPr txBox="1">
            <a:spLocks noChangeArrowheads="1"/>
          </p:cNvSpPr>
          <p:nvPr/>
        </p:nvSpPr>
        <p:spPr bwMode="auto">
          <a:xfrm>
            <a:off x="2000250" y="9286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4.2 K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2000250" y="371475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4.2 K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2571750" y="1500188"/>
            <a:ext cx="100012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ZoneTexte 12"/>
          <p:cNvSpPr txBox="1">
            <a:spLocks noChangeArrowheads="1"/>
          </p:cNvSpPr>
          <p:nvPr/>
        </p:nvSpPr>
        <p:spPr bwMode="auto">
          <a:xfrm>
            <a:off x="3571875" y="1857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fluence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143250" y="4000500"/>
            <a:ext cx="428625" cy="214313"/>
          </a:xfrm>
          <a:prstGeom prst="straightConnector1">
            <a:avLst/>
          </a:prstGeom>
          <a:ln w="381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ZoneTexte 15"/>
          <p:cNvSpPr txBox="1">
            <a:spLocks noChangeArrowheads="1"/>
          </p:cNvSpPr>
          <p:nvPr/>
        </p:nvSpPr>
        <p:spPr bwMode="auto">
          <a:xfrm>
            <a:off x="4714875" y="3786188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Recovery</a:t>
            </a:r>
            <a:r>
              <a:rPr lang="en-US" b="1"/>
              <a:t> after  annealing at 450 and 700 °C</a:t>
            </a:r>
          </a:p>
        </p:txBody>
      </p:sp>
      <p:sp>
        <p:nvSpPr>
          <p:cNvPr id="61451" name="ZoneTexte 16"/>
          <p:cNvSpPr txBox="1">
            <a:spLocks noChangeArrowheads="1"/>
          </p:cNvSpPr>
          <p:nvPr/>
        </p:nvSpPr>
        <p:spPr bwMode="auto">
          <a:xfrm>
            <a:off x="4929188" y="5786438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T. Okada, M. Fukumoto, K. Katagiri, K. Saito, H. Kodaka, H. Yoshida, IEEE Trans. Magn., MAG-23(1987)972</a:t>
            </a:r>
          </a:p>
        </p:txBody>
      </p:sp>
      <p:sp>
        <p:nvSpPr>
          <p:cNvPr id="61452" name="ZoneTexte 17"/>
          <p:cNvSpPr txBox="1">
            <a:spLocks noChangeArrowheads="1"/>
          </p:cNvSpPr>
          <p:nvPr/>
        </p:nvSpPr>
        <p:spPr bwMode="auto">
          <a:xfrm>
            <a:off x="4714875" y="1714500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Hardening</a:t>
            </a:r>
            <a:r>
              <a:rPr lang="en-US" b="1"/>
              <a:t>  with higher fluence</a:t>
            </a:r>
          </a:p>
        </p:txBody>
      </p:sp>
      <p:sp>
        <p:nvSpPr>
          <p:cNvPr id="19" name="Espace réservé du numéro de diapositive 18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1AF3269-9D6F-488D-B84D-CF361EEA5F34}" type="slidenum">
              <a:rPr lang="fr-CH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30</a:t>
            </a:fld>
            <a:endParaRPr lang="fr-CH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1455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WAMSDO 2011 Workshop (CERN), 14.11.11</a:t>
            </a:r>
            <a:endParaRPr lang="fr-CH" smtClean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16FF-F1B8-448D-9593-AE66C9ECCE88}" type="slidenum">
              <a:rPr lang="fr-CH" smtClean="0"/>
              <a:pPr>
                <a:defRPr/>
              </a:pPr>
              <a:t>30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740568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ZoneTexte 3"/>
          <p:cNvSpPr txBox="1">
            <a:spLocks noChangeArrowheads="1"/>
          </p:cNvSpPr>
          <p:nvPr/>
        </p:nvSpPr>
        <p:spPr bwMode="auto">
          <a:xfrm>
            <a:off x="71438" y="142875"/>
            <a:ext cx="8929687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omic Sans MS" pitchFamily="66" charset="0"/>
              </a:rPr>
              <a:t>Effect of uniaxial tensile strain after irradiation</a:t>
            </a:r>
          </a:p>
        </p:txBody>
      </p:sp>
      <p:sp>
        <p:nvSpPr>
          <p:cNvPr id="62468" name="ZoneTexte 4"/>
          <p:cNvSpPr txBox="1">
            <a:spLocks noChangeArrowheads="1"/>
          </p:cNvSpPr>
          <p:nvPr/>
        </p:nvSpPr>
        <p:spPr bwMode="auto">
          <a:xfrm>
            <a:off x="142875" y="2000250"/>
            <a:ext cx="5715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/>
              <a:t> </a:t>
            </a:r>
            <a:r>
              <a:rPr lang="fr-CH" sz="2400" b="1">
                <a:latin typeface="Arial Narrow" pitchFamily="34" charset="0"/>
              </a:rPr>
              <a:t>I</a:t>
            </a:r>
            <a:r>
              <a:rPr lang="fr-CH" sz="2400" b="1" baseline="-25000">
                <a:latin typeface="Arial Narrow" pitchFamily="34" charset="0"/>
              </a:rPr>
              <a:t>c</a:t>
            </a:r>
          </a:p>
          <a:p>
            <a:r>
              <a:rPr lang="fr-CH" sz="2400" b="1">
                <a:latin typeface="Arial Narrow" pitchFamily="34" charset="0"/>
              </a:rPr>
              <a:t>(A)</a:t>
            </a:r>
          </a:p>
          <a:p>
            <a:endParaRPr lang="fr-CH" sz="2400" b="1">
              <a:latin typeface="Arial Narrow" pitchFamily="34" charset="0"/>
            </a:endParaRPr>
          </a:p>
          <a:p>
            <a:endParaRPr lang="fr-CH" sz="2400" b="1">
              <a:latin typeface="Arial Narrow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857625" y="2071688"/>
            <a:ext cx="571500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>
                <a:latin typeface="Arial Narrow" pitchFamily="34" charset="0"/>
              </a:rPr>
              <a:t>  </a:t>
            </a:r>
            <a:r>
              <a:rPr lang="fr-CH" sz="2400" b="1">
                <a:latin typeface="Arial Narrow" pitchFamily="34" charset="0"/>
              </a:rPr>
              <a:t>I</a:t>
            </a:r>
            <a:r>
              <a:rPr lang="fr-CH" sz="2400" b="1" baseline="-25000">
                <a:latin typeface="Arial Narrow" pitchFamily="34" charset="0"/>
              </a:rPr>
              <a:t>c</a:t>
            </a:r>
          </a:p>
          <a:p>
            <a:r>
              <a:rPr lang="fr-CH" sz="2400" b="1">
                <a:latin typeface="Arial Narrow" pitchFamily="34" charset="0"/>
              </a:rPr>
              <a:t>(A)</a:t>
            </a:r>
          </a:p>
          <a:p>
            <a:endParaRPr lang="fr-CH" sz="2400" b="1">
              <a:latin typeface="Arial Narrow" pitchFamily="34" charset="0"/>
            </a:endParaRPr>
          </a:p>
          <a:p>
            <a:endParaRPr lang="fr-CH" sz="2400" b="1">
              <a:latin typeface="Arial Narrow" pitchFamily="34" charset="0"/>
            </a:endParaRPr>
          </a:p>
        </p:txBody>
      </p:sp>
      <p:sp>
        <p:nvSpPr>
          <p:cNvPr id="62470" name="ZoneTexte 6"/>
          <p:cNvSpPr txBox="1">
            <a:spLocks noChangeArrowheads="1"/>
          </p:cNvSpPr>
          <p:nvPr/>
        </p:nvSpPr>
        <p:spPr bwMode="auto">
          <a:xfrm>
            <a:off x="0" y="714375"/>
            <a:ext cx="4286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62471" name="ZoneTexte 7"/>
          <p:cNvSpPr txBox="1">
            <a:spLocks noChangeArrowheads="1"/>
          </p:cNvSpPr>
          <p:nvPr/>
        </p:nvSpPr>
        <p:spPr bwMode="auto">
          <a:xfrm>
            <a:off x="3786188" y="785813"/>
            <a:ext cx="3571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62472" name="ZoneTexte 8"/>
          <p:cNvSpPr txBox="1">
            <a:spLocks noChangeArrowheads="1"/>
          </p:cNvSpPr>
          <p:nvPr/>
        </p:nvSpPr>
        <p:spPr bwMode="auto">
          <a:xfrm>
            <a:off x="642938" y="4929188"/>
            <a:ext cx="65008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            Strain (%)                                              </a:t>
            </a:r>
            <a:r>
              <a:rPr lang="fr-CH" b="1"/>
              <a:t>Strain (%)</a:t>
            </a:r>
          </a:p>
        </p:txBody>
      </p:sp>
      <p:sp>
        <p:nvSpPr>
          <p:cNvPr id="62473" name="ZoneTexte 9"/>
          <p:cNvSpPr txBox="1">
            <a:spLocks noChangeArrowheads="1"/>
          </p:cNvSpPr>
          <p:nvPr/>
        </p:nvSpPr>
        <p:spPr bwMode="auto">
          <a:xfrm>
            <a:off x="1285875" y="4857750"/>
            <a:ext cx="1428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Strain (%)</a:t>
            </a:r>
          </a:p>
        </p:txBody>
      </p:sp>
      <p:sp>
        <p:nvSpPr>
          <p:cNvPr id="62474" name="ZoneTexte 10"/>
          <p:cNvSpPr txBox="1">
            <a:spLocks noChangeArrowheads="1"/>
          </p:cNvSpPr>
          <p:nvPr/>
        </p:nvSpPr>
        <p:spPr bwMode="auto">
          <a:xfrm>
            <a:off x="0" y="6072188"/>
            <a:ext cx="9144000" cy="369887"/>
          </a:xfrm>
          <a:prstGeom prst="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T. Okada, M.Fukumoto, K.Katagiri,K.Saito, H.Kodaka, H.Yoshida, IEEE Trans.Magn. MAG-23(1987)972</a:t>
            </a:r>
          </a:p>
        </p:txBody>
      </p:sp>
      <p:sp>
        <p:nvSpPr>
          <p:cNvPr id="62475" name="ZoneTexte 11"/>
          <p:cNvSpPr txBox="1">
            <a:spLocks noChangeArrowheads="1"/>
          </p:cNvSpPr>
          <p:nvPr/>
        </p:nvSpPr>
        <p:spPr bwMode="auto">
          <a:xfrm>
            <a:off x="7000875" y="928688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Bronze Route </a:t>
            </a:r>
          </a:p>
          <a:p>
            <a:r>
              <a:rPr lang="fr-CH" b="1"/>
              <a:t>Multifilamentary</a:t>
            </a:r>
          </a:p>
          <a:p>
            <a:r>
              <a:rPr lang="fr-CH" b="1"/>
              <a:t>Nb</a:t>
            </a:r>
            <a:r>
              <a:rPr lang="fr-CH" b="1" baseline="-25000"/>
              <a:t>3</a:t>
            </a:r>
            <a:r>
              <a:rPr lang="fr-CH" b="1"/>
              <a:t>Sn wire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2938" y="5214938"/>
            <a:ext cx="6357937" cy="677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fr-CH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fr-CH" b="1" dirty="0">
                <a:latin typeface="Arial" pitchFamily="34" charset="0"/>
                <a:cs typeface="Arial" pitchFamily="34" charset="0"/>
              </a:rPr>
              <a:t> Irradiation		    After Irradiation</a:t>
            </a:r>
          </a:p>
          <a:p>
            <a:pPr>
              <a:defRPr/>
            </a:pPr>
            <a:r>
              <a:rPr lang="fr-CH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fr-CH" sz="2000" b="1" dirty="0" err="1">
                <a:latin typeface="Symbol" pitchFamily="18" charset="2"/>
                <a:cs typeface="Arial" pitchFamily="34" charset="0"/>
              </a:rPr>
              <a:t>e</a:t>
            </a:r>
            <a:r>
              <a:rPr lang="fr-CH" sz="2000" b="1" baseline="-25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 = 0.2%                                     </a:t>
            </a:r>
            <a:r>
              <a:rPr lang="fr-CH" sz="2000" b="1" dirty="0" err="1">
                <a:latin typeface="Symbol" pitchFamily="18" charset="2"/>
                <a:cs typeface="Arial" pitchFamily="34" charset="0"/>
              </a:rPr>
              <a:t>e</a:t>
            </a:r>
            <a:r>
              <a:rPr lang="fr-CH" sz="2000" b="1" baseline="-25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 = 0.4%</a:t>
            </a:r>
          </a:p>
        </p:txBody>
      </p:sp>
      <p:sp>
        <p:nvSpPr>
          <p:cNvPr id="17" name="Espace réservé du numéro de diapositive 16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605C382-2C04-4A4E-B2D0-3960A114C083}" type="slidenum">
              <a:rPr lang="fr-CH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31</a:t>
            </a:fld>
            <a:endParaRPr lang="fr-CH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9" name="Flèche gauche 18"/>
          <p:cNvSpPr/>
          <p:nvPr/>
        </p:nvSpPr>
        <p:spPr>
          <a:xfrm rot="10800000">
            <a:off x="3500438" y="5429250"/>
            <a:ext cx="977900" cy="341313"/>
          </a:xfrm>
          <a:prstGeom prst="leftArrow">
            <a:avLst/>
          </a:prstGeom>
          <a:ln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2480" name="Espace réservé du pied de page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WAMSDO 2011 Workshop (CERN), 14.11.11</a:t>
            </a:r>
            <a:endParaRPr lang="fr-CH" smtClean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6908-F739-4643-805B-B8D762C3EF4C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32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331640" y="1700808"/>
            <a:ext cx="669674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The effect of proton irradiation 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 (thin films)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 2011 Workshop (CERN), 14.11.11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0222-A803-4CBD-9763-6B7180703986}" type="slidenum">
              <a:rPr lang="fr-FR"/>
              <a:pPr>
                <a:defRPr/>
              </a:pPr>
              <a:t>33</a:t>
            </a:fld>
            <a:endParaRPr lang="fr-FR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 l="11133" t="30939" r="34375" b="22186"/>
          <a:stretch>
            <a:fillRect/>
          </a:stretch>
        </p:blipFill>
        <p:spPr bwMode="auto">
          <a:xfrm>
            <a:off x="171450" y="1268760"/>
            <a:ext cx="8972550" cy="486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25" name="ZoneTexte 4"/>
          <p:cNvSpPr txBox="1">
            <a:spLocks noChangeArrowheads="1"/>
          </p:cNvSpPr>
          <p:nvPr/>
        </p:nvSpPr>
        <p:spPr bwMode="auto">
          <a:xfrm>
            <a:off x="2123728" y="6021288"/>
            <a:ext cx="293635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Arial" pitchFamily="34" charset="0"/>
                <a:cs typeface="Arial" pitchFamily="34" charset="0"/>
              </a:rPr>
              <a:t>Fluence 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(x 10</a:t>
            </a:r>
            <a:r>
              <a:rPr lang="fr-CH" sz="2000" b="1" baseline="30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fr-CH" sz="2000" b="1" dirty="0" smtClean="0">
                <a:latin typeface="Arial" pitchFamily="34" charset="0"/>
                <a:cs typeface="Arial" pitchFamily="34" charset="0"/>
              </a:rPr>
              <a:t> p/cm</a:t>
            </a:r>
            <a:r>
              <a:rPr lang="fr-CH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1476226" y="1285875"/>
            <a:ext cx="714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5750" y="966788"/>
            <a:ext cx="2500313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atin typeface="Arial Narrow" pitchFamily="34" charset="0"/>
                <a:cs typeface="Arial" pitchFamily="34" charset="0"/>
              </a:rPr>
              <a:t>0.6 x 10</a:t>
            </a:r>
            <a:r>
              <a:rPr lang="fr-CH" sz="2400" b="1" baseline="30000" dirty="0">
                <a:latin typeface="Arial Narrow" pitchFamily="34" charset="0"/>
                <a:cs typeface="Arial" pitchFamily="34" charset="0"/>
              </a:rPr>
              <a:t>17 </a:t>
            </a:r>
            <a:r>
              <a:rPr lang="fr-CH" sz="2400" b="1" dirty="0">
                <a:latin typeface="Arial Narrow" pitchFamily="34" charset="0"/>
                <a:cs typeface="Arial" pitchFamily="34" charset="0"/>
              </a:rPr>
              <a:t>p/cm</a:t>
            </a:r>
            <a:r>
              <a:rPr lang="fr-CH" sz="2400" b="1" baseline="30000" dirty="0">
                <a:latin typeface="Arial Narrow" pitchFamily="34" charset="0"/>
                <a:cs typeface="Arial" pitchFamily="34" charset="0"/>
              </a:rPr>
              <a:t>2</a:t>
            </a:r>
            <a:endParaRPr lang="fr-FR" sz="2400" b="1" baseline="30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8" name="ZoneTexte 7"/>
          <p:cNvSpPr txBox="1">
            <a:spLocks noChangeArrowheads="1"/>
          </p:cNvSpPr>
          <p:nvPr/>
        </p:nvSpPr>
        <p:spPr bwMode="auto">
          <a:xfrm rot="-5400000">
            <a:off x="-373856" y="3055143"/>
            <a:ext cx="11430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cs typeface="Arial" charset="0"/>
              </a:rPr>
              <a:t>I</a:t>
            </a:r>
            <a:r>
              <a:rPr lang="fr-CH" sz="2400" b="1" baseline="-25000">
                <a:cs typeface="Arial" charset="0"/>
              </a:rPr>
              <a:t>c</a:t>
            </a:r>
            <a:r>
              <a:rPr lang="fr-CH" sz="2400" b="1">
                <a:cs typeface="Arial" charset="0"/>
              </a:rPr>
              <a:t>/I</a:t>
            </a:r>
            <a:r>
              <a:rPr lang="fr-CH" sz="2400" b="1" baseline="-25000">
                <a:cs typeface="Arial" charset="0"/>
              </a:rPr>
              <a:t>co</a:t>
            </a:r>
            <a:endParaRPr lang="fr-FR" sz="2400" b="1" baseline="-25000">
              <a:cs typeface="Arial" charset="0"/>
            </a:endParaRPr>
          </a:p>
        </p:txBody>
      </p:sp>
      <p:sp>
        <p:nvSpPr>
          <p:cNvPr id="30729" name="ZoneTexte 8"/>
          <p:cNvSpPr txBox="1">
            <a:spLocks noChangeArrowheads="1"/>
          </p:cNvSpPr>
          <p:nvPr/>
        </p:nvSpPr>
        <p:spPr bwMode="auto">
          <a:xfrm>
            <a:off x="1259632" y="261938"/>
            <a:ext cx="6696744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8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8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800" b="1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proton irradiation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ZoneTexte 10"/>
          <p:cNvSpPr txBox="1">
            <a:spLocks noChangeArrowheads="1"/>
          </p:cNvSpPr>
          <p:nvPr/>
        </p:nvSpPr>
        <p:spPr bwMode="auto">
          <a:xfrm>
            <a:off x="3786188" y="2000250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800" b="1" dirty="0">
                <a:latin typeface="Arial" pitchFamily="34" charset="0"/>
                <a:cs typeface="Arial" pitchFamily="34" charset="0"/>
              </a:rPr>
              <a:t>Binary Nb</a:t>
            </a:r>
            <a:r>
              <a:rPr lang="fr-CH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CH" sz="2800" b="1" dirty="0">
                <a:latin typeface="Arial" pitchFamily="34" charset="0"/>
                <a:cs typeface="Arial" pitchFamily="34" charset="0"/>
              </a:rPr>
              <a:t>Sn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627784" y="170080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7544" y="5651956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   0               1              2               3               4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4015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17" name="Flèche droite 16"/>
          <p:cNvSpPr/>
          <p:nvPr/>
        </p:nvSpPr>
        <p:spPr>
          <a:xfrm rot="5400000">
            <a:off x="7935224" y="1607648"/>
            <a:ext cx="6183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631832" y="194993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J</a:t>
            </a:r>
            <a:r>
              <a:rPr lang="fr-CH" sz="2400" b="1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c</a:t>
            </a:r>
            <a:r>
              <a:rPr lang="fr-CH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max for neutrons</a:t>
            </a:r>
            <a:endParaRPr lang="fr-CH" sz="24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8791" t="48879" r="34375" b="37932"/>
          <a:stretch>
            <a:fillRect/>
          </a:stretch>
        </p:blipFill>
        <p:spPr bwMode="auto">
          <a:xfrm>
            <a:off x="4283968" y="2852936"/>
            <a:ext cx="350122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7812360" y="2924944"/>
            <a:ext cx="13316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7092280" y="908720"/>
            <a:ext cx="2051720" cy="461665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itchFamily="34" charset="0"/>
                <a:cs typeface="Arial" pitchFamily="34" charset="0"/>
              </a:rPr>
              <a:t>8 x 10</a:t>
            </a:r>
            <a:r>
              <a:rPr lang="fr-CH" sz="2400" b="1" baseline="30000" dirty="0" smtClean="0">
                <a:latin typeface="Arial Narrow" pitchFamily="34" charset="0"/>
                <a:cs typeface="Arial" pitchFamily="34" charset="0"/>
              </a:rPr>
              <a:t>17</a:t>
            </a:r>
            <a:r>
              <a:rPr lang="fr-CH" sz="2400" b="1" dirty="0" smtClean="0">
                <a:latin typeface="Arial Narrow" pitchFamily="34" charset="0"/>
                <a:cs typeface="Arial" pitchFamily="34" charset="0"/>
              </a:rPr>
              <a:t> n/cm</a:t>
            </a:r>
            <a:r>
              <a:rPr lang="fr-CH" sz="2400" b="1" baseline="30000" dirty="0" smtClean="0">
                <a:latin typeface="Arial Narrow" pitchFamily="34" charset="0"/>
                <a:cs typeface="Arial" pitchFamily="34" charset="0"/>
              </a:rPr>
              <a:t>2</a:t>
            </a:r>
            <a:endParaRPr lang="fr-CH" sz="2400" b="1" baseline="300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827584" y="4653136"/>
            <a:ext cx="5544616" cy="28803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00192" y="4941168"/>
            <a:ext cx="288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4T – 30 GeV,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Snead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et al.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 2011 Workshop (CERN), 14.11.11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68342-A09D-4D31-BF76-041745852026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31748" name="ZoneTexte 3"/>
          <p:cNvSpPr txBox="1">
            <a:spLocks noChangeArrowheads="1"/>
          </p:cNvSpPr>
          <p:nvPr/>
        </p:nvSpPr>
        <p:spPr bwMode="auto">
          <a:xfrm>
            <a:off x="857250" y="620688"/>
            <a:ext cx="7459166" cy="150810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latin typeface="Arial" pitchFamily="34" charset="0"/>
                <a:cs typeface="Arial" pitchFamily="34" charset="0"/>
              </a:rPr>
              <a:t>Binary Nb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Sn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wires (and films): 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  <a:p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r>
              <a:rPr lang="fr-CH" sz="24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: 	neutrons: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x 10</a:t>
            </a:r>
            <a:r>
              <a:rPr lang="fr-CH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n/cm</a:t>
            </a:r>
            <a:r>
              <a:rPr lang="fr-CH" sz="2400" b="1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r>
              <a:rPr lang="fr-CH" sz="2400" b="1" dirty="0">
                <a:latin typeface="Arial" pitchFamily="34" charset="0"/>
                <a:cs typeface="Arial" pitchFamily="34" charset="0"/>
              </a:rPr>
              <a:t>			protons: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x 10</a:t>
            </a:r>
            <a:r>
              <a:rPr lang="fr-CH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p/cm </a:t>
            </a:r>
            <a:r>
              <a:rPr lang="fr-CH" sz="2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23528" y="4221088"/>
            <a:ext cx="977900" cy="36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ZoneTexte 5"/>
          <p:cNvSpPr txBox="1">
            <a:spLocks noChangeArrowheads="1"/>
          </p:cNvSpPr>
          <p:nvPr/>
        </p:nvSpPr>
        <p:spPr bwMode="auto">
          <a:xfrm>
            <a:off x="1403648" y="3861048"/>
            <a:ext cx="6858000" cy="1200150"/>
          </a:xfrm>
          <a:prstGeom prst="rect">
            <a:avLst/>
          </a:prstGeom>
          <a:solidFill>
            <a:srgbClr val="E7FA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 err="1">
                <a:latin typeface="Arial" pitchFamily="34" charset="0"/>
                <a:cs typeface="Arial" pitchFamily="34" charset="0"/>
              </a:rPr>
              <a:t>Still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 to know </a:t>
            </a:r>
            <a:r>
              <a:rPr lang="fr-CH" sz="2400" b="1" dirty="0" err="1">
                <a:latin typeface="Arial" pitchFamily="34" charset="0"/>
                <a:cs typeface="Arial" pitchFamily="34" charset="0"/>
              </a:rPr>
              <a:t>behavior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 after proton irradiation, in spite of 3% fluence with respect to neutrons !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7250" y="2204864"/>
            <a:ext cx="7459166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H" sz="2400" b="1" dirty="0" err="1">
                <a:latin typeface="Arial" pitchFamily="34" charset="0"/>
                <a:cs typeface="Arial" pitchFamily="34" charset="0"/>
              </a:rPr>
              <a:t>Ternary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 Nb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Sn wires:</a:t>
            </a:r>
          </a:p>
          <a:p>
            <a:pPr algn="ctr">
              <a:defRPr/>
            </a:pPr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CH" sz="2400" b="1" dirty="0">
                <a:latin typeface="Arial" pitchFamily="34" charset="0"/>
                <a:cs typeface="Arial" pitchFamily="34" charset="0"/>
              </a:rPr>
              <a:t>Maximum of I</a:t>
            </a:r>
            <a:r>
              <a:rPr lang="fr-CH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:  	neutrons: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x 10</a:t>
            </a:r>
            <a:r>
              <a:rPr lang="fr-CH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>
                <a:latin typeface="Arial" pitchFamily="34" charset="0"/>
                <a:cs typeface="Arial" pitchFamily="34" charset="0"/>
              </a:rPr>
              <a:t>n/cm</a:t>
            </a:r>
            <a:r>
              <a:rPr lang="fr-CH" sz="2400" b="1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defRPr/>
            </a:pPr>
            <a:endParaRPr lang="fr-CH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CH" sz="2400" b="1" dirty="0">
                <a:latin typeface="Arial" pitchFamily="34" charset="0"/>
                <a:cs typeface="Arial" pitchFamily="34" charset="0"/>
              </a:rPr>
              <a:t>			protons:  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5157192"/>
            <a:ext cx="6840760" cy="1569660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under pion irradiation. Total damage of protons + pions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becomes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comparable to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caused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by neutrons 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51520" y="5517232"/>
            <a:ext cx="977900" cy="36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35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331640" y="692696"/>
            <a:ext cx="612068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Planned operations at CERN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33569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Scheuerlein</a:t>
            </a:r>
            <a:endParaRPr lang="fr-CH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4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Spira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   		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start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 2012</a:t>
            </a:r>
          </a:p>
          <a:p>
            <a:r>
              <a:rPr lang="fr-CH" sz="2400" dirty="0" smtClean="0">
                <a:latin typeface="Arial" pitchFamily="34" charset="0"/>
                <a:cs typeface="Arial" pitchFamily="34" charset="0"/>
              </a:rPr>
              <a:t>R. Flükiger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198884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CH" sz="24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Bottura</a:t>
            </a:r>
            <a:endParaRPr lang="fr-CH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fr-CH" sz="2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Ballarino</a:t>
            </a:r>
            <a:endParaRPr lang="fr-CH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fr-CH" sz="2400" dirty="0" smtClean="0">
                <a:latin typeface="Arial" pitchFamily="34" charset="0"/>
                <a:cs typeface="Arial" pitchFamily="34" charset="0"/>
              </a:rPr>
              <a:t>G. De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Rijk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486916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Calculations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: Collaboration with F. Cerutti (CERN)</a:t>
            </a:r>
          </a:p>
          <a:p>
            <a:r>
              <a:rPr lang="fr-CH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			        F. </a:t>
            </a:r>
            <a:r>
              <a:rPr lang="fr-CH" sz="2400" dirty="0" err="1" smtClean="0">
                <a:latin typeface="Arial" pitchFamily="34" charset="0"/>
                <a:cs typeface="Arial" pitchFamily="34" charset="0"/>
              </a:rPr>
              <a:t>Broggi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, Milano) 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6"/>
            <a:ext cx="770485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Planned operations at CERN - 1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2132856"/>
            <a:ext cx="77048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Material: </a:t>
            </a:r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400" b="1" baseline="-25000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Sn with additives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(Internal Sn, PIT)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    </a:t>
            </a:r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Ti </a:t>
            </a:r>
          </a:p>
          <a:p>
            <a:r>
              <a:rPr lang="en-US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	     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(activation!)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980728"/>
            <a:ext cx="770485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Neutron irradiation, 1 MeV, </a:t>
            </a:r>
          </a:p>
          <a:p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Collaboration with </a:t>
            </a:r>
            <a:r>
              <a:rPr lang="fr-CH" sz="2400" b="1" dirty="0" err="1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Atominstitut</a:t>
            </a:r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 Vienna</a:t>
            </a:r>
            <a:endParaRPr lang="fr-CH" sz="2400" b="1" dirty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37849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Neutron irradiation of Nb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 wires at 1 MeV and 14 MeV has already been performed 20 years ago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However, new investigation on high J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wires with precisely determined neutron fluence at 300K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(see the presentation of Harald Weber)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42497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1: Confirm the systematic difference between binary and ternary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alloyed Nb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Sn wires after 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irradiation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2: Establish the maximum of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vs. fluence; find out at which fluence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the values of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H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2: Comparison between resistive and inductive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measurements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on Internal Sn and PIT wires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T. Baumgartner et al., MT22 (H. Weber’s talk)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Advantage: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once the scaling is established,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can be determined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on 3 mm wire pieces by magnetization.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This result will be used for measuring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proton irradiated wires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Goal of the collaboration with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Atominstitut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Vienna: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37</a:t>
            </a:fld>
            <a:endParaRPr lang="fr-CH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68407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Planned operations at CERN - 2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124744"/>
            <a:ext cx="67687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Proton Irradiation at various </a:t>
            </a:r>
            <a:r>
              <a:rPr lang="fr-CH" sz="2400" b="1" dirty="0" err="1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energies</a:t>
            </a:r>
            <a:endParaRPr lang="fr-CH" sz="2400" b="1" dirty="0" smtClean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820891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Material: 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000" b="1" baseline="-25000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Internal Sn and PIT wires, 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with Ta and Ti additives</a:t>
            </a:r>
            <a:endParaRPr lang="fr-CH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564904"/>
            <a:ext cx="8280920" cy="2923877"/>
          </a:xfrm>
          <a:prstGeom prst="rect">
            <a:avLst/>
          </a:prstGeom>
          <a:solidFill>
            <a:srgbClr val="E7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Collaborations with:</a:t>
            </a:r>
          </a:p>
          <a:p>
            <a:pPr algn="ctr"/>
            <a:endParaRPr lang="fr-CH" sz="800" b="1" dirty="0" smtClean="0">
              <a:latin typeface="Arial" pitchFamily="34" charset="0"/>
              <a:cs typeface="Arial" pitchFamily="34" charset="0"/>
            </a:endParaRPr>
          </a:p>
          <a:p>
            <a:endParaRPr lang="fr-CH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* Kurchatov Institute (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)	35 MeV	10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p/cm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* Université catholique, 		65 MeV	10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p/cm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  Louvain la Neuve, Belgique		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* CERN: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    IRRAD1				24 GeV	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p/cm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    ISOLDE				1.4 GeV	10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p/cm</a:t>
            </a:r>
            <a:r>
              <a:rPr lang="fr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587727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First magnetization measurements of wires after decay: after mid 2012 </a:t>
            </a:r>
            <a:endParaRPr lang="en-US" sz="2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38</a:t>
            </a:fld>
            <a:endParaRPr lang="fr-C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4604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Proton irradiations at Kurchatov Institute:  Program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980728"/>
            <a:ext cx="8640960" cy="5324535"/>
          </a:xfrm>
          <a:prstGeom prst="rect">
            <a:avLst/>
          </a:prstGeom>
          <a:solidFill>
            <a:srgbClr val="E7FA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Duration : 	  		24 months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Proton energy: 		35 MeV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Temperature: 	  		300K (+ heating due to proton impact)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Maximum fluence:		1x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p/cm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Tasks on irradiated wires:	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by magnetization measurements*)**)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Electrical resistivity vs. 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TEM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Lattice parameters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Tasks on irradiated bulks: 	Long range atomic order parameter*)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Calculations: 			dpa calculations for proton irradiation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*)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Measurements will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 performed at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CERN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**) Transport 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on proton irradiated wires: will be done later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39</a:t>
            </a:fld>
            <a:endParaRPr lang="fr-C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WAMSDO 2011 Workshop (CERN), 14.11.11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EEE22-57E6-41B9-ACC6-087166A7A6B3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44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rot="5400000" flipH="1" flipV="1">
            <a:off x="3786187" y="3143251"/>
            <a:ext cx="442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ZoneTexte 6"/>
          <p:cNvSpPr txBox="1">
            <a:spLocks noChangeArrowheads="1"/>
          </p:cNvSpPr>
          <p:nvPr/>
        </p:nvSpPr>
        <p:spPr bwMode="auto">
          <a:xfrm>
            <a:off x="5072063" y="752475"/>
            <a:ext cx="1785937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400" b="1">
                <a:cs typeface="Arial" charset="0"/>
              </a:rPr>
              <a:t>1 MeV</a:t>
            </a:r>
            <a:endParaRPr lang="fr-FR" sz="2400" b="1">
              <a:cs typeface="Arial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85750" y="142875"/>
            <a:ext cx="8643938" cy="461963"/>
          </a:xfrm>
          <a:prstGeom prst="rect">
            <a:avLst/>
          </a:prstGeom>
          <a:solidFill>
            <a:srgbClr val="F7FEB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spectrum in the inner coil of Q2a at peak location</a:t>
            </a:r>
          </a:p>
        </p:txBody>
      </p:sp>
      <p:sp>
        <p:nvSpPr>
          <p:cNvPr id="15368" name="ZoneTexte 9"/>
          <p:cNvSpPr txBox="1">
            <a:spLocks noChangeArrowheads="1"/>
          </p:cNvSpPr>
          <p:nvPr/>
        </p:nvSpPr>
        <p:spPr bwMode="auto">
          <a:xfrm>
            <a:off x="2714625" y="3071813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3200" b="1" dirty="0">
                <a:latin typeface="Arial" pitchFamily="34" charset="0"/>
                <a:cs typeface="Arial" pitchFamily="34" charset="0"/>
              </a:rPr>
              <a:t>Neutrons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40</a:t>
            </a:fld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619672" y="332656"/>
            <a:ext cx="604867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Conclusions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superconductors)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980728"/>
            <a:ext cx="8424936" cy="5262979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We are still at the beginning of our investigations: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*Need for proton and pion irradiations of Nb</a:t>
            </a:r>
            <a:r>
              <a:rPr lang="en-US" sz="2400" b="1" baseline="-25000" dirty="0" smtClean="0">
                <a:solidFill>
                  <a:srgbClr val="4920DE"/>
                </a:solidFill>
                <a:latin typeface="Arial Narrow" pitchFamily="34" charset="0"/>
              </a:rPr>
              <a:t>3</a:t>
            </a:r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Sn wires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*Are binary or ternary alloyed Nb</a:t>
            </a:r>
            <a:r>
              <a:rPr lang="en-US" sz="2400" b="1" baseline="-25000" dirty="0" smtClean="0">
                <a:solidFill>
                  <a:srgbClr val="4920DE"/>
                </a:solidFill>
                <a:latin typeface="Arial Narrow" pitchFamily="34" charset="0"/>
              </a:rPr>
              <a:t>3</a:t>
            </a:r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Sn wires better? 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*How has the volume expansion (1% at 10</a:t>
            </a:r>
            <a:r>
              <a:rPr lang="en-US" sz="2400" b="1" baseline="30000" dirty="0" smtClean="0">
                <a:solidFill>
                  <a:srgbClr val="4920DE"/>
                </a:solidFill>
                <a:latin typeface="Arial Narrow" pitchFamily="34" charset="0"/>
              </a:rPr>
              <a:t>18</a:t>
            </a:r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 n/cm</a:t>
            </a:r>
            <a:r>
              <a:rPr lang="en-US" sz="2400" b="1" baseline="30000" dirty="0" smtClean="0">
                <a:solidFill>
                  <a:srgbClr val="4920DE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) to be taken into</a:t>
            </a: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    account?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*Irradiations at 4.2K still necessary (very small number, for </a:t>
            </a: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    comparison)</a:t>
            </a:r>
          </a:p>
          <a:p>
            <a:endParaRPr lang="en-US" sz="800" b="1" dirty="0" smtClean="0">
              <a:solidFill>
                <a:srgbClr val="4920DE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*Warming up and cooling cycles needed for reliability tests</a:t>
            </a:r>
          </a:p>
          <a:p>
            <a:endParaRPr lang="en-US" sz="800" b="1" dirty="0" smtClean="0">
              <a:solidFill>
                <a:srgbClr val="4920DE"/>
              </a:solidFill>
              <a:latin typeface="Arial Narrow" pitchFamily="34" charset="0"/>
            </a:endParaRPr>
          </a:p>
          <a:p>
            <a:endParaRPr lang="en-US" sz="800" b="1" dirty="0" smtClean="0">
              <a:solidFill>
                <a:srgbClr val="4920DE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*New devices for testing at 15 T needed</a:t>
            </a:r>
          </a:p>
          <a:p>
            <a:endParaRPr lang="en-US" sz="800" b="1" dirty="0" smtClean="0">
              <a:solidFill>
                <a:srgbClr val="4920DE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*New devices for mechanical testing needed</a:t>
            </a:r>
          </a:p>
          <a:p>
            <a:endParaRPr lang="en-US" sz="800" b="1" dirty="0" smtClean="0">
              <a:solidFill>
                <a:srgbClr val="4920DE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920DE"/>
                </a:solidFill>
                <a:latin typeface="Arial Narrow" pitchFamily="34" charset="0"/>
              </a:rPr>
              <a:t>*Calculations needed: dpa, but also combined irradiations </a:t>
            </a:r>
            <a:endParaRPr lang="en-US" sz="2400" b="1" dirty="0">
              <a:solidFill>
                <a:srgbClr val="4920D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 2011 Workshop (CERN), 14.11.11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59B0E-7E34-41E3-8508-91702130E00F}" type="slidenum">
              <a:rPr lang="fr-FR"/>
              <a:pPr>
                <a:defRPr/>
              </a:pPr>
              <a:t>5</a:t>
            </a:fld>
            <a:endParaRPr lang="fr-F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47738"/>
            <a:ext cx="8501062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rot="5400000" flipH="1" flipV="1">
            <a:off x="3429000" y="3571875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 flipH="1" flipV="1">
            <a:off x="857250" y="3571876"/>
            <a:ext cx="3571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 flipH="1" flipV="1">
            <a:off x="2571750" y="3643313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1071563" y="1181100"/>
            <a:ext cx="7572375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b="1">
                <a:cs typeface="Arial" charset="0"/>
              </a:rPr>
              <a:t>            </a:t>
            </a:r>
            <a:r>
              <a:rPr lang="fr-CH" sz="2400" b="1">
                <a:latin typeface="Arial Narrow" pitchFamily="34" charset="0"/>
                <a:cs typeface="Arial" charset="0"/>
              </a:rPr>
              <a:t>1 MeV            100MeV  1GeV</a:t>
            </a:r>
            <a:endParaRPr lang="fr-FR" sz="2400" b="1">
              <a:latin typeface="Arial Narrow" pitchFamily="34" charset="0"/>
              <a:cs typeface="Arial" charset="0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85750" y="428625"/>
            <a:ext cx="8501063" cy="461963"/>
          </a:xfrm>
          <a:prstGeom prst="rect">
            <a:avLst/>
          </a:prstGeom>
          <a:solidFill>
            <a:srgbClr val="F7FEB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400" b="1">
                <a:solidFill>
                  <a:srgbClr val="FF0000"/>
                </a:solidFill>
                <a:cs typeface="Arial" charset="0"/>
              </a:rPr>
              <a:t>Proton </a:t>
            </a:r>
            <a:r>
              <a:rPr lang="en-US" sz="2400" b="1">
                <a:cs typeface="Arial" charset="0"/>
              </a:rPr>
              <a:t>spectrum in the inner coil of Q2a at peak location</a:t>
            </a:r>
          </a:p>
        </p:txBody>
      </p:sp>
      <p:sp>
        <p:nvSpPr>
          <p:cNvPr id="16394" name="ZoneTexte 11"/>
          <p:cNvSpPr txBox="1">
            <a:spLocks noChangeArrowheads="1"/>
          </p:cNvSpPr>
          <p:nvPr/>
        </p:nvSpPr>
        <p:spPr bwMode="auto">
          <a:xfrm>
            <a:off x="3786188" y="4357688"/>
            <a:ext cx="20002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3200" b="1">
                <a:cs typeface="Arial" charset="0"/>
              </a:rPr>
              <a:t>Protons</a:t>
            </a:r>
            <a:endParaRPr lang="fr-FR" sz="32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 2011 Workshop (CERN), 14.11.11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5301A-AAB3-4998-A464-1972D31F50F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75" y="-27384"/>
            <a:ext cx="50196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2996952"/>
            <a:ext cx="52943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3851275" y="3141663"/>
            <a:ext cx="1081088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800" b="1">
                <a:latin typeface="Symbol" pitchFamily="18" charset="2"/>
              </a:rPr>
              <a:t> </a:t>
            </a:r>
            <a:endParaRPr lang="fr-FR" sz="800" b="1" baseline="30000"/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3311525" y="15208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356100" y="170021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/>
              <a:t>1 GeV</a:t>
            </a:r>
            <a:endParaRPr lang="fr-FR" b="1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356100" y="464343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1 GeV</a:t>
            </a:r>
            <a:endParaRPr lang="fr-FR" b="1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312318" y="4688682"/>
            <a:ext cx="208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ZoneTexte 14"/>
          <p:cNvSpPr txBox="1">
            <a:spLocks noChangeArrowheads="1"/>
          </p:cNvSpPr>
          <p:nvPr/>
        </p:nvSpPr>
        <p:spPr bwMode="auto">
          <a:xfrm>
            <a:off x="4067175" y="0"/>
            <a:ext cx="6492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800"/>
          </a:p>
        </p:txBody>
      </p:sp>
      <p:sp>
        <p:nvSpPr>
          <p:cNvPr id="19468" name="ZoneTexte 15"/>
          <p:cNvSpPr txBox="1">
            <a:spLocks noChangeArrowheads="1"/>
          </p:cNvSpPr>
          <p:nvPr/>
        </p:nvSpPr>
        <p:spPr bwMode="auto">
          <a:xfrm>
            <a:off x="6372225" y="1052513"/>
            <a:ext cx="1439863" cy="523875"/>
          </a:xfrm>
          <a:prstGeom prst="rect">
            <a:avLst/>
          </a:prstGeom>
          <a:noFill/>
          <a:ln w="9525">
            <a:solidFill>
              <a:srgbClr val="04047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800" b="1"/>
              <a:t>Pions </a:t>
            </a:r>
            <a:r>
              <a:rPr lang="fr-CH" sz="2800" b="1" baseline="30000"/>
              <a:t>+</a:t>
            </a:r>
            <a:endParaRPr lang="fr-FR" sz="2800" b="1" baseline="30000"/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6443663" y="4292600"/>
            <a:ext cx="1343025" cy="523875"/>
          </a:xfrm>
          <a:prstGeom prst="rect">
            <a:avLst/>
          </a:prstGeom>
          <a:noFill/>
          <a:ln w="9525">
            <a:solidFill>
              <a:srgbClr val="04047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800" b="1"/>
              <a:t>Pions </a:t>
            </a:r>
            <a:r>
              <a:rPr lang="fr-CH" sz="2800" b="1" baseline="30000"/>
              <a:t>-</a:t>
            </a:r>
            <a:endParaRPr lang="fr-FR" sz="2800" b="1" baseline="30000"/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1295921" y="6309320"/>
            <a:ext cx="6012383" cy="461665"/>
          </a:xfrm>
          <a:prstGeom prst="rect">
            <a:avLst/>
          </a:prstGeom>
          <a:solidFill>
            <a:srgbClr val="F7FB5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FF0000"/>
                </a:solidFill>
                <a:cs typeface="Arial" charset="0"/>
              </a:rPr>
              <a:t>Pion </a:t>
            </a:r>
            <a:r>
              <a:rPr lang="en-US" sz="2400" b="1" dirty="0">
                <a:cs typeface="Arial" charset="0"/>
              </a:rPr>
              <a:t>spectrum in the inner coil of Q2a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 2011 Workshop (CERN), 14.11.11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670E0-3638-4229-A86A-327A24E96079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79512" y="2348880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u="sng" dirty="0">
                <a:latin typeface="Arial Narrow" pitchFamily="34" charset="0"/>
                <a:ea typeface="Times New Roman" pitchFamily="18" charset="0"/>
                <a:cs typeface="Arial" charset="0"/>
              </a:rPr>
              <a:t>Aperture    </a:t>
            </a:r>
            <a:r>
              <a:rPr lang="fr-FR" sz="2400" u="sng" dirty="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	  </a:t>
            </a:r>
            <a:r>
              <a:rPr lang="fr-FR" sz="2400" b="1" u="sng" dirty="0">
                <a:latin typeface="Arial Narrow" pitchFamily="34" charset="0"/>
                <a:ea typeface="Times New Roman" pitchFamily="18" charset="0"/>
                <a:cs typeface="Arial" charset="0"/>
              </a:rPr>
              <a:t>200mm    </a:t>
            </a:r>
            <a:r>
              <a:rPr lang="fr-FR" sz="2400" b="1" u="sng" dirty="0" smtClean="0">
                <a:latin typeface="Arial Narrow" pitchFamily="34" charset="0"/>
                <a:ea typeface="Times New Roman" pitchFamily="18" charset="0"/>
                <a:cs typeface="Arial" charset="0"/>
              </a:rPr>
              <a:t>130mm			130 mm </a:t>
            </a:r>
            <a:endParaRPr lang="fr-FR" sz="2400" b="1" u="sng" dirty="0"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Photons     	       88.93      89.00% </a:t>
            </a:r>
            <a:endParaRPr lang="fr-FR" sz="2400" b="1" dirty="0" smtClean="0"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Neutrons    </a:t>
            </a:r>
            <a:r>
              <a:rPr lang="fr-FR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		4.82   	</a:t>
            </a:r>
            <a:r>
              <a:rPr lang="fr-FR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4.04%  			4.04%</a:t>
            </a:r>
            <a:endParaRPr lang="fr-FR" sz="2400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Protons    		0.14   	</a:t>
            </a:r>
            <a:r>
              <a:rPr lang="fr-FR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0.13%			0.13%</a:t>
            </a:r>
            <a:endParaRPr lang="fr-FR" sz="2400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Pions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+      		0.19   	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0.19%  			0.19%</a:t>
            </a:r>
            <a:endParaRPr lang="fr-FR" sz="2400" b="1" dirty="0"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Pions-     		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        0.26   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	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0.25% 			0.25%</a:t>
            </a:r>
            <a:endParaRPr lang="fr-FR" sz="2400" b="1" dirty="0"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Electrons   		4.31   	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4.63%  </a:t>
            </a:r>
            <a:endParaRPr lang="fr-FR" sz="2400" b="1" dirty="0">
              <a:latin typeface="Arial Narrow" pitchFamily="34" charset="0"/>
              <a:cs typeface="Arial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Positrons   		2.23   	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2.45%  </a:t>
            </a:r>
            <a:endParaRPr lang="fr-FR" sz="20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57188" y="620688"/>
            <a:ext cx="8358187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Peak Fluence, LHC Upgrade </a:t>
            </a:r>
            <a:r>
              <a:rPr lang="en-US" sz="2800" b="1" dirty="0" smtClean="0">
                <a:latin typeface="Arial Narrow" pitchFamily="34" charset="0"/>
              </a:rPr>
              <a:t>(5 x 10</a:t>
            </a:r>
            <a:r>
              <a:rPr lang="en-US" sz="2800" b="1" baseline="30000" dirty="0" smtClean="0">
                <a:latin typeface="Arial Narrow" pitchFamily="34" charset="0"/>
              </a:rPr>
              <a:t>34 </a:t>
            </a:r>
            <a:r>
              <a:rPr lang="en-US" sz="2800" b="1" dirty="0">
                <a:latin typeface="Arial Narrow" pitchFamily="34" charset="0"/>
              </a:rPr>
              <a:t>cm</a:t>
            </a:r>
            <a:r>
              <a:rPr lang="en-US" sz="2800" b="1" baseline="30000" dirty="0">
                <a:latin typeface="Arial Narrow" pitchFamily="34" charset="0"/>
              </a:rPr>
              <a:t>-2</a:t>
            </a:r>
            <a:r>
              <a:rPr lang="en-US" sz="2800" b="1" dirty="0">
                <a:latin typeface="Arial Narrow" pitchFamily="34" charset="0"/>
              </a:rPr>
              <a:t> s</a:t>
            </a:r>
            <a:r>
              <a:rPr lang="en-US" sz="2800" b="1" baseline="30000" dirty="0">
                <a:latin typeface="Arial Narrow" pitchFamily="34" charset="0"/>
              </a:rPr>
              <a:t>-1</a:t>
            </a:r>
            <a:r>
              <a:rPr lang="en-US" sz="2800" b="1" dirty="0">
                <a:latin typeface="Arial Narrow" pitchFamily="34" charset="0"/>
              </a:rPr>
              <a:t>)</a:t>
            </a:r>
            <a:endParaRPr lang="en-US" sz="2800" b="1" baseline="30000" dirty="0">
              <a:latin typeface="Arial Narrow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85750" y="135731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CH" sz="2800" b="1">
                <a:latin typeface="Arial Narrow" pitchFamily="34" charset="0"/>
                <a:cs typeface="Arial" charset="0"/>
              </a:rPr>
              <a:t>Radiation spectrum at Q2a: 35</a:t>
            </a:r>
            <a:r>
              <a:rPr lang="en-US" sz="2800" b="1">
                <a:latin typeface="Arial Narrow" pitchFamily="34" charset="0"/>
                <a:cs typeface="Arial" charset="0"/>
              </a:rPr>
              <a:t>m from Collision Point</a:t>
            </a:r>
            <a:r>
              <a:rPr lang="fr-CH" sz="280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9" name="Accolade fermante 8"/>
          <p:cNvSpPr/>
          <p:nvPr/>
        </p:nvSpPr>
        <p:spPr>
          <a:xfrm>
            <a:off x="7008840" y="364502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164288" y="39330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" pitchFamily="34" charset="0"/>
                <a:cs typeface="Arial" pitchFamily="34" charset="0"/>
              </a:rPr>
              <a:t>0.57%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115616" y="580526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1979712" y="5589240"/>
            <a:ext cx="4680520" cy="697627"/>
          </a:xfrm>
          <a:prstGeom prst="rect">
            <a:avLst/>
          </a:prstGeom>
          <a:solidFill>
            <a:srgbClr val="E7FA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b="1" u="sng" dirty="0" smtClean="0">
                <a:latin typeface="Arial" pitchFamily="34" charset="0"/>
                <a:cs typeface="Arial" pitchFamily="34" charset="0"/>
              </a:rPr>
              <a:t>Protons + Pions(+) + Pions(-)</a:t>
            </a:r>
            <a:r>
              <a:rPr lang="fr-CH" sz="3200" b="1" baseline="-25000" dirty="0" smtClean="0">
                <a:latin typeface="Arial" pitchFamily="34" charset="0"/>
                <a:cs typeface="Arial" pitchFamily="34" charset="0"/>
              </a:rPr>
              <a:t>     ≈ 14 %</a:t>
            </a:r>
          </a:p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             Neutrons 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813690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Question: How do the magnets (quadrupoles) behave 	       after 10 years of operation?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412776"/>
            <a:ext cx="914400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Study to be carried out for each high energy source: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the superconductor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J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c2</a:t>
            </a:r>
          </a:p>
          <a:p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the stabilizing Cu	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the insulator	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 properties,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electrostatic charges,…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the magnet	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combined effects,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quench behavior,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volume changes (expansion of 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Nb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Sn, Cu and insulator )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05273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Keep in mind: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all high energy sources act </a:t>
            </a:r>
            <a:r>
              <a:rPr lang="en-US" sz="2000" b="1" dirty="0" smtClean="0">
                <a:solidFill>
                  <a:srgbClr val="4920DE"/>
                </a:solidFill>
                <a:latin typeface="Arial" pitchFamily="34" charset="0"/>
                <a:cs typeface="Arial" pitchFamily="34" charset="0"/>
              </a:rPr>
              <a:t>simultaneously</a:t>
            </a:r>
          </a:p>
          <a:p>
            <a:endParaRPr lang="en-US" sz="2000" b="1" dirty="0" smtClean="0">
              <a:solidFill>
                <a:srgbClr val="4920D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	* there is no experience on a combined effect of several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high energy 	   sources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subsequent irradiations with different sources should be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carried out on selected samples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* calculations must be carried out to study combined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irradiations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(taking into account the small values of dpa, this may be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possible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23528" y="357301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WAMSDO 2011 Workshop (CERN), 14.11.11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0643-0162-4B0D-91AE-BA57130BBE3A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2069</TotalTime>
  <Words>1801</Words>
  <Application>Microsoft Office PowerPoint</Application>
  <PresentationFormat>Affichage à l'écran (4:3)</PresentationFormat>
  <Paragraphs>437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Flükiger</dc:creator>
  <cp:lastModifiedBy>Flükiger</cp:lastModifiedBy>
  <cp:revision>39</cp:revision>
  <dcterms:created xsi:type="dcterms:W3CDTF">2011-11-11T09:43:36Z</dcterms:created>
  <dcterms:modified xsi:type="dcterms:W3CDTF">2011-11-14T07:12:45Z</dcterms:modified>
</cp:coreProperties>
</file>