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81" r:id="rId4"/>
    <p:sldId id="283" r:id="rId5"/>
    <p:sldId id="266" r:id="rId6"/>
    <p:sldId id="267" r:id="rId7"/>
    <p:sldId id="284" r:id="rId8"/>
    <p:sldId id="341" r:id="rId9"/>
    <p:sldId id="287" r:id="rId10"/>
    <p:sldId id="342" r:id="rId11"/>
    <p:sldId id="285" r:id="rId12"/>
    <p:sldId id="343" r:id="rId13"/>
    <p:sldId id="286" r:id="rId14"/>
    <p:sldId id="344" r:id="rId15"/>
    <p:sldId id="288" r:id="rId16"/>
    <p:sldId id="345" r:id="rId17"/>
    <p:sldId id="289" r:id="rId18"/>
    <p:sldId id="346" r:id="rId19"/>
    <p:sldId id="290" r:id="rId20"/>
    <p:sldId id="349" r:id="rId21"/>
    <p:sldId id="291" r:id="rId22"/>
    <p:sldId id="347" r:id="rId23"/>
    <p:sldId id="292" r:id="rId24"/>
    <p:sldId id="348" r:id="rId25"/>
    <p:sldId id="300" r:id="rId26"/>
    <p:sldId id="350" r:id="rId27"/>
    <p:sldId id="301" r:id="rId28"/>
    <p:sldId id="351" r:id="rId29"/>
    <p:sldId id="302" r:id="rId30"/>
    <p:sldId id="352" r:id="rId31"/>
    <p:sldId id="303" r:id="rId32"/>
    <p:sldId id="353" r:id="rId33"/>
    <p:sldId id="304" r:id="rId34"/>
    <p:sldId id="354" r:id="rId35"/>
    <p:sldId id="305" r:id="rId36"/>
    <p:sldId id="355" r:id="rId37"/>
    <p:sldId id="306" r:id="rId38"/>
    <p:sldId id="356" r:id="rId39"/>
    <p:sldId id="307" r:id="rId40"/>
    <p:sldId id="357" r:id="rId41"/>
    <p:sldId id="308" r:id="rId42"/>
    <p:sldId id="358" r:id="rId43"/>
    <p:sldId id="309" r:id="rId44"/>
    <p:sldId id="359" r:id="rId45"/>
    <p:sldId id="310" r:id="rId46"/>
    <p:sldId id="360" r:id="rId47"/>
    <p:sldId id="311" r:id="rId48"/>
    <p:sldId id="361" r:id="rId49"/>
    <p:sldId id="312" r:id="rId50"/>
    <p:sldId id="362" r:id="rId51"/>
    <p:sldId id="313" r:id="rId52"/>
    <p:sldId id="363" r:id="rId53"/>
    <p:sldId id="314" r:id="rId54"/>
    <p:sldId id="364" r:id="rId55"/>
    <p:sldId id="315" r:id="rId56"/>
    <p:sldId id="340" r:id="rId57"/>
    <p:sldId id="368" r:id="rId58"/>
    <p:sldId id="365" r:id="rId59"/>
    <p:sldId id="366" r:id="rId60"/>
    <p:sldId id="403" r:id="rId61"/>
    <p:sldId id="404" r:id="rId62"/>
    <p:sldId id="390" r:id="rId63"/>
    <p:sldId id="394" r:id="rId64"/>
    <p:sldId id="396" r:id="rId65"/>
    <p:sldId id="398" r:id="rId66"/>
    <p:sldId id="400" r:id="rId67"/>
    <p:sldId id="402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1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E25AE-AD12-4E36-9EB9-AC3E5B805FD9}" type="datetimeFigureOut">
              <a:rPr lang="en-US" smtClean="0"/>
              <a:t>11/22/2013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D12CA-F363-45A5-86D6-DD846D34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8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D60F-ABA2-4924-A3B4-EE127FA39F40}" type="datetime1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6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9083-3822-4C99-9FCD-52E3AB10A239}" type="datetime1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90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336B2-837F-4FA8-BB46-C24A0F90F01B}" type="datetime1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9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8F1-937F-46FC-9A05-952208018D36}" type="datetime1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7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257DB-E684-43DB-972B-CFC4878C557F}" type="datetime1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3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25CAF-2852-4D51-9CE5-C162251C2813}" type="datetime1">
              <a:rPr lang="en-US" smtClean="0"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7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EFB-B645-4374-BC33-236A2607F927}" type="datetime1">
              <a:rPr lang="en-US" smtClean="0"/>
              <a:t>11/22/2013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7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9030-9495-420F-ABF7-9A0181AC3F89}" type="datetime1">
              <a:rPr lang="en-US" smtClean="0"/>
              <a:t>11/22/2013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9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C6F-869C-408B-AD9A-889FDDF6ED36}" type="datetime1">
              <a:rPr lang="en-US" smtClean="0"/>
              <a:t>11/22/2013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7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458D-15BA-4021-A925-6E0099ED2BC5}" type="datetime1">
              <a:rPr lang="en-US" smtClean="0"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9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6769-A661-4DFE-BD88-15C3D5A8FC49}" type="datetime1">
              <a:rPr lang="en-US" smtClean="0"/>
              <a:t>11/22/2013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29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1A3DB-DDA9-4ED0-8C8A-067BD9A5F7E0}" type="datetime1">
              <a:rPr lang="en-US" smtClean="0"/>
              <a:t>11/22/2013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ADC0-06CF-443C-8BDE-FB2D57A6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8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65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avi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8.avi"/><Relationship Id="rId7" Type="http://schemas.openxmlformats.org/officeDocument/2006/relationships/image" Target="../media/image67.pn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avi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avi"/><Relationship Id="rId7" Type="http://schemas.openxmlformats.org/officeDocument/2006/relationships/image" Target="../media/image7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2D Two-Phase Jet Simulations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Yan Zhan</a:t>
            </a:r>
          </a:p>
          <a:p>
            <a:r>
              <a:rPr lang="en-US" sz="2800" dirty="0" smtClean="0"/>
              <a:t>SUNY Stony Brook</a:t>
            </a:r>
            <a:endParaRPr lang="en-US" sz="2800" dirty="0" smtClean="0"/>
          </a:p>
          <a:p>
            <a:r>
              <a:rPr lang="en-US" altLang="zh-CN" sz="2800" dirty="0"/>
              <a:t>Nov</a:t>
            </a:r>
            <a:r>
              <a:rPr lang="en-US" altLang="zh-CN" sz="2800" dirty="0" smtClean="0"/>
              <a:t>. </a:t>
            </a:r>
            <a:r>
              <a:rPr lang="en-US" altLang="zh-CN" sz="2800" dirty="0" smtClean="0"/>
              <a:t>21, </a:t>
            </a:r>
            <a:r>
              <a:rPr lang="en-US" altLang="zh-CN" sz="2800" dirty="0" smtClean="0"/>
              <a:t>2013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86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0.0211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0.0611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459468"/>
            <a:ext cx="186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0.0611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5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0.071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0.071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0.0811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86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0.0811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4770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0.331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4770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0.331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0.411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78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2D Turbulent Jet Into Still Air</a:t>
            </a:r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VOF (Volume Of Fluid Method, FLUENT code)</a:t>
            </a:r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CLSVOF (Coupled Level Set Volume Of Fluid Method, FLUENT code)</a:t>
            </a:r>
          </a:p>
          <a:p>
            <a:r>
              <a:rPr lang="en-US" sz="2400" dirty="0" smtClean="0"/>
              <a:t>2D Mercury-Air Jet</a:t>
            </a:r>
            <a:endParaRPr lang="en-US" sz="2400" dirty="0"/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Movies </a:t>
            </a:r>
          </a:p>
          <a:p>
            <a:pPr lvl="2"/>
            <a:r>
              <a:rPr lang="en-US" sz="2000" dirty="0" smtClean="0">
                <a:solidFill>
                  <a:srgbClr val="C00000"/>
                </a:solidFill>
              </a:rPr>
              <a:t>Axial Velocity Contour,  Volume Fraction Of Water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Snapshots</a:t>
            </a:r>
          </a:p>
          <a:p>
            <a:r>
              <a:rPr lang="en-US" sz="2400" dirty="0" smtClean="0"/>
              <a:t>2D Water-Air </a:t>
            </a:r>
            <a:r>
              <a:rPr lang="en-US" sz="2400" dirty="0"/>
              <a:t>Jet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Movies </a:t>
            </a:r>
          </a:p>
          <a:p>
            <a:pPr lvl="2"/>
            <a:r>
              <a:rPr lang="en-US" sz="2000" dirty="0" smtClean="0">
                <a:solidFill>
                  <a:srgbClr val="C00000"/>
                </a:solidFill>
              </a:rPr>
              <a:t>Axial Velocity Contour,  Volume Fraction Of Water</a:t>
            </a:r>
            <a:endParaRPr lang="en-US" sz="1600" dirty="0" smtClean="0"/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Snapshots</a:t>
            </a:r>
          </a:p>
          <a:p>
            <a:pPr marL="457200" lvl="1" indent="0">
              <a:buNone/>
            </a:pP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6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0.411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0.461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0.461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0.511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0.511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2351"/>
            <a:ext cx="8229600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0.0161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1970298"/>
                <a:ext cx="625108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70298"/>
                <a:ext cx="625108" cy="391902"/>
              </a:xfrm>
              <a:prstGeom prst="rect">
                <a:avLst/>
              </a:prstGeom>
              <a:blipFill rotWithShape="1"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8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2351"/>
            <a:ext cx="8229600" cy="4501661"/>
          </a:xfrm>
        </p:spPr>
      </p:pic>
      <p:sp>
        <p:nvSpPr>
          <p:cNvPr id="5" name="TextBox 4"/>
          <p:cNvSpPr txBox="1"/>
          <p:nvPr/>
        </p:nvSpPr>
        <p:spPr>
          <a:xfrm>
            <a:off x="6705600" y="1219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VOF( t = 0.0161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1970298"/>
                <a:ext cx="625108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70298"/>
                <a:ext cx="625108" cy="391902"/>
              </a:xfrm>
              <a:prstGeom prst="rect">
                <a:avLst/>
              </a:prstGeom>
              <a:blipFill rotWithShape="1"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0.0611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4400" y="1970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970298"/>
                <a:ext cx="533400" cy="391902"/>
              </a:xfrm>
              <a:prstGeom prst="rect">
                <a:avLst/>
              </a:prstGeom>
              <a:blipFill rotWithShape="1">
                <a:blip r:embed="rId4"/>
                <a:stretch>
                  <a:fillRect r="-113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86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0.0611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4400" y="1970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970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113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0.0661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1970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970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2D Turbulent Jet Into Still Air</a:t>
            </a:r>
            <a:r>
              <a:rPr lang="en-US" sz="2800" dirty="0" smtClean="0"/>
              <a:t>                                     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59820" y="5382161"/>
            <a:ext cx="664598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C00000"/>
                </a:solidFill>
              </a:rPr>
              <a:t>Water emerges into a still air from a circular orifice at x=0</a:t>
            </a:r>
            <a:r>
              <a:rPr lang="en-US" sz="2000" dirty="0" smtClean="0"/>
              <a:t> </a:t>
            </a:r>
          </a:p>
          <a:p>
            <a:pPr>
              <a:buFont typeface="Calibri" pitchFamily="34" charset="0"/>
              <a:buChar char="–"/>
            </a:pPr>
            <a:r>
              <a:rPr lang="en-US" sz="2000" dirty="0" smtClean="0">
                <a:solidFill>
                  <a:srgbClr val="00B050"/>
                </a:solidFill>
              </a:rPr>
              <a:t>Re</a:t>
            </a:r>
            <a:r>
              <a:rPr lang="en-US" sz="2000" baseline="-25000" dirty="0" smtClean="0">
                <a:solidFill>
                  <a:srgbClr val="00B050"/>
                </a:solidFill>
              </a:rPr>
              <a:t>d</a:t>
            </a:r>
            <a:r>
              <a:rPr lang="en-US" sz="2000" dirty="0" smtClean="0">
                <a:solidFill>
                  <a:srgbClr val="00B050"/>
                </a:solidFill>
              </a:rPr>
              <a:t> = 200000 ( u = 20 m/s）</a:t>
            </a:r>
          </a:p>
          <a:p>
            <a:pPr>
              <a:buFont typeface="Calibri" pitchFamily="34" charset="0"/>
              <a:buChar char="–"/>
            </a:pPr>
            <a:r>
              <a:rPr lang="en-US" sz="2000" dirty="0" smtClean="0">
                <a:solidFill>
                  <a:srgbClr val="00B050"/>
                </a:solidFill>
              </a:rPr>
              <a:t> Temperature = 300 K</a:t>
            </a:r>
          </a:p>
          <a:p>
            <a:pPr>
              <a:buFont typeface="Calibri" pitchFamily="34" charset="0"/>
              <a:buChar char="–"/>
            </a:pP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l-GR" sz="2000" dirty="0" smtClean="0">
                <a:solidFill>
                  <a:srgbClr val="00B050"/>
                </a:solidFill>
              </a:rPr>
              <a:t>ρ</a:t>
            </a:r>
            <a:r>
              <a:rPr lang="en-US" sz="2000" dirty="0" smtClean="0">
                <a:solidFill>
                  <a:srgbClr val="00B050"/>
                </a:solidFill>
              </a:rPr>
              <a:t> = 988.2 kg/m</a:t>
            </a:r>
            <a:r>
              <a:rPr lang="en-US" sz="2000" baseline="30000" dirty="0" smtClean="0">
                <a:solidFill>
                  <a:srgbClr val="00B050"/>
                </a:solidFill>
              </a:rPr>
              <a:t>3</a:t>
            </a:r>
            <a:r>
              <a:rPr lang="en-US" sz="2000" dirty="0" smtClean="0">
                <a:solidFill>
                  <a:srgbClr val="00B050"/>
                </a:solidFill>
              </a:rPr>
              <a:t>；</a:t>
            </a:r>
            <a:r>
              <a:rPr lang="el-GR" sz="2000" dirty="0" smtClean="0">
                <a:solidFill>
                  <a:srgbClr val="00B050"/>
                </a:solidFill>
              </a:rPr>
              <a:t>ν</a:t>
            </a:r>
            <a:r>
              <a:rPr lang="en-US" sz="2000" dirty="0" smtClean="0">
                <a:solidFill>
                  <a:srgbClr val="00B050"/>
                </a:solidFill>
              </a:rPr>
              <a:t> = 1.002×10</a:t>
            </a:r>
            <a:r>
              <a:rPr lang="en-US" sz="2000" baseline="30000" dirty="0" smtClean="0">
                <a:solidFill>
                  <a:srgbClr val="00B050"/>
                </a:solidFill>
              </a:rPr>
              <a:t>-6 </a:t>
            </a:r>
            <a:r>
              <a:rPr lang="en-US" sz="2000" dirty="0" smtClean="0">
                <a:solidFill>
                  <a:srgbClr val="00B050"/>
                </a:solidFill>
              </a:rPr>
              <a:t>m</a:t>
            </a:r>
            <a:r>
              <a:rPr lang="en-US" sz="2000" baseline="30000" dirty="0" smtClean="0">
                <a:solidFill>
                  <a:srgbClr val="00B050"/>
                </a:solidFill>
              </a:rPr>
              <a:t>2</a:t>
            </a:r>
            <a:r>
              <a:rPr lang="en-US" sz="2000" dirty="0" smtClean="0">
                <a:solidFill>
                  <a:srgbClr val="00B050"/>
                </a:solidFill>
              </a:rPr>
              <a:t>/s；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2400" y="1295400"/>
            <a:ext cx="3267226" cy="2232248"/>
            <a:chOff x="179512" y="1484784"/>
            <a:chExt cx="3267226" cy="223224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79512" y="1557032"/>
              <a:ext cx="3267226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90760" y="1484784"/>
              <a:ext cx="2568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</a:t>
              </a:r>
              <a:endParaRPr lang="en-US" sz="1600" dirty="0"/>
            </a:p>
          </p:txBody>
        </p:sp>
      </p:grpSp>
      <p:pic>
        <p:nvPicPr>
          <p:cNvPr id="10" name="Content Placeholder 9" descr="air-air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52800" y="1334616"/>
            <a:ext cx="5586714" cy="1999790"/>
          </a:xfrm>
        </p:spPr>
      </p:pic>
      <p:grpSp>
        <p:nvGrpSpPr>
          <p:cNvPr id="13" name="Group 27"/>
          <p:cNvGrpSpPr/>
          <p:nvPr/>
        </p:nvGrpSpPr>
        <p:grpSpPr>
          <a:xfrm>
            <a:off x="935854" y="3581400"/>
            <a:ext cx="7750946" cy="1665476"/>
            <a:chOff x="564453" y="5229200"/>
            <a:chExt cx="7750946" cy="1665476"/>
          </a:xfrm>
        </p:grpSpPr>
        <p:pic>
          <p:nvPicPr>
            <p:cNvPr id="15" name="Picture 14" descr="2D laminar jet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3688" y="5229360"/>
              <a:ext cx="5507904" cy="129598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4453" y="6516052"/>
              <a:ext cx="1415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Inlet velocity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0675" y="5229200"/>
              <a:ext cx="821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Wall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59020" y="6011996"/>
              <a:ext cx="1056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Pressure </a:t>
              </a:r>
            </a:p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outlet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84771" y="6525344"/>
              <a:ext cx="1705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Axial </a:t>
              </a:r>
              <a:r>
                <a:rPr lang="en-US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symmetirc</a:t>
              </a:r>
              <a:endParaRPr lang="en-US" b="1" dirty="0" smtClean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331640" y="5589240"/>
              <a:ext cx="479155" cy="1347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1403648" y="6309320"/>
              <a:ext cx="407147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6466932" y="5301208"/>
              <a:ext cx="985388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V="1">
              <a:off x="7128875" y="5719386"/>
              <a:ext cx="336229" cy="2199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139952" y="6381330"/>
              <a:ext cx="407149" cy="2160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>
              <a:off x="5220073" y="6309320"/>
              <a:ext cx="744981" cy="2606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80112" y="6516052"/>
              <a:ext cx="902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Interior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659820" y="5382161"/>
            <a:ext cx="664598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C00000"/>
                </a:solidFill>
              </a:rPr>
              <a:t>Mercury emerges into a still air from a circular orifice at x=0</a:t>
            </a:r>
            <a:r>
              <a:rPr lang="en-US" sz="2000" dirty="0" smtClean="0"/>
              <a:t> </a:t>
            </a:r>
          </a:p>
          <a:p>
            <a:pPr>
              <a:buFont typeface="Calibri" pitchFamily="34" charset="0"/>
              <a:buChar char="–"/>
            </a:pPr>
            <a:r>
              <a:rPr lang="en-US" sz="2000" dirty="0" smtClean="0">
                <a:solidFill>
                  <a:schemeClr val="tx2"/>
                </a:solidFill>
              </a:rPr>
              <a:t>Re</a:t>
            </a:r>
            <a:r>
              <a:rPr lang="en-US" sz="2000" baseline="-25000" dirty="0" smtClean="0">
                <a:solidFill>
                  <a:schemeClr val="tx2"/>
                </a:solidFill>
              </a:rPr>
              <a:t>d</a:t>
            </a:r>
            <a:r>
              <a:rPr lang="en-US" sz="2000" dirty="0" smtClean="0">
                <a:solidFill>
                  <a:schemeClr val="tx2"/>
                </a:solidFill>
              </a:rPr>
              <a:t> = </a:t>
            </a:r>
            <a:r>
              <a:rPr lang="en-US" sz="2000" dirty="0">
                <a:solidFill>
                  <a:schemeClr val="tx2"/>
                </a:solidFill>
              </a:rPr>
              <a:t>1812785.017</a:t>
            </a:r>
            <a:r>
              <a:rPr lang="en-US" sz="2000" dirty="0" smtClean="0">
                <a:solidFill>
                  <a:schemeClr val="tx2"/>
                </a:solidFill>
              </a:rPr>
              <a:t> ( u = 20 m/s）</a:t>
            </a:r>
          </a:p>
          <a:p>
            <a:pPr>
              <a:buFont typeface="Calibri" pitchFamily="34" charset="0"/>
              <a:buChar char="–"/>
            </a:pPr>
            <a:r>
              <a:rPr lang="en-US" sz="2000" dirty="0" smtClean="0">
                <a:solidFill>
                  <a:schemeClr val="tx2"/>
                </a:solidFill>
              </a:rPr>
              <a:t> Temperature = 300 K</a:t>
            </a:r>
          </a:p>
          <a:p>
            <a:pPr>
              <a:buFont typeface="Calibri" pitchFamily="34" charset="0"/>
              <a:buChar char="–"/>
            </a:pP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l-GR" sz="2000" dirty="0" smtClean="0">
                <a:solidFill>
                  <a:schemeClr val="tx2"/>
                </a:solidFill>
              </a:rPr>
              <a:t>ρ</a:t>
            </a:r>
            <a:r>
              <a:rPr lang="en-US" sz="2000" dirty="0" smtClean="0">
                <a:solidFill>
                  <a:schemeClr val="tx2"/>
                </a:solidFill>
              </a:rPr>
              <a:t> = 13456 kg/m</a:t>
            </a:r>
            <a:r>
              <a:rPr lang="en-US" sz="2000" baseline="30000" dirty="0" smtClean="0">
                <a:solidFill>
                  <a:schemeClr val="tx2"/>
                </a:solidFill>
              </a:rPr>
              <a:t>3</a:t>
            </a:r>
            <a:r>
              <a:rPr lang="en-US" sz="2000" dirty="0" smtClean="0">
                <a:solidFill>
                  <a:schemeClr val="tx2"/>
                </a:solidFill>
              </a:rPr>
              <a:t>；</a:t>
            </a:r>
            <a:r>
              <a:rPr lang="el-GR" sz="2000" dirty="0" smtClean="0">
                <a:solidFill>
                  <a:schemeClr val="tx2"/>
                </a:solidFill>
              </a:rPr>
              <a:t>ν</a:t>
            </a:r>
            <a:r>
              <a:rPr lang="en-US" sz="2000" dirty="0" smtClean="0">
                <a:solidFill>
                  <a:schemeClr val="tx2"/>
                </a:solidFill>
              </a:rPr>
              <a:t> = 1.1147×10</a:t>
            </a:r>
            <a:r>
              <a:rPr lang="en-US" sz="2000" baseline="30000" dirty="0" smtClean="0">
                <a:solidFill>
                  <a:schemeClr val="tx2"/>
                </a:solidFill>
              </a:rPr>
              <a:t>-7 </a:t>
            </a:r>
            <a:r>
              <a:rPr lang="en-US" sz="2000" dirty="0" smtClean="0">
                <a:solidFill>
                  <a:schemeClr val="tx2"/>
                </a:solidFill>
              </a:rPr>
              <a:t>m</a:t>
            </a:r>
            <a:r>
              <a:rPr lang="en-US" sz="2000" baseline="30000" dirty="0" smtClean="0">
                <a:solidFill>
                  <a:schemeClr val="tx2"/>
                </a:solidFill>
              </a:rPr>
              <a:t>2</a:t>
            </a:r>
            <a:r>
              <a:rPr lang="en-US" sz="2000" dirty="0" smtClean="0">
                <a:solidFill>
                  <a:schemeClr val="tx2"/>
                </a:solidFill>
              </a:rPr>
              <a:t>/s；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3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86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0.0661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0.0711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blipFill rotWithShape="1">
                <a:blip r:embed="rId4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86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0.0711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0.0811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4400" y="1970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970298"/>
                <a:ext cx="533400" cy="391902"/>
              </a:xfrm>
              <a:prstGeom prst="rect">
                <a:avLst/>
              </a:prstGeom>
              <a:blipFill rotWithShape="1">
                <a:blip r:embed="rId4"/>
                <a:stretch>
                  <a:fillRect r="-113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86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0.0811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4400" y="1970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970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113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5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4770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0.0911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1970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970298"/>
                <a:ext cx="533400" cy="391902"/>
              </a:xfrm>
              <a:prstGeom prst="rect">
                <a:avLst/>
              </a:prstGeom>
              <a:blipFill rotWithShape="1">
                <a:blip r:embed="rId4"/>
                <a:stretch>
                  <a:fillRect r="-229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477000" y="1295400"/>
            <a:ext cx="186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0.0911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0.0101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1226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122698"/>
                <a:ext cx="533400" cy="391902"/>
              </a:xfrm>
              <a:prstGeom prst="rect">
                <a:avLst/>
              </a:prstGeom>
              <a:blipFill rotWithShape="1">
                <a:blip r:embed="rId4"/>
                <a:stretch>
                  <a:fillRect r="-229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86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0.0101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0.111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blipFill rotWithShape="1">
                <a:blip r:embed="rId4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7800"/>
          </a:xfrm>
        </p:spPr>
        <p:txBody>
          <a:bodyPr>
            <a:noAutofit/>
          </a:bodyPr>
          <a:lstStyle/>
          <a:p>
            <a:r>
              <a:rPr lang="en-US" sz="2400" dirty="0"/>
              <a:t>2D Turbulent Jet Into Still Air</a:t>
            </a:r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VOF (Volume Of Fluid Method, FLUENT code)</a:t>
            </a:r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CLSVOF </a:t>
            </a:r>
            <a:r>
              <a:rPr lang="en-US" sz="2000" b="1" dirty="0">
                <a:solidFill>
                  <a:schemeClr val="accent1"/>
                </a:solidFill>
              </a:rPr>
              <a:t>(Coupled Level Set Volume Of Fluid Method, FLUENT code)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2D Mercury-Air Jet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Movies </a:t>
            </a:r>
          </a:p>
          <a:p>
            <a:pPr lvl="2"/>
            <a:r>
              <a:rPr lang="en-US" sz="2000" dirty="0" smtClean="0">
                <a:solidFill>
                  <a:srgbClr val="C00000"/>
                </a:solidFill>
              </a:rPr>
              <a:t>Axial Velocity Contour,  Volume Fraction Of Water</a:t>
            </a:r>
            <a:endParaRPr lang="en-US" sz="1600" dirty="0" smtClean="0"/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Snapshots</a:t>
            </a:r>
          </a:p>
          <a:p>
            <a:r>
              <a:rPr lang="en-US" sz="2400" dirty="0" smtClean="0"/>
              <a:t>2D Water-Air </a:t>
            </a:r>
            <a:r>
              <a:rPr lang="en-US" sz="2400" dirty="0"/>
              <a:t>Jet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Movies </a:t>
            </a:r>
          </a:p>
          <a:p>
            <a:pPr lvl="2"/>
            <a:r>
              <a:rPr lang="en-US" sz="2000" dirty="0" smtClean="0">
                <a:solidFill>
                  <a:srgbClr val="C00000"/>
                </a:solidFill>
              </a:rPr>
              <a:t>Axial Velocity Contour,  Volume Fraction Of Water</a:t>
            </a:r>
            <a:endParaRPr lang="en-US" sz="1600" dirty="0" smtClean="0"/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Snapshots</a:t>
            </a:r>
          </a:p>
          <a:p>
            <a:pPr marL="457200" lvl="1" indent="0">
              <a:buNone/>
            </a:pP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7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0.111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1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0.141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66800" y="20464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0464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1136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0.141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5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0.171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5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0.171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4400" y="2351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351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1136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1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0.181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5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0.181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0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0.191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2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0.191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1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0.201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0464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Hg_CLSVO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53" t="17825" r="1178"/>
          <a:stretch/>
        </p:blipFill>
        <p:spPr>
          <a:xfrm>
            <a:off x="533400" y="4178255"/>
            <a:ext cx="8229600" cy="2603546"/>
          </a:xfrm>
          <a:prstGeom prst="rect">
            <a:avLst/>
          </a:prstGeom>
        </p:spPr>
      </p:pic>
      <p:pic>
        <p:nvPicPr>
          <p:cNvPr id="11" name="2Hg_VOF.avi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716" t="6336" r="716" b="4272"/>
          <a:stretch/>
        </p:blipFill>
        <p:spPr>
          <a:xfrm>
            <a:off x="583268" y="1371600"/>
            <a:ext cx="8255932" cy="26517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Axial Velocity Contour (Mercury</a:t>
            </a:r>
            <a:r>
              <a:rPr lang="en-US" altLang="zh-CN" dirty="0" smtClean="0"/>
              <a:t>- Air 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700" dirty="0" smtClean="0">
                <a:solidFill>
                  <a:schemeClr val="bg1">
                    <a:lumMod val="65000"/>
                  </a:schemeClr>
                </a:solidFill>
              </a:rPr>
              <a:t>[click to watch the movie]</a:t>
            </a:r>
            <a:endParaRPr lang="en-US" sz="2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554778"/>
            <a:ext cx="63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VOF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202668"/>
            <a:ext cx="95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CLSVOF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0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0.201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3512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4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0.311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20464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0464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2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0.311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4400" y="22750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2750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113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0.331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3400" y="20464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0464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2299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0.331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4400" y="22750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2750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113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8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0.371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9600" y="20464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0464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1136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2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78676"/>
            <a:ext cx="8229598" cy="396901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17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VOF( t = 0.371 s)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4400" y="22750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275098"/>
                <a:ext cx="533400" cy="391902"/>
              </a:xfrm>
              <a:prstGeom prst="rect">
                <a:avLst/>
              </a:prstGeom>
              <a:blipFill rotWithShape="1">
                <a:blip r:embed="rId3"/>
                <a:stretch>
                  <a:fillRect r="-113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7800"/>
          </a:xfrm>
        </p:spPr>
        <p:txBody>
          <a:bodyPr>
            <a:noAutofit/>
          </a:bodyPr>
          <a:lstStyle/>
          <a:p>
            <a:r>
              <a:rPr lang="en-US" sz="2400" dirty="0"/>
              <a:t>2D Turbulent Jet Into Still Air</a:t>
            </a:r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VOF (Volume Of Fluid Method, FLUENT code)</a:t>
            </a:r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CLSVOF </a:t>
            </a:r>
            <a:r>
              <a:rPr lang="en-US" sz="2000" b="1" dirty="0">
                <a:solidFill>
                  <a:schemeClr val="accent1"/>
                </a:solidFill>
              </a:rPr>
              <a:t>(Coupled Level Set Volume Of Fluid Method, FLUENT code)</a:t>
            </a:r>
          </a:p>
          <a:p>
            <a:r>
              <a:rPr lang="en-US" sz="2400" dirty="0" smtClean="0"/>
              <a:t>2D Mercury-Air Jet</a:t>
            </a:r>
            <a:endParaRPr lang="en-US" sz="2400" dirty="0"/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Movies </a:t>
            </a:r>
          </a:p>
          <a:p>
            <a:pPr lvl="2"/>
            <a:r>
              <a:rPr lang="en-US" sz="2000" dirty="0" smtClean="0">
                <a:solidFill>
                  <a:srgbClr val="C00000"/>
                </a:solidFill>
              </a:rPr>
              <a:t>Axial Velocity Contour,  Volume Fraction Of Water, </a:t>
            </a:r>
            <a:endParaRPr lang="en-US" sz="1600" dirty="0" smtClean="0"/>
          </a:p>
          <a:p>
            <a:pPr lvl="1"/>
            <a:r>
              <a:rPr lang="en-US" sz="2000" b="1" dirty="0" smtClean="0">
                <a:solidFill>
                  <a:schemeClr val="accent1"/>
                </a:solidFill>
              </a:rPr>
              <a:t>Snapshots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2D Water-Air </a:t>
            </a:r>
            <a:r>
              <a:rPr lang="en-US" sz="2400" dirty="0">
                <a:solidFill>
                  <a:srgbClr val="FF0000"/>
                </a:solidFill>
              </a:rPr>
              <a:t>Jet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Movies </a:t>
            </a:r>
          </a:p>
          <a:p>
            <a:pPr lvl="2"/>
            <a:r>
              <a:rPr lang="en-US" sz="2000" dirty="0" smtClean="0">
                <a:solidFill>
                  <a:srgbClr val="C00000"/>
                </a:solidFill>
              </a:rPr>
              <a:t>Axial Velocity Contour,  Volume Fraction Of Water, </a:t>
            </a:r>
            <a:endParaRPr lang="en-US" sz="1600" dirty="0" smtClean="0"/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Snapshots</a:t>
            </a:r>
          </a:p>
          <a:p>
            <a:pPr marL="457200" lvl="1" indent="0">
              <a:buNone/>
            </a:pP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2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2O_Air_CLSVOF_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854450"/>
            <a:ext cx="8458200" cy="2393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Axial Velocity Contour (Water </a:t>
            </a:r>
            <a:r>
              <a:rPr lang="en-US" altLang="zh-CN" dirty="0" smtClean="0"/>
              <a:t>- Air 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700" dirty="0">
                <a:solidFill>
                  <a:schemeClr val="bg1">
                    <a:lumMod val="65000"/>
                  </a:schemeClr>
                </a:solidFill>
              </a:rPr>
              <a:t>[click to watch the movie]</a:t>
            </a:r>
            <a:endParaRPr lang="en-US" sz="2700" dirty="0"/>
          </a:p>
        </p:txBody>
      </p:sp>
      <p:pic>
        <p:nvPicPr>
          <p:cNvPr id="4" name="H2O_Air_VOF_u.avi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438275"/>
            <a:ext cx="8229600" cy="2219325"/>
          </a:xfrm>
        </p:spPr>
      </p:pic>
      <p:sp>
        <p:nvSpPr>
          <p:cNvPr id="5" name="TextBox 4"/>
          <p:cNvSpPr txBox="1"/>
          <p:nvPr/>
        </p:nvSpPr>
        <p:spPr>
          <a:xfrm>
            <a:off x="533400" y="1438275"/>
            <a:ext cx="63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VOF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897868"/>
            <a:ext cx="95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CLSVOF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3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2O_Air_CLSVOF_wate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4159250"/>
            <a:ext cx="8610600" cy="2393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Volume Fraction Of </a:t>
            </a:r>
            <a:r>
              <a:rPr lang="en-US" sz="3600" dirty="0"/>
              <a:t>Water (Water </a:t>
            </a:r>
            <a:r>
              <a:rPr lang="en-US" altLang="zh-CN" sz="3600" dirty="0"/>
              <a:t>- Air </a:t>
            </a:r>
            <a:r>
              <a:rPr lang="en-US" sz="3600" dirty="0" smtClean="0"/>
              <a:t>)</a:t>
            </a:r>
            <a:br>
              <a:rPr lang="en-US" sz="3600" dirty="0" smtClean="0"/>
            </a:b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[click to watch the movie]</a:t>
            </a:r>
            <a:endParaRPr lang="en-US" sz="2400" dirty="0"/>
          </a:p>
        </p:txBody>
      </p:sp>
      <p:pic>
        <p:nvPicPr>
          <p:cNvPr id="4" name="H2O_Air_VOF_water.avi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1568450"/>
            <a:ext cx="8534400" cy="2219325"/>
          </a:xfrm>
        </p:spPr>
      </p:pic>
      <p:sp>
        <p:nvSpPr>
          <p:cNvPr id="5" name="TextBox 4"/>
          <p:cNvSpPr txBox="1"/>
          <p:nvPr/>
        </p:nvSpPr>
        <p:spPr>
          <a:xfrm>
            <a:off x="533400" y="1568450"/>
            <a:ext cx="63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VOF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4323318"/>
            <a:ext cx="95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CLSVOF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Hg_CLSVOF_volume frac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57" t="16992" r="757" b="281"/>
          <a:stretch/>
        </p:blipFill>
        <p:spPr>
          <a:xfrm>
            <a:off x="685800" y="4333494"/>
            <a:ext cx="8229600" cy="2448306"/>
          </a:xfrm>
          <a:prstGeom prst="rect">
            <a:avLst/>
          </a:prstGeom>
        </p:spPr>
      </p:pic>
      <p:pic>
        <p:nvPicPr>
          <p:cNvPr id="8" name="2Hg_VOF_volume fraction.avi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54" t="13228" r="1262" b="4457"/>
          <a:stretch/>
        </p:blipFill>
        <p:spPr>
          <a:xfrm>
            <a:off x="633843" y="1752600"/>
            <a:ext cx="8229600" cy="243611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Volume Fraction Of </a:t>
            </a:r>
            <a:r>
              <a:rPr lang="en-US" sz="3600" dirty="0"/>
              <a:t>Water </a:t>
            </a:r>
            <a:r>
              <a:rPr lang="en-US" sz="3600" dirty="0" smtClean="0"/>
              <a:t>(Mercury </a:t>
            </a:r>
            <a:r>
              <a:rPr lang="en-US" altLang="zh-CN" sz="3600" dirty="0"/>
              <a:t>- Air </a:t>
            </a:r>
            <a:r>
              <a:rPr lang="en-US" sz="3600" dirty="0" smtClean="0"/>
              <a:t>)</a:t>
            </a:r>
            <a:br>
              <a:rPr lang="en-US" sz="3600" dirty="0" smtClean="0"/>
            </a:b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[click to watch the movie]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1905000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05000"/>
                <a:ext cx="533400" cy="391902"/>
              </a:xfrm>
              <a:prstGeom prst="rect">
                <a:avLst/>
              </a:prstGeom>
              <a:blipFill rotWithShape="1">
                <a:blip r:embed="rId8"/>
                <a:stretch>
                  <a:fillRect r="-2299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3400" y="1676400"/>
            <a:ext cx="63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VOF 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52600" y="4561098"/>
                <a:ext cx="533400" cy="391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561098"/>
                <a:ext cx="533400" cy="391902"/>
              </a:xfrm>
              <a:prstGeom prst="rect">
                <a:avLst/>
              </a:prstGeom>
              <a:blipFill rotWithShape="1">
                <a:blip r:embed="rId9"/>
                <a:stretch>
                  <a:fillRect r="-229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33400" y="4431268"/>
            <a:ext cx="95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CLSVOF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4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 Shots (Water - Air)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0.0161 s)</a:t>
            </a:r>
            <a:endParaRPr lang="en-US" b="1" dirty="0"/>
          </a:p>
        </p:txBody>
      </p:sp>
      <p:pic>
        <p:nvPicPr>
          <p:cNvPr id="7" name="Content Placeholder 6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6402" r="4209" b="1701"/>
          <a:stretch/>
        </p:blipFill>
        <p:spPr>
          <a:xfrm>
            <a:off x="533400" y="1828800"/>
            <a:ext cx="8483545" cy="449884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 Shots (Water - Air)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0.0611 s)</a:t>
            </a:r>
            <a:endParaRPr lang="en-US" b="1" dirty="0"/>
          </a:p>
        </p:txBody>
      </p:sp>
      <p:pic>
        <p:nvPicPr>
          <p:cNvPr id="7" name="Content Placeholder 6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5312" r="8138" b="3313"/>
          <a:stretch/>
        </p:blipFill>
        <p:spPr>
          <a:xfrm>
            <a:off x="533400" y="1676400"/>
            <a:ext cx="8198249" cy="449884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(Water 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0012" r="10774" b="2029"/>
          <a:stretch/>
        </p:blipFill>
        <p:spPr>
          <a:xfrm>
            <a:off x="609600" y="1828800"/>
            <a:ext cx="7915699" cy="4572000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0.0611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(Water 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6965" r="7744" b="2686"/>
          <a:stretch/>
        </p:blipFill>
        <p:spPr>
          <a:xfrm>
            <a:off x="990600" y="1752600"/>
            <a:ext cx="7697267" cy="4498848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0.0711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</a:t>
            </a:r>
            <a:r>
              <a:rPr lang="en-US" dirty="0"/>
              <a:t>(Water </a:t>
            </a:r>
            <a:r>
              <a:rPr lang="en-US" dirty="0" smtClean="0"/>
              <a:t>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10341" r="10943" b="3343"/>
          <a:stretch/>
        </p:blipFill>
        <p:spPr>
          <a:xfrm>
            <a:off x="1006260" y="1828800"/>
            <a:ext cx="7680540" cy="4498848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0.0811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</a:t>
            </a:r>
            <a:r>
              <a:rPr lang="en-US" dirty="0"/>
              <a:t>(Water </a:t>
            </a:r>
            <a:r>
              <a:rPr lang="en-US" dirty="0" smtClean="0"/>
              <a:t>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9801" r="8754" b="3342"/>
          <a:stretch/>
        </p:blipFill>
        <p:spPr>
          <a:xfrm>
            <a:off x="914400" y="1752600"/>
            <a:ext cx="7904842" cy="4498848"/>
          </a:xfrm>
        </p:spPr>
      </p:pic>
      <p:sp>
        <p:nvSpPr>
          <p:cNvPr id="5" name="TextBox 4"/>
          <p:cNvSpPr txBox="1"/>
          <p:nvPr/>
        </p:nvSpPr>
        <p:spPr>
          <a:xfrm>
            <a:off x="64770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0.0911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</a:t>
            </a:r>
            <a:r>
              <a:rPr lang="en-US" dirty="0"/>
              <a:t>(Water </a:t>
            </a:r>
            <a:r>
              <a:rPr lang="en-US" dirty="0" smtClean="0"/>
              <a:t>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8770" r="10269" b="3670"/>
          <a:stretch/>
        </p:blipFill>
        <p:spPr>
          <a:xfrm>
            <a:off x="914400" y="1828800"/>
            <a:ext cx="7824466" cy="4498848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0.0101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</a:t>
            </a:r>
            <a:r>
              <a:rPr lang="en-US" dirty="0"/>
              <a:t>(Water </a:t>
            </a:r>
            <a:r>
              <a:rPr lang="en-US" dirty="0" smtClean="0"/>
              <a:t>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5746" r="10606" b="1373"/>
          <a:stretch/>
        </p:blipFill>
        <p:spPr>
          <a:xfrm>
            <a:off x="1371600" y="1752600"/>
            <a:ext cx="7153647" cy="4498848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07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0.111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3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0.0161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4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1" y="1555382"/>
            <a:ext cx="8229598" cy="4388218"/>
            <a:chOff x="457201" y="1459468"/>
            <a:chExt cx="8229598" cy="4388218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1" y="1878676"/>
              <a:ext cx="8229598" cy="39690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3200" y="1459468"/>
              <a:ext cx="1866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VOF( t = 0.0161 s)</a:t>
              </a:r>
              <a:endParaRPr lang="en-US" b="1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6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 Shots (Mercury - Air)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12351"/>
            <a:ext cx="8229598" cy="4501661"/>
          </a:xfrm>
        </p:spPr>
      </p:pic>
      <p:sp>
        <p:nvSpPr>
          <p:cNvPr id="5" name="TextBox 4"/>
          <p:cNvSpPr txBox="1"/>
          <p:nvPr/>
        </p:nvSpPr>
        <p:spPr>
          <a:xfrm>
            <a:off x="6553200" y="129540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CLSVOF( t = 0.0211 s)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ADC0-06CF-443C-8BDE-FB2D57A654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1361</Words>
  <Application>Microsoft Office PowerPoint</Application>
  <PresentationFormat>On-screen Show (4:3)</PresentationFormat>
  <Paragraphs>285</Paragraphs>
  <Slides>67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2D Two-Phase Jet Simulations </vt:lpstr>
      <vt:lpstr>Outline</vt:lpstr>
      <vt:lpstr>2D Turbulent Jet Into Still Air                                     </vt:lpstr>
      <vt:lpstr>Outline</vt:lpstr>
      <vt:lpstr>Axial Velocity Contour (Mercury- Air ) [click to watch the movie]</vt:lpstr>
      <vt:lpstr>Volume Fraction Of Water (Mercury - Air ) [click to watch the movie]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Snap Shots (Mercury - Air)</vt:lpstr>
      <vt:lpstr>Outline</vt:lpstr>
      <vt:lpstr>Axial Velocity Contour (Water - Air ) [click to watch the movie]</vt:lpstr>
      <vt:lpstr>Volume Fraction Of Water (Water - Air ) [click to watch the movie]</vt:lpstr>
      <vt:lpstr>Snap Shots (Water - Air)</vt:lpstr>
      <vt:lpstr>Snap Shots (Water - Air)</vt:lpstr>
      <vt:lpstr>Snap Shots (Water - Air)</vt:lpstr>
      <vt:lpstr>Snap Shots (Water - Air)</vt:lpstr>
      <vt:lpstr>Snap Shots (Water - Air)</vt:lpstr>
      <vt:lpstr>Snap Shots (Water - Air)</vt:lpstr>
      <vt:lpstr>Snap Shots (Water - Air)</vt:lpstr>
      <vt:lpstr>Snap Shots (Water - Air)</vt:lpstr>
    </vt:vector>
  </TitlesOfParts>
  <Company>SUNY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2D Two-Phase Jet Simulations</dc:title>
  <dc:creator>Shuai</dc:creator>
  <cp:lastModifiedBy>Kirk</cp:lastModifiedBy>
  <cp:revision>52</cp:revision>
  <dcterms:created xsi:type="dcterms:W3CDTF">2013-11-19T03:39:11Z</dcterms:created>
  <dcterms:modified xsi:type="dcterms:W3CDTF">2013-11-22T23:05:15Z</dcterms:modified>
</cp:coreProperties>
</file>