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4CB1-0611-4A84-AB2C-806D47F58794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2EEE-5B0A-48DB-A7CA-F5F92BED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olab.larc.nasa.gov/APPS/YPlu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http://geolab.larc.nasa.gov/APPS/YPlus/#REN</a:t>
            </a:r>
            <a:endParaRPr lang="en-US" dirty="0" smtClean="0"/>
          </a:p>
          <a:p>
            <a:r>
              <a:rPr lang="en-US" dirty="0" smtClean="0"/>
              <a:t>Operating</a:t>
            </a:r>
            <a:r>
              <a:rPr lang="en-US" baseline="0" dirty="0" smtClean="0"/>
              <a:t> pressure: (-1.341121, -0.1231579) </a:t>
            </a:r>
          </a:p>
          <a:p>
            <a:r>
              <a:rPr lang="es-ES" dirty="0" smtClean="0"/>
              <a:t>x=-0.07112101</a:t>
            </a:r>
          </a:p>
          <a:p>
            <a:r>
              <a:rPr lang="es-ES" dirty="0" smtClean="0"/>
              <a:t>y=-0.07367868~ -0.0634679 (center:-0.06857329)</a:t>
            </a:r>
          </a:p>
          <a:p>
            <a:r>
              <a:rPr lang="en-US" dirty="0" smtClean="0"/>
              <a:t>d=0.0102108</a:t>
            </a:r>
            <a:r>
              <a:rPr lang="en-US" baseline="0" dirty="0" smtClean="0"/>
              <a:t> m, u=20 m/s:</a:t>
            </a:r>
          </a:p>
          <a:p>
            <a:r>
              <a:rPr lang="en-US" baseline="0" dirty="0" smtClean="0"/>
              <a:t>Re=13546*20*</a:t>
            </a:r>
            <a:r>
              <a:rPr lang="en-US" dirty="0" smtClean="0"/>
              <a:t>0.0102108/0.001526=1812785.017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X=0</a:t>
            </a:r>
          </a:p>
          <a:p>
            <a:r>
              <a:rPr lang="es-ES" dirty="0" smtClean="0"/>
              <a:t>Y=-0.0267208~ -0.01651  (center:-0.0216154)</a:t>
            </a:r>
          </a:p>
          <a:p>
            <a:r>
              <a:rPr lang="es-ES" dirty="0" err="1" smtClean="0"/>
              <a:t>dX</a:t>
            </a:r>
            <a:r>
              <a:rPr lang="es-ES" dirty="0" smtClean="0"/>
              <a:t>=-0.07112101</a:t>
            </a:r>
          </a:p>
          <a:p>
            <a:r>
              <a:rPr lang="es-ES" dirty="0" err="1" smtClean="0"/>
              <a:t>dY</a:t>
            </a:r>
            <a:r>
              <a:rPr lang="es-ES" dirty="0" smtClean="0"/>
              <a:t>=-0.04695789</a:t>
            </a:r>
            <a:br>
              <a:rPr lang="es-E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C8F8-AAF1-4333-8F43-D75B774556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1CCC-E18C-4C4A-8D9D-52ADE01AED7E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5D1-2E99-4698-9A60-3003151B4F63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E949-8CD9-40D5-96AB-D629295F7A7D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66D4-1329-4D42-BB9E-E60AAE78CAEC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041-E62F-4876-8B28-F8E806CB3895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00C0-5669-4BB7-9381-E11B3A37DE72}" type="datetime1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E83-7588-47B6-AD1C-E073EF27ABAE}" type="datetime1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3FCE-4609-4A43-B6D3-9CA9A5E53282}" type="datetime1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BE2F-189F-46A3-9CBA-82C6BB95D8B4}" type="datetime1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1A74-57BF-4DC5-8754-AB0B1C6BFDA6}" type="datetime1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A36-2497-4A77-AD67-4383A3CEB51A}" type="datetime1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31D2-69ED-4C44-8104-48326D17EFF9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140C-FA65-4A24-A0D8-C4A15EA9D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7" Type="http://schemas.openxmlformats.org/officeDocument/2006/relationships/image" Target="../media/image8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avi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Of 2</a:t>
            </a:r>
            <a:r>
              <a:rPr lang="en-US" altLang="zh-CN" dirty="0" smtClean="0"/>
              <a:t>D Hg Jet Using </a:t>
            </a:r>
            <a:br>
              <a:rPr lang="en-US" altLang="zh-CN" dirty="0" smtClean="0"/>
            </a:br>
            <a:r>
              <a:rPr lang="en-US" altLang="zh-CN" dirty="0" smtClean="0"/>
              <a:t>Implicit LES Method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</a:t>
            </a:r>
            <a:endParaRPr lang="en-US" dirty="0" smtClean="0"/>
          </a:p>
          <a:p>
            <a:r>
              <a:rPr lang="en-US" altLang="zh-CN" dirty="0" smtClean="0"/>
              <a:t>March</a:t>
            </a:r>
            <a:r>
              <a:rPr lang="en-US" dirty="0" smtClean="0"/>
              <a:t>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Geometry of Hg system in Mag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72" t="14300" r="5882" b="5882"/>
          <a:stretch>
            <a:fillRect/>
          </a:stretch>
        </p:blipFill>
        <p:spPr>
          <a:xfrm>
            <a:off x="1600201" y="1323026"/>
            <a:ext cx="6394928" cy="4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dirty="0"/>
              <a:t>Problem Description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42D"/>
                </a:solidFill>
              </a:rPr>
              <a:t>Sketch of the mercury free jet with MHD and energy deposition </a:t>
            </a:r>
            <a:r>
              <a:rPr lang="en-US" b="1" dirty="0" smtClean="0">
                <a:solidFill>
                  <a:srgbClr val="00642D"/>
                </a:solidFill>
              </a:rPr>
              <a:t>for </a:t>
            </a:r>
            <a:r>
              <a:rPr lang="en-US" b="1" dirty="0">
                <a:solidFill>
                  <a:srgbClr val="00642D"/>
                </a:solidFill>
              </a:rPr>
              <a:t>the MERIT experiment</a:t>
            </a:r>
          </a:p>
        </p:txBody>
      </p:sp>
    </p:spTree>
    <p:extLst>
      <p:ext uri="{BB962C8B-B14F-4D97-AF65-F5344CB8AC3E}">
        <p14:creationId xmlns:p14="http://schemas.microsoft.com/office/powerpoint/2010/main" val="4982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Numerical Calculation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9930"/>
            <a:ext cx="4262845" cy="22128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83732"/>
            <a:ext cx="4239217" cy="2210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192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(a)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2192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(b)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925669"/>
            <a:ext cx="8582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7030A0"/>
                </a:solidFill>
              </a:rPr>
              <a:t>Determination of the mesh size: </a:t>
            </a:r>
          </a:p>
          <a:p>
            <a:r>
              <a:rPr lang="en-US" dirty="0"/>
              <a:t>Assume only primary breakup, the critical liquid Weber number is less than 10, then </a:t>
            </a:r>
            <a:r>
              <a:rPr lang="el-GR" dirty="0"/>
              <a:t>Δ</a:t>
            </a:r>
            <a:r>
              <a:rPr lang="en-US" dirty="0"/>
              <a:t>x &lt; 0.89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dirty="0" smtClean="0"/>
              <a:t>. Then mesh grid number would be </a:t>
            </a:r>
            <a:r>
              <a:rPr lang="en-US" b="1" dirty="0" smtClean="0">
                <a:solidFill>
                  <a:srgbClr val="FF0000"/>
                </a:solidFill>
              </a:rPr>
              <a:t>2.444e+11</a:t>
            </a:r>
            <a:r>
              <a:rPr lang="en-US" dirty="0" smtClean="0"/>
              <a:t> when mesh is uniform.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569732"/>
            <a:ext cx="849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2D"/>
                </a:solidFill>
              </a:rPr>
              <a:t>The Side view of Hg Jet Flow Draft (a) In Dimension (b) Normalized By Jet Exit Diameter</a:t>
            </a:r>
            <a:endParaRPr lang="en-US" b="1" dirty="0">
              <a:solidFill>
                <a:srgbClr val="00642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25421"/>
              </p:ext>
            </p:extLst>
          </p:nvPr>
        </p:nvGraphicFramePr>
        <p:xfrm>
          <a:off x="685800" y="5093732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543050"/>
                <a:gridCol w="2590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Viscosity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Tension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1.225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 smtClean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1.460735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0.4855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N/m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13456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1.1147×10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-7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6336268"/>
            <a:ext cx="74740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Jet velocity = 20 m/s (fully developed</a:t>
            </a:r>
            <a:r>
              <a:rPr lang="en-US" dirty="0"/>
              <a:t>), D</a:t>
            </a:r>
            <a:r>
              <a:rPr lang="en-US" baseline="-25000" dirty="0"/>
              <a:t>h</a:t>
            </a:r>
            <a:r>
              <a:rPr lang="en-US" dirty="0"/>
              <a:t>= 0.0102108 </a:t>
            </a:r>
            <a:r>
              <a:rPr lang="en-US" dirty="0" smtClean="0"/>
              <a:t>m, </a:t>
            </a:r>
            <a:r>
              <a:rPr lang="en-US" dirty="0" err="1" smtClean="0"/>
              <a:t>Re</a:t>
            </a:r>
            <a:r>
              <a:rPr lang="en-US" baseline="-25000" dirty="0" err="1" smtClean="0"/>
              <a:t>Hg</a:t>
            </a:r>
            <a:r>
              <a:rPr lang="en-US" dirty="0" smtClean="0"/>
              <a:t> = 1812785.017.</a:t>
            </a:r>
          </a:p>
        </p:txBody>
      </p:sp>
    </p:spTree>
    <p:extLst>
      <p:ext uri="{BB962C8B-B14F-4D97-AF65-F5344CB8AC3E}">
        <p14:creationId xmlns:p14="http://schemas.microsoft.com/office/powerpoint/2010/main" val="22501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Numerical Calculation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D9ADC0-06CF-443C-8BDE-FB2D57A654DF}" type="slidenum">
              <a:rPr lang="en-US" smtClean="0"/>
              <a:t>4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410200" cy="117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678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Simplified Model For Preliminary Simulation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745468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</a:t>
            </a:r>
            <a:r>
              <a:rPr lang="en-US" dirty="0"/>
              <a:t>n</a:t>
            </a:r>
            <a:r>
              <a:rPr lang="en-US" dirty="0" smtClean="0"/>
              <a:t>umber for halved model is 1,976,968 (width = 172, length = 11,494, </a:t>
            </a:r>
            <a:r>
              <a:rPr lang="en-US" dirty="0" err="1"/>
              <a:t>Δx</a:t>
            </a:r>
            <a:r>
              <a:rPr lang="en-US" dirty="0"/>
              <a:t> ≈ 4.437e-5 </a:t>
            </a:r>
            <a:r>
              <a:rPr lang="en-US" dirty="0" smtClean="0"/>
              <a:t>m).</a:t>
            </a:r>
          </a:p>
          <a:p>
            <a:r>
              <a:rPr lang="en-US" dirty="0" smtClean="0"/>
              <a:t>One flow-through = 0.0255 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Length of nozzle is 0.</a:t>
            </a:r>
          </a:p>
          <a:p>
            <a:endParaRPr lang="en-US" dirty="0"/>
          </a:p>
          <a:p>
            <a:r>
              <a:rPr lang="en-US" dirty="0"/>
              <a:t>Inlet flow parameters taken from previous simulation of flow in bent delivery pipe.</a:t>
            </a:r>
          </a:p>
          <a:p>
            <a:endParaRPr lang="en-US" dirty="0"/>
          </a:p>
          <a:p>
            <a:r>
              <a:rPr lang="en-US" dirty="0"/>
              <a:t>Wall boundary condition used on cylindrical surface.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700" dirty="0" smtClean="0"/>
              <a:t>[click to watch movie]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0 &lt; t &lt; 5.5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5</a:t>
            </a:fld>
            <a:endParaRPr lang="en-US"/>
          </a:p>
        </p:txBody>
      </p:sp>
      <p:pic>
        <p:nvPicPr>
          <p:cNvPr id="6" name="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45" t="33119" r="2685" b="33440"/>
          <a:stretch/>
        </p:blipFill>
        <p:spPr>
          <a:xfrm>
            <a:off x="95534" y="1752600"/>
            <a:ext cx="8802806" cy="1681293"/>
          </a:xfrm>
          <a:prstGeom prst="rect">
            <a:avLst/>
          </a:prstGeom>
        </p:spPr>
      </p:pic>
      <p:pic>
        <p:nvPicPr>
          <p:cNvPr id="7" name="a_t5ms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045" t="28171" r="2685" b="20191"/>
          <a:stretch/>
        </p:blipFill>
        <p:spPr>
          <a:xfrm>
            <a:off x="112594" y="3576057"/>
            <a:ext cx="8802806" cy="25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_t5m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44" t="17645" r="2836" b="12048"/>
          <a:stretch/>
        </p:blipFill>
        <p:spPr>
          <a:xfrm>
            <a:off x="50041" y="3276600"/>
            <a:ext cx="8789159" cy="3534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700" dirty="0" smtClean="0"/>
              <a:t>[click to watch movie]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0 &lt; t &lt; 5.5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9997" y="6508750"/>
            <a:ext cx="2331493" cy="349250"/>
          </a:xfrm>
        </p:spPr>
        <p:txBody>
          <a:bodyPr/>
          <a:lstStyle/>
          <a:p>
            <a:fld id="{3346140C-FA65-4A24-A0D8-C4A15EA9DE8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U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046" t="31760" r="2836" b="34120"/>
          <a:stretch/>
        </p:blipFill>
        <p:spPr>
          <a:xfrm>
            <a:off x="95534" y="1447800"/>
            <a:ext cx="8789159" cy="17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orticit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93" t="2163" r="1642" b="5000"/>
          <a:stretch/>
        </p:blipFill>
        <p:spPr>
          <a:xfrm>
            <a:off x="109182" y="1405719"/>
            <a:ext cx="8884693" cy="4667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700" dirty="0" smtClean="0"/>
              <a:t>[click to watch movie]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0 &lt; t &lt; 5.5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3346140C-FA65-4A24-A0D8-C4A15EA9DE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4645" r="2984" b="13967"/>
          <a:stretch/>
        </p:blipFill>
        <p:spPr>
          <a:xfrm>
            <a:off x="0" y="3200400"/>
            <a:ext cx="8775511" cy="358936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8033"/>
            <a:ext cx="8229600" cy="25085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at </a:t>
            </a:r>
            <a:r>
              <a:rPr lang="en-US" dirty="0"/>
              <a:t>t = 5.5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24636"/>
            <a:ext cx="2133600" cy="365125"/>
          </a:xfrm>
        </p:spPr>
        <p:txBody>
          <a:bodyPr/>
          <a:lstStyle/>
          <a:p>
            <a:fld id="{3346140C-FA65-4A24-A0D8-C4A15EA9DE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</a:t>
            </a:r>
            <a:r>
              <a:rPr lang="en-US" dirty="0"/>
              <a:t>t = 5.5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140C-FA65-4A24-A0D8-C4A15EA9DE8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1447800"/>
            <a:ext cx="9144000" cy="48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291</Words>
  <Application>Microsoft Office PowerPoint</Application>
  <PresentationFormat>On-screen Show (4:3)</PresentationFormat>
  <Paragraphs>63</Paragraphs>
  <Slides>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宋体</vt:lpstr>
      <vt:lpstr>Arial</vt:lpstr>
      <vt:lpstr>Calibri</vt:lpstr>
      <vt:lpstr>Office Theme</vt:lpstr>
      <vt:lpstr>Simulation Of 2D Hg Jet Using  Implicit LES Method </vt:lpstr>
      <vt:lpstr>Problem Description</vt:lpstr>
      <vt:lpstr>Numerical Calculation</vt:lpstr>
      <vt:lpstr>Numerical Calculation</vt:lpstr>
      <vt:lpstr>Results [click to watch movie]</vt:lpstr>
      <vt:lpstr>Results [click to watch movie]</vt:lpstr>
      <vt:lpstr>Results [click to watch movie]</vt:lpstr>
      <vt:lpstr>Results at t = 5.5 ms</vt:lpstr>
      <vt:lpstr>Results at t = 5.5 ms </vt:lpstr>
    </vt:vector>
  </TitlesOfParts>
  <Company>SUNY AGREEMENT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2D Hg Jet Using  Implicit LES Method</dc:title>
  <dc:creator>Shuai</dc:creator>
  <cp:lastModifiedBy>Kirk T McDonald</cp:lastModifiedBy>
  <cp:revision>26</cp:revision>
  <dcterms:created xsi:type="dcterms:W3CDTF">2014-02-27T06:07:47Z</dcterms:created>
  <dcterms:modified xsi:type="dcterms:W3CDTF">2014-03-06T16:46:54Z</dcterms:modified>
</cp:coreProperties>
</file>