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1" r:id="rId6"/>
    <p:sldId id="263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4CB1-0611-4A84-AB2C-806D47F5879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2EEE-5B0A-48DB-A7CA-F5F92BED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olab.larc.nasa.gov/APPS/YPlu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http://geolab.larc.nasa.gov/APPS/YPlus/#REN</a:t>
            </a:r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baseline="0" dirty="0" smtClean="0"/>
              <a:t> pressure: (-1.341121, -0.1231579) </a:t>
            </a:r>
          </a:p>
          <a:p>
            <a:r>
              <a:rPr lang="es-ES" dirty="0" smtClean="0"/>
              <a:t>x=-0.07112101</a:t>
            </a:r>
          </a:p>
          <a:p>
            <a:r>
              <a:rPr lang="es-ES" dirty="0" smtClean="0"/>
              <a:t>y=-0.07367868~ -0.0634679 (center:-0.06857329)</a:t>
            </a:r>
          </a:p>
          <a:p>
            <a:r>
              <a:rPr lang="en-US" dirty="0" smtClean="0"/>
              <a:t>d=0.0102108</a:t>
            </a:r>
            <a:r>
              <a:rPr lang="en-US" baseline="0" dirty="0" smtClean="0"/>
              <a:t> m, u=20 m/s:</a:t>
            </a:r>
          </a:p>
          <a:p>
            <a:r>
              <a:rPr lang="en-US" baseline="0" dirty="0" smtClean="0"/>
              <a:t>Re=13546*20*</a:t>
            </a:r>
            <a:r>
              <a:rPr lang="en-US" dirty="0" smtClean="0"/>
              <a:t>0.0102108/0.001526=1812785.017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X=0</a:t>
            </a:r>
          </a:p>
          <a:p>
            <a:r>
              <a:rPr lang="es-ES" dirty="0" smtClean="0"/>
              <a:t>Y=-0.0267208~ -0.01651  (center:-0.0216154)</a:t>
            </a:r>
          </a:p>
          <a:p>
            <a:r>
              <a:rPr lang="es-ES" dirty="0" err="1" smtClean="0"/>
              <a:t>dX</a:t>
            </a:r>
            <a:r>
              <a:rPr lang="es-ES" dirty="0" smtClean="0"/>
              <a:t>=-0.07112101</a:t>
            </a:r>
          </a:p>
          <a:p>
            <a:r>
              <a:rPr lang="es-ES" dirty="0" err="1" smtClean="0"/>
              <a:t>dY</a:t>
            </a:r>
            <a:r>
              <a:rPr lang="es-ES" dirty="0" smtClean="0"/>
              <a:t>=-0.04695789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C8F8-AAF1-4333-8F43-D75B774556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2EEE-5B0A-48DB-A7CA-F5F92BEDB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1769-7DFC-446A-90A2-39AE9AC4282A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603C-2C31-43CE-B857-9C7CE5433983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94B-D84A-4180-9FBA-8F19D16FA416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C4E-BB36-40BC-853F-9204CCB76EC7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16DB-FDFF-4733-95BD-B9FF2BDA2C0B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F2E-8F6C-40FA-BF2A-76093A4E8FC4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477-D46A-46F0-897E-6AA1011752EC}" type="datetime1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705-53ED-4116-9D2A-E2BC1F740052}" type="datetime1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B68B-46D7-45FA-A524-23AFE52DD907}" type="datetime1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60AB-7D3B-4F86-BBF5-483576BBB93F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E588-B483-458E-96E9-EC52C15AB97B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527D-CD66-4F3A-9B64-B049DD58EB4A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image" Target="../media/image18.gif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5" Type="http://schemas.openxmlformats.org/officeDocument/2006/relationships/image" Target="../media/image3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of </a:t>
            </a:r>
            <a:r>
              <a:rPr lang="en-US" dirty="0" smtClean="0"/>
              <a:t>2</a:t>
            </a:r>
            <a:r>
              <a:rPr lang="en-US" altLang="zh-CN" dirty="0" smtClean="0"/>
              <a:t>D Hg </a:t>
            </a:r>
            <a:r>
              <a:rPr lang="en-US" altLang="zh-CN" dirty="0" smtClean="0"/>
              <a:t>Jet Simulation and </a:t>
            </a:r>
            <a:r>
              <a:rPr lang="en-US" altLang="zh-CN" dirty="0" smtClean="0"/>
              <a:t>Experimental </a:t>
            </a:r>
            <a:r>
              <a:rPr lang="en-US" altLang="zh-CN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</a:t>
            </a:r>
          </a:p>
          <a:p>
            <a:r>
              <a:rPr lang="en-US" smtClean="0"/>
              <a:t>April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 jet reaches the wall </a:t>
            </a:r>
          </a:p>
          <a:p>
            <a:r>
              <a:rPr lang="en-US" dirty="0" smtClean="0"/>
              <a:t>Size of viewport is 5cm according to </a:t>
            </a:r>
            <a:r>
              <a:rPr lang="en-US" dirty="0" err="1" smtClean="0"/>
              <a:t>Heejin</a:t>
            </a:r>
            <a:endParaRPr lang="en-US" dirty="0"/>
          </a:p>
          <a:p>
            <a:r>
              <a:rPr lang="en-US" dirty="0" smtClean="0"/>
              <a:t>Jet Size is more than 2cm when velocity is 20 m/s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Need larger width for the computational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Geometry of Hg system in Mag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72" t="14300" r="5882" b="5882"/>
          <a:stretch>
            <a:fillRect/>
          </a:stretch>
        </p:blipFill>
        <p:spPr>
          <a:xfrm>
            <a:off x="457200" y="1323026"/>
            <a:ext cx="6394928" cy="4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dirty="0"/>
              <a:t>Problem 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61838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42D"/>
                </a:solidFill>
              </a:rPr>
              <a:t>Sketch of the mercury free jet with MHD and energy deposition </a:t>
            </a:r>
            <a:r>
              <a:rPr lang="en-US" b="1" dirty="0" smtClean="0">
                <a:solidFill>
                  <a:srgbClr val="00642D"/>
                </a:solidFill>
              </a:rPr>
              <a:t>for </a:t>
            </a:r>
            <a:r>
              <a:rPr lang="en-US" b="1" dirty="0">
                <a:solidFill>
                  <a:srgbClr val="00642D"/>
                </a:solidFill>
              </a:rPr>
              <a:t>the MERIT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3279" y="3276600"/>
            <a:ext cx="29983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Viewport 1: 30cm away from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nozzle exit;</a:t>
            </a:r>
          </a:p>
          <a:p>
            <a:r>
              <a:rPr lang="en-US" b="1" dirty="0">
                <a:solidFill>
                  <a:srgbClr val="FF0000"/>
                </a:solidFill>
              </a:rPr>
              <a:t>Viewport </a:t>
            </a:r>
            <a:r>
              <a:rPr lang="en-US" b="1" dirty="0" smtClean="0">
                <a:solidFill>
                  <a:srgbClr val="FF0000"/>
                </a:solidFill>
              </a:rPr>
              <a:t>2: 45cm </a:t>
            </a:r>
            <a:r>
              <a:rPr lang="en-US" b="1" dirty="0">
                <a:solidFill>
                  <a:srgbClr val="FF0000"/>
                </a:solidFill>
              </a:rPr>
              <a:t>away from </a:t>
            </a:r>
          </a:p>
          <a:p>
            <a:r>
              <a:rPr lang="en-US" b="1" dirty="0">
                <a:solidFill>
                  <a:srgbClr val="FF0000"/>
                </a:solidFill>
              </a:rPr>
              <a:t>nozzle exit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b="1" dirty="0">
                <a:solidFill>
                  <a:srgbClr val="FF0000"/>
                </a:solidFill>
              </a:rPr>
              <a:t>Viewport </a:t>
            </a:r>
            <a:r>
              <a:rPr lang="en-US" b="1" dirty="0" smtClean="0">
                <a:solidFill>
                  <a:srgbClr val="FF0000"/>
                </a:solidFill>
              </a:rPr>
              <a:t>3: 60cm </a:t>
            </a:r>
            <a:r>
              <a:rPr lang="en-US" b="1" dirty="0">
                <a:solidFill>
                  <a:srgbClr val="FF0000"/>
                </a:solidFill>
              </a:rPr>
              <a:t>away from </a:t>
            </a:r>
          </a:p>
          <a:p>
            <a:r>
              <a:rPr lang="en-US" b="1" dirty="0">
                <a:solidFill>
                  <a:srgbClr val="FF0000"/>
                </a:solidFill>
              </a:rPr>
              <a:t>nozzle exit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b="1" dirty="0">
                <a:solidFill>
                  <a:srgbClr val="FF0000"/>
                </a:solidFill>
              </a:rPr>
              <a:t>Viewport </a:t>
            </a:r>
            <a:r>
              <a:rPr lang="en-US" b="1" dirty="0" smtClean="0">
                <a:solidFill>
                  <a:srgbClr val="FF0000"/>
                </a:solidFill>
              </a:rPr>
              <a:t>4: 90cm </a:t>
            </a:r>
            <a:r>
              <a:rPr lang="en-US" b="1" dirty="0">
                <a:solidFill>
                  <a:srgbClr val="FF0000"/>
                </a:solidFill>
              </a:rPr>
              <a:t>away from </a:t>
            </a:r>
          </a:p>
          <a:p>
            <a:r>
              <a:rPr lang="en-US" b="1" dirty="0">
                <a:solidFill>
                  <a:srgbClr val="FF0000"/>
                </a:solidFill>
              </a:rPr>
              <a:t>nozzle exit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42013"/>
            <a:ext cx="3290505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490"/>
            <a:ext cx="3116501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Results (t = 0.037s)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D9ADC0-06CF-443C-8BDE-FB2D57A654DF}" type="slidenum">
              <a:rPr lang="en-US" smtClean="0"/>
              <a:t>3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410200" cy="117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67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Simplified Model For Preliminary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706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</a:t>
            </a:r>
            <a:r>
              <a:rPr lang="en-US" dirty="0"/>
              <a:t>n</a:t>
            </a:r>
            <a:r>
              <a:rPr lang="en-US" dirty="0" smtClean="0"/>
              <a:t>umber for halved model is 1,976,968 (width = 172, length = 11,494, </a:t>
            </a:r>
            <a:r>
              <a:rPr lang="en-US" dirty="0" err="1"/>
              <a:t>Δx</a:t>
            </a:r>
            <a:r>
              <a:rPr lang="en-US" dirty="0"/>
              <a:t> ≈ 4.437e-5 </a:t>
            </a:r>
            <a:r>
              <a:rPr lang="en-US" dirty="0" smtClean="0"/>
              <a:t>m).</a:t>
            </a:r>
          </a:p>
          <a:p>
            <a:r>
              <a:rPr lang="en-US" dirty="0" smtClean="0"/>
              <a:t>One flow-through = 0.0255 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505200"/>
            <a:ext cx="118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Viewport1</a:t>
            </a:r>
          </a:p>
          <a:p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=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828" y="3470786"/>
            <a:ext cx="118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Viewport2</a:t>
            </a:r>
          </a:p>
          <a:p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= 45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350413"/>
              </p:ext>
            </p:extLst>
          </p:nvPr>
        </p:nvGraphicFramePr>
        <p:xfrm>
          <a:off x="457200" y="1600200"/>
          <a:ext cx="8229600" cy="452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200400"/>
                <a:gridCol w="30480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yan's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simulation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Heejin's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experiment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velocity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 velocity of 20m/s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 velocity of 20m/s</a:t>
                      </a:r>
                    </a:p>
                  </a:txBody>
                  <a:tcPr marL="9525" marR="9525" marT="9525" marB="0" anchor="b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mercury properties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density:13529 kg/m^3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density:13456 kg/m^3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kinematic viscosity:1.12573e-7 m^2/s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kinematic viscosity:1.145e-7 m^2/s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surface tension: 0.4855 N/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m°C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surface tension: 0.4855 N/m°C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Reynolds number at the jet exit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1.776625e6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1.746725e6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 transverse depth of the layer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computation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domain with a reduced depth which is 0.02 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0.1524 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location of viewport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 m away from the nozzle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 m away from the nozzle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location of viewport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 m away from the nozzle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 m away from the nozzle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Results (20 m/s)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Viewport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3040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2304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23040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19200"/>
            <a:ext cx="23040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3048000"/>
            <a:ext cx="23040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25" y="3048000"/>
            <a:ext cx="2304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25" y="3048000"/>
            <a:ext cx="2304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0"/>
            <a:ext cx="23040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4876800"/>
            <a:ext cx="23040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4876800"/>
            <a:ext cx="23040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25" y="4876800"/>
            <a:ext cx="23040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76800"/>
            <a:ext cx="230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 (20 m/s)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Viewport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230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69" y="2568054"/>
            <a:ext cx="2304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68054"/>
            <a:ext cx="230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</a:t>
            </a:r>
            <a:r>
              <a:rPr lang="en-US" dirty="0"/>
              <a:t>Results (20 m/s)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Viewport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" y="1219200"/>
            <a:ext cx="17780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1778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0"/>
            <a:ext cx="17780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219200"/>
            <a:ext cx="17780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19200"/>
            <a:ext cx="17780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1778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3048000"/>
            <a:ext cx="1778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17780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29803"/>
            <a:ext cx="17780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0"/>
            <a:ext cx="17780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17780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4876800"/>
            <a:ext cx="1778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4876800"/>
            <a:ext cx="1778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58603"/>
            <a:ext cx="17780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876800"/>
            <a:ext cx="177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Size At Viewport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76400"/>
            <a:ext cx="5057775" cy="395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6388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Heejin</a:t>
            </a:r>
            <a:r>
              <a:rPr lang="en-US" sz="1600" b="1" dirty="0" smtClean="0">
                <a:solidFill>
                  <a:srgbClr val="00B050"/>
                </a:solidFill>
              </a:rPr>
              <a:t> Park, Optical Diagnostics, Experiment at MIT, March2~March3,2007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76890"/>
            <a:ext cx="8695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When T = 0, jet size at viewport2 is 18.2mm (Hg:20m/s) and 17.3mm (Hg:15m/s)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Size For 15 m/s Hg Jet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61265"/>
              </p:ext>
            </p:extLst>
          </p:nvPr>
        </p:nvGraphicFramePr>
        <p:xfrm>
          <a:off x="76200" y="4800600"/>
          <a:ext cx="89154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0T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error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5T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error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10T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error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15T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error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vp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1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14.83464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C00000"/>
                          </a:solidFill>
                          <a:effectLst/>
                        </a:rPr>
                        <a:t>3.34655</a:t>
                      </a:r>
                      <a:endParaRPr lang="en-US" sz="1800" b="1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14.79571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2.99139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13.64166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2.9666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15.00912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3.39786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45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vp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2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17.29619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5.29605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16.79944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4.83743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15.90382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4.7509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18.10419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3.91201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60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vp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3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18.83415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5.61034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19.11242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5.68621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16.99188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5.01408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20.18525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5.10874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6" y="1447800"/>
            <a:ext cx="4170636" cy="30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145268"/>
            <a:ext cx="110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Hg:15m/s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412</Words>
  <Application>Microsoft Office PowerPoint</Application>
  <PresentationFormat>On-screen Show (4:3)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Wingdings</vt:lpstr>
      <vt:lpstr>Office Theme</vt:lpstr>
      <vt:lpstr>Results of 2D Hg Jet Simulation and Experimental Data</vt:lpstr>
      <vt:lpstr>Problem Description</vt:lpstr>
      <vt:lpstr>Simulation Results (t = 0.037s)</vt:lpstr>
      <vt:lpstr>PowerPoint Presentation</vt:lpstr>
      <vt:lpstr>Experiment Results (20 m/s)</vt:lpstr>
      <vt:lpstr>Experiment Results (20 m/s)</vt:lpstr>
      <vt:lpstr>Experiment Results (20 m/s)</vt:lpstr>
      <vt:lpstr>Jet Size At Viewport 2</vt:lpstr>
      <vt:lpstr>Jet Size For 15 m/s Hg Jet</vt:lpstr>
      <vt:lpstr>Discussion</vt:lpstr>
    </vt:vector>
  </TitlesOfParts>
  <Company>SUNY AGREEMENT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2D Hg Jet Using  Implicit LES Method</dc:title>
  <dc:creator>Shuai</dc:creator>
  <cp:lastModifiedBy>Kirk T McDonald</cp:lastModifiedBy>
  <cp:revision>55</cp:revision>
  <cp:lastPrinted>2014-04-10T15:26:21Z</cp:lastPrinted>
  <dcterms:created xsi:type="dcterms:W3CDTF">2014-02-27T06:07:47Z</dcterms:created>
  <dcterms:modified xsi:type="dcterms:W3CDTF">2014-04-10T15:35:33Z</dcterms:modified>
</cp:coreProperties>
</file>