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1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2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B5798-C79F-40D6-BB25-BF38FD95910C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45D279-89DC-4A3E-BAF3-A74BDECE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823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6B8BA-F8EF-4F54-AC12-0C8F86DF794B}" type="datetime1">
              <a:rPr lang="en-US" smtClean="0"/>
              <a:pPr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6FF5D-E3FF-4B4D-A65A-1E07C4375B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86EA0-E49F-4837-909F-8289467734A8}" type="datetime1">
              <a:rPr lang="en-US" smtClean="0"/>
              <a:pPr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6FF5D-E3FF-4B4D-A65A-1E07C4375B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47D5-4CF4-4A65-BB4B-3C842BBA7C40}" type="datetime1">
              <a:rPr lang="en-US" smtClean="0"/>
              <a:pPr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6FF5D-E3FF-4B4D-A65A-1E07C4375B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09E6B-2A91-4796-A749-29E7D57F8C07}" type="datetime1">
              <a:rPr lang="en-US" smtClean="0"/>
              <a:pPr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6FF5D-E3FF-4B4D-A65A-1E07C4375B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0596-7EF9-47AF-B4BE-413C8EACB8BE}" type="datetime1">
              <a:rPr lang="en-US" smtClean="0"/>
              <a:pPr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6FF5D-E3FF-4B4D-A65A-1E07C4375B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EFEB9-31F4-4F1E-875F-1F642F4EB117}" type="datetime1">
              <a:rPr lang="en-US" smtClean="0"/>
              <a:pPr/>
              <a:t>5/2/2014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6FF5D-E3FF-4B4D-A65A-1E07C4375B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DF195-5E1F-49D3-9052-D1B98ED7076B}" type="datetime1">
              <a:rPr lang="en-US" smtClean="0"/>
              <a:pPr/>
              <a:t>5/2/2014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6FF5D-E3FF-4B4D-A65A-1E07C4375B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6424-B1E0-4A4D-8C9A-1FF0CE18D4A2}" type="datetime1">
              <a:rPr lang="en-US" smtClean="0"/>
              <a:pPr/>
              <a:t>5/2/2014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6FF5D-E3FF-4B4D-A65A-1E07C4375B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6321-10A2-458A-8398-6C35780FCB4F}" type="datetime1">
              <a:rPr lang="en-US" smtClean="0"/>
              <a:pPr/>
              <a:t>5/2/2014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6FF5D-E3FF-4B4D-A65A-1E07C4375B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946B-343A-4F57-98DE-1B406C00E82A}" type="datetime1">
              <a:rPr lang="en-US" smtClean="0"/>
              <a:pPr/>
              <a:t>5/2/2014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6FF5D-E3FF-4B4D-A65A-1E07C4375B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C8E8D-CD30-4A53-8EFA-9259A457C580}" type="datetime1">
              <a:rPr lang="en-US" smtClean="0"/>
              <a:pPr/>
              <a:t>5/2/2014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6FF5D-E3FF-4B4D-A65A-1E07C4375B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76FD7-B9FD-48E6-82F0-AA053DC57EA4}" type="datetime1">
              <a:rPr lang="en-US" smtClean="0"/>
              <a:pPr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6FF5D-E3FF-4B4D-A65A-1E07C4375B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3 Dimensional Hg Jet Simulation Using Implicit LES Method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Yan Zhan</a:t>
            </a:r>
            <a:endParaRPr lang="en-US" dirty="0" smtClean="0"/>
          </a:p>
          <a:p>
            <a:r>
              <a:rPr lang="en-US" dirty="0" smtClean="0"/>
              <a:t>May 2</a:t>
            </a:r>
            <a:r>
              <a:rPr lang="en-US" baseline="30000" dirty="0" smtClean="0"/>
              <a:t>nd</a:t>
            </a:r>
            <a:r>
              <a:rPr lang="en-US" dirty="0" smtClean="0"/>
              <a:t> 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6FF5D-E3FF-4B4D-A65A-1E07C4375B5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etail_crossSection_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34937" y="3789040"/>
            <a:ext cx="3065455" cy="28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Schematics of Target System_</a:t>
            </a:r>
            <a:r>
              <a:rPr lang="en-US" sz="3600" dirty="0"/>
              <a:t> V GRAVES</a:t>
            </a:r>
          </a:p>
        </p:txBody>
      </p:sp>
      <p:pic>
        <p:nvPicPr>
          <p:cNvPr id="4" name="Content Placeholder 3" descr="schematics of target system_V. G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67544" y="1340768"/>
            <a:ext cx="8229600" cy="2559093"/>
          </a:xfrm>
        </p:spPr>
      </p:pic>
      <p:pic>
        <p:nvPicPr>
          <p:cNvPr id="6" name="Picture 5" descr="detail_crossSectio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4005530"/>
            <a:ext cx="2376264" cy="129567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6FF5D-E3FF-4B4D-A65A-1E07C4375B5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23528" y="5661248"/>
            <a:ext cx="2195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Plate thickness: 0.25”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3080016" y="3861368"/>
            <a:ext cx="1708008" cy="2844000"/>
            <a:chOff x="2753084" y="3861368"/>
            <a:chExt cx="1708008" cy="2844000"/>
          </a:xfrm>
        </p:grpSpPr>
        <p:pic>
          <p:nvPicPr>
            <p:cNvPr id="9" name="Picture 8" descr="detail_crossSection_B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987824" y="3861368"/>
              <a:ext cx="1473268" cy="2844000"/>
            </a:xfrm>
            <a:prstGeom prst="rect">
              <a:avLst/>
            </a:prstGeom>
          </p:spPr>
        </p:pic>
        <p:cxnSp>
          <p:nvCxnSpPr>
            <p:cNvPr id="12" name="Straight Connector 11"/>
            <p:cNvCxnSpPr/>
            <p:nvPr/>
          </p:nvCxnSpPr>
          <p:spPr>
            <a:xfrm>
              <a:off x="2843808" y="6237312"/>
              <a:ext cx="576064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843808" y="4293096"/>
              <a:ext cx="576064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3020932" y="4293096"/>
              <a:ext cx="0" cy="1944216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lg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2753084" y="5085184"/>
              <a:ext cx="450764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(5.2)</a:t>
              </a:r>
              <a:endParaRPr lang="en-US" sz="11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Simplification Of The 3D Hg Jet</a:t>
            </a:r>
            <a:endParaRPr lang="en-US" dirty="0"/>
          </a:p>
        </p:txBody>
      </p:sp>
      <p:pic>
        <p:nvPicPr>
          <p:cNvPr id="5" name="Content Placeholder 4" descr="3DJet_draft_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7693" y="1412776"/>
            <a:ext cx="7468643" cy="196242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6FF5D-E3FF-4B4D-A65A-1E07C4375B53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 descr="3DJet_draft_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9701" y="3501008"/>
            <a:ext cx="7468643" cy="1962424"/>
          </a:xfrm>
          <a:prstGeom prst="rect">
            <a:avLst/>
          </a:prstGeom>
        </p:spPr>
      </p:pic>
      <p:pic>
        <p:nvPicPr>
          <p:cNvPr id="7" name="Picture 6" descr="3DJet_draft_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7565" y="5373216"/>
            <a:ext cx="3772427" cy="1467055"/>
          </a:xfrm>
          <a:prstGeom prst="rect">
            <a:avLst/>
          </a:prstGeom>
        </p:spPr>
      </p:pic>
      <p:sp>
        <p:nvSpPr>
          <p:cNvPr id="9" name="TextBox 7"/>
          <p:cNvSpPr txBox="1">
            <a:spLocks noChangeArrowheads="1"/>
          </p:cNvSpPr>
          <p:nvPr/>
        </p:nvSpPr>
        <p:spPr bwMode="auto">
          <a:xfrm>
            <a:off x="5364088" y="6155456"/>
            <a:ext cx="18002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  <a:latin typeface="Calibri" pitchFamily="34" charset="0"/>
              </a:rPr>
              <a:t>Simplified model</a:t>
            </a:r>
          </a:p>
        </p:txBody>
      </p:sp>
      <p:sp>
        <p:nvSpPr>
          <p:cNvPr id="10" name="TextBox 8"/>
          <p:cNvSpPr txBox="1">
            <a:spLocks noChangeArrowheads="1"/>
          </p:cNvSpPr>
          <p:nvPr/>
        </p:nvSpPr>
        <p:spPr bwMode="auto">
          <a:xfrm>
            <a:off x="6804322" y="1465981"/>
            <a:ext cx="20145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  <a:latin typeface="Calibri" pitchFamily="34" charset="0"/>
              </a:rPr>
              <a:t>dimensional model</a:t>
            </a:r>
          </a:p>
          <a:p>
            <a:pPr algn="ctr"/>
            <a:r>
              <a:rPr lang="en-US" b="1" dirty="0">
                <a:solidFill>
                  <a:srgbClr val="00B050"/>
                </a:solidFill>
                <a:latin typeface="Calibri" pitchFamily="34" charset="0"/>
              </a:rPr>
              <a:t>(unit: inch)</a:t>
            </a:r>
          </a:p>
        </p:txBody>
      </p:sp>
      <p:sp>
        <p:nvSpPr>
          <p:cNvPr id="11" name="TextBox 9"/>
          <p:cNvSpPr txBox="1">
            <a:spLocks noChangeArrowheads="1"/>
          </p:cNvSpPr>
          <p:nvPr/>
        </p:nvSpPr>
        <p:spPr bwMode="auto">
          <a:xfrm>
            <a:off x="6516985" y="3337644"/>
            <a:ext cx="25019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B050"/>
                </a:solidFill>
                <a:latin typeface="Calibri" pitchFamily="34" charset="0"/>
              </a:rPr>
              <a:t>Non-dimensional model</a:t>
            </a:r>
          </a:p>
          <a:p>
            <a:r>
              <a:rPr lang="en-US" b="1">
                <a:solidFill>
                  <a:srgbClr val="00B050"/>
                </a:solidFill>
                <a:latin typeface="Calibri" pitchFamily="34" charset="0"/>
              </a:rPr>
              <a:t>(normalized by D</a:t>
            </a:r>
            <a:r>
              <a:rPr lang="en-US" b="1" baseline="-25000">
                <a:solidFill>
                  <a:srgbClr val="00B050"/>
                </a:solidFill>
                <a:latin typeface="Calibri" pitchFamily="34" charset="0"/>
              </a:rPr>
              <a:t>jet exit</a:t>
            </a:r>
            <a:r>
              <a:rPr lang="en-US" b="1">
                <a:solidFill>
                  <a:srgbClr val="00B050"/>
                </a:solidFill>
                <a:latin typeface="Calibri" pitchFamily="34" charset="0"/>
              </a:rPr>
              <a:t> 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95736" y="1988840"/>
            <a:ext cx="3415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Thickness normal to page = 1.375”</a:t>
            </a:r>
          </a:p>
          <a:p>
            <a:r>
              <a:rPr lang="en-US" dirty="0" smtClean="0"/>
              <a:t>Nozzle diameter = 1 cm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Boundary Conditions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6FF5D-E3FF-4B4D-A65A-1E07C4375B53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38" name="Group 37"/>
          <p:cNvGrpSpPr/>
          <p:nvPr/>
        </p:nvGrpSpPr>
        <p:grpSpPr>
          <a:xfrm>
            <a:off x="179512" y="1916832"/>
            <a:ext cx="8928992" cy="2736304"/>
            <a:chOff x="179512" y="1916832"/>
            <a:chExt cx="8928992" cy="2736304"/>
          </a:xfrm>
        </p:grpSpPr>
        <p:grpSp>
          <p:nvGrpSpPr>
            <p:cNvPr id="18" name="Group 17"/>
            <p:cNvGrpSpPr/>
            <p:nvPr/>
          </p:nvGrpSpPr>
          <p:grpSpPr>
            <a:xfrm>
              <a:off x="1259632" y="2132856"/>
              <a:ext cx="6480720" cy="2520280"/>
              <a:chOff x="1259632" y="2132856"/>
              <a:chExt cx="6480720" cy="2520280"/>
            </a:xfrm>
          </p:grpSpPr>
          <p:pic>
            <p:nvPicPr>
              <p:cNvPr id="5" name="Picture 4" descr="3DJet_draft_3.pn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259632" y="2132856"/>
                <a:ext cx="6480720" cy="2520280"/>
              </a:xfrm>
              <a:prstGeom prst="rect">
                <a:avLst/>
              </a:prstGeom>
            </p:spPr>
          </p:pic>
          <p:grpSp>
            <p:nvGrpSpPr>
              <p:cNvPr id="17" name="Group 16"/>
              <p:cNvGrpSpPr/>
              <p:nvPr/>
            </p:nvGrpSpPr>
            <p:grpSpPr>
              <a:xfrm>
                <a:off x="1763688" y="3212976"/>
                <a:ext cx="5976664" cy="216024"/>
                <a:chOff x="1763688" y="3212976"/>
                <a:chExt cx="5976664" cy="216024"/>
              </a:xfrm>
            </p:grpSpPr>
            <p:cxnSp>
              <p:nvCxnSpPr>
                <p:cNvPr id="7" name="Straight Connector 6"/>
                <p:cNvCxnSpPr/>
                <p:nvPr/>
              </p:nvCxnSpPr>
              <p:spPr>
                <a:xfrm flipV="1">
                  <a:off x="1979712" y="3392996"/>
                  <a:ext cx="5760640" cy="3600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 flipH="1" flipV="1">
                  <a:off x="1763688" y="3212976"/>
                  <a:ext cx="216024" cy="2160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9" name="TextBox 18"/>
            <p:cNvSpPr txBox="1"/>
            <p:nvPr/>
          </p:nvSpPr>
          <p:spPr>
            <a:xfrm>
              <a:off x="5767685" y="3861048"/>
              <a:ext cx="125258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</a:rPr>
                <a:t>symmetry</a:t>
              </a:r>
              <a:endParaRPr lang="en-US" sz="2000" b="1" dirty="0">
                <a:solidFill>
                  <a:srgbClr val="00B050"/>
                </a:solidFill>
              </a:endParaRPr>
            </a:p>
          </p:txBody>
        </p:sp>
        <p:cxnSp>
          <p:nvCxnSpPr>
            <p:cNvPr id="21" name="Straight Arrow Connector 20"/>
            <p:cNvCxnSpPr>
              <a:stCxn id="19" idx="1"/>
            </p:cNvCxnSpPr>
            <p:nvPr/>
          </p:nvCxnSpPr>
          <p:spPr>
            <a:xfrm flipH="1" flipV="1">
              <a:off x="5292080" y="3429000"/>
              <a:ext cx="475605" cy="632103"/>
            </a:xfrm>
            <a:prstGeom prst="straightConnector1">
              <a:avLst/>
            </a:prstGeom>
            <a:ln w="19050">
              <a:solidFill>
                <a:srgbClr val="00B05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179512" y="2092786"/>
              <a:ext cx="20882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</a:rPr>
                <a:t>Velocity Inlet</a:t>
              </a:r>
              <a:endParaRPr lang="en-US" sz="2000" b="1" dirty="0">
                <a:solidFill>
                  <a:srgbClr val="00B050"/>
                </a:solidFill>
              </a:endParaRPr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>
              <a:off x="1259632" y="2564904"/>
              <a:ext cx="648072" cy="648072"/>
            </a:xfrm>
            <a:prstGeom prst="straightConnector1">
              <a:avLst/>
            </a:prstGeom>
            <a:ln w="19050">
              <a:solidFill>
                <a:srgbClr val="00B05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3995936" y="1916832"/>
              <a:ext cx="8640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</a:rPr>
                <a:t>Wall</a:t>
              </a:r>
              <a:endParaRPr lang="en-US" sz="2000" b="1" dirty="0">
                <a:solidFill>
                  <a:srgbClr val="00B050"/>
                </a:solidFill>
              </a:endParaRPr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>
              <a:off x="4355976" y="2348880"/>
              <a:ext cx="360040" cy="720080"/>
            </a:xfrm>
            <a:prstGeom prst="straightConnector1">
              <a:avLst/>
            </a:prstGeom>
            <a:ln w="19050">
              <a:solidFill>
                <a:srgbClr val="00B05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7128792" y="2420888"/>
              <a:ext cx="19797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</a:rPr>
                <a:t>Pressure Outlet</a:t>
              </a:r>
              <a:endParaRPr lang="en-US" sz="2000" b="1" dirty="0">
                <a:solidFill>
                  <a:srgbClr val="00B050"/>
                </a:solidFill>
              </a:endParaRPr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 flipH="1">
              <a:off x="7740352" y="2852936"/>
              <a:ext cx="360040" cy="432048"/>
            </a:xfrm>
            <a:prstGeom prst="straightConnector1">
              <a:avLst/>
            </a:prstGeom>
            <a:ln w="19050">
              <a:solidFill>
                <a:srgbClr val="00B05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827584" y="5157192"/>
            <a:ext cx="56789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axis is in the short (2 unit) direction</a:t>
            </a:r>
          </a:p>
          <a:p>
            <a:r>
              <a:rPr lang="en-US" dirty="0" smtClean="0"/>
              <a:t>Y axis is in the long (3.9 unit) direction</a:t>
            </a:r>
          </a:p>
          <a:p>
            <a:r>
              <a:rPr lang="en-US" dirty="0" smtClean="0"/>
              <a:t>Z axis is in the very long (50 unit direction = direction of jet</a:t>
            </a:r>
          </a:p>
          <a:p>
            <a:r>
              <a:rPr lang="en-US" dirty="0" smtClean="0"/>
              <a:t>No gravity in the model.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Axial Velocity Contour At The Jet </a:t>
            </a:r>
            <a:r>
              <a:rPr lang="en-US" dirty="0" smtClean="0"/>
              <a:t>Inlet</a:t>
            </a:r>
            <a:br>
              <a:rPr lang="en-US" dirty="0" smtClean="0"/>
            </a:br>
            <a:r>
              <a:rPr lang="en-US" dirty="0" smtClean="0"/>
              <a:t>(without weld bead)</a:t>
            </a:r>
            <a:endParaRPr lang="en-US" dirty="0"/>
          </a:p>
        </p:txBody>
      </p:sp>
      <p:pic>
        <p:nvPicPr>
          <p:cNvPr id="5" name="Content Placeholder 4" descr="axial velocity at jet inlet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589769"/>
            <a:ext cx="7931224" cy="3783447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6FF5D-E3FF-4B4D-A65A-1E07C4375B5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409140" y="5517232"/>
            <a:ext cx="69072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u = </a:t>
            </a:r>
            <a:r>
              <a:rPr lang="en-US" sz="2400" b="1" dirty="0" smtClean="0">
                <a:solidFill>
                  <a:srgbClr val="FF0000"/>
                </a:solidFill>
              </a:rPr>
              <a:t>U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+ </a:t>
            </a:r>
            <a:r>
              <a:rPr lang="en-US" sz="2400" dirty="0" err="1" smtClean="0"/>
              <a:t>sqrt</a:t>
            </a:r>
            <a:r>
              <a:rPr lang="en-US" sz="2400" dirty="0" smtClean="0"/>
              <a:t>(2</a:t>
            </a:r>
            <a:r>
              <a:rPr lang="en-US" sz="2400" b="1" dirty="0" smtClean="0">
                <a:solidFill>
                  <a:srgbClr val="FF0000"/>
                </a:solidFill>
              </a:rPr>
              <a:t>k</a:t>
            </a:r>
            <a:r>
              <a:rPr lang="en-US" sz="2400" dirty="0" smtClean="0"/>
              <a:t>/3), where </a:t>
            </a:r>
            <a:r>
              <a:rPr lang="en-US" sz="2400" b="1" dirty="0" smtClean="0">
                <a:solidFill>
                  <a:srgbClr val="FF0000"/>
                </a:solidFill>
              </a:rPr>
              <a:t>k</a:t>
            </a:r>
            <a:r>
              <a:rPr lang="en-US" sz="2400" dirty="0" smtClean="0"/>
              <a:t> = ½( (u’)^2+(v’)^2+(w’)^2 )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763688" y="6309320"/>
            <a:ext cx="1834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pipe simulation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2051720" y="5877272"/>
            <a:ext cx="216024" cy="504056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3059832" y="5877272"/>
            <a:ext cx="144016" cy="504056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878206" y="5969966"/>
            <a:ext cx="4438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x and y axes on this slide are rotated by 90 </a:t>
            </a:r>
            <a:r>
              <a:rPr lang="en-US" dirty="0" err="1" smtClean="0"/>
              <a:t>deg</a:t>
            </a:r>
            <a:r>
              <a:rPr lang="en-US" dirty="0" smtClean="0"/>
              <a:t> compared to those on slide 4.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853</TotalTime>
  <Words>172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3 Dimensional Hg Jet Simulation Using Implicit LES Method </vt:lpstr>
      <vt:lpstr>Schematics of Target System_ V GRAVES</vt:lpstr>
      <vt:lpstr>Simplification Of The 3D Hg Jet</vt:lpstr>
      <vt:lpstr>Boundary Conditions</vt:lpstr>
      <vt:lpstr>Axial Velocity Contour At The Jet Inlet (without weld bead)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Dimensional Hg Jet Simulation Using Implicit LES Method</dc:title>
  <dc:creator>yanzhan</dc:creator>
  <cp:lastModifiedBy>Kirk T McDonald</cp:lastModifiedBy>
  <cp:revision>20</cp:revision>
  <dcterms:created xsi:type="dcterms:W3CDTF">2014-04-23T17:44:20Z</dcterms:created>
  <dcterms:modified xsi:type="dcterms:W3CDTF">2014-05-02T16:33:07Z</dcterms:modified>
</cp:coreProperties>
</file>