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1" r:id="rId3"/>
    <p:sldId id="307" r:id="rId4"/>
    <p:sldId id="310" r:id="rId5"/>
    <p:sldId id="308" r:id="rId6"/>
    <p:sldId id="30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204" y="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CD2409-6EAF-42E8-B2C6-12E5B684F717}" type="datetimeFigureOut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B9821E-6022-40F5-9BBD-317E693267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212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45FE1-746E-44B2-887C-8C33D1B1E0FE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C48B3-E225-42E5-A53B-31362B019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E4516-3B41-4061-8654-4AFE82A04472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8443F-7296-4347-B4B8-847A62DF3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0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965E3-2C05-4C85-83FB-AC08CDF46743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BAB2C-A088-4F3F-ACF7-31840973D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62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7E241-425B-40C0-AC4A-41BE1145AA83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6EEE1-3AB2-48B9-BF5A-706B3D9CD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FD7AC-EC51-4397-ABF0-1F861FEC470F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62440-BE2B-4BB5-AFE0-A32D1E16D3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7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3F799-AAD5-4C25-908F-E1B26B82EFA4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6EE4-90D3-4E76-876E-5B5FE61AC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82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6D1BB-BED8-49E5-A493-D3AD1DDB9D76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9A1C7-FF03-418B-8AC1-02352081C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7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55F80-B69D-440A-B204-2D94FB2E6519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588EC-0552-4FA0-B728-136769CAA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37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6B0C-455D-4120-8BF4-5D868827B372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65140-8079-4B42-83D4-D8CCE580C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6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D140D-70F8-4487-AF3B-5CCC58BE3658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35649-3156-4F16-A711-080916376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1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ACB71-ADE1-4DEC-8672-E04054B54905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7DC3B3-4CEB-49D5-B6AA-7D0449BC9D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85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0B8976-C5FA-4F39-940B-1A1DA4B7752A}" type="datetime1">
              <a:rPr lang="en-US"/>
              <a:pPr>
                <a:defRPr/>
              </a:pPr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96651E-3845-44E7-A90B-0AE0D6F9C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3D Hg Jet Simulations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Yan Zhan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June </a:t>
            </a:r>
            <a:r>
              <a:rPr lang="en-US" dirty="0" smtClean="0"/>
              <a:t>20,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78ECF4-6A7E-4906-9788-47EB3E97FEDD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of 3</a:t>
            </a:r>
            <a:r>
              <a:rPr lang="en-US" altLang="zh-CN" dirty="0" smtClean="0"/>
              <a:t>D Hg Jet </a:t>
            </a:r>
            <a:r>
              <a:rPr lang="en-US" altLang="zh-CN" dirty="0" smtClean="0"/>
              <a:t>for </a:t>
            </a:r>
            <a:r>
              <a:rPr lang="en-US" dirty="0" smtClean="0"/>
              <a:t>pipe </a:t>
            </a:r>
            <a:r>
              <a:rPr lang="en-US" dirty="0"/>
              <a:t>with 90°/90° bend and 30° weld</a:t>
            </a:r>
          </a:p>
          <a:p>
            <a:r>
              <a:rPr lang="en-US" dirty="0" smtClean="0"/>
              <a:t>Comparison </a:t>
            </a:r>
            <a:r>
              <a:rPr lang="en-US" dirty="0"/>
              <a:t>b</a:t>
            </a:r>
            <a:r>
              <a:rPr lang="en-US" dirty="0" smtClean="0"/>
              <a:t>etween two </a:t>
            </a:r>
            <a:r>
              <a:rPr lang="en-US" dirty="0" smtClean="0"/>
              <a:t>3D Hg Jet </a:t>
            </a:r>
            <a:r>
              <a:rPr lang="en-US" dirty="0"/>
              <a:t>s</a:t>
            </a:r>
            <a:r>
              <a:rPr lang="en-US" dirty="0" smtClean="0"/>
              <a:t>imulations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D6EEE1-3AB2-48B9-BF5A-706B3D9CD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1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0386" y="2988262"/>
            <a:ext cx="1808315" cy="16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287" y="936304"/>
            <a:ext cx="1798074" cy="1680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457200" y="-2428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Results of </a:t>
            </a:r>
            <a:r>
              <a:rPr lang="el-GR" altLang="en-US" sz="3600" dirty="0" smtClean="0"/>
              <a:t>α</a:t>
            </a:r>
            <a:r>
              <a:rPr lang="en-US" altLang="en-US" sz="3600" baseline="-25000" dirty="0" smtClean="0"/>
              <a:t>Hg</a:t>
            </a:r>
            <a:r>
              <a:rPr lang="en-US" altLang="en-US" sz="3600" dirty="0" smtClean="0"/>
              <a:t>  at t = 112.1 </a:t>
            </a:r>
            <a:r>
              <a:rPr lang="en-US" altLang="en-US" sz="3600" dirty="0" err="1" smtClean="0"/>
              <a:t>ms</a:t>
            </a:r>
            <a:endParaRPr lang="en-US" altLang="en-US" sz="3600" dirty="0" smtClean="0"/>
          </a:p>
        </p:txBody>
      </p:sp>
      <p:pic>
        <p:nvPicPr>
          <p:cNvPr id="7173" name="Content Placeholder 4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433" y="910336"/>
            <a:ext cx="1841933" cy="171627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76988"/>
            <a:ext cx="2133600" cy="365125"/>
          </a:xfrm>
        </p:spPr>
        <p:txBody>
          <a:bodyPr/>
          <a:lstStyle/>
          <a:p>
            <a:pPr>
              <a:defRPr/>
            </a:pPr>
            <a:fld id="{617679F8-7C78-4D75-AD10-7E06A2AAAB98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175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027" y="2972890"/>
            <a:ext cx="1844620" cy="1717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49772" y="3012158"/>
            <a:ext cx="1829354" cy="17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8364" y="5035418"/>
            <a:ext cx="1798598" cy="16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53158" y="5028412"/>
            <a:ext cx="2105996" cy="168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Rectangle 21"/>
          <p:cNvSpPr>
            <a:spLocks noChangeArrowheads="1"/>
          </p:cNvSpPr>
          <p:nvPr/>
        </p:nvSpPr>
        <p:spPr bwMode="auto">
          <a:xfrm>
            <a:off x="1243013" y="620713"/>
            <a:ext cx="950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chemeClr val="accent1"/>
                </a:solidFill>
              </a:rPr>
              <a:t>z = </a:t>
            </a:r>
            <a:r>
              <a:rPr lang="en-US" altLang="en-US" sz="1800" b="1" dirty="0">
                <a:solidFill>
                  <a:schemeClr val="accent1"/>
                </a:solidFill>
              </a:rPr>
              <a:t>0 cm</a:t>
            </a:r>
            <a:endParaRPr lang="en-US" altLang="en-US" sz="1800" dirty="0"/>
          </a:p>
        </p:txBody>
      </p:sp>
      <p:sp>
        <p:nvSpPr>
          <p:cNvPr id="7180" name="Rectangle 22"/>
          <p:cNvSpPr>
            <a:spLocks noChangeArrowheads="1"/>
          </p:cNvSpPr>
          <p:nvPr/>
        </p:nvSpPr>
        <p:spPr bwMode="auto">
          <a:xfrm>
            <a:off x="4268788" y="611188"/>
            <a:ext cx="950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1 cm</a:t>
            </a:r>
            <a:endParaRPr lang="en-US" altLang="en-US" sz="1800"/>
          </a:p>
        </p:txBody>
      </p:sp>
      <p:sp>
        <p:nvSpPr>
          <p:cNvPr id="7181" name="Rectangle 23"/>
          <p:cNvSpPr>
            <a:spLocks noChangeArrowheads="1"/>
          </p:cNvSpPr>
          <p:nvPr/>
        </p:nvSpPr>
        <p:spPr bwMode="auto">
          <a:xfrm>
            <a:off x="7453313" y="611188"/>
            <a:ext cx="950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5 cm</a:t>
            </a:r>
            <a:endParaRPr lang="en-US" altLang="en-US" sz="1800"/>
          </a:p>
        </p:txBody>
      </p:sp>
      <p:sp>
        <p:nvSpPr>
          <p:cNvPr id="7182" name="Rectangle 24"/>
          <p:cNvSpPr>
            <a:spLocks noChangeArrowheads="1"/>
          </p:cNvSpPr>
          <p:nvPr/>
        </p:nvSpPr>
        <p:spPr bwMode="auto">
          <a:xfrm>
            <a:off x="1055688" y="2603500"/>
            <a:ext cx="1068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10 cm</a:t>
            </a:r>
          </a:p>
        </p:txBody>
      </p:sp>
      <p:sp>
        <p:nvSpPr>
          <p:cNvPr id="7183" name="Rectangle 25"/>
          <p:cNvSpPr>
            <a:spLocks noChangeArrowheads="1"/>
          </p:cNvSpPr>
          <p:nvPr/>
        </p:nvSpPr>
        <p:spPr bwMode="auto">
          <a:xfrm>
            <a:off x="4224338" y="2622550"/>
            <a:ext cx="1068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15 cm</a:t>
            </a:r>
            <a:endParaRPr lang="en-US" altLang="en-US" sz="1800"/>
          </a:p>
        </p:txBody>
      </p:sp>
      <p:sp>
        <p:nvSpPr>
          <p:cNvPr id="7184" name="Rectangle 26"/>
          <p:cNvSpPr>
            <a:spLocks noChangeArrowheads="1"/>
          </p:cNvSpPr>
          <p:nvPr/>
        </p:nvSpPr>
        <p:spPr bwMode="auto">
          <a:xfrm>
            <a:off x="7319963" y="2647950"/>
            <a:ext cx="1068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20 cm</a:t>
            </a:r>
          </a:p>
        </p:txBody>
      </p:sp>
      <p:sp>
        <p:nvSpPr>
          <p:cNvPr id="7185" name="Rectangle 27"/>
          <p:cNvSpPr>
            <a:spLocks noChangeArrowheads="1"/>
          </p:cNvSpPr>
          <p:nvPr/>
        </p:nvSpPr>
        <p:spPr bwMode="auto">
          <a:xfrm>
            <a:off x="1116013" y="4638675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30 cm</a:t>
            </a:r>
            <a:endParaRPr lang="en-US" altLang="en-US" sz="1800"/>
          </a:p>
        </p:txBody>
      </p:sp>
      <p:sp>
        <p:nvSpPr>
          <p:cNvPr id="7186" name="Rectangle 28"/>
          <p:cNvSpPr>
            <a:spLocks noChangeArrowheads="1"/>
          </p:cNvSpPr>
          <p:nvPr/>
        </p:nvSpPr>
        <p:spPr bwMode="auto">
          <a:xfrm>
            <a:off x="4295775" y="4710113"/>
            <a:ext cx="1068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45 cm</a:t>
            </a:r>
            <a:endParaRPr lang="en-US" altLang="en-US" sz="1800"/>
          </a:p>
        </p:txBody>
      </p:sp>
      <p:pic>
        <p:nvPicPr>
          <p:cNvPr id="7187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1849" y="941306"/>
            <a:ext cx="1814414" cy="169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51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4027" y="2988262"/>
            <a:ext cx="1801033" cy="168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287" y="939593"/>
            <a:ext cx="1798074" cy="1673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457200" y="-242888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en-US" sz="3600" dirty="0" smtClean="0"/>
              <a:t>Results of </a:t>
            </a:r>
            <a:r>
              <a:rPr lang="en-US" altLang="en-US" sz="3600" dirty="0" err="1" smtClean="0"/>
              <a:t>u</a:t>
            </a:r>
            <a:r>
              <a:rPr lang="en-US" altLang="en-US" sz="3600" baseline="-25000" dirty="0" err="1" smtClean="0"/>
              <a:t>z</a:t>
            </a:r>
            <a:r>
              <a:rPr lang="en-US" altLang="en-US" sz="3600" dirty="0" smtClean="0"/>
              <a:t>  at t = 112.1 </a:t>
            </a:r>
            <a:r>
              <a:rPr lang="en-US" altLang="en-US" sz="3600" dirty="0" err="1" smtClean="0"/>
              <a:t>ms</a:t>
            </a:r>
            <a:endParaRPr lang="en-US" altLang="en-US" sz="3600" dirty="0" smtClean="0"/>
          </a:p>
        </p:txBody>
      </p:sp>
      <p:pic>
        <p:nvPicPr>
          <p:cNvPr id="7173" name="Content Placeholder 4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627" y="910336"/>
            <a:ext cx="1823544" cy="171627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76988"/>
            <a:ext cx="2133600" cy="365125"/>
          </a:xfrm>
        </p:spPr>
        <p:txBody>
          <a:bodyPr/>
          <a:lstStyle/>
          <a:p>
            <a:pPr>
              <a:defRPr/>
            </a:pPr>
            <a:fld id="{617679F8-7C78-4D75-AD10-7E06A2AAAB9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175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6906" y="2972890"/>
            <a:ext cx="1820862" cy="1717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3167" y="3012158"/>
            <a:ext cx="1802564" cy="1717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2746" y="5035418"/>
            <a:ext cx="1769833" cy="16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53158" y="5046572"/>
            <a:ext cx="2105996" cy="1652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Rectangle 21"/>
          <p:cNvSpPr>
            <a:spLocks noChangeArrowheads="1"/>
          </p:cNvSpPr>
          <p:nvPr/>
        </p:nvSpPr>
        <p:spPr bwMode="auto">
          <a:xfrm>
            <a:off x="1243013" y="620713"/>
            <a:ext cx="10038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chemeClr val="accent1"/>
                </a:solidFill>
              </a:rPr>
              <a:t> z = </a:t>
            </a:r>
            <a:r>
              <a:rPr lang="en-US" altLang="en-US" sz="1800" b="1" dirty="0">
                <a:solidFill>
                  <a:schemeClr val="accent1"/>
                </a:solidFill>
              </a:rPr>
              <a:t>0 cm</a:t>
            </a:r>
            <a:endParaRPr lang="en-US" altLang="en-US" sz="1800" dirty="0"/>
          </a:p>
        </p:txBody>
      </p:sp>
      <p:sp>
        <p:nvSpPr>
          <p:cNvPr id="7180" name="Rectangle 22"/>
          <p:cNvSpPr>
            <a:spLocks noChangeArrowheads="1"/>
          </p:cNvSpPr>
          <p:nvPr/>
        </p:nvSpPr>
        <p:spPr bwMode="auto">
          <a:xfrm>
            <a:off x="4268788" y="611188"/>
            <a:ext cx="950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1 cm</a:t>
            </a:r>
            <a:endParaRPr lang="en-US" altLang="en-US" sz="1800"/>
          </a:p>
        </p:txBody>
      </p:sp>
      <p:sp>
        <p:nvSpPr>
          <p:cNvPr id="7181" name="Rectangle 23"/>
          <p:cNvSpPr>
            <a:spLocks noChangeArrowheads="1"/>
          </p:cNvSpPr>
          <p:nvPr/>
        </p:nvSpPr>
        <p:spPr bwMode="auto">
          <a:xfrm>
            <a:off x="7453313" y="611188"/>
            <a:ext cx="950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5 cm</a:t>
            </a:r>
            <a:endParaRPr lang="en-US" altLang="en-US" sz="1800"/>
          </a:p>
        </p:txBody>
      </p:sp>
      <p:sp>
        <p:nvSpPr>
          <p:cNvPr id="7182" name="Rectangle 24"/>
          <p:cNvSpPr>
            <a:spLocks noChangeArrowheads="1"/>
          </p:cNvSpPr>
          <p:nvPr/>
        </p:nvSpPr>
        <p:spPr bwMode="auto">
          <a:xfrm>
            <a:off x="1055688" y="2603500"/>
            <a:ext cx="1068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10 cm</a:t>
            </a:r>
          </a:p>
        </p:txBody>
      </p:sp>
      <p:sp>
        <p:nvSpPr>
          <p:cNvPr id="7183" name="Rectangle 25"/>
          <p:cNvSpPr>
            <a:spLocks noChangeArrowheads="1"/>
          </p:cNvSpPr>
          <p:nvPr/>
        </p:nvSpPr>
        <p:spPr bwMode="auto">
          <a:xfrm>
            <a:off x="4224338" y="2622550"/>
            <a:ext cx="1068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15 cm</a:t>
            </a:r>
            <a:endParaRPr lang="en-US" altLang="en-US" sz="1800"/>
          </a:p>
        </p:txBody>
      </p:sp>
      <p:sp>
        <p:nvSpPr>
          <p:cNvPr id="7184" name="Rectangle 26"/>
          <p:cNvSpPr>
            <a:spLocks noChangeArrowheads="1"/>
          </p:cNvSpPr>
          <p:nvPr/>
        </p:nvSpPr>
        <p:spPr bwMode="auto">
          <a:xfrm>
            <a:off x="7319963" y="2647950"/>
            <a:ext cx="1068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20 cm</a:t>
            </a:r>
          </a:p>
        </p:txBody>
      </p:sp>
      <p:sp>
        <p:nvSpPr>
          <p:cNvPr id="7185" name="Rectangle 27"/>
          <p:cNvSpPr>
            <a:spLocks noChangeArrowheads="1"/>
          </p:cNvSpPr>
          <p:nvPr/>
        </p:nvSpPr>
        <p:spPr bwMode="auto">
          <a:xfrm>
            <a:off x="1116013" y="4638675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30 cm</a:t>
            </a:r>
            <a:endParaRPr lang="en-US" altLang="en-US" sz="1800"/>
          </a:p>
        </p:txBody>
      </p:sp>
      <p:sp>
        <p:nvSpPr>
          <p:cNvPr id="7186" name="Rectangle 28"/>
          <p:cNvSpPr>
            <a:spLocks noChangeArrowheads="1"/>
          </p:cNvSpPr>
          <p:nvPr/>
        </p:nvSpPr>
        <p:spPr bwMode="auto">
          <a:xfrm>
            <a:off x="4295775" y="4710113"/>
            <a:ext cx="1068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accent1"/>
                </a:solidFill>
              </a:rPr>
              <a:t>z = 45 cm</a:t>
            </a:r>
            <a:endParaRPr lang="en-US" altLang="en-US" sz="1800"/>
          </a:p>
        </p:txBody>
      </p:sp>
      <p:pic>
        <p:nvPicPr>
          <p:cNvPr id="7187" name="Picture 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96257" y="941306"/>
            <a:ext cx="1785597" cy="169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06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7528" y="836712"/>
            <a:ext cx="3646998" cy="292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457200" y="-162273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Difference Of </a:t>
            </a:r>
            <a:r>
              <a:rPr lang="el-GR" altLang="zh-CN" sz="2800" dirty="0" smtClean="0">
                <a:latin typeface="Calibri"/>
              </a:rPr>
              <a:t>α</a:t>
            </a:r>
            <a:r>
              <a:rPr lang="en-US" altLang="zh-CN" sz="2800" baseline="-25000" dirty="0" smtClean="0">
                <a:latin typeface="Calibri"/>
              </a:rPr>
              <a:t>Hg </a:t>
            </a:r>
            <a:r>
              <a:rPr lang="en-US" altLang="zh-CN" sz="2800" dirty="0" smtClean="0">
                <a:latin typeface="Calibri"/>
              </a:rPr>
              <a:t>Between </a:t>
            </a:r>
            <a:r>
              <a:rPr lang="en-US" altLang="zh-CN" sz="2800" dirty="0"/>
              <a:t>Case1 (at</a:t>
            </a:r>
            <a:r>
              <a:rPr lang="en-US" altLang="en-US" sz="2800" dirty="0"/>
              <a:t> = </a:t>
            </a:r>
            <a:r>
              <a:rPr lang="en-US" altLang="en-US" sz="2800" dirty="0" smtClean="0"/>
              <a:t>98.4 </a:t>
            </a:r>
            <a:r>
              <a:rPr lang="en-US" altLang="en-US" sz="2800" dirty="0" err="1"/>
              <a:t>ms</a:t>
            </a:r>
            <a:r>
              <a:rPr lang="en-US" altLang="zh-CN" sz="2800" dirty="0"/>
              <a:t> ) </a:t>
            </a:r>
            <a:r>
              <a:rPr lang="en-US" altLang="zh-CN" sz="2800" dirty="0" smtClean="0">
                <a:latin typeface="Calibri"/>
              </a:rPr>
              <a:t>and Case2 (at</a:t>
            </a:r>
            <a:r>
              <a:rPr lang="en-US" altLang="en-US" sz="2800" dirty="0"/>
              <a:t> = </a:t>
            </a:r>
            <a:r>
              <a:rPr lang="en-US" altLang="en-US" sz="2800" dirty="0" smtClean="0"/>
              <a:t>112.1 </a:t>
            </a:r>
            <a:r>
              <a:rPr lang="en-US" altLang="en-US" sz="2800" dirty="0" err="1"/>
              <a:t>ms</a:t>
            </a:r>
            <a:r>
              <a:rPr lang="en-US" altLang="zh-CN" sz="2800" dirty="0" smtClean="0">
                <a:latin typeface="Calibri"/>
              </a:rPr>
              <a:t> )</a:t>
            </a:r>
            <a:r>
              <a:rPr lang="en-US" altLang="zh-CN" sz="2800" dirty="0" smtClean="0"/>
              <a:t> </a:t>
            </a:r>
            <a:endParaRPr lang="en-US" altLang="en-US" sz="2800" dirty="0" smtClean="0"/>
          </a:p>
        </p:txBody>
      </p:sp>
      <p:pic>
        <p:nvPicPr>
          <p:cNvPr id="7173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5224" y="848285"/>
            <a:ext cx="3704293" cy="290293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76988"/>
            <a:ext cx="2133600" cy="365125"/>
          </a:xfrm>
        </p:spPr>
        <p:txBody>
          <a:bodyPr/>
          <a:lstStyle/>
          <a:p>
            <a:pPr>
              <a:defRPr/>
            </a:pPr>
            <a:fld id="{617679F8-7C78-4D75-AD10-7E06A2AAAB9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175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8211" y="3818092"/>
            <a:ext cx="3686237" cy="2920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Rectangle 21"/>
          <p:cNvSpPr>
            <a:spLocks noChangeArrowheads="1"/>
          </p:cNvSpPr>
          <p:nvPr/>
        </p:nvSpPr>
        <p:spPr bwMode="auto">
          <a:xfrm>
            <a:off x="3387031" y="919380"/>
            <a:ext cx="950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chemeClr val="accent1"/>
                </a:solidFill>
              </a:rPr>
              <a:t>z = </a:t>
            </a:r>
            <a:r>
              <a:rPr lang="en-US" altLang="en-US" sz="1800" b="1" dirty="0">
                <a:solidFill>
                  <a:schemeClr val="accent1"/>
                </a:solidFill>
              </a:rPr>
              <a:t>0 cm</a:t>
            </a:r>
            <a:endParaRPr lang="en-US" altLang="en-US" sz="1800" dirty="0"/>
          </a:p>
        </p:txBody>
      </p:sp>
      <p:sp>
        <p:nvSpPr>
          <p:cNvPr id="7180" name="Rectangle 22"/>
          <p:cNvSpPr>
            <a:spLocks noChangeArrowheads="1"/>
          </p:cNvSpPr>
          <p:nvPr/>
        </p:nvSpPr>
        <p:spPr bwMode="auto">
          <a:xfrm>
            <a:off x="7812360" y="932781"/>
            <a:ext cx="950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1"/>
                </a:solidFill>
              </a:rPr>
              <a:t>z = 1 cm</a:t>
            </a:r>
            <a:endParaRPr lang="en-US" altLang="en-US" sz="1800" dirty="0"/>
          </a:p>
        </p:txBody>
      </p:sp>
      <p:sp>
        <p:nvSpPr>
          <p:cNvPr id="7182" name="Rectangle 24"/>
          <p:cNvSpPr>
            <a:spLocks noChangeArrowheads="1"/>
          </p:cNvSpPr>
          <p:nvPr/>
        </p:nvSpPr>
        <p:spPr bwMode="auto">
          <a:xfrm>
            <a:off x="7896101" y="3845503"/>
            <a:ext cx="10683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1"/>
                </a:solidFill>
              </a:rPr>
              <a:t>z = 10 cm</a:t>
            </a:r>
          </a:p>
        </p:txBody>
      </p:sp>
      <p:pic>
        <p:nvPicPr>
          <p:cNvPr id="7187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3796731"/>
            <a:ext cx="3678354" cy="291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1" name="Rectangle 23"/>
          <p:cNvSpPr>
            <a:spLocks noChangeArrowheads="1"/>
          </p:cNvSpPr>
          <p:nvPr/>
        </p:nvSpPr>
        <p:spPr bwMode="auto">
          <a:xfrm>
            <a:off x="3419872" y="3860292"/>
            <a:ext cx="9509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1"/>
                </a:solidFill>
              </a:rPr>
              <a:t>z = 5 cm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7494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2516" y="855770"/>
            <a:ext cx="3677023" cy="288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457200" y="-162273"/>
            <a:ext cx="8229600" cy="1143001"/>
          </a:xfrm>
        </p:spPr>
        <p:txBody>
          <a:bodyPr/>
          <a:lstStyle/>
          <a:p>
            <a:pPr eaLnBrk="1" hangingPunct="1"/>
            <a:r>
              <a:rPr lang="en-US" altLang="zh-CN" sz="2800" dirty="0" smtClean="0"/>
              <a:t>Difference Of </a:t>
            </a:r>
            <a:r>
              <a:rPr lang="el-GR" altLang="zh-CN" sz="2800" dirty="0" smtClean="0">
                <a:latin typeface="Calibri"/>
              </a:rPr>
              <a:t>α</a:t>
            </a:r>
            <a:r>
              <a:rPr lang="en-US" altLang="zh-CN" sz="2800" baseline="-25000" dirty="0" smtClean="0">
                <a:latin typeface="Calibri"/>
              </a:rPr>
              <a:t>Hg </a:t>
            </a:r>
            <a:r>
              <a:rPr lang="en-US" altLang="zh-CN" sz="2800" dirty="0" smtClean="0">
                <a:latin typeface="Calibri"/>
              </a:rPr>
              <a:t>Between </a:t>
            </a:r>
            <a:r>
              <a:rPr lang="en-US" altLang="zh-CN" sz="2800" dirty="0"/>
              <a:t>Case1 (at</a:t>
            </a:r>
            <a:r>
              <a:rPr lang="en-US" altLang="en-US" sz="2800" dirty="0"/>
              <a:t> = </a:t>
            </a:r>
            <a:r>
              <a:rPr lang="en-US" altLang="en-US" sz="2800" dirty="0" smtClean="0"/>
              <a:t>98.4 </a:t>
            </a:r>
            <a:r>
              <a:rPr lang="en-US" altLang="en-US" sz="2800" dirty="0" err="1"/>
              <a:t>ms</a:t>
            </a:r>
            <a:r>
              <a:rPr lang="en-US" altLang="zh-CN" sz="2800" dirty="0"/>
              <a:t> ) </a:t>
            </a:r>
            <a:r>
              <a:rPr lang="en-US" altLang="zh-CN" sz="2800" dirty="0" smtClean="0">
                <a:latin typeface="Calibri"/>
              </a:rPr>
              <a:t>and Case2 (at</a:t>
            </a:r>
            <a:r>
              <a:rPr lang="en-US" altLang="en-US" sz="2800" dirty="0"/>
              <a:t> = </a:t>
            </a:r>
            <a:r>
              <a:rPr lang="en-US" altLang="en-US" sz="2800" dirty="0" smtClean="0"/>
              <a:t>112.1 </a:t>
            </a:r>
            <a:r>
              <a:rPr lang="en-US" altLang="en-US" sz="2800" dirty="0" err="1"/>
              <a:t>ms</a:t>
            </a:r>
            <a:r>
              <a:rPr lang="en-US" altLang="zh-CN" sz="2800" dirty="0" smtClean="0">
                <a:latin typeface="Calibri"/>
              </a:rPr>
              <a:t> )</a:t>
            </a:r>
            <a:r>
              <a:rPr lang="en-US" altLang="zh-CN" sz="2800" dirty="0" smtClean="0"/>
              <a:t> </a:t>
            </a:r>
            <a:endParaRPr lang="en-US" altLang="en-US" sz="2800" dirty="0" smtClean="0"/>
          </a:p>
        </p:txBody>
      </p:sp>
      <p:pic>
        <p:nvPicPr>
          <p:cNvPr id="7173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570" y="836712"/>
            <a:ext cx="3657600" cy="292608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76988"/>
            <a:ext cx="2133600" cy="365125"/>
          </a:xfrm>
        </p:spPr>
        <p:txBody>
          <a:bodyPr/>
          <a:lstStyle/>
          <a:p>
            <a:pPr>
              <a:defRPr/>
            </a:pPr>
            <a:fld id="{617679F8-7C78-4D75-AD10-7E06A2AAAB9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175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18211" y="3833365"/>
            <a:ext cx="3686237" cy="288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9" name="Rectangle 21"/>
          <p:cNvSpPr>
            <a:spLocks noChangeArrowheads="1"/>
          </p:cNvSpPr>
          <p:nvPr/>
        </p:nvSpPr>
        <p:spPr bwMode="auto">
          <a:xfrm>
            <a:off x="3387031" y="919380"/>
            <a:ext cx="10679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smtClean="0">
                <a:solidFill>
                  <a:schemeClr val="accent1"/>
                </a:solidFill>
              </a:rPr>
              <a:t>z = </a:t>
            </a:r>
            <a:r>
              <a:rPr lang="en-US" altLang="en-US" sz="1800" b="1" dirty="0" smtClean="0">
                <a:solidFill>
                  <a:schemeClr val="accent1"/>
                </a:solidFill>
              </a:rPr>
              <a:t>15 </a:t>
            </a:r>
            <a:r>
              <a:rPr lang="en-US" altLang="en-US" sz="1800" b="1" dirty="0">
                <a:solidFill>
                  <a:schemeClr val="accent1"/>
                </a:solidFill>
              </a:rPr>
              <a:t>cm</a:t>
            </a:r>
            <a:endParaRPr lang="en-US" altLang="en-US" sz="1800" dirty="0"/>
          </a:p>
        </p:txBody>
      </p:sp>
      <p:sp>
        <p:nvSpPr>
          <p:cNvPr id="7180" name="Rectangle 22"/>
          <p:cNvSpPr>
            <a:spLocks noChangeArrowheads="1"/>
          </p:cNvSpPr>
          <p:nvPr/>
        </p:nvSpPr>
        <p:spPr bwMode="auto">
          <a:xfrm>
            <a:off x="7812360" y="932781"/>
            <a:ext cx="10679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1"/>
                </a:solidFill>
              </a:rPr>
              <a:t>z = </a:t>
            </a:r>
            <a:r>
              <a:rPr lang="en-US" altLang="en-US" sz="1800" b="1" dirty="0" smtClean="0">
                <a:solidFill>
                  <a:schemeClr val="accent1"/>
                </a:solidFill>
              </a:rPr>
              <a:t>20 </a:t>
            </a:r>
            <a:r>
              <a:rPr lang="en-US" altLang="en-US" sz="1800" b="1" dirty="0">
                <a:solidFill>
                  <a:schemeClr val="accent1"/>
                </a:solidFill>
              </a:rPr>
              <a:t>cm</a:t>
            </a:r>
            <a:endParaRPr lang="en-US" altLang="en-US" sz="1800" dirty="0"/>
          </a:p>
        </p:txBody>
      </p:sp>
      <p:sp>
        <p:nvSpPr>
          <p:cNvPr id="7182" name="Rectangle 24"/>
          <p:cNvSpPr>
            <a:spLocks noChangeArrowheads="1"/>
          </p:cNvSpPr>
          <p:nvPr/>
        </p:nvSpPr>
        <p:spPr bwMode="auto">
          <a:xfrm>
            <a:off x="7896101" y="3845503"/>
            <a:ext cx="10679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1"/>
                </a:solidFill>
              </a:rPr>
              <a:t>z = </a:t>
            </a:r>
            <a:r>
              <a:rPr lang="en-US" altLang="en-US" sz="1800" b="1" dirty="0" smtClean="0">
                <a:solidFill>
                  <a:schemeClr val="accent1"/>
                </a:solidFill>
              </a:rPr>
              <a:t>45 </a:t>
            </a:r>
            <a:r>
              <a:rPr lang="en-US" altLang="en-US" sz="1800" b="1" dirty="0">
                <a:solidFill>
                  <a:schemeClr val="accent1"/>
                </a:solidFill>
              </a:rPr>
              <a:t>cm</a:t>
            </a:r>
          </a:p>
        </p:txBody>
      </p:sp>
      <p:pic>
        <p:nvPicPr>
          <p:cNvPr id="7187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7544" y="3805331"/>
            <a:ext cx="3678354" cy="2893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1" name="Rectangle 23"/>
          <p:cNvSpPr>
            <a:spLocks noChangeArrowheads="1"/>
          </p:cNvSpPr>
          <p:nvPr/>
        </p:nvSpPr>
        <p:spPr bwMode="auto">
          <a:xfrm>
            <a:off x="3419872" y="3860292"/>
            <a:ext cx="10679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chemeClr val="accent1"/>
                </a:solidFill>
              </a:rPr>
              <a:t>z = </a:t>
            </a:r>
            <a:r>
              <a:rPr lang="en-US" altLang="en-US" sz="1800" b="1" dirty="0" smtClean="0">
                <a:solidFill>
                  <a:schemeClr val="accent1"/>
                </a:solidFill>
              </a:rPr>
              <a:t>30 </a:t>
            </a:r>
            <a:r>
              <a:rPr lang="en-US" altLang="en-US" sz="1800" b="1" dirty="0">
                <a:solidFill>
                  <a:schemeClr val="accent1"/>
                </a:solidFill>
              </a:rPr>
              <a:t>cm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57522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</TotalTime>
  <Words>195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宋体</vt:lpstr>
      <vt:lpstr>Arial</vt:lpstr>
      <vt:lpstr>Calibri</vt:lpstr>
      <vt:lpstr>Office Theme</vt:lpstr>
      <vt:lpstr>3D Hg Jet Simulations</vt:lpstr>
      <vt:lpstr>Outline</vt:lpstr>
      <vt:lpstr>Results of αHg  at t = 112.1 ms</vt:lpstr>
      <vt:lpstr>Results of uz  at t = 112.1 ms</vt:lpstr>
      <vt:lpstr>Difference Of αHg Between Case1 (at = 98.4 ms ) and Case2 (at = 112.1 ms ) </vt:lpstr>
      <vt:lpstr>Difference Of αHg Between Case1 (at = 98.4 ms ) and Case2 (at = 112.1 ms 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Dimensional Hg Jet Simulation Using Implicit LES Method</dc:title>
  <dc:creator>yanzhan</dc:creator>
  <cp:lastModifiedBy>Kirk T McDonald</cp:lastModifiedBy>
  <cp:revision>138</cp:revision>
  <dcterms:created xsi:type="dcterms:W3CDTF">2014-04-23T17:44:20Z</dcterms:created>
  <dcterms:modified xsi:type="dcterms:W3CDTF">2014-06-20T21:22:44Z</dcterms:modified>
</cp:coreProperties>
</file>