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81" r:id="rId3"/>
    <p:sldId id="318" r:id="rId4"/>
    <p:sldId id="317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1188" y="12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6CD2409-6EAF-42E8-B2C6-12E5B684F717}" type="datetimeFigureOut">
              <a:rPr lang="en-US"/>
              <a:pPr>
                <a:defRPr/>
              </a:pPr>
              <a:t>6/27/2014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2B9821E-6022-40F5-9BBD-317E693267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2127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E45FE1-746E-44B2-887C-8C33D1B1E0FE}" type="datetime1">
              <a:rPr lang="en-US"/>
              <a:pPr>
                <a:defRPr/>
              </a:pPr>
              <a:t>6/27/2014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2C48B3-E225-42E5-A53B-31362B019B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192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9E4516-3B41-4061-8654-4AFE82A04472}" type="datetime1">
              <a:rPr lang="en-US"/>
              <a:pPr>
                <a:defRPr/>
              </a:pPr>
              <a:t>6/27/2014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58443F-7296-4347-B4B8-847A62DF31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108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C965E3-2C05-4C85-83FB-AC08CDF46743}" type="datetime1">
              <a:rPr lang="en-US"/>
              <a:pPr>
                <a:defRPr/>
              </a:pPr>
              <a:t>6/27/2014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0BAB2C-A088-4F3F-ACF7-31840973DC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625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7E241-425B-40C0-AC4A-41BE1145AA83}" type="datetime1">
              <a:rPr lang="en-US"/>
              <a:pPr>
                <a:defRPr/>
              </a:pPr>
              <a:t>6/27/2014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D6EEE1-3AB2-48B9-BF5A-706B3D9CD0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968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2FD7AC-EC51-4397-ABF0-1F861FEC470F}" type="datetime1">
              <a:rPr lang="en-US"/>
              <a:pPr>
                <a:defRPr/>
              </a:pPr>
              <a:t>6/27/2014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62440-BE2B-4BB5-AFE0-A32D1E16D3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878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3F799-AAD5-4C25-908F-E1B26B82EFA4}" type="datetime1">
              <a:rPr lang="en-US"/>
              <a:pPr>
                <a:defRPr/>
              </a:pPr>
              <a:t>6/27/2014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D6EE4-90D3-4E76-876E-5B5FE61ACB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822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26D1BB-BED8-49E5-A493-D3AD1DDB9D76}" type="datetime1">
              <a:rPr lang="en-US"/>
              <a:pPr>
                <a:defRPr/>
              </a:pPr>
              <a:t>6/27/2014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19A1C7-FF03-418B-8AC1-02352081C9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378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755F80-B69D-440A-B204-2D94FB2E6519}" type="datetime1">
              <a:rPr lang="en-US"/>
              <a:pPr>
                <a:defRPr/>
              </a:pPr>
              <a:t>6/27/2014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2588EC-0552-4FA0-B728-136769CAA7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237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A26B0C-455D-4120-8BF4-5D868827B372}" type="datetime1">
              <a:rPr lang="en-US"/>
              <a:pPr>
                <a:defRPr/>
              </a:pPr>
              <a:t>6/27/2014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65140-8079-4B42-83D4-D8CCE580C6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162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D140D-70F8-4487-AF3B-5CCC58BE3658}" type="datetime1">
              <a:rPr lang="en-US"/>
              <a:pPr>
                <a:defRPr/>
              </a:pPr>
              <a:t>6/27/2014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E35649-3156-4F16-A711-080916376B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614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6ACB71-ADE1-4DEC-8672-E04054B54905}" type="datetime1">
              <a:rPr lang="en-US"/>
              <a:pPr>
                <a:defRPr/>
              </a:pPr>
              <a:t>6/27/2014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7DC3B3-4CEB-49D5-B6AA-7D0449BC9D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385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90B8976-C5FA-4F39-940B-1A1DA4B7752A}" type="datetime1">
              <a:rPr lang="en-US"/>
              <a:pPr>
                <a:defRPr/>
              </a:pPr>
              <a:t>6/27/2014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B96651E-3845-44E7-A90B-0AE0D6F9CB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z="4000" dirty="0" smtClean="0"/>
              <a:t>3D Hg Jet Simulations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Yan Zhan</a:t>
            </a: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June </a:t>
            </a:r>
            <a:r>
              <a:rPr lang="en-US" dirty="0" smtClean="0"/>
              <a:t>20, </a:t>
            </a:r>
            <a:r>
              <a:rPr lang="en-US" dirty="0" smtClean="0"/>
              <a:t>2014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78ECF4-6A7E-4906-9788-47EB3E97FEDD}" type="slidenum">
              <a:rPr lang="en-US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Two 3D Hg </a:t>
            </a:r>
            <a:r>
              <a:rPr lang="en-US" dirty="0">
                <a:solidFill>
                  <a:schemeClr val="accent1"/>
                </a:solidFill>
              </a:rPr>
              <a:t>Jet </a:t>
            </a:r>
            <a:r>
              <a:rPr lang="en-US" dirty="0" smtClean="0">
                <a:solidFill>
                  <a:schemeClr val="accent1"/>
                </a:solidFill>
              </a:rPr>
              <a:t>Simulations</a:t>
            </a:r>
            <a:endParaRPr lang="en-US" dirty="0">
              <a:solidFill>
                <a:schemeClr val="accent1"/>
              </a:solidFill>
            </a:endParaRPr>
          </a:p>
          <a:p>
            <a:pPr lvl="1"/>
            <a:r>
              <a:rPr lang="en-US" sz="2400" dirty="0">
                <a:solidFill>
                  <a:schemeClr val="accent2"/>
                </a:solidFill>
              </a:rPr>
              <a:t>Case1: Outlet of the pipe without a bend and a weld</a:t>
            </a:r>
          </a:p>
          <a:p>
            <a:pPr lvl="1"/>
            <a:r>
              <a:rPr lang="en-US" sz="2400" dirty="0">
                <a:solidFill>
                  <a:schemeClr val="accent2"/>
                </a:solidFill>
              </a:rPr>
              <a:t>Case2: Outlet of the pipe with 90°/90° bend and 30° </a:t>
            </a:r>
            <a:r>
              <a:rPr lang="en-US" sz="2400" dirty="0" smtClean="0">
                <a:solidFill>
                  <a:schemeClr val="accent2"/>
                </a:solidFill>
              </a:rPr>
              <a:t>weld</a:t>
            </a:r>
          </a:p>
          <a:p>
            <a:pPr fontAlgn="t"/>
            <a:r>
              <a:rPr lang="en-US" dirty="0" smtClean="0">
                <a:solidFill>
                  <a:schemeClr val="accent1"/>
                </a:solidFill>
              </a:rPr>
              <a:t>Ellipse Fitting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D6EEE1-3AB2-48B9-BF5A-706B3D9CD0D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17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en-US" dirty="0"/>
              <a:t>Two 3D Hg Jet </a:t>
            </a:r>
            <a:r>
              <a:rPr lang="en-US" dirty="0" smtClean="0"/>
              <a:t>Simulations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D6EEE1-3AB2-48B9-BF5A-706B3D9CD0D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5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65751" y="3619171"/>
            <a:ext cx="2749121" cy="2560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860032" y="3547163"/>
            <a:ext cx="3192267" cy="2560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202"/>
          <a:stretch/>
        </p:blipFill>
        <p:spPr>
          <a:xfrm>
            <a:off x="1493742" y="980728"/>
            <a:ext cx="2823797" cy="256032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287"/>
          <a:stretch/>
        </p:blipFill>
        <p:spPr>
          <a:xfrm>
            <a:off x="4878119" y="980728"/>
            <a:ext cx="2754119" cy="256032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1117761" y="796062"/>
            <a:ext cx="436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(a)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499992" y="796062"/>
            <a:ext cx="447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(b)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117761" y="3434505"/>
            <a:ext cx="436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(c)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499992" y="3434505"/>
            <a:ext cx="447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(d)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1486597" y="6179491"/>
            <a:ext cx="60589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b="1" dirty="0">
                <a:solidFill>
                  <a:srgbClr val="00B050"/>
                </a:solidFill>
              </a:rPr>
              <a:t>Results of </a:t>
            </a:r>
            <a:r>
              <a:rPr lang="el-GR" altLang="en-US" b="1" dirty="0">
                <a:solidFill>
                  <a:srgbClr val="00B050"/>
                </a:solidFill>
              </a:rPr>
              <a:t>α</a:t>
            </a:r>
            <a:r>
              <a:rPr lang="en-US" altLang="en-US" b="1" baseline="-25000" dirty="0">
                <a:solidFill>
                  <a:srgbClr val="00B050"/>
                </a:solidFill>
              </a:rPr>
              <a:t>Hg</a:t>
            </a:r>
            <a:r>
              <a:rPr lang="en-US" altLang="en-US" b="1" dirty="0">
                <a:solidFill>
                  <a:srgbClr val="00B050"/>
                </a:solidFill>
              </a:rPr>
              <a:t> </a:t>
            </a:r>
            <a:r>
              <a:rPr lang="en-US" altLang="en-US" b="1" dirty="0" smtClean="0">
                <a:solidFill>
                  <a:srgbClr val="00B050"/>
                </a:solidFill>
              </a:rPr>
              <a:t>of (a) case 1 at z = 30 cm, (b) </a:t>
            </a:r>
            <a:r>
              <a:rPr lang="en-US" altLang="en-US" b="1" dirty="0">
                <a:solidFill>
                  <a:srgbClr val="00B050"/>
                </a:solidFill>
              </a:rPr>
              <a:t>case 1 at z = </a:t>
            </a:r>
            <a:r>
              <a:rPr lang="en-US" altLang="en-US" b="1" dirty="0" smtClean="0">
                <a:solidFill>
                  <a:srgbClr val="00B050"/>
                </a:solidFill>
              </a:rPr>
              <a:t>45 cm</a:t>
            </a:r>
          </a:p>
          <a:p>
            <a:r>
              <a:rPr lang="en-US" altLang="en-US" b="1" dirty="0" smtClean="0">
                <a:solidFill>
                  <a:srgbClr val="00B050"/>
                </a:solidFill>
              </a:rPr>
              <a:t>(c) </a:t>
            </a:r>
            <a:r>
              <a:rPr lang="en-US" altLang="en-US" b="1" dirty="0">
                <a:solidFill>
                  <a:srgbClr val="00B050"/>
                </a:solidFill>
              </a:rPr>
              <a:t>case </a:t>
            </a:r>
            <a:r>
              <a:rPr lang="en-US" altLang="en-US" b="1" dirty="0" smtClean="0">
                <a:solidFill>
                  <a:srgbClr val="00B050"/>
                </a:solidFill>
              </a:rPr>
              <a:t>2 </a:t>
            </a:r>
            <a:r>
              <a:rPr lang="en-US" altLang="en-US" b="1" dirty="0">
                <a:solidFill>
                  <a:srgbClr val="00B050"/>
                </a:solidFill>
              </a:rPr>
              <a:t>at z = 30 </a:t>
            </a:r>
            <a:r>
              <a:rPr lang="en-US" altLang="en-US" b="1" dirty="0" smtClean="0">
                <a:solidFill>
                  <a:srgbClr val="00B050"/>
                </a:solidFill>
              </a:rPr>
              <a:t>cm, and (d) </a:t>
            </a:r>
            <a:r>
              <a:rPr lang="en-US" altLang="en-US" b="1" dirty="0">
                <a:solidFill>
                  <a:srgbClr val="00B050"/>
                </a:solidFill>
              </a:rPr>
              <a:t>case </a:t>
            </a:r>
            <a:r>
              <a:rPr lang="en-US" altLang="en-US" b="1" dirty="0" smtClean="0">
                <a:solidFill>
                  <a:srgbClr val="00B050"/>
                </a:solidFill>
              </a:rPr>
              <a:t>2 </a:t>
            </a:r>
            <a:r>
              <a:rPr lang="en-US" altLang="en-US" b="1" dirty="0">
                <a:solidFill>
                  <a:srgbClr val="00B050"/>
                </a:solidFill>
              </a:rPr>
              <a:t>at z = 45 </a:t>
            </a:r>
            <a:r>
              <a:rPr lang="en-US" altLang="en-US" b="1" dirty="0" smtClean="0">
                <a:solidFill>
                  <a:srgbClr val="00B050"/>
                </a:solidFill>
              </a:rPr>
              <a:t>cm.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11760" y="692696"/>
            <a:ext cx="1066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z = 30 cm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5724128" y="692696"/>
            <a:ext cx="1066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z = 45 cm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179512" y="1844824"/>
            <a:ext cx="7938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Case 1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179512" y="4653136"/>
            <a:ext cx="7938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Case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6209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143000"/>
          </a:xfrm>
        </p:spPr>
        <p:txBody>
          <a:bodyPr/>
          <a:lstStyle/>
          <a:p>
            <a:r>
              <a:rPr lang="en-US" dirty="0" smtClean="0"/>
              <a:t>Ellipse Fitting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6490762"/>
              </p:ext>
            </p:extLst>
          </p:nvPr>
        </p:nvGraphicFramePr>
        <p:xfrm>
          <a:off x="395536" y="1001896"/>
          <a:ext cx="8435280" cy="293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5040"/>
                <a:gridCol w="1205040"/>
                <a:gridCol w="1205040"/>
                <a:gridCol w="1045367"/>
                <a:gridCol w="1364713"/>
                <a:gridCol w="1329960"/>
                <a:gridCol w="108012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θ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yc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ellipticity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Case 1 at </a:t>
                      </a:r>
                    </a:p>
                    <a:p>
                      <a:pPr algn="ctr"/>
                      <a:r>
                        <a:rPr lang="en-US" dirty="0" smtClean="0"/>
                        <a:t>z = 30 cm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0.0051972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0.0050006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-9.2935e-07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4.3514e-05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1.038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Case 1 at </a:t>
                      </a:r>
                    </a:p>
                    <a:p>
                      <a:pPr algn="ctr"/>
                      <a:r>
                        <a:rPr lang="en-US" dirty="0" smtClean="0"/>
                        <a:t>z = 45 cm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0.0051418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0.0050082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-2.8877e-07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3.9837e-05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1.027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Case 2 at </a:t>
                      </a:r>
                    </a:p>
                    <a:p>
                      <a:pPr algn="ctr"/>
                      <a:r>
                        <a:rPr lang="en-US" dirty="0" smtClean="0"/>
                        <a:t>z = 30 cm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0.0051095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0.0049845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-26.248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°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-2.5908e-05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1.8698e-05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1.025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Case 2 at </a:t>
                      </a:r>
                    </a:p>
                    <a:p>
                      <a:pPr algn="ctr"/>
                      <a:r>
                        <a:rPr lang="en-US" dirty="0" smtClean="0"/>
                        <a:t>z = 45 cm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0.0051969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0.0050490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13.165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°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-5.2749e-05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2.0298e-05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1.030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D6EEE1-3AB2-48B9-BF5A-706B3D9CD0D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395536" y="4005064"/>
            <a:ext cx="8136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b="1" dirty="0">
                <a:solidFill>
                  <a:srgbClr val="00B050"/>
                </a:solidFill>
              </a:rPr>
              <a:t>Note: (</a:t>
            </a:r>
            <a:r>
              <a:rPr lang="en-US" b="1" dirty="0" err="1">
                <a:solidFill>
                  <a:srgbClr val="00B050"/>
                </a:solidFill>
              </a:rPr>
              <a:t>xc,yc</a:t>
            </a:r>
            <a:r>
              <a:rPr lang="en-US" b="1" dirty="0">
                <a:solidFill>
                  <a:srgbClr val="00B050"/>
                </a:solidFill>
              </a:rPr>
              <a:t>) is the ellipse center, </a:t>
            </a:r>
            <a:r>
              <a:rPr lang="en-US" b="1" dirty="0" smtClean="0">
                <a:solidFill>
                  <a:srgbClr val="00B050"/>
                </a:solidFill>
              </a:rPr>
              <a:t>case1</a:t>
            </a:r>
            <a:r>
              <a:rPr lang="en-US" b="1" dirty="0">
                <a:solidFill>
                  <a:srgbClr val="00B050"/>
                </a:solidFill>
              </a:rPr>
              <a:t>: Outlet of the pipe without a bend and a weld, and </a:t>
            </a:r>
            <a:r>
              <a:rPr lang="en-US" b="1" dirty="0" smtClean="0">
                <a:solidFill>
                  <a:srgbClr val="00B050"/>
                </a:solidFill>
              </a:rPr>
              <a:t>case2</a:t>
            </a:r>
            <a:r>
              <a:rPr lang="en-US" b="1" dirty="0">
                <a:solidFill>
                  <a:srgbClr val="00B050"/>
                </a:solidFill>
              </a:rPr>
              <a:t>: Outlet of the pipe with 90°/90° bend and 30° </a:t>
            </a:r>
            <a:r>
              <a:rPr lang="en-US" b="1" dirty="0" smtClean="0">
                <a:solidFill>
                  <a:srgbClr val="00B050"/>
                </a:solidFill>
              </a:rPr>
              <a:t>weld.</a:t>
            </a:r>
            <a:endParaRPr lang="en-US" b="1" dirty="0">
              <a:solidFill>
                <a:srgbClr val="00B050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627815" y="4869093"/>
            <a:ext cx="3800169" cy="1737551"/>
            <a:chOff x="627815" y="4869093"/>
            <a:chExt cx="3800169" cy="1737551"/>
          </a:xfrm>
        </p:grpSpPr>
        <p:grpSp>
          <p:nvGrpSpPr>
            <p:cNvPr id="24" name="Group 23"/>
            <p:cNvGrpSpPr/>
            <p:nvPr/>
          </p:nvGrpSpPr>
          <p:grpSpPr>
            <a:xfrm>
              <a:off x="627815" y="4941168"/>
              <a:ext cx="3800169" cy="1474772"/>
              <a:chOff x="827584" y="4581128"/>
              <a:chExt cx="3800169" cy="1474772"/>
            </a:xfrm>
          </p:grpSpPr>
          <p:sp>
            <p:nvSpPr>
              <p:cNvPr id="8" name="Oval 7"/>
              <p:cNvSpPr/>
              <p:nvPr/>
            </p:nvSpPr>
            <p:spPr>
              <a:xfrm rot="20328680">
                <a:off x="2627784" y="4581128"/>
                <a:ext cx="1999969" cy="864096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0" name="Straight Arrow Connector 9"/>
              <p:cNvCxnSpPr/>
              <p:nvPr/>
            </p:nvCxnSpPr>
            <p:spPr>
              <a:xfrm>
                <a:off x="827584" y="5877272"/>
                <a:ext cx="3024336" cy="0"/>
              </a:xfrm>
              <a:prstGeom prst="straightConnector1">
                <a:avLst/>
              </a:prstGeom>
              <a:ln w="28575">
                <a:solidFill>
                  <a:srgbClr val="00206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Arrow Connector 11"/>
              <p:cNvCxnSpPr/>
              <p:nvPr/>
            </p:nvCxnSpPr>
            <p:spPr>
              <a:xfrm flipV="1">
                <a:off x="2411760" y="4581128"/>
                <a:ext cx="0" cy="1296144"/>
              </a:xfrm>
              <a:prstGeom prst="straightConnector1">
                <a:avLst/>
              </a:prstGeom>
              <a:ln w="28575">
                <a:solidFill>
                  <a:srgbClr val="00206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>
                <a:stCxn id="8" idx="6"/>
              </p:cNvCxnSpPr>
              <p:nvPr/>
            </p:nvCxnSpPr>
            <p:spPr>
              <a:xfrm flipH="1">
                <a:off x="971601" y="4651741"/>
                <a:ext cx="3588548" cy="1369547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Arc 16"/>
              <p:cNvSpPr/>
              <p:nvPr/>
            </p:nvSpPr>
            <p:spPr>
              <a:xfrm>
                <a:off x="1799692" y="5686049"/>
                <a:ext cx="180020" cy="369851"/>
              </a:xfrm>
              <a:prstGeom prst="arc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1979712" y="5579948"/>
                <a:ext cx="30809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l-GR" dirty="0" smtClean="0"/>
                  <a:t>θ</a:t>
                </a:r>
                <a:endParaRPr lang="en-US" dirty="0"/>
              </a:p>
            </p:txBody>
          </p:sp>
          <p:cxnSp>
            <p:nvCxnSpPr>
              <p:cNvPr id="20" name="Straight Connector 19"/>
              <p:cNvCxnSpPr>
                <a:stCxn id="8" idx="0"/>
                <a:endCxn id="8" idx="4"/>
              </p:cNvCxnSpPr>
              <p:nvPr/>
            </p:nvCxnSpPr>
            <p:spPr>
              <a:xfrm>
                <a:off x="3471609" y="4610336"/>
                <a:ext cx="312319" cy="805679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" name="Rectangle 21"/>
              <p:cNvSpPr/>
              <p:nvPr/>
            </p:nvSpPr>
            <p:spPr>
              <a:xfrm rot="20097086">
                <a:off x="4140418" y="4698276"/>
                <a:ext cx="29527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dirty="0" smtClean="0">
                    <a:solidFill>
                      <a:schemeClr val="accent1"/>
                    </a:solidFill>
                  </a:rPr>
                  <a:t>a</a:t>
                </a:r>
                <a:endParaRPr lang="en-US" dirty="0">
                  <a:solidFill>
                    <a:schemeClr val="accent1"/>
                  </a:solidFill>
                </a:endParaRPr>
              </a:p>
            </p:txBody>
          </p:sp>
          <p:sp>
            <p:nvSpPr>
              <p:cNvPr id="23" name="Rectangle 22"/>
              <p:cNvSpPr/>
              <p:nvPr/>
            </p:nvSpPr>
            <p:spPr>
              <a:xfrm rot="20097086">
                <a:off x="3265628" y="4668337"/>
                <a:ext cx="30649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dirty="0">
                    <a:solidFill>
                      <a:srgbClr val="FF0000"/>
                    </a:solidFill>
                  </a:rPr>
                  <a:t>b</a:t>
                </a:r>
              </a:p>
            </p:txBody>
          </p:sp>
        </p:grpSp>
        <p:sp>
          <p:nvSpPr>
            <p:cNvPr id="3" name="TextBox 2"/>
            <p:cNvSpPr txBox="1"/>
            <p:nvPr/>
          </p:nvSpPr>
          <p:spPr>
            <a:xfrm>
              <a:off x="3669497" y="6237312"/>
              <a:ext cx="2840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x</a:t>
              </a:r>
              <a:endParaRPr lang="en-US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1855931" y="4869093"/>
              <a:ext cx="2888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y</a:t>
              </a:r>
              <a:endParaRPr lang="en-US" dirty="0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4508119" y="4581128"/>
            <a:ext cx="3232233" cy="2232248"/>
            <a:chOff x="4508119" y="4581128"/>
            <a:chExt cx="3232233" cy="2232248"/>
          </a:xfrm>
        </p:grpSpPr>
        <p:grpSp>
          <p:nvGrpSpPr>
            <p:cNvPr id="25" name="Group 24"/>
            <p:cNvGrpSpPr/>
            <p:nvPr/>
          </p:nvGrpSpPr>
          <p:grpSpPr>
            <a:xfrm>
              <a:off x="4508119" y="4581128"/>
              <a:ext cx="3232233" cy="2042709"/>
              <a:chOff x="827584" y="4013191"/>
              <a:chExt cx="3232233" cy="2042709"/>
            </a:xfrm>
          </p:grpSpPr>
          <p:sp>
            <p:nvSpPr>
              <p:cNvPr id="26" name="Oval 25"/>
              <p:cNvSpPr/>
              <p:nvPr/>
            </p:nvSpPr>
            <p:spPr>
              <a:xfrm rot="14950110">
                <a:off x="2627784" y="4581128"/>
                <a:ext cx="1999969" cy="864096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7" name="Straight Arrow Connector 26"/>
              <p:cNvCxnSpPr/>
              <p:nvPr/>
            </p:nvCxnSpPr>
            <p:spPr>
              <a:xfrm>
                <a:off x="827584" y="5877272"/>
                <a:ext cx="3024336" cy="0"/>
              </a:xfrm>
              <a:prstGeom prst="straightConnector1">
                <a:avLst/>
              </a:prstGeom>
              <a:ln w="28575">
                <a:solidFill>
                  <a:srgbClr val="00206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Arrow Connector 27"/>
              <p:cNvCxnSpPr/>
              <p:nvPr/>
            </p:nvCxnSpPr>
            <p:spPr>
              <a:xfrm flipV="1">
                <a:off x="2411760" y="4581128"/>
                <a:ext cx="0" cy="1296144"/>
              </a:xfrm>
              <a:prstGeom prst="straightConnector1">
                <a:avLst/>
              </a:prstGeom>
              <a:ln w="28575">
                <a:solidFill>
                  <a:srgbClr val="00206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>
                <a:stCxn id="26" idx="4"/>
              </p:cNvCxnSpPr>
              <p:nvPr/>
            </p:nvCxnSpPr>
            <p:spPr>
              <a:xfrm flipH="1">
                <a:off x="971601" y="4859530"/>
                <a:ext cx="3059972" cy="116175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Arc 29"/>
              <p:cNvSpPr/>
              <p:nvPr/>
            </p:nvSpPr>
            <p:spPr>
              <a:xfrm>
                <a:off x="1799692" y="5686049"/>
                <a:ext cx="180020" cy="369851"/>
              </a:xfrm>
              <a:prstGeom prst="arc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1979712" y="5579948"/>
                <a:ext cx="30809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l-GR" dirty="0" smtClean="0"/>
                  <a:t>θ</a:t>
                </a:r>
                <a:endParaRPr lang="en-US" dirty="0"/>
              </a:p>
            </p:txBody>
          </p:sp>
          <p:cxnSp>
            <p:nvCxnSpPr>
              <p:cNvPr id="32" name="Straight Connector 31"/>
              <p:cNvCxnSpPr>
                <a:stCxn id="26" idx="6"/>
                <a:endCxn id="26" idx="2"/>
              </p:cNvCxnSpPr>
              <p:nvPr/>
            </p:nvCxnSpPr>
            <p:spPr>
              <a:xfrm>
                <a:off x="3272153" y="4078560"/>
                <a:ext cx="711231" cy="1869232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3" name="Rectangle 32"/>
              <p:cNvSpPr/>
              <p:nvPr/>
            </p:nvSpPr>
            <p:spPr>
              <a:xfrm rot="20097086">
                <a:off x="3734593" y="4900519"/>
                <a:ext cx="30649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dirty="0" smtClean="0">
                    <a:solidFill>
                      <a:schemeClr val="accent1"/>
                    </a:solidFill>
                  </a:rPr>
                  <a:t>b</a:t>
                </a:r>
                <a:endParaRPr lang="en-US" dirty="0">
                  <a:solidFill>
                    <a:schemeClr val="accent1"/>
                  </a:solidFill>
                </a:endParaRPr>
              </a:p>
            </p:txBody>
          </p:sp>
          <p:sp>
            <p:nvSpPr>
              <p:cNvPr id="34" name="Rectangle 33"/>
              <p:cNvSpPr/>
              <p:nvPr/>
            </p:nvSpPr>
            <p:spPr>
              <a:xfrm rot="20097086">
                <a:off x="3344988" y="4124587"/>
                <a:ext cx="29527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dirty="0" smtClean="0">
                    <a:solidFill>
                      <a:srgbClr val="FF0000"/>
                    </a:solidFill>
                  </a:rPr>
                  <a:t>a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36" name="TextBox 35"/>
            <p:cNvSpPr txBox="1"/>
            <p:nvPr/>
          </p:nvSpPr>
          <p:spPr>
            <a:xfrm>
              <a:off x="7164288" y="6444044"/>
              <a:ext cx="2840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x</a:t>
              </a:r>
              <a:endParaRPr lang="en-US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5754809" y="4931824"/>
              <a:ext cx="2888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y</a:t>
              </a:r>
              <a:endParaRPr lang="en-US" dirty="0"/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2560295" y="692696"/>
            <a:ext cx="40234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Ellipticity</a:t>
            </a:r>
            <a:r>
              <a:rPr lang="en-US" dirty="0" smtClean="0"/>
              <a:t> = major axis / minor axis = a / 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7447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2306</TotalTime>
  <Words>257</Words>
  <Application>Microsoft Office PowerPoint</Application>
  <PresentationFormat>On-screen Show (4:3)</PresentationFormat>
  <Paragraphs>74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宋体</vt:lpstr>
      <vt:lpstr>Arial</vt:lpstr>
      <vt:lpstr>Calibri</vt:lpstr>
      <vt:lpstr>Office Theme</vt:lpstr>
      <vt:lpstr>3D Hg Jet Simulations</vt:lpstr>
      <vt:lpstr>Outline</vt:lpstr>
      <vt:lpstr>Two 3D Hg Jet Simulations</vt:lpstr>
      <vt:lpstr>Ellipse Fitting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 Dimensional Hg Jet Simulation Using Implicit LES Method</dc:title>
  <dc:creator>yanzhan</dc:creator>
  <cp:lastModifiedBy>Kirk T McDonald</cp:lastModifiedBy>
  <cp:revision>173</cp:revision>
  <cp:lastPrinted>2014-06-27T15:02:32Z</cp:lastPrinted>
  <dcterms:created xsi:type="dcterms:W3CDTF">2014-04-23T17:44:20Z</dcterms:created>
  <dcterms:modified xsi:type="dcterms:W3CDTF">2014-06-27T15:19:12Z</dcterms:modified>
</cp:coreProperties>
</file>