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318" r:id="rId4"/>
    <p:sldId id="31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188" y="12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D2409-6EAF-42E8-B2C6-12E5B684F717}" type="datetimeFigureOut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B9821E-6022-40F5-9BBD-317E6932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5FE1-746E-44B2-887C-8C33D1B1E0FE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48B3-E225-42E5-A53B-31362B01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4516-3B41-4061-8654-4AFE82A04472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443F-7296-4347-B4B8-847A62DF3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65E3-2C05-4C85-83FB-AC08CDF46743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AB2C-A088-4F3F-ACF7-31840973D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E241-425B-40C0-AC4A-41BE1145AA83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EEE1-3AB2-48B9-BF5A-706B3D9C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D7AC-EC51-4397-ABF0-1F861FEC470F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2440-BE2B-4BB5-AFE0-A32D1E16D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F799-AAD5-4C25-908F-E1B26B82EFA4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6EE4-90D3-4E76-876E-5B5FE61AC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6D1BB-BED8-49E5-A493-D3AD1DDB9D76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A1C7-FF03-418B-8AC1-02352081C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5F80-B69D-440A-B204-2D94FB2E6519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88EC-0552-4FA0-B728-136769CAA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6B0C-455D-4120-8BF4-5D868827B372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5140-8079-4B42-83D4-D8CCE580C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140D-70F8-4487-AF3B-5CCC58BE3658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5649-3156-4F16-A711-08091637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CB71-ADE1-4DEC-8672-E04054B54905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C3B3-4CEB-49D5-B6AA-7D0449BC9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0B8976-C5FA-4F39-940B-1A1DA4B7752A}" type="datetime1">
              <a:rPr lang="en-US"/>
              <a:pPr>
                <a:defRPr/>
              </a:pPr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6651E-3845-44E7-A90B-0AE0D6F9C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3D Hg Jet Simulations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Yan Zhan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June </a:t>
            </a:r>
            <a:r>
              <a:rPr lang="en-US" dirty="0" smtClean="0"/>
              <a:t>20,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8ECF4-6A7E-4906-9788-47EB3E97FED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Two 3D Hg </a:t>
            </a:r>
            <a:r>
              <a:rPr lang="en-US" dirty="0">
                <a:solidFill>
                  <a:schemeClr val="accent1"/>
                </a:solidFill>
              </a:rPr>
              <a:t>Jet </a:t>
            </a:r>
            <a:r>
              <a:rPr lang="en-US" dirty="0" smtClean="0">
                <a:solidFill>
                  <a:schemeClr val="accent1"/>
                </a:solidFill>
              </a:rPr>
              <a:t>Simulations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Case1: Outlet of the pipe without a bend and a weld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Case2: Outlet of the pipe with 90°/90° bend and 30° </a:t>
            </a:r>
            <a:r>
              <a:rPr lang="en-US" sz="2400" dirty="0" smtClean="0">
                <a:solidFill>
                  <a:schemeClr val="accent2"/>
                </a:solidFill>
              </a:rPr>
              <a:t>weld</a:t>
            </a:r>
          </a:p>
          <a:p>
            <a:pPr fontAlgn="t"/>
            <a:r>
              <a:rPr lang="en-US" dirty="0" smtClean="0">
                <a:solidFill>
                  <a:schemeClr val="accent1"/>
                </a:solidFill>
              </a:rPr>
              <a:t>Ellipse Fitting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/>
              <a:t>Two 3D Hg Jet </a:t>
            </a:r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5751" y="3619171"/>
            <a:ext cx="2749121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3547163"/>
            <a:ext cx="3192267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02"/>
          <a:stretch/>
        </p:blipFill>
        <p:spPr>
          <a:xfrm>
            <a:off x="1493742" y="980728"/>
            <a:ext cx="2823797" cy="2560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7"/>
          <a:stretch/>
        </p:blipFill>
        <p:spPr>
          <a:xfrm>
            <a:off x="4878119" y="980728"/>
            <a:ext cx="2754119" cy="25603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17761" y="79606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79606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17761" y="343450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9992" y="343450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6597" y="6179491"/>
            <a:ext cx="6058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Results of </a:t>
            </a:r>
            <a:r>
              <a:rPr lang="el-GR" altLang="en-US" b="1" dirty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b="1" dirty="0" smtClean="0">
                <a:solidFill>
                  <a:srgbClr val="00B050"/>
                </a:solidFill>
              </a:rPr>
              <a:t>of (a) case 1 at z = 30 cm, (b) </a:t>
            </a:r>
            <a:r>
              <a:rPr lang="en-US" altLang="en-US" b="1" dirty="0">
                <a:solidFill>
                  <a:srgbClr val="00B050"/>
                </a:solidFill>
              </a:rPr>
              <a:t>case 1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cm</a:t>
            </a:r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(c) </a:t>
            </a:r>
            <a:r>
              <a:rPr lang="en-US" altLang="en-US" b="1" dirty="0">
                <a:solidFill>
                  <a:srgbClr val="00B050"/>
                </a:solidFill>
              </a:rPr>
              <a:t>case </a:t>
            </a:r>
            <a:r>
              <a:rPr lang="en-US" altLang="en-US" b="1" dirty="0" smtClean="0">
                <a:solidFill>
                  <a:srgbClr val="00B050"/>
                </a:solidFill>
              </a:rPr>
              <a:t>2 </a:t>
            </a:r>
            <a:r>
              <a:rPr lang="en-US" altLang="en-US" b="1" dirty="0">
                <a:solidFill>
                  <a:srgbClr val="00B050"/>
                </a:solidFill>
              </a:rPr>
              <a:t>at z = 30 </a:t>
            </a:r>
            <a:r>
              <a:rPr lang="en-US" altLang="en-US" b="1" dirty="0" smtClean="0">
                <a:solidFill>
                  <a:srgbClr val="00B050"/>
                </a:solidFill>
              </a:rPr>
              <a:t>cm, and (d) </a:t>
            </a:r>
            <a:r>
              <a:rPr lang="en-US" altLang="en-US" b="1" dirty="0">
                <a:solidFill>
                  <a:srgbClr val="00B050"/>
                </a:solidFill>
              </a:rPr>
              <a:t>case </a:t>
            </a:r>
            <a:r>
              <a:rPr lang="en-US" altLang="en-US" b="1" dirty="0" smtClean="0">
                <a:solidFill>
                  <a:srgbClr val="00B050"/>
                </a:solidFill>
              </a:rPr>
              <a:t>2 </a:t>
            </a:r>
            <a:r>
              <a:rPr lang="en-US" altLang="en-US" b="1" dirty="0">
                <a:solidFill>
                  <a:srgbClr val="00B050"/>
                </a:solidFill>
              </a:rPr>
              <a:t>at z = 45 </a:t>
            </a:r>
            <a:r>
              <a:rPr lang="en-US" altLang="en-US" b="1" dirty="0" smtClean="0">
                <a:solidFill>
                  <a:srgbClr val="00B050"/>
                </a:solidFill>
              </a:rPr>
              <a:t>cm.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692696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= 30 cm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692696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= 45 cm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184482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9512" y="465313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2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/>
              <a:t>Ellipse Fitting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90762"/>
              </p:ext>
            </p:extLst>
          </p:nvPr>
        </p:nvGraphicFramePr>
        <p:xfrm>
          <a:off x="395536" y="1001896"/>
          <a:ext cx="843528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040"/>
                <a:gridCol w="1205040"/>
                <a:gridCol w="1205040"/>
                <a:gridCol w="1045367"/>
                <a:gridCol w="1364713"/>
                <a:gridCol w="1329960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ellipticity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1 at </a:t>
                      </a:r>
                    </a:p>
                    <a:p>
                      <a:pPr algn="ctr"/>
                      <a:r>
                        <a:rPr lang="en-US" dirty="0" smtClean="0"/>
                        <a:t>z = 30 cm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0.0051972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0.0050006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-9.2935e-07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4.3514e-05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1 at </a:t>
                      </a:r>
                    </a:p>
                    <a:p>
                      <a:pPr algn="ctr"/>
                      <a:r>
                        <a:rPr lang="en-US" dirty="0" smtClean="0"/>
                        <a:t>z = 45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0.0051418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0.0050082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-2.8877e-07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3.9837e-05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2 at </a:t>
                      </a:r>
                    </a:p>
                    <a:p>
                      <a:pPr algn="ctr"/>
                      <a:r>
                        <a:rPr lang="en-US" dirty="0" smtClean="0"/>
                        <a:t>z = 30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0.0051095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0.0049845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-26.248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-2.5908e-05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1.8698e-05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2 at </a:t>
                      </a:r>
                    </a:p>
                    <a:p>
                      <a:pPr algn="ctr"/>
                      <a:r>
                        <a:rPr lang="en-US" dirty="0" smtClean="0"/>
                        <a:t>z = 45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0.0051969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0.0050490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13.165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-5.2749e-05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2.0298e-05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5536" y="40050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rgbClr val="00B050"/>
                </a:solidFill>
              </a:rPr>
              <a:t>Note: (</a:t>
            </a:r>
            <a:r>
              <a:rPr lang="en-US" b="1" dirty="0" err="1">
                <a:solidFill>
                  <a:srgbClr val="00B050"/>
                </a:solidFill>
              </a:rPr>
              <a:t>xc,yc</a:t>
            </a:r>
            <a:r>
              <a:rPr lang="en-US" b="1" dirty="0">
                <a:solidFill>
                  <a:srgbClr val="00B050"/>
                </a:solidFill>
              </a:rPr>
              <a:t>) is the ellipse center, </a:t>
            </a:r>
            <a:r>
              <a:rPr lang="en-US" b="1" dirty="0" smtClean="0">
                <a:solidFill>
                  <a:srgbClr val="00B050"/>
                </a:solidFill>
              </a:rPr>
              <a:t>case1</a:t>
            </a:r>
            <a:r>
              <a:rPr lang="en-US" b="1" dirty="0">
                <a:solidFill>
                  <a:srgbClr val="00B050"/>
                </a:solidFill>
              </a:rPr>
              <a:t>: Outlet of the pipe without a bend and a weld, and </a:t>
            </a:r>
            <a:r>
              <a:rPr lang="en-US" b="1" dirty="0" smtClean="0">
                <a:solidFill>
                  <a:srgbClr val="00B050"/>
                </a:solidFill>
              </a:rPr>
              <a:t>case2</a:t>
            </a:r>
            <a:r>
              <a:rPr lang="en-US" b="1" dirty="0">
                <a:solidFill>
                  <a:srgbClr val="00B050"/>
                </a:solidFill>
              </a:rPr>
              <a:t>: Outlet of the pipe with 90°/90° bend and 30° </a:t>
            </a:r>
            <a:r>
              <a:rPr lang="en-US" b="1" dirty="0" smtClean="0">
                <a:solidFill>
                  <a:srgbClr val="00B050"/>
                </a:solidFill>
              </a:rPr>
              <a:t>weld.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7815" y="4869093"/>
            <a:ext cx="3800169" cy="1737551"/>
            <a:chOff x="627815" y="4869093"/>
            <a:chExt cx="3800169" cy="1737551"/>
          </a:xfrm>
        </p:grpSpPr>
        <p:grpSp>
          <p:nvGrpSpPr>
            <p:cNvPr id="24" name="Group 23"/>
            <p:cNvGrpSpPr/>
            <p:nvPr/>
          </p:nvGrpSpPr>
          <p:grpSpPr>
            <a:xfrm>
              <a:off x="627815" y="4941168"/>
              <a:ext cx="3800169" cy="1474772"/>
              <a:chOff x="827584" y="4581128"/>
              <a:chExt cx="3800169" cy="1474772"/>
            </a:xfrm>
          </p:grpSpPr>
          <p:sp>
            <p:nvSpPr>
              <p:cNvPr id="8" name="Oval 7"/>
              <p:cNvSpPr/>
              <p:nvPr/>
            </p:nvSpPr>
            <p:spPr>
              <a:xfrm rot="20328680">
                <a:off x="2627784" y="4581128"/>
                <a:ext cx="1999969" cy="86409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827584" y="5877272"/>
                <a:ext cx="3024336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2411760" y="4581128"/>
                <a:ext cx="0" cy="1296144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8" idx="6"/>
              </p:cNvCxnSpPr>
              <p:nvPr/>
            </p:nvCxnSpPr>
            <p:spPr>
              <a:xfrm flipH="1">
                <a:off x="971601" y="4651741"/>
                <a:ext cx="3588548" cy="13695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Arc 16"/>
              <p:cNvSpPr/>
              <p:nvPr/>
            </p:nvSpPr>
            <p:spPr>
              <a:xfrm>
                <a:off x="1799692" y="5686049"/>
                <a:ext cx="180020" cy="369851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979712" y="5579948"/>
                <a:ext cx="3080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dirty="0" smtClean="0"/>
                  <a:t>θ</a:t>
                </a:r>
                <a:endParaRPr lang="en-US" dirty="0"/>
              </a:p>
            </p:txBody>
          </p:sp>
          <p:cxnSp>
            <p:nvCxnSpPr>
              <p:cNvPr id="20" name="Straight Connector 19"/>
              <p:cNvCxnSpPr>
                <a:stCxn id="8" idx="0"/>
                <a:endCxn id="8" idx="4"/>
              </p:cNvCxnSpPr>
              <p:nvPr/>
            </p:nvCxnSpPr>
            <p:spPr>
              <a:xfrm>
                <a:off x="3471609" y="4610336"/>
                <a:ext cx="312319" cy="80567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 rot="20097086">
                <a:off x="4140418" y="4698276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accent1"/>
                    </a:solidFill>
                  </a:rPr>
                  <a:t>a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20097086">
                <a:off x="3265628" y="4668337"/>
                <a:ext cx="3064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3669497" y="623731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55931" y="4869093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y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08119" y="4581128"/>
            <a:ext cx="3232233" cy="2232248"/>
            <a:chOff x="4508119" y="4581128"/>
            <a:chExt cx="3232233" cy="2232248"/>
          </a:xfrm>
        </p:grpSpPr>
        <p:grpSp>
          <p:nvGrpSpPr>
            <p:cNvPr id="25" name="Group 24"/>
            <p:cNvGrpSpPr/>
            <p:nvPr/>
          </p:nvGrpSpPr>
          <p:grpSpPr>
            <a:xfrm>
              <a:off x="4508119" y="4581128"/>
              <a:ext cx="3232233" cy="2042709"/>
              <a:chOff x="827584" y="4013191"/>
              <a:chExt cx="3232233" cy="2042709"/>
            </a:xfrm>
          </p:grpSpPr>
          <p:sp>
            <p:nvSpPr>
              <p:cNvPr id="26" name="Oval 25"/>
              <p:cNvSpPr/>
              <p:nvPr/>
            </p:nvSpPr>
            <p:spPr>
              <a:xfrm rot="14950110">
                <a:off x="2627784" y="4581128"/>
                <a:ext cx="1999969" cy="86409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827584" y="5877272"/>
                <a:ext cx="3024336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2411760" y="4581128"/>
                <a:ext cx="0" cy="1296144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6" idx="4"/>
              </p:cNvCxnSpPr>
              <p:nvPr/>
            </p:nvCxnSpPr>
            <p:spPr>
              <a:xfrm flipH="1">
                <a:off x="971601" y="4859530"/>
                <a:ext cx="3059972" cy="11617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Arc 29"/>
              <p:cNvSpPr/>
              <p:nvPr/>
            </p:nvSpPr>
            <p:spPr>
              <a:xfrm>
                <a:off x="1799692" y="5686049"/>
                <a:ext cx="180020" cy="369851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979712" y="5579948"/>
                <a:ext cx="3080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dirty="0" smtClean="0"/>
                  <a:t>θ</a:t>
                </a:r>
                <a:endParaRPr lang="en-US" dirty="0"/>
              </a:p>
            </p:txBody>
          </p:sp>
          <p:cxnSp>
            <p:nvCxnSpPr>
              <p:cNvPr id="32" name="Straight Connector 31"/>
              <p:cNvCxnSpPr>
                <a:stCxn id="26" idx="6"/>
                <a:endCxn id="26" idx="2"/>
              </p:cNvCxnSpPr>
              <p:nvPr/>
            </p:nvCxnSpPr>
            <p:spPr>
              <a:xfrm>
                <a:off x="3272153" y="4078560"/>
                <a:ext cx="711231" cy="18692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 rot="20097086">
                <a:off x="3734593" y="4900519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accent1"/>
                    </a:solidFill>
                  </a:rPr>
                  <a:t>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20097086">
                <a:off x="3344988" y="4124587"/>
                <a:ext cx="295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164288" y="6444044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54809" y="493182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y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60295" y="692696"/>
            <a:ext cx="4023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Ellipticity</a:t>
            </a:r>
            <a:r>
              <a:rPr lang="en-US" dirty="0" smtClean="0"/>
              <a:t> = major axis / minor axis = a /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257</Words>
  <Application>Microsoft Office PowerPoint</Application>
  <PresentationFormat>On-screen Show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Theme</vt:lpstr>
      <vt:lpstr>3D Hg Jet Simulations</vt:lpstr>
      <vt:lpstr>Outline</vt:lpstr>
      <vt:lpstr>Two 3D Hg Jet Simulations</vt:lpstr>
      <vt:lpstr>Ellipse Fitting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Dimensional Hg Jet Simulation Using Implicit LES Method</dc:title>
  <dc:creator>yanzhan</dc:creator>
  <cp:lastModifiedBy>Kirk T McDonald</cp:lastModifiedBy>
  <cp:revision>173</cp:revision>
  <cp:lastPrinted>2014-06-27T15:02:32Z</cp:lastPrinted>
  <dcterms:created xsi:type="dcterms:W3CDTF">2014-04-23T17:44:20Z</dcterms:created>
  <dcterms:modified xsi:type="dcterms:W3CDTF">2014-06-27T15:19:12Z</dcterms:modified>
</cp:coreProperties>
</file>