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tiff" ContentType="image/tiff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1" r:id="rId1"/>
    <p:sldMasterId id="2147483674" r:id="rId2"/>
    <p:sldMasterId id="2147483686" r:id="rId3"/>
  </p:sldMasterIdLst>
  <p:notesMasterIdLst>
    <p:notesMasterId r:id="rId5"/>
  </p:notesMasterIdLst>
  <p:handoutMasterIdLst>
    <p:handoutMasterId r:id="rId6"/>
  </p:handoutMasterIdLst>
  <p:sldIdLst>
    <p:sldId id="256" r:id="rId4"/>
  </p:sldIdLst>
  <p:sldSz cx="43891200" cy="32918400"/>
  <p:notesSz cx="9601200" cy="7315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900" kern="1200">
        <a:solidFill>
          <a:schemeClr val="tx1"/>
        </a:solidFill>
        <a:latin typeface="Arial Narrow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2900" kern="1200">
        <a:solidFill>
          <a:schemeClr val="tx1"/>
        </a:solidFill>
        <a:latin typeface="Arial Narrow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2900" kern="1200">
        <a:solidFill>
          <a:schemeClr val="tx1"/>
        </a:solidFill>
        <a:latin typeface="Arial Narrow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2900" kern="1200">
        <a:solidFill>
          <a:schemeClr val="tx1"/>
        </a:solidFill>
        <a:latin typeface="Arial Narrow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2900" kern="1200">
        <a:solidFill>
          <a:schemeClr val="tx1"/>
        </a:solidFill>
        <a:latin typeface="Arial Narrow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2900" kern="1200">
        <a:solidFill>
          <a:schemeClr val="tx1"/>
        </a:solidFill>
        <a:latin typeface="Arial Narrow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2900" kern="1200">
        <a:solidFill>
          <a:schemeClr val="tx1"/>
        </a:solidFill>
        <a:latin typeface="Arial Narrow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2900" kern="1200">
        <a:solidFill>
          <a:schemeClr val="tx1"/>
        </a:solidFill>
        <a:latin typeface="Arial Narrow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2900" kern="1200">
        <a:solidFill>
          <a:schemeClr val="tx1"/>
        </a:solidFill>
        <a:latin typeface="Arial Narrow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009900"/>
    <a:srgbClr val="99CC00"/>
    <a:srgbClr val="CC0000"/>
    <a:srgbClr val="0066FF"/>
    <a:srgbClr val="FFFFFF"/>
    <a:srgbClr val="FF99FF"/>
    <a:srgbClr val="3399FF"/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5620"/>
    <p:restoredTop sz="97707" autoAdjust="0"/>
  </p:normalViewPr>
  <p:slideViewPr>
    <p:cSldViewPr snapToGrid="0" snapToObjects="1">
      <p:cViewPr>
        <p:scale>
          <a:sx n="30" d="100"/>
          <a:sy n="30" d="100"/>
        </p:scale>
        <p:origin x="228" y="3120"/>
      </p:cViewPr>
      <p:guideLst>
        <p:guide orient="horz" pos="3552"/>
        <p:guide orient="horz" pos="20285"/>
        <p:guide pos="437"/>
        <p:guide pos="6725"/>
        <p:guide pos="7238"/>
        <p:guide pos="13526"/>
        <p:guide pos="14030"/>
        <p:guide pos="20318"/>
        <p:guide pos="20837"/>
        <p:guide pos="2712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00"/>
    </p:cViewPr>
  </p:sorterViewPr>
  <p:notesViewPr>
    <p:cSldViewPr snapToGrid="0" snapToObjects="1">
      <p:cViewPr varScale="1">
        <p:scale>
          <a:sx n="55" d="100"/>
          <a:sy n="55" d="100"/>
        </p:scale>
        <p:origin x="-1878" y="-102"/>
      </p:cViewPr>
      <p:guideLst>
        <p:guide orient="horz" pos="2304"/>
        <p:guide pos="3024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6" Type="http://schemas.openxmlformats.org/officeDocument/2006/relationships/image" Target="../media/image6.wmf"/><Relationship Id="rId5" Type="http://schemas.openxmlformats.org/officeDocument/2006/relationships/image" Target="../media/image5.wmf"/><Relationship Id="rId4" Type="http://schemas.openxmlformats.org/officeDocument/2006/relationships/image" Target="../media/image4.wmf"/><Relationship Id="rId9" Type="http://schemas.openxmlformats.org/officeDocument/2006/relationships/image" Target="../media/image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4161390" cy="366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2" tIns="48321" rIns="96642" bIns="48321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Arial" pitchFamily="34" charset="0"/>
              </a:defRPr>
            </a:lvl1pPr>
          </a:lstStyle>
          <a:p>
            <a:endParaRPr lang="en-US" altLang="zh-CN"/>
          </a:p>
        </p:txBody>
      </p:sp>
      <p:sp>
        <p:nvSpPr>
          <p:cNvPr id="2007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437637" y="0"/>
            <a:ext cx="4161390" cy="366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2" tIns="48321" rIns="96642" bIns="48321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pitchFamily="34" charset="0"/>
              </a:defRPr>
            </a:lvl1pPr>
          </a:lstStyle>
          <a:p>
            <a:endParaRPr lang="en-US" altLang="zh-CN"/>
          </a:p>
        </p:txBody>
      </p:sp>
      <p:sp>
        <p:nvSpPr>
          <p:cNvPr id="2007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6947940"/>
            <a:ext cx="4161390" cy="366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2" tIns="48321" rIns="96642" bIns="48321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Arial" pitchFamily="34" charset="0"/>
              </a:defRPr>
            </a:lvl1pPr>
          </a:lstStyle>
          <a:p>
            <a:endParaRPr lang="en-US" altLang="zh-CN"/>
          </a:p>
        </p:txBody>
      </p:sp>
      <p:sp>
        <p:nvSpPr>
          <p:cNvPr id="2007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437637" y="6947940"/>
            <a:ext cx="4161390" cy="366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2" tIns="48321" rIns="96642" bIns="48321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pitchFamily="34" charset="0"/>
              </a:defRPr>
            </a:lvl1pPr>
          </a:lstStyle>
          <a:p>
            <a:fld id="{88948B5C-754C-4368-BFA6-8EFF4D47E321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4161390" cy="366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2" tIns="48321" rIns="96642" bIns="48321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Arial" pitchFamily="34" charset="0"/>
              </a:defRPr>
            </a:lvl1pPr>
          </a:lstStyle>
          <a:p>
            <a:endParaRPr lang="en-US" altLang="zh-CN"/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437637" y="0"/>
            <a:ext cx="4161390" cy="366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2" tIns="48321" rIns="96642" bIns="48321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pitchFamily="34" charset="0"/>
              </a:defRPr>
            </a:lvl1pPr>
          </a:lstStyle>
          <a:p>
            <a:endParaRPr lang="en-US" altLang="zh-CN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71800" y="549275"/>
            <a:ext cx="3657600" cy="2743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0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0990" y="3475221"/>
            <a:ext cx="7679221" cy="3291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2" tIns="48321" rIns="96642" bIns="4832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noProof="0" smtClean="0"/>
              <a:t>Click to edit Master text styles</a:t>
            </a:r>
          </a:p>
          <a:p>
            <a:pPr lvl="1"/>
            <a:r>
              <a:rPr lang="en-US" altLang="zh-CN" noProof="0" smtClean="0"/>
              <a:t>Second level</a:t>
            </a:r>
          </a:p>
          <a:p>
            <a:pPr lvl="2"/>
            <a:r>
              <a:rPr lang="en-US" altLang="zh-CN" noProof="0" smtClean="0"/>
              <a:t>Third level</a:t>
            </a:r>
          </a:p>
          <a:p>
            <a:pPr lvl="3"/>
            <a:r>
              <a:rPr lang="en-US" altLang="zh-CN" noProof="0" smtClean="0"/>
              <a:t>Fourth level</a:t>
            </a:r>
          </a:p>
          <a:p>
            <a:pPr lvl="4"/>
            <a:r>
              <a:rPr lang="en-US" altLang="zh-CN" noProof="0" smtClean="0"/>
              <a:t>Fifth level</a:t>
            </a:r>
          </a:p>
        </p:txBody>
      </p:sp>
      <p:sp>
        <p:nvSpPr>
          <p:cNvPr id="150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6947940"/>
            <a:ext cx="4161390" cy="366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2" tIns="48321" rIns="96642" bIns="48321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Arial" pitchFamily="34" charset="0"/>
              </a:defRPr>
            </a:lvl1pPr>
          </a:lstStyle>
          <a:p>
            <a:endParaRPr lang="en-US" altLang="zh-CN"/>
          </a:p>
        </p:txBody>
      </p:sp>
      <p:sp>
        <p:nvSpPr>
          <p:cNvPr id="150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437637" y="6947940"/>
            <a:ext cx="4161390" cy="366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2" tIns="48321" rIns="96642" bIns="48321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pitchFamily="34" charset="0"/>
              </a:defRPr>
            </a:lvl1pPr>
          </a:lstStyle>
          <a:p>
            <a:fld id="{429B7837-719D-433D-8675-6C0B0034F23F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pitchFamily="20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2D75527-4C37-41F0-B52D-3182C7C6E4E3}" type="slidenum">
              <a:rPr lang="en-US" altLang="zh-CN"/>
              <a:pPr/>
              <a:t>1</a:t>
            </a:fld>
            <a:endParaRPr lang="en-US" altLang="zh-CN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dirty="0" smtClean="0">
              <a:latin typeface="Arial" pitchFamily="34" charset="0"/>
              <a:ea typeface="宋体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292475" y="10226675"/>
            <a:ext cx="37306250" cy="705485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6583363" y="18653125"/>
            <a:ext cx="30724475" cy="84137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32337375" y="1273175"/>
            <a:ext cx="10547350" cy="30929263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93738" y="1273175"/>
            <a:ext cx="31491237" cy="30929263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292475" y="10226675"/>
            <a:ext cx="37306250" cy="7054850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6583363" y="18653125"/>
            <a:ext cx="30724475" cy="84137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altLang="zh-CN" smtClean="0"/>
              <a:t>Click to edit Master subtitle style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467100" y="21153438"/>
            <a:ext cx="37307838" cy="653732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467100" y="13952538"/>
            <a:ext cx="37307838" cy="72009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93738" y="5638800"/>
            <a:ext cx="4910137" cy="265636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756275" y="5638800"/>
            <a:ext cx="4911725" cy="265636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193925" y="1317625"/>
            <a:ext cx="39503350" cy="54864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2193925" y="7369175"/>
            <a:ext cx="19392900" cy="30702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2193925" y="10439400"/>
            <a:ext cx="19392900" cy="18965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22296438" y="7369175"/>
            <a:ext cx="19400837" cy="30702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22296438" y="10439400"/>
            <a:ext cx="19400837" cy="18965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193925" y="1311275"/>
            <a:ext cx="14439900" cy="557688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7160875" y="1311275"/>
            <a:ext cx="24536400" cy="280939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193925" y="6888163"/>
            <a:ext cx="14439900" cy="225171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602663" y="23042563"/>
            <a:ext cx="26335037" cy="27209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8602663" y="2941638"/>
            <a:ext cx="26335037" cy="1975008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altLang="zh-CN" noProof="0" smtClean="0"/>
              <a:t>Click icon to add picture</a:t>
            </a:r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602663" y="25763538"/>
            <a:ext cx="26335037" cy="3862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32337375" y="1273175"/>
            <a:ext cx="10547350" cy="30929263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93738" y="1273175"/>
            <a:ext cx="31491237" cy="30929263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292475" y="10226675"/>
            <a:ext cx="37306250" cy="7054850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6583363" y="18653125"/>
            <a:ext cx="30724475" cy="84137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altLang="zh-CN" smtClean="0"/>
              <a:t>Click to edit Master subtitle style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467100" y="21153438"/>
            <a:ext cx="37307838" cy="653732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467100" y="13952538"/>
            <a:ext cx="37307838" cy="72009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93738" y="5638800"/>
            <a:ext cx="21018500" cy="265636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21864638" y="5638800"/>
            <a:ext cx="21020087" cy="265636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193925" y="1317625"/>
            <a:ext cx="39503350" cy="54864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2193925" y="7369175"/>
            <a:ext cx="19392900" cy="30702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2193925" y="10439400"/>
            <a:ext cx="19392900" cy="18965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22296438" y="7369175"/>
            <a:ext cx="19400837" cy="30702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22296438" y="10439400"/>
            <a:ext cx="19400837" cy="18965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467100" y="21153438"/>
            <a:ext cx="37307838" cy="653732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467100" y="13952538"/>
            <a:ext cx="37307838" cy="72009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193925" y="1311275"/>
            <a:ext cx="14439900" cy="557688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7160875" y="1311275"/>
            <a:ext cx="24536400" cy="280939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193925" y="6888163"/>
            <a:ext cx="14439900" cy="225171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602663" y="23042563"/>
            <a:ext cx="26335037" cy="27209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8602663" y="2941638"/>
            <a:ext cx="26335037" cy="1975008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altLang="zh-CN" noProof="0" smtClean="0"/>
              <a:t>Click icon to add picture</a:t>
            </a:r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602663" y="25763538"/>
            <a:ext cx="26335037" cy="3862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32337375" y="1273175"/>
            <a:ext cx="10547350" cy="30929263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93738" y="1273175"/>
            <a:ext cx="31491237" cy="30929263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93738" y="5638800"/>
            <a:ext cx="21018500" cy="265636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21864638" y="5638800"/>
            <a:ext cx="21020087" cy="265636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193925" y="1317625"/>
            <a:ext cx="39503350" cy="54864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2193925" y="7369175"/>
            <a:ext cx="19392900" cy="30702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2193925" y="10439400"/>
            <a:ext cx="19392900" cy="18965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22296438" y="7369175"/>
            <a:ext cx="19400837" cy="30702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22296438" y="10439400"/>
            <a:ext cx="19400837" cy="18965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193925" y="1311275"/>
            <a:ext cx="14439900" cy="557688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7160875" y="1311275"/>
            <a:ext cx="24536400" cy="280939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193925" y="6888163"/>
            <a:ext cx="14439900" cy="225171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602663" y="23042563"/>
            <a:ext cx="26335037" cy="27209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8602663" y="2941638"/>
            <a:ext cx="26335037" cy="1975008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602663" y="25763538"/>
            <a:ext cx="26335037" cy="3862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ChangeArrowheads="1"/>
          </p:cNvSpPr>
          <p:nvPr/>
        </p:nvSpPr>
        <p:spPr bwMode="auto">
          <a:xfrm>
            <a:off x="0" y="0"/>
            <a:ext cx="43891200" cy="4800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>
              <a:ea typeface="宋体" pitchFamily="2" charset="-122"/>
            </a:endParaRPr>
          </a:p>
        </p:txBody>
      </p:sp>
      <p:sp>
        <p:nvSpPr>
          <p:cNvPr id="181251" name="Rectangle 3"/>
          <p:cNvSpPr>
            <a:spLocks noChangeArrowheads="1"/>
          </p:cNvSpPr>
          <p:nvPr/>
        </p:nvSpPr>
        <p:spPr bwMode="auto">
          <a:xfrm>
            <a:off x="693738" y="5638800"/>
            <a:ext cx="42367200" cy="265636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>
              <a:ea typeface="宋体" pitchFamily="2" charset="-122"/>
            </a:endParaRPr>
          </a:p>
        </p:txBody>
      </p:sp>
      <p:sp>
        <p:nvSpPr>
          <p:cNvPr id="181252" name="Rectangle 4"/>
          <p:cNvSpPr>
            <a:spLocks noChangeArrowheads="1"/>
          </p:cNvSpPr>
          <p:nvPr/>
        </p:nvSpPr>
        <p:spPr bwMode="auto">
          <a:xfrm>
            <a:off x="0" y="4800600"/>
            <a:ext cx="43891200" cy="130175"/>
          </a:xfrm>
          <a:prstGeom prst="rect">
            <a:avLst/>
          </a:prstGeom>
          <a:solidFill>
            <a:srgbClr val="66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>
              <a:ea typeface="宋体" pitchFamily="2" charset="-122"/>
            </a:endParaRPr>
          </a:p>
        </p:txBody>
      </p:sp>
      <p:sp>
        <p:nvSpPr>
          <p:cNvPr id="307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960438" y="1273175"/>
            <a:ext cx="41924287" cy="220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67" tIns="45624" rIns="91267" bIns="4562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3078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3738" y="5638800"/>
            <a:ext cx="42190987" cy="26563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6408" tIns="456408" rIns="456408" bIns="4564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</p:txBody>
      </p:sp>
      <p:sp>
        <p:nvSpPr>
          <p:cNvPr id="181256" name="Rectangle 8"/>
          <p:cNvSpPr>
            <a:spLocks noChangeArrowheads="1"/>
          </p:cNvSpPr>
          <p:nvPr/>
        </p:nvSpPr>
        <p:spPr bwMode="auto">
          <a:xfrm>
            <a:off x="0" y="0"/>
            <a:ext cx="43891200" cy="32918400"/>
          </a:xfrm>
          <a:prstGeom prst="rect">
            <a:avLst/>
          </a:prstGeom>
          <a:noFill/>
          <a:ln w="317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>
              <a:ea typeface="宋体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600">
          <a:solidFill>
            <a:schemeClr val="tx2"/>
          </a:solidFill>
          <a:latin typeface="+mj-lt"/>
          <a:ea typeface="ＭＳ Ｐゴシック" charset="-128"/>
          <a:cs typeface="ＭＳ Ｐゴシック" pitchFamily="20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600">
          <a:solidFill>
            <a:schemeClr val="tx2"/>
          </a:solidFill>
          <a:latin typeface="Arial Black" pitchFamily="34" charset="0"/>
          <a:ea typeface="ＭＳ Ｐゴシック" charset="-128"/>
          <a:cs typeface="ＭＳ Ｐゴシック" pitchFamily="2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600">
          <a:solidFill>
            <a:schemeClr val="tx2"/>
          </a:solidFill>
          <a:latin typeface="Arial Black" pitchFamily="34" charset="0"/>
          <a:ea typeface="ＭＳ Ｐゴシック" charset="-128"/>
          <a:cs typeface="ＭＳ Ｐゴシック" pitchFamily="2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600">
          <a:solidFill>
            <a:schemeClr val="tx2"/>
          </a:solidFill>
          <a:latin typeface="Arial Black" pitchFamily="34" charset="0"/>
          <a:ea typeface="ＭＳ Ｐゴシック" charset="-128"/>
          <a:cs typeface="ＭＳ Ｐゴシック" pitchFamily="2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600">
          <a:solidFill>
            <a:schemeClr val="tx2"/>
          </a:solidFill>
          <a:latin typeface="Arial Black" pitchFamily="34" charset="0"/>
          <a:ea typeface="ＭＳ Ｐゴシック" charset="-128"/>
          <a:cs typeface="ＭＳ Ｐゴシック" pitchFamily="2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8600">
          <a:solidFill>
            <a:schemeClr val="tx2"/>
          </a:solidFill>
          <a:latin typeface="Arial Black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600">
          <a:solidFill>
            <a:schemeClr val="tx2"/>
          </a:solidFill>
          <a:latin typeface="Arial Black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600">
          <a:solidFill>
            <a:schemeClr val="tx2"/>
          </a:solidFill>
          <a:latin typeface="Arial Black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6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900">
          <a:solidFill>
            <a:schemeClr val="tx1"/>
          </a:solidFill>
          <a:latin typeface="+mn-lt"/>
          <a:ea typeface="ＭＳ Ｐゴシック" charset="-128"/>
          <a:cs typeface="ＭＳ Ｐゴシック" pitchFamily="20" charset="-128"/>
        </a:defRPr>
      </a:lvl1pPr>
      <a:lvl2pPr marL="739775" indent="-282575" algn="l" rtl="0" eaLnBrk="0" fontAlgn="base" hangingPunct="0">
        <a:spcBef>
          <a:spcPct val="20000"/>
        </a:spcBef>
        <a:spcAft>
          <a:spcPct val="0"/>
        </a:spcAft>
        <a:buChar char="–"/>
        <a:defRPr sz="29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9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ChangeArrowheads="1"/>
          </p:cNvSpPr>
          <p:nvPr/>
        </p:nvSpPr>
        <p:spPr bwMode="auto">
          <a:xfrm>
            <a:off x="0" y="0"/>
            <a:ext cx="43891200" cy="4800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>
              <a:ea typeface="宋体" pitchFamily="2" charset="-122"/>
            </a:endParaRPr>
          </a:p>
        </p:txBody>
      </p:sp>
      <p:sp>
        <p:nvSpPr>
          <p:cNvPr id="180227" name="Rectangle 3"/>
          <p:cNvSpPr>
            <a:spLocks noChangeArrowheads="1"/>
          </p:cNvSpPr>
          <p:nvPr/>
        </p:nvSpPr>
        <p:spPr bwMode="auto">
          <a:xfrm>
            <a:off x="693738" y="5638800"/>
            <a:ext cx="9974262" cy="265636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>
              <a:ea typeface="宋体" pitchFamily="2" charset="-122"/>
            </a:endParaRPr>
          </a:p>
        </p:txBody>
      </p:sp>
      <p:sp>
        <p:nvSpPr>
          <p:cNvPr id="180228" name="Rectangle 4"/>
          <p:cNvSpPr>
            <a:spLocks noChangeArrowheads="1"/>
          </p:cNvSpPr>
          <p:nvPr/>
        </p:nvSpPr>
        <p:spPr bwMode="auto">
          <a:xfrm>
            <a:off x="0" y="4800600"/>
            <a:ext cx="43891200" cy="130175"/>
          </a:xfrm>
          <a:prstGeom prst="rect">
            <a:avLst/>
          </a:prstGeom>
          <a:solidFill>
            <a:srgbClr val="66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>
              <a:ea typeface="宋体" pitchFamily="2" charset="-122"/>
            </a:endParaRPr>
          </a:p>
        </p:txBody>
      </p:sp>
      <p:sp>
        <p:nvSpPr>
          <p:cNvPr id="180229" name="Text Box 5"/>
          <p:cNvSpPr txBox="1">
            <a:spLocks noChangeArrowheads="1"/>
          </p:cNvSpPr>
          <p:nvPr/>
        </p:nvSpPr>
        <p:spPr bwMode="auto">
          <a:xfrm>
            <a:off x="609600" y="32445325"/>
            <a:ext cx="2514600" cy="31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267" tIns="45624" rIns="91267" bIns="45624">
            <a:spAutoFit/>
          </a:bodyPr>
          <a:lstStyle/>
          <a:p>
            <a:pPr eaLnBrk="0" hangingPunct="0">
              <a:lnSpc>
                <a:spcPct val="65000"/>
              </a:lnSpc>
              <a:spcBef>
                <a:spcPct val="50000"/>
              </a:spcBef>
            </a:pPr>
            <a:r>
              <a:rPr lang="en-US" altLang="zh-CN" sz="500" b="1" dirty="0">
                <a:solidFill>
                  <a:schemeClr val="bg2"/>
                </a:solidFill>
                <a:latin typeface="Arial" pitchFamily="34" charset="0"/>
                <a:ea typeface="宋体" pitchFamily="2" charset="-122"/>
              </a:rPr>
              <a:t>POSTER TEMPLATE BY:</a:t>
            </a:r>
          </a:p>
          <a:p>
            <a:pPr eaLnBrk="0" hangingPunct="0">
              <a:lnSpc>
                <a:spcPct val="65000"/>
              </a:lnSpc>
              <a:spcBef>
                <a:spcPct val="50000"/>
              </a:spcBef>
            </a:pPr>
            <a:r>
              <a:rPr lang="en-US" altLang="zh-CN" sz="1000" b="1" dirty="0">
                <a:solidFill>
                  <a:schemeClr val="bg2"/>
                </a:solidFill>
                <a:latin typeface="Arial" pitchFamily="34" charset="0"/>
                <a:ea typeface="宋体" pitchFamily="2" charset="-122"/>
              </a:rPr>
              <a:t>www.Poster Presentations.com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960438" y="1273175"/>
            <a:ext cx="41924287" cy="220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67" tIns="45624" rIns="91267" bIns="4562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3738" y="5638800"/>
            <a:ext cx="9974262" cy="26563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6408" tIns="456408" rIns="456408" bIns="4564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80232" name="Rectangle 8"/>
          <p:cNvSpPr>
            <a:spLocks noChangeArrowheads="1"/>
          </p:cNvSpPr>
          <p:nvPr/>
        </p:nvSpPr>
        <p:spPr bwMode="auto">
          <a:xfrm>
            <a:off x="0" y="0"/>
            <a:ext cx="43891200" cy="32918400"/>
          </a:xfrm>
          <a:prstGeom prst="rect">
            <a:avLst/>
          </a:prstGeom>
          <a:noFill/>
          <a:ln w="317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>
              <a:ea typeface="宋体" pitchFamily="2" charset="-122"/>
            </a:endParaRPr>
          </a:p>
        </p:txBody>
      </p:sp>
      <p:sp>
        <p:nvSpPr>
          <p:cNvPr id="180233" name="Rectangle 9"/>
          <p:cNvSpPr>
            <a:spLocks noChangeArrowheads="1"/>
          </p:cNvSpPr>
          <p:nvPr/>
        </p:nvSpPr>
        <p:spPr bwMode="auto">
          <a:xfrm>
            <a:off x="11490325" y="5638800"/>
            <a:ext cx="20764500" cy="265636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>
              <a:ea typeface="宋体" pitchFamily="2" charset="-122"/>
            </a:endParaRPr>
          </a:p>
        </p:txBody>
      </p:sp>
      <p:sp>
        <p:nvSpPr>
          <p:cNvPr id="180235" name="Rectangle 11"/>
          <p:cNvSpPr>
            <a:spLocks noChangeArrowheads="1"/>
          </p:cNvSpPr>
          <p:nvPr/>
        </p:nvSpPr>
        <p:spPr bwMode="auto">
          <a:xfrm>
            <a:off x="33078738" y="5638800"/>
            <a:ext cx="9982200" cy="265636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>
              <a:ea typeface="宋体" pitchFamily="2" charset="-122"/>
            </a:endParaRP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0" y="0"/>
            <a:ext cx="43891200" cy="4800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>
              <a:ea typeface="宋体" pitchFamily="2" charset="-122"/>
            </a:endParaRP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693738" y="5638800"/>
            <a:ext cx="9974262" cy="265636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>
              <a:ea typeface="宋体" pitchFamily="2" charset="-122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0" y="4800600"/>
            <a:ext cx="43891200" cy="130175"/>
          </a:xfrm>
          <a:prstGeom prst="rect">
            <a:avLst/>
          </a:prstGeom>
          <a:solidFill>
            <a:srgbClr val="66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>
              <a:ea typeface="宋体" pitchFamily="2" charset="-122"/>
            </a:endParaRP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609600" y="32445325"/>
            <a:ext cx="2514600" cy="31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267" tIns="45624" rIns="91267" bIns="45624">
            <a:spAutoFit/>
          </a:bodyPr>
          <a:lstStyle/>
          <a:p>
            <a:pPr eaLnBrk="0" hangingPunct="0">
              <a:lnSpc>
                <a:spcPct val="65000"/>
              </a:lnSpc>
              <a:spcBef>
                <a:spcPct val="50000"/>
              </a:spcBef>
              <a:defRPr/>
            </a:pPr>
            <a:r>
              <a:rPr lang="en-US" altLang="zh-CN" sz="500" b="1">
                <a:solidFill>
                  <a:schemeClr val="bg2"/>
                </a:solidFill>
                <a:latin typeface="Arial" pitchFamily="34" charset="0"/>
                <a:ea typeface="宋体" pitchFamily="2" charset="-122"/>
              </a:rPr>
              <a:t>POSTER TEMPLATE BY:</a:t>
            </a:r>
          </a:p>
          <a:p>
            <a:pPr eaLnBrk="0" hangingPunct="0">
              <a:lnSpc>
                <a:spcPct val="65000"/>
              </a:lnSpc>
              <a:spcBef>
                <a:spcPct val="50000"/>
              </a:spcBef>
              <a:defRPr/>
            </a:pPr>
            <a:r>
              <a:rPr lang="en-US" altLang="zh-CN" sz="1000" b="1">
                <a:solidFill>
                  <a:schemeClr val="bg2"/>
                </a:solidFill>
                <a:latin typeface="Arial" pitchFamily="34" charset="0"/>
                <a:ea typeface="宋体" pitchFamily="2" charset="-122"/>
              </a:rPr>
              <a:t>www.Poster Presentations.com</a:t>
            </a:r>
          </a:p>
        </p:txBody>
      </p:sp>
      <p:sp>
        <p:nvSpPr>
          <p:cNvPr id="15" name="Rectangle 8"/>
          <p:cNvSpPr>
            <a:spLocks noChangeArrowheads="1"/>
          </p:cNvSpPr>
          <p:nvPr/>
        </p:nvSpPr>
        <p:spPr bwMode="auto">
          <a:xfrm>
            <a:off x="0" y="0"/>
            <a:ext cx="43891200" cy="32918400"/>
          </a:xfrm>
          <a:prstGeom prst="rect">
            <a:avLst/>
          </a:prstGeom>
          <a:noFill/>
          <a:ln w="317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>
              <a:ea typeface="宋体" pitchFamily="2" charset="-122"/>
            </a:endParaRPr>
          </a:p>
        </p:txBody>
      </p:sp>
      <p:sp>
        <p:nvSpPr>
          <p:cNvPr id="16" name="Rectangle 9"/>
          <p:cNvSpPr>
            <a:spLocks noChangeArrowheads="1"/>
          </p:cNvSpPr>
          <p:nvPr/>
        </p:nvSpPr>
        <p:spPr bwMode="auto">
          <a:xfrm>
            <a:off x="11490325" y="5638800"/>
            <a:ext cx="20764500" cy="265636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>
              <a:ea typeface="宋体" pitchFamily="2" charset="-122"/>
            </a:endParaRPr>
          </a:p>
        </p:txBody>
      </p:sp>
      <p:sp>
        <p:nvSpPr>
          <p:cNvPr id="17" name="Rectangle 11"/>
          <p:cNvSpPr>
            <a:spLocks noChangeArrowheads="1"/>
          </p:cNvSpPr>
          <p:nvPr/>
        </p:nvSpPr>
        <p:spPr bwMode="auto">
          <a:xfrm>
            <a:off x="33078738" y="5638800"/>
            <a:ext cx="9982200" cy="265636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>
              <a:ea typeface="宋体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8600">
          <a:solidFill>
            <a:schemeClr val="tx2"/>
          </a:solidFill>
          <a:latin typeface="+mj-lt"/>
          <a:ea typeface="ＭＳ Ｐゴシック" charset="-128"/>
          <a:cs typeface="ＭＳ Ｐゴシック" pitchFamily="20" charset="-128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8600">
          <a:solidFill>
            <a:schemeClr val="tx2"/>
          </a:solidFill>
          <a:latin typeface="Arial Black" pitchFamily="34" charset="0"/>
          <a:ea typeface="ＭＳ Ｐゴシック" charset="-128"/>
          <a:cs typeface="ＭＳ Ｐゴシック" pitchFamily="20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8600">
          <a:solidFill>
            <a:schemeClr val="tx2"/>
          </a:solidFill>
          <a:latin typeface="Arial Black" pitchFamily="34" charset="0"/>
          <a:ea typeface="ＭＳ Ｐゴシック" charset="-128"/>
          <a:cs typeface="ＭＳ Ｐゴシック" pitchFamily="20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8600">
          <a:solidFill>
            <a:schemeClr val="tx2"/>
          </a:solidFill>
          <a:latin typeface="Arial Black" pitchFamily="34" charset="0"/>
          <a:ea typeface="ＭＳ Ｐゴシック" charset="-128"/>
          <a:cs typeface="ＭＳ Ｐゴシック" pitchFamily="20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8600">
          <a:solidFill>
            <a:schemeClr val="tx2"/>
          </a:solidFill>
          <a:latin typeface="Arial Black" pitchFamily="34" charset="0"/>
          <a:ea typeface="ＭＳ Ｐゴシック" charset="-128"/>
          <a:cs typeface="ＭＳ Ｐゴシック" pitchFamily="20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8600">
          <a:solidFill>
            <a:schemeClr val="tx2"/>
          </a:solidFill>
          <a:latin typeface="Arial Black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8600">
          <a:solidFill>
            <a:schemeClr val="tx2"/>
          </a:solidFill>
          <a:latin typeface="Arial Black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8600">
          <a:solidFill>
            <a:schemeClr val="tx2"/>
          </a:solidFill>
          <a:latin typeface="Arial Black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86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900">
          <a:solidFill>
            <a:schemeClr val="tx1"/>
          </a:solidFill>
          <a:latin typeface="+mn-lt"/>
          <a:ea typeface="ＭＳ Ｐゴシック" charset="-128"/>
          <a:cs typeface="ＭＳ Ｐゴシック" pitchFamily="20" charset="-128"/>
        </a:defRPr>
      </a:lvl1pPr>
      <a:lvl2pPr marL="739775" indent="-282575" algn="l" rtl="0" eaLnBrk="1" fontAlgn="base" hangingPunct="1">
        <a:spcBef>
          <a:spcPct val="20000"/>
        </a:spcBef>
        <a:spcAft>
          <a:spcPct val="0"/>
        </a:spcAft>
        <a:buChar char="–"/>
        <a:defRPr sz="29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9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ChangeArrowheads="1"/>
          </p:cNvSpPr>
          <p:nvPr/>
        </p:nvSpPr>
        <p:spPr bwMode="auto">
          <a:xfrm>
            <a:off x="0" y="0"/>
            <a:ext cx="43891200" cy="4800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>
              <a:ea typeface="宋体" pitchFamily="2" charset="-122"/>
            </a:endParaRPr>
          </a:p>
        </p:txBody>
      </p:sp>
      <p:sp>
        <p:nvSpPr>
          <p:cNvPr id="181251" name="Rectangle 3"/>
          <p:cNvSpPr>
            <a:spLocks noChangeArrowheads="1"/>
          </p:cNvSpPr>
          <p:nvPr/>
        </p:nvSpPr>
        <p:spPr bwMode="auto">
          <a:xfrm>
            <a:off x="693738" y="5638800"/>
            <a:ext cx="42367200" cy="265636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>
              <a:ea typeface="宋体" pitchFamily="2" charset="-122"/>
            </a:endParaRPr>
          </a:p>
        </p:txBody>
      </p:sp>
      <p:sp>
        <p:nvSpPr>
          <p:cNvPr id="181252" name="Rectangle 4"/>
          <p:cNvSpPr>
            <a:spLocks noChangeArrowheads="1"/>
          </p:cNvSpPr>
          <p:nvPr/>
        </p:nvSpPr>
        <p:spPr bwMode="auto">
          <a:xfrm>
            <a:off x="0" y="4800600"/>
            <a:ext cx="43891200" cy="130175"/>
          </a:xfrm>
          <a:prstGeom prst="rect">
            <a:avLst/>
          </a:prstGeom>
          <a:solidFill>
            <a:srgbClr val="66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>
              <a:ea typeface="宋体" pitchFamily="2" charset="-122"/>
            </a:endParaRPr>
          </a:p>
        </p:txBody>
      </p:sp>
      <p:sp>
        <p:nvSpPr>
          <p:cNvPr id="1331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960438" y="1273175"/>
            <a:ext cx="41924287" cy="220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67" tIns="45624" rIns="91267" bIns="4562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13318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3738" y="5638800"/>
            <a:ext cx="42190987" cy="26563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6408" tIns="456408" rIns="456408" bIns="4564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</p:txBody>
      </p:sp>
      <p:sp>
        <p:nvSpPr>
          <p:cNvPr id="181256" name="Rectangle 8"/>
          <p:cNvSpPr>
            <a:spLocks noChangeArrowheads="1"/>
          </p:cNvSpPr>
          <p:nvPr/>
        </p:nvSpPr>
        <p:spPr bwMode="auto">
          <a:xfrm>
            <a:off x="0" y="0"/>
            <a:ext cx="43891200" cy="32918400"/>
          </a:xfrm>
          <a:prstGeom prst="rect">
            <a:avLst/>
          </a:prstGeom>
          <a:noFill/>
          <a:ln w="317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>
              <a:ea typeface="宋体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8600">
          <a:solidFill>
            <a:schemeClr val="tx2"/>
          </a:solidFill>
          <a:latin typeface="+mj-lt"/>
          <a:ea typeface="ＭＳ Ｐゴシック" charset="-128"/>
          <a:cs typeface="ＭＳ Ｐゴシック" pitchFamily="20" charset="-128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8600">
          <a:solidFill>
            <a:schemeClr val="tx2"/>
          </a:solidFill>
          <a:latin typeface="Arial Black" pitchFamily="34" charset="0"/>
          <a:ea typeface="ＭＳ Ｐゴシック" charset="-128"/>
          <a:cs typeface="ＭＳ Ｐゴシック" pitchFamily="20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8600">
          <a:solidFill>
            <a:schemeClr val="tx2"/>
          </a:solidFill>
          <a:latin typeface="Arial Black" pitchFamily="34" charset="0"/>
          <a:ea typeface="ＭＳ Ｐゴシック" charset="-128"/>
          <a:cs typeface="ＭＳ Ｐゴシック" pitchFamily="20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8600">
          <a:solidFill>
            <a:schemeClr val="tx2"/>
          </a:solidFill>
          <a:latin typeface="Arial Black" pitchFamily="34" charset="0"/>
          <a:ea typeface="ＭＳ Ｐゴシック" charset="-128"/>
          <a:cs typeface="ＭＳ Ｐゴシック" pitchFamily="20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8600">
          <a:solidFill>
            <a:schemeClr val="tx2"/>
          </a:solidFill>
          <a:latin typeface="Arial Black" pitchFamily="34" charset="0"/>
          <a:ea typeface="ＭＳ Ｐゴシック" charset="-128"/>
          <a:cs typeface="ＭＳ Ｐゴシック" pitchFamily="20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8600">
          <a:solidFill>
            <a:schemeClr val="tx2"/>
          </a:solidFill>
          <a:latin typeface="Arial Black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8600">
          <a:solidFill>
            <a:schemeClr val="tx2"/>
          </a:solidFill>
          <a:latin typeface="Arial Black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8600">
          <a:solidFill>
            <a:schemeClr val="tx2"/>
          </a:solidFill>
          <a:latin typeface="Arial Black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86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900">
          <a:solidFill>
            <a:schemeClr val="tx1"/>
          </a:solidFill>
          <a:latin typeface="+mn-lt"/>
          <a:ea typeface="ＭＳ Ｐゴシック" charset="-128"/>
          <a:cs typeface="ＭＳ Ｐゴシック" pitchFamily="20" charset="-128"/>
        </a:defRPr>
      </a:lvl1pPr>
      <a:lvl2pPr marL="739775" indent="-282575" algn="l" rtl="0" eaLnBrk="1" fontAlgn="base" hangingPunct="1">
        <a:spcBef>
          <a:spcPct val="20000"/>
        </a:spcBef>
        <a:spcAft>
          <a:spcPct val="0"/>
        </a:spcAft>
        <a:buChar char="–"/>
        <a:defRPr sz="29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9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tiff"/><Relationship Id="rId18" Type="http://schemas.openxmlformats.org/officeDocument/2006/relationships/oleObject" Target="../embeddings/oleObject1.bin"/><Relationship Id="rId26" Type="http://schemas.openxmlformats.org/officeDocument/2006/relationships/image" Target="../media/image25.tiff"/><Relationship Id="rId3" Type="http://schemas.openxmlformats.org/officeDocument/2006/relationships/notesSlide" Target="../notesSlides/notesSlide1.xml"/><Relationship Id="rId21" Type="http://schemas.openxmlformats.org/officeDocument/2006/relationships/oleObject" Target="../embeddings/oleObject4.bin"/><Relationship Id="rId7" Type="http://schemas.openxmlformats.org/officeDocument/2006/relationships/image" Target="../media/image13.tiff"/><Relationship Id="rId12" Type="http://schemas.openxmlformats.org/officeDocument/2006/relationships/image" Target="../media/image18.tiff"/><Relationship Id="rId17" Type="http://schemas.openxmlformats.org/officeDocument/2006/relationships/image" Target="../media/image23.png"/><Relationship Id="rId25" Type="http://schemas.openxmlformats.org/officeDocument/2006/relationships/image" Target="../media/image24.tiff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22.jpeg"/><Relationship Id="rId20" Type="http://schemas.openxmlformats.org/officeDocument/2006/relationships/oleObject" Target="../embeddings/oleObject3.bin"/><Relationship Id="rId29" Type="http://schemas.openxmlformats.org/officeDocument/2006/relationships/oleObject" Target="../embeddings/oleObject8.bin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tiff"/><Relationship Id="rId11" Type="http://schemas.openxmlformats.org/officeDocument/2006/relationships/image" Target="../media/image17.tiff"/><Relationship Id="rId24" Type="http://schemas.openxmlformats.org/officeDocument/2006/relationships/oleObject" Target="../embeddings/oleObject7.bin"/><Relationship Id="rId32" Type="http://schemas.openxmlformats.org/officeDocument/2006/relationships/image" Target="../media/image29.png"/><Relationship Id="rId5" Type="http://schemas.openxmlformats.org/officeDocument/2006/relationships/image" Target="../media/image11.tiff"/><Relationship Id="rId15" Type="http://schemas.openxmlformats.org/officeDocument/2006/relationships/image" Target="../media/image21.png"/><Relationship Id="rId23" Type="http://schemas.openxmlformats.org/officeDocument/2006/relationships/oleObject" Target="../embeddings/oleObject6.bin"/><Relationship Id="rId28" Type="http://schemas.openxmlformats.org/officeDocument/2006/relationships/image" Target="../media/image27.tiff"/><Relationship Id="rId10" Type="http://schemas.openxmlformats.org/officeDocument/2006/relationships/image" Target="../media/image16.tiff"/><Relationship Id="rId19" Type="http://schemas.openxmlformats.org/officeDocument/2006/relationships/oleObject" Target="../embeddings/oleObject2.bin"/><Relationship Id="rId31" Type="http://schemas.openxmlformats.org/officeDocument/2006/relationships/image" Target="../media/image28.tiff"/><Relationship Id="rId4" Type="http://schemas.openxmlformats.org/officeDocument/2006/relationships/image" Target="../media/image10.png"/><Relationship Id="rId9" Type="http://schemas.openxmlformats.org/officeDocument/2006/relationships/image" Target="../media/image15.jpeg"/><Relationship Id="rId14" Type="http://schemas.openxmlformats.org/officeDocument/2006/relationships/image" Target="../media/image20.tiff"/><Relationship Id="rId22" Type="http://schemas.openxmlformats.org/officeDocument/2006/relationships/oleObject" Target="../embeddings/oleObject5.bin"/><Relationship Id="rId27" Type="http://schemas.openxmlformats.org/officeDocument/2006/relationships/image" Target="../media/image26.tiff"/><Relationship Id="rId30" Type="http://schemas.openxmlformats.org/officeDocument/2006/relationships/oleObject" Target="../embeddings/oleObject9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Picture 122" descr="Hg pipe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2733133">
            <a:off x="2594359" y="19842797"/>
            <a:ext cx="6655371" cy="4320000"/>
          </a:xfrm>
          <a:prstGeom prst="rect">
            <a:avLst/>
          </a:prstGeom>
        </p:spPr>
      </p:pic>
      <p:pic>
        <p:nvPicPr>
          <p:cNvPr id="139" name="Content Placeholder 5" descr="90(nozzle)P.t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22693215" y="29710605"/>
            <a:ext cx="5595431" cy="24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" name="Picture 102" descr="I comparison-h plane.t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229575" y="13582227"/>
            <a:ext cx="4697018" cy="4320000"/>
          </a:xfrm>
          <a:prstGeom prst="rect">
            <a:avLst/>
          </a:prstGeom>
        </p:spPr>
      </p:pic>
      <p:pic>
        <p:nvPicPr>
          <p:cNvPr id="93" name="Picture 92" descr="I comparison-h plane.t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3421490" y="13550064"/>
            <a:ext cx="4728128" cy="4320000"/>
          </a:xfrm>
          <a:prstGeom prst="rect">
            <a:avLst/>
          </a:prstGeom>
        </p:spPr>
      </p:pic>
      <p:pic>
        <p:nvPicPr>
          <p:cNvPr id="69" name="Picture 68" descr="extra terms.png"/>
          <p:cNvPicPr>
            <a:picLocks noChangeAspect="1"/>
          </p:cNvPicPr>
          <p:nvPr/>
        </p:nvPicPr>
        <p:blipFill>
          <a:blip r:embed="rId8" cstate="print"/>
          <a:srcRect l="12779"/>
          <a:stretch>
            <a:fillRect/>
          </a:stretch>
        </p:blipFill>
        <p:spPr>
          <a:xfrm>
            <a:off x="27441762" y="6590657"/>
            <a:ext cx="4771756" cy="3708000"/>
          </a:xfrm>
          <a:prstGeom prst="rect">
            <a:avLst/>
          </a:prstGeom>
        </p:spPr>
      </p:pic>
      <p:pic>
        <p:nvPicPr>
          <p:cNvPr id="91" name="Picture 90" descr="BNL_logo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73772" y="2605721"/>
            <a:ext cx="5407449" cy="1980000"/>
          </a:xfrm>
          <a:prstGeom prst="rect">
            <a:avLst/>
          </a:prstGeom>
        </p:spPr>
      </p:pic>
      <p:pic>
        <p:nvPicPr>
          <p:cNvPr id="143" name="Picture 142" descr="nozzle(60).t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6970451" y="24593065"/>
            <a:ext cx="14856279" cy="4680000"/>
          </a:xfrm>
          <a:prstGeom prst="rect">
            <a:avLst/>
          </a:prstGeom>
        </p:spPr>
      </p:pic>
      <p:pic>
        <p:nvPicPr>
          <p:cNvPr id="126" name="Content Placeholder 3" descr="TM comparison (Cp).tif"/>
          <p:cNvPicPr>
            <a:picLocks noChangeAspect="1"/>
          </p:cNvPicPr>
          <p:nvPr/>
        </p:nvPicPr>
        <p:blipFill>
          <a:blip r:embed="rId11" cstate="print"/>
          <a:srcRect t="1923" r="2007" b="3846"/>
          <a:stretch>
            <a:fillRect/>
          </a:stretch>
        </p:blipFill>
        <p:spPr bwMode="auto">
          <a:xfrm>
            <a:off x="21803910" y="13080250"/>
            <a:ext cx="10061278" cy="42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5" name="Group 124"/>
          <p:cNvGrpSpPr/>
          <p:nvPr/>
        </p:nvGrpSpPr>
        <p:grpSpPr>
          <a:xfrm>
            <a:off x="12105991" y="13414903"/>
            <a:ext cx="9029055" cy="3607222"/>
            <a:chOff x="20033418" y="13957157"/>
            <a:chExt cx="9029055" cy="3607222"/>
          </a:xfrm>
        </p:grpSpPr>
        <p:grpSp>
          <p:nvGrpSpPr>
            <p:cNvPr id="104" name="Group 26"/>
            <p:cNvGrpSpPr/>
            <p:nvPr/>
          </p:nvGrpSpPr>
          <p:grpSpPr>
            <a:xfrm>
              <a:off x="20033418" y="14024361"/>
              <a:ext cx="6196257" cy="3445949"/>
              <a:chOff x="167360" y="498664"/>
              <a:chExt cx="5719082" cy="2951433"/>
            </a:xfrm>
          </p:grpSpPr>
          <p:grpSp>
            <p:nvGrpSpPr>
              <p:cNvPr id="106" name="Group 21"/>
              <p:cNvGrpSpPr/>
              <p:nvPr/>
            </p:nvGrpSpPr>
            <p:grpSpPr>
              <a:xfrm>
                <a:off x="167360" y="836664"/>
                <a:ext cx="5719082" cy="2613433"/>
                <a:chOff x="167360" y="924442"/>
                <a:chExt cx="5719082" cy="2613433"/>
              </a:xfrm>
            </p:grpSpPr>
            <p:grpSp>
              <p:nvGrpSpPr>
                <p:cNvPr id="107" name="Group 13"/>
                <p:cNvGrpSpPr/>
                <p:nvPr/>
              </p:nvGrpSpPr>
              <p:grpSpPr>
                <a:xfrm>
                  <a:off x="814253" y="924442"/>
                  <a:ext cx="5072189" cy="2613433"/>
                  <a:chOff x="106005" y="924442"/>
                  <a:chExt cx="5072189" cy="2613433"/>
                </a:xfrm>
              </p:grpSpPr>
              <p:pic>
                <p:nvPicPr>
                  <p:cNvPr id="111" name="Picture 110" descr="simulation model.tif"/>
                  <p:cNvPicPr>
                    <a:picLocks noChangeAspect="1"/>
                  </p:cNvPicPr>
                  <p:nvPr/>
                </p:nvPicPr>
                <p:blipFill>
                  <a:blip r:embed="rId12" cstate="print"/>
                  <a:stretch>
                    <a:fillRect/>
                  </a:stretch>
                </p:blipFill>
                <p:spPr>
                  <a:xfrm>
                    <a:off x="106005" y="1132841"/>
                    <a:ext cx="4645150" cy="2405034"/>
                  </a:xfrm>
                  <a:prstGeom prst="rect">
                    <a:avLst/>
                  </a:prstGeom>
                </p:spPr>
              </p:pic>
              <p:sp>
                <p:nvSpPr>
                  <p:cNvPr id="112" name="Left Arrow 111"/>
                  <p:cNvSpPr/>
                  <p:nvPr/>
                </p:nvSpPr>
                <p:spPr>
                  <a:xfrm rot="18906427">
                    <a:off x="4716554" y="924442"/>
                    <a:ext cx="461640" cy="137104"/>
                  </a:xfrm>
                  <a:prstGeom prst="leftArrow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400">
                      <a:solidFill>
                        <a:srgbClr val="009900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sp>
              <p:nvSpPr>
                <p:cNvPr id="108" name="TextBox 107"/>
                <p:cNvSpPr txBox="1"/>
                <p:nvPr/>
              </p:nvSpPr>
              <p:spPr>
                <a:xfrm rot="1481729">
                  <a:off x="167360" y="2909108"/>
                  <a:ext cx="942772" cy="39541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 dirty="0" smtClean="0">
                      <a:solidFill>
                        <a:srgbClr val="FF9900"/>
                      </a:solidFill>
                      <a:latin typeface="Times New Roman" pitchFamily="18" charset="0"/>
                      <a:cs typeface="Times New Roman" pitchFamily="18" charset="0"/>
                    </a:rPr>
                    <a:t>Outlet</a:t>
                  </a:r>
                  <a:endParaRPr lang="en-US" sz="2400" b="1" dirty="0">
                    <a:solidFill>
                      <a:srgbClr val="FF99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09" name="Left Arrow 108"/>
                <p:cNvSpPr/>
                <p:nvPr/>
              </p:nvSpPr>
              <p:spPr>
                <a:xfrm rot="1212109">
                  <a:off x="296840" y="2729421"/>
                  <a:ext cx="461640" cy="137104"/>
                </a:xfrm>
                <a:prstGeom prst="leftArrow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rgbClr val="0099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105" name="TextBox 104"/>
              <p:cNvSpPr txBox="1"/>
              <p:nvPr/>
            </p:nvSpPr>
            <p:spPr>
              <a:xfrm rot="18890411">
                <a:off x="4920648" y="628299"/>
                <a:ext cx="685382" cy="4261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 smtClean="0">
                    <a:solidFill>
                      <a:srgbClr val="FF9900"/>
                    </a:solidFill>
                    <a:latin typeface="Times New Roman" pitchFamily="18" charset="0"/>
                    <a:cs typeface="Times New Roman" pitchFamily="18" charset="0"/>
                  </a:rPr>
                  <a:t>Inlet</a:t>
                </a:r>
                <a:endParaRPr lang="en-US" sz="2400" b="1" dirty="0">
                  <a:solidFill>
                    <a:srgbClr val="FF99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114" name="Group 113"/>
            <p:cNvGrpSpPr/>
            <p:nvPr/>
          </p:nvGrpSpPr>
          <p:grpSpPr>
            <a:xfrm>
              <a:off x="20767592" y="13957157"/>
              <a:ext cx="3246584" cy="2513113"/>
              <a:chOff x="3885248" y="1076582"/>
              <a:chExt cx="4713661" cy="3246936"/>
            </a:xfrm>
          </p:grpSpPr>
          <p:grpSp>
            <p:nvGrpSpPr>
              <p:cNvPr id="115" name="Group 25"/>
              <p:cNvGrpSpPr/>
              <p:nvPr/>
            </p:nvGrpSpPr>
            <p:grpSpPr>
              <a:xfrm>
                <a:off x="3885248" y="1076582"/>
                <a:ext cx="4713661" cy="3246936"/>
                <a:chOff x="3886457" y="1076582"/>
                <a:chExt cx="4713661" cy="3246936"/>
              </a:xfrm>
            </p:grpSpPr>
            <p:pic>
              <p:nvPicPr>
                <p:cNvPr id="117" name="Picture 116" descr="Mesh(bend).tif"/>
                <p:cNvPicPr>
                  <a:picLocks noChangeAspect="1"/>
                </p:cNvPicPr>
                <p:nvPr/>
              </p:nvPicPr>
              <p:blipFill>
                <a:blip r:embed="rId13" cstate="print"/>
                <a:srcRect l="1701" t="14563" r="12201" b="7476"/>
                <a:stretch>
                  <a:fillRect/>
                </a:stretch>
              </p:blipFill>
              <p:spPr>
                <a:xfrm rot="7787906">
                  <a:off x="4912927" y="1393356"/>
                  <a:ext cx="3246936" cy="2613388"/>
                </a:xfrm>
                <a:prstGeom prst="rect">
                  <a:avLst/>
                </a:prstGeom>
              </p:spPr>
            </p:pic>
            <p:sp>
              <p:nvSpPr>
                <p:cNvPr id="119" name="TextBox 118"/>
                <p:cNvSpPr txBox="1"/>
                <p:nvPr/>
              </p:nvSpPr>
              <p:spPr>
                <a:xfrm rot="18577227">
                  <a:off x="7557497" y="2865311"/>
                  <a:ext cx="1414960" cy="67028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 smtClean="0">
                      <a:solidFill>
                        <a:srgbClr val="009900"/>
                      </a:solidFill>
                      <a:latin typeface="Times New Roman" pitchFamily="18" charset="0"/>
                      <a:cs typeface="Times New Roman" pitchFamily="18" charset="0"/>
                    </a:rPr>
                    <a:t>n’=375</a:t>
                  </a:r>
                  <a:endParaRPr lang="en-US" sz="2400" dirty="0">
                    <a:solidFill>
                      <a:srgbClr val="0099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20" name="TextBox 119"/>
                <p:cNvSpPr txBox="1"/>
                <p:nvPr/>
              </p:nvSpPr>
              <p:spPr>
                <a:xfrm rot="2367948">
                  <a:off x="3886457" y="3487305"/>
                  <a:ext cx="1441109" cy="59647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 smtClean="0">
                      <a:solidFill>
                        <a:srgbClr val="009900"/>
                      </a:solidFill>
                      <a:latin typeface="Times New Roman" pitchFamily="18" charset="0"/>
                      <a:cs typeface="Times New Roman" pitchFamily="18" charset="0"/>
                    </a:rPr>
                    <a:t>n=150</a:t>
                  </a:r>
                  <a:endParaRPr lang="en-US" sz="2400" dirty="0">
                    <a:solidFill>
                      <a:srgbClr val="0099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116" name="TextBox 115"/>
              <p:cNvSpPr txBox="1"/>
              <p:nvPr/>
            </p:nvSpPr>
            <p:spPr>
              <a:xfrm>
                <a:off x="4085293" y="2190585"/>
                <a:ext cx="3431554" cy="5964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rgbClr val="009900"/>
                    </a:solidFill>
                    <a:latin typeface="Times New Roman" pitchFamily="18" charset="0"/>
                    <a:cs typeface="Times New Roman" pitchFamily="18" charset="0"/>
                  </a:rPr>
                  <a:t>n</a:t>
                </a:r>
                <a:r>
                  <a:rPr lang="el-GR" sz="2400" baseline="-25000" dirty="0" smtClean="0">
                    <a:solidFill>
                      <a:srgbClr val="009900"/>
                    </a:solidFill>
                    <a:latin typeface="Times New Roman" pitchFamily="18" charset="0"/>
                    <a:cs typeface="Times New Roman" pitchFamily="18" charset="0"/>
                  </a:rPr>
                  <a:t>φ</a:t>
                </a:r>
                <a:r>
                  <a:rPr lang="en-US" sz="2400" dirty="0" smtClean="0">
                    <a:solidFill>
                      <a:srgbClr val="009900"/>
                    </a:solidFill>
                    <a:latin typeface="Times New Roman" pitchFamily="18" charset="0"/>
                    <a:cs typeface="Times New Roman" pitchFamily="18" charset="0"/>
                  </a:rPr>
                  <a:t> =75 (d</a:t>
                </a:r>
                <a:r>
                  <a:rPr lang="el-GR" sz="2400" dirty="0" smtClean="0">
                    <a:solidFill>
                      <a:srgbClr val="009900"/>
                    </a:solidFill>
                    <a:latin typeface="Times New Roman" pitchFamily="18" charset="0"/>
                    <a:cs typeface="Times New Roman" pitchFamily="18" charset="0"/>
                  </a:rPr>
                  <a:t>φ</a:t>
                </a:r>
                <a:r>
                  <a:rPr lang="en-US" sz="2400" dirty="0" smtClean="0">
                    <a:solidFill>
                      <a:srgbClr val="009900"/>
                    </a:solidFill>
                    <a:latin typeface="Times New Roman" pitchFamily="18" charset="0"/>
                    <a:cs typeface="Times New Roman" pitchFamily="18" charset="0"/>
                  </a:rPr>
                  <a:t>=1.2⁰)</a:t>
                </a:r>
                <a:endParaRPr lang="en-US" sz="2400" dirty="0">
                  <a:solidFill>
                    <a:srgbClr val="0099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pic>
          <p:nvPicPr>
            <p:cNvPr id="113" name="Picture 112" descr="Sudo'experiment V&amp;V (cross-section mesh).tif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5847124" y="14670565"/>
              <a:ext cx="3215349" cy="2893814"/>
            </a:xfrm>
            <a:prstGeom prst="rect">
              <a:avLst/>
            </a:prstGeom>
          </p:spPr>
        </p:pic>
      </p:grpSp>
      <p:sp>
        <p:nvSpPr>
          <p:cNvPr id="97" name="Rectangle 9"/>
          <p:cNvSpPr>
            <a:spLocks noChangeArrowheads="1"/>
          </p:cNvSpPr>
          <p:nvPr/>
        </p:nvSpPr>
        <p:spPr bwMode="auto">
          <a:xfrm>
            <a:off x="11824584" y="6512688"/>
            <a:ext cx="20195951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altLang="zh-CN" sz="3600" b="1" kern="0" dirty="0" smtClean="0">
                <a:solidFill>
                  <a:srgbClr val="0000FF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Extra Terms for Laminar Curved Pipe Flow</a:t>
            </a:r>
          </a:p>
          <a:p>
            <a:pPr marL="342900" indent="-342900">
              <a:buClr>
                <a:schemeClr val="accent2"/>
              </a:buClr>
              <a:buFont typeface="Wingdings" pitchFamily="2" charset="2"/>
              <a:buChar char="v"/>
            </a:pP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Extra terms in the </a:t>
            </a:r>
            <a:r>
              <a:rPr lang="el-GR" sz="3400" dirty="0" smtClean="0">
                <a:latin typeface="Times New Roman" pitchFamily="18" charset="0"/>
                <a:cs typeface="Times New Roman" pitchFamily="18" charset="0"/>
              </a:rPr>
              <a:t>θ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momentum</a:t>
            </a:r>
          </a:p>
          <a:p>
            <a:pPr marL="342900" indent="-342900">
              <a:buClr>
                <a:schemeClr val="accent2"/>
              </a:buClr>
            </a:pP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Clr>
                <a:schemeClr val="accent2"/>
              </a:buClr>
            </a:pP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Clr>
                <a:schemeClr val="accent2"/>
              </a:buClr>
              <a:buFont typeface="Wingdings" pitchFamily="2" charset="2"/>
              <a:buChar char="v"/>
            </a:pPr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Clr>
                <a:schemeClr val="accent2"/>
              </a:buClr>
              <a:buFont typeface="Wingdings" pitchFamily="2" charset="2"/>
              <a:buChar char="v"/>
            </a:pPr>
            <a:endParaRPr lang="en-US" sz="9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Clr>
                <a:schemeClr val="accent2"/>
              </a:buClr>
              <a:buFont typeface="Wingdings" pitchFamily="2" charset="2"/>
              <a:buChar char="v"/>
            </a:pP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Extra terms in the z momentum</a:t>
            </a:r>
          </a:p>
          <a:p>
            <a:pPr marL="342900" indent="-342900">
              <a:buClr>
                <a:schemeClr val="accent2"/>
              </a:buClr>
              <a:buFont typeface="Wingdings" pitchFamily="2" charset="2"/>
              <a:buChar char="v"/>
            </a:pP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Clr>
                <a:schemeClr val="accent2"/>
              </a:buClr>
              <a:buFont typeface="Wingdings" pitchFamily="2" charset="2"/>
              <a:buChar char="v"/>
            </a:pPr>
            <a:endParaRPr lang="en-US" sz="11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Clr>
                <a:schemeClr val="accent2"/>
              </a:buClr>
              <a:buFont typeface="Wingdings" pitchFamily="2" charset="2"/>
              <a:buChar char="v"/>
            </a:pP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Clr>
                <a:schemeClr val="accent2"/>
              </a:buClr>
              <a:buFont typeface="Wingdings" pitchFamily="2" charset="2"/>
              <a:buChar char="v"/>
            </a:pP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Clr>
                <a:schemeClr val="accent2"/>
              </a:buClr>
              <a:buFont typeface="Wingdings" pitchFamily="2" charset="2"/>
              <a:buChar char="v"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Clr>
                <a:schemeClr val="accent2"/>
              </a:buClr>
              <a:buFont typeface="Wingdings" pitchFamily="2" charset="2"/>
              <a:buChar char="v"/>
            </a:pP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Extra terms in the r momentum</a:t>
            </a:r>
          </a:p>
        </p:txBody>
      </p:sp>
      <p:sp>
        <p:nvSpPr>
          <p:cNvPr id="1028" name="Text Box 7"/>
          <p:cNvSpPr txBox="1">
            <a:spLocks noChangeArrowheads="1"/>
          </p:cNvSpPr>
          <p:nvPr/>
        </p:nvSpPr>
        <p:spPr bwMode="auto">
          <a:xfrm>
            <a:off x="693738" y="14379616"/>
            <a:ext cx="9964800" cy="861581"/>
          </a:xfrm>
          <a:prstGeom prst="rect">
            <a:avLst/>
          </a:prstGeom>
          <a:solidFill>
            <a:schemeClr val="accent6">
              <a:lumMod val="90000"/>
              <a:lumOff val="10000"/>
            </a:schemeClr>
          </a:solidFill>
          <a:ln w="9525">
            <a:noFill/>
            <a:miter lim="800000"/>
            <a:headEnd/>
            <a:tailEnd/>
          </a:ln>
        </p:spPr>
        <p:txBody>
          <a:bodyPr lIns="91267" tIns="45624" rIns="91267" bIns="45624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4800" b="1" i="1" dirty="0" smtClean="0">
                <a:solidFill>
                  <a:srgbClr val="F8F8F8"/>
                </a:solidFill>
                <a:latin typeface="Georgia" pitchFamily="18" charset="0"/>
                <a:ea typeface="宋体" pitchFamily="2" charset="-122"/>
              </a:rPr>
              <a:t>Introduction </a:t>
            </a:r>
            <a:r>
              <a:rPr lang="en-US" altLang="zh-CN" sz="4800" b="1" i="1" dirty="0">
                <a:solidFill>
                  <a:srgbClr val="F8F8F8"/>
                </a:solidFill>
                <a:latin typeface="Georgia" pitchFamily="18" charset="0"/>
                <a:ea typeface="宋体" pitchFamily="2" charset="-122"/>
              </a:rPr>
              <a:t>and Motivation </a:t>
            </a:r>
          </a:p>
        </p:txBody>
      </p:sp>
      <p:pic>
        <p:nvPicPr>
          <p:cNvPr id="1030" name="Picture 6" descr="C:\Documents and Settings\Kunber\My Documents\My Pictures\SBLogo4pmsLG.gif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912775" y="953949"/>
            <a:ext cx="2378207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1" name="Title 22"/>
          <p:cNvSpPr>
            <a:spLocks noGrp="1"/>
          </p:cNvSpPr>
          <p:nvPr>
            <p:ph type="title"/>
          </p:nvPr>
        </p:nvSpPr>
        <p:spPr>
          <a:xfrm>
            <a:off x="257661" y="1364736"/>
            <a:ext cx="41067037" cy="1967191"/>
          </a:xfrm>
        </p:spPr>
        <p:txBody>
          <a:bodyPr/>
          <a:lstStyle/>
          <a:p>
            <a:pPr>
              <a:spcAft>
                <a:spcPts val="1800"/>
              </a:spcAft>
            </a:pPr>
            <a:r>
              <a:rPr lang="en-US" sz="8000" b="1" dirty="0" smtClean="0">
                <a:latin typeface="Georgia" pitchFamily="18" charset="0"/>
                <a:ea typeface="ＭＳ Ｐゴシック" pitchFamily="34" charset="-128"/>
                <a:cs typeface="Times New Roman" pitchFamily="18" charset="0"/>
              </a:rPr>
              <a:t>The Effects of Geometrical Configurations on </a:t>
            </a:r>
            <a:br>
              <a:rPr lang="en-US" sz="8000" b="1" dirty="0" smtClean="0">
                <a:latin typeface="Georgia" pitchFamily="18" charset="0"/>
                <a:ea typeface="ＭＳ Ｐゴシック" pitchFamily="34" charset="-128"/>
                <a:cs typeface="Times New Roman" pitchFamily="18" charset="0"/>
              </a:rPr>
            </a:br>
            <a:r>
              <a:rPr lang="en-US" sz="8000" b="1" dirty="0" smtClean="0">
                <a:latin typeface="Georgia" pitchFamily="18" charset="0"/>
                <a:ea typeface="ＭＳ Ｐゴシック" pitchFamily="34" charset="-128"/>
                <a:cs typeface="Times New Roman" pitchFamily="18" charset="0"/>
              </a:rPr>
              <a:t>Curved Pipe Flow for </a:t>
            </a:r>
            <a:r>
              <a:rPr lang="en-US" sz="8000" b="1" dirty="0" err="1" smtClean="0">
                <a:latin typeface="Georgia" pitchFamily="18" charset="0"/>
                <a:ea typeface="ＭＳ Ｐゴシック" pitchFamily="34" charset="-128"/>
                <a:cs typeface="Times New Roman" pitchFamily="18" charset="0"/>
              </a:rPr>
              <a:t>Muon</a:t>
            </a:r>
            <a:r>
              <a:rPr lang="en-US" sz="8000" b="1" dirty="0" smtClean="0">
                <a:latin typeface="Georgia" pitchFamily="18" charset="0"/>
                <a:ea typeface="ＭＳ Ｐゴシック" pitchFamily="34" charset="-128"/>
                <a:cs typeface="Times New Roman" pitchFamily="18" charset="0"/>
              </a:rPr>
              <a:t> Collider Project</a:t>
            </a:r>
            <a:r>
              <a:rPr lang="en-US" sz="4800" b="1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/>
            </a:r>
            <a:br>
              <a:rPr lang="en-US" sz="4800" b="1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</a:br>
            <a:r>
              <a:rPr lang="en-US" sz="4800" b="1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/>
            </a:r>
            <a:br>
              <a:rPr lang="en-US" sz="4800" b="1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</a:br>
            <a:r>
              <a:rPr lang="en-US" sz="4400" b="1" dirty="0" smtClean="0">
                <a:latin typeface="Georgia" pitchFamily="18" charset="0"/>
                <a:ea typeface="ＭＳ Ｐゴシック" pitchFamily="34" charset="-128"/>
                <a:cs typeface="Times New Roman" pitchFamily="18" charset="0"/>
              </a:rPr>
              <a:t>Yan Zhan (</a:t>
            </a:r>
            <a:r>
              <a:rPr lang="en-US" sz="4400" b="1" i="1" dirty="0" smtClean="0">
                <a:latin typeface="Georgia" pitchFamily="18" charset="0"/>
                <a:ea typeface="ＭＳ Ｐゴシック" pitchFamily="34" charset="-128"/>
                <a:cs typeface="Times New Roman" pitchFamily="18" charset="0"/>
              </a:rPr>
              <a:t>SBU</a:t>
            </a:r>
            <a:r>
              <a:rPr lang="en-US" sz="4400" b="1" dirty="0" smtClean="0">
                <a:latin typeface="Georgia" pitchFamily="18" charset="0"/>
                <a:ea typeface="ＭＳ Ｐゴシック" pitchFamily="34" charset="-128"/>
                <a:cs typeface="Times New Roman" pitchFamily="18" charset="0"/>
              </a:rPr>
              <a:t>), F. </a:t>
            </a:r>
            <a:r>
              <a:rPr lang="en-US" sz="4400" b="1" dirty="0" err="1" smtClean="0">
                <a:latin typeface="Georgia" pitchFamily="18" charset="0"/>
                <a:ea typeface="ＭＳ Ｐゴシック" pitchFamily="34" charset="-128"/>
                <a:cs typeface="Times New Roman" pitchFamily="18" charset="0"/>
              </a:rPr>
              <a:t>Ladeinde</a:t>
            </a:r>
            <a:r>
              <a:rPr lang="en-US" sz="4400" b="1" dirty="0" smtClean="0">
                <a:latin typeface="Georgia" pitchFamily="18" charset="0"/>
                <a:ea typeface="ＭＳ Ｐゴシック" pitchFamily="34" charset="-128"/>
                <a:cs typeface="Times New Roman" pitchFamily="18" charset="0"/>
              </a:rPr>
              <a:t> (</a:t>
            </a:r>
            <a:r>
              <a:rPr lang="en-US" sz="4400" b="1" i="1" dirty="0" smtClean="0">
                <a:latin typeface="Georgia" pitchFamily="18" charset="0"/>
                <a:ea typeface="ＭＳ Ｐゴシック" pitchFamily="34" charset="-128"/>
                <a:cs typeface="Times New Roman" pitchFamily="18" charset="0"/>
              </a:rPr>
              <a:t>SBU</a:t>
            </a:r>
            <a:r>
              <a:rPr lang="en-US" sz="4400" b="1" dirty="0" smtClean="0">
                <a:latin typeface="Georgia" pitchFamily="18" charset="0"/>
                <a:ea typeface="ＭＳ Ｐゴシック" pitchFamily="34" charset="-128"/>
                <a:cs typeface="Times New Roman" pitchFamily="18" charset="0"/>
              </a:rPr>
              <a:t>), H. Kirk (</a:t>
            </a:r>
            <a:r>
              <a:rPr lang="en-US" sz="4400" b="1" i="1" dirty="0" smtClean="0">
                <a:latin typeface="Georgia" pitchFamily="18" charset="0"/>
                <a:ea typeface="ＭＳ Ｐゴシック" pitchFamily="34" charset="-128"/>
                <a:cs typeface="Times New Roman" pitchFamily="18" charset="0"/>
              </a:rPr>
              <a:t>BNL</a:t>
            </a:r>
            <a:r>
              <a:rPr lang="en-US" sz="4400" b="1" dirty="0" smtClean="0">
                <a:latin typeface="Georgia" pitchFamily="18" charset="0"/>
                <a:ea typeface="ＭＳ Ｐゴシック" pitchFamily="34" charset="-128"/>
                <a:cs typeface="Times New Roman" pitchFamily="18" charset="0"/>
              </a:rPr>
              <a:t>), K. McDonald (</a:t>
            </a:r>
            <a:r>
              <a:rPr lang="en-US" sz="4400" b="1" i="1" dirty="0" smtClean="0">
                <a:latin typeface="Georgia" pitchFamily="18" charset="0"/>
                <a:ea typeface="ＭＳ Ｐゴシック" pitchFamily="34" charset="-128"/>
                <a:cs typeface="Times New Roman" pitchFamily="18" charset="0"/>
              </a:rPr>
              <a:t>Princeton University</a:t>
            </a:r>
            <a:r>
              <a:rPr lang="en-US" sz="4400" b="1" dirty="0" smtClean="0">
                <a:latin typeface="Georgia" pitchFamily="18" charset="0"/>
                <a:ea typeface="ＭＳ Ｐゴシック" pitchFamily="34" charset="-128"/>
                <a:cs typeface="Times New Roman" pitchFamily="18" charset="0"/>
              </a:rPr>
              <a:t>)</a:t>
            </a:r>
            <a:endParaRPr lang="en-US" sz="4400" dirty="0" smtClean="0">
              <a:latin typeface="Georgia" pitchFamily="18" charset="0"/>
              <a:ea typeface="ＭＳ Ｐゴシック" pitchFamily="34" charset="-128"/>
            </a:endParaRPr>
          </a:p>
        </p:txBody>
      </p:sp>
      <p:sp>
        <p:nvSpPr>
          <p:cNvPr id="1032" name="Text Box 536"/>
          <p:cNvSpPr txBox="1">
            <a:spLocks noChangeArrowheads="1"/>
          </p:cNvSpPr>
          <p:nvPr/>
        </p:nvSpPr>
        <p:spPr bwMode="auto">
          <a:xfrm>
            <a:off x="33088971" y="18716570"/>
            <a:ext cx="9975600" cy="828000"/>
          </a:xfrm>
          <a:prstGeom prst="rect">
            <a:avLst/>
          </a:prstGeom>
          <a:solidFill>
            <a:schemeClr val="accent6">
              <a:lumMod val="90000"/>
              <a:lumOff val="10000"/>
            </a:schemeClr>
          </a:solidFill>
          <a:ln w="9525">
            <a:noFill/>
            <a:miter lim="800000"/>
            <a:headEnd/>
            <a:tailEnd/>
          </a:ln>
        </p:spPr>
        <p:txBody>
          <a:bodyPr lIns="91267" tIns="45624" rIns="91267" bIns="45624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4800" b="1" i="1" dirty="0" smtClean="0">
                <a:solidFill>
                  <a:srgbClr val="FFFFFF"/>
                </a:solidFill>
                <a:latin typeface="Georgia" pitchFamily="18" charset="0"/>
                <a:ea typeface="宋体" pitchFamily="2" charset="-122"/>
              </a:rPr>
              <a:t>Merits and Impacts </a:t>
            </a:r>
            <a:endParaRPr lang="en-US" altLang="zh-CN" sz="4800" b="1" i="1" dirty="0">
              <a:solidFill>
                <a:srgbClr val="FFFFFF"/>
              </a:solidFill>
              <a:latin typeface="Georgia" pitchFamily="18" charset="0"/>
              <a:ea typeface="宋体" pitchFamily="2" charset="-122"/>
            </a:endParaRPr>
          </a:p>
        </p:txBody>
      </p:sp>
      <p:sp>
        <p:nvSpPr>
          <p:cNvPr id="1034" name="Date Placeholder 3"/>
          <p:cNvSpPr txBox="1">
            <a:spLocks/>
          </p:cNvSpPr>
          <p:nvPr/>
        </p:nvSpPr>
        <p:spPr bwMode="auto">
          <a:xfrm>
            <a:off x="33507920" y="564792"/>
            <a:ext cx="7666620" cy="132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3600" dirty="0">
                <a:latin typeface="Times New Roman" pitchFamily="18" charset="0"/>
              </a:rPr>
              <a:t>Annual Student Research </a:t>
            </a:r>
            <a:r>
              <a:rPr lang="en-US" sz="3600" dirty="0" smtClean="0">
                <a:latin typeface="Times New Roman" pitchFamily="18" charset="0"/>
              </a:rPr>
              <a:t>Poster Symposium May 4, 2011                  </a:t>
            </a:r>
            <a:endParaRPr lang="en-US" sz="3600" dirty="0">
              <a:latin typeface="Times New Roman" pitchFamily="18" charset="0"/>
            </a:endParaRPr>
          </a:p>
        </p:txBody>
      </p:sp>
      <p:sp>
        <p:nvSpPr>
          <p:cNvPr id="1035" name="Footer Placeholder 5"/>
          <p:cNvSpPr txBox="1">
            <a:spLocks/>
          </p:cNvSpPr>
          <p:nvPr/>
        </p:nvSpPr>
        <p:spPr bwMode="auto">
          <a:xfrm>
            <a:off x="33469820" y="1948545"/>
            <a:ext cx="10185728" cy="157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3600" dirty="0">
                <a:latin typeface="Times New Roman" pitchFamily="18" charset="0"/>
              </a:rPr>
              <a:t>Department of Mechanical </a:t>
            </a:r>
            <a:r>
              <a:rPr lang="en-US" sz="3600" dirty="0" smtClean="0">
                <a:latin typeface="Times New Roman" pitchFamily="18" charset="0"/>
              </a:rPr>
              <a:t>Engineering</a:t>
            </a:r>
          </a:p>
          <a:p>
            <a:endParaRPr lang="en-US" sz="2000" dirty="0">
              <a:latin typeface="Times New Roman" pitchFamily="18" charset="0"/>
            </a:endParaRPr>
          </a:p>
          <a:p>
            <a:r>
              <a:rPr lang="en-US" sz="3600" dirty="0">
                <a:latin typeface="Times New Roman" pitchFamily="18" charset="0"/>
              </a:rPr>
              <a:t>College of Engineering and Applied </a:t>
            </a:r>
            <a:r>
              <a:rPr lang="en-US" sz="3600" dirty="0" smtClean="0">
                <a:latin typeface="Times New Roman" pitchFamily="18" charset="0"/>
              </a:rPr>
              <a:t>Sciences (CEAS)</a:t>
            </a:r>
            <a:endParaRPr lang="en-US" sz="3600" dirty="0">
              <a:latin typeface="Times New Roman" pitchFamily="18" charset="0"/>
            </a:endParaRPr>
          </a:p>
        </p:txBody>
      </p:sp>
      <p:sp>
        <p:nvSpPr>
          <p:cNvPr id="1036" name="Rectangle 13"/>
          <p:cNvSpPr>
            <a:spLocks noChangeArrowheads="1"/>
          </p:cNvSpPr>
          <p:nvPr/>
        </p:nvSpPr>
        <p:spPr bwMode="auto">
          <a:xfrm>
            <a:off x="761563" y="15245179"/>
            <a:ext cx="9817099" cy="2928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 algn="just">
              <a:lnSpc>
                <a:spcPct val="110000"/>
              </a:lnSpc>
              <a:spcAft>
                <a:spcPts val="0"/>
              </a:spcAft>
              <a:buClr>
                <a:schemeClr val="accent2"/>
              </a:buClr>
              <a:buFont typeface="Wingdings" pitchFamily="2" charset="2"/>
              <a:buChar char="v"/>
            </a:pP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Target delivery system requires a 90</a:t>
            </a:r>
            <a:r>
              <a:rPr lang="en-US" sz="3400" dirty="0" smtClean="0">
                <a:latin typeface="Calibri"/>
                <a:cs typeface="Times New Roman" pitchFamily="18" charset="0"/>
              </a:rPr>
              <a:t>⁰/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90</a:t>
            </a:r>
            <a:r>
              <a:rPr lang="en-US" sz="3400" dirty="0" smtClean="0">
                <a:latin typeface="Calibri"/>
                <a:cs typeface="Times New Roman" pitchFamily="18" charset="0"/>
              </a:rPr>
              <a:t>⁰ 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elbow combination for the Hg supply and return</a:t>
            </a:r>
          </a:p>
          <a:p>
            <a:pPr marL="514350" indent="-514350" algn="just">
              <a:lnSpc>
                <a:spcPct val="110000"/>
              </a:lnSpc>
              <a:spcAft>
                <a:spcPts val="0"/>
              </a:spcAft>
              <a:buClr>
                <a:schemeClr val="accent2"/>
              </a:buClr>
              <a:buFont typeface="Wingdings" pitchFamily="2" charset="2"/>
              <a:buChar char="v"/>
            </a:pP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Mercury jet exhausts into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vacumm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/air</a:t>
            </a:r>
          </a:p>
          <a:p>
            <a:pPr marL="514350" indent="-514350" algn="just">
              <a:lnSpc>
                <a:spcPct val="110000"/>
              </a:lnSpc>
              <a:spcAft>
                <a:spcPts val="0"/>
              </a:spcAft>
              <a:buClr>
                <a:schemeClr val="accent2"/>
              </a:buClr>
              <a:buFont typeface="Wingdings" pitchFamily="2" charset="2"/>
              <a:buChar char="v"/>
            </a:pP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High energy beam interacts with Hg jet</a:t>
            </a:r>
          </a:p>
          <a:p>
            <a:pPr marL="514350" indent="-514350" algn="just">
              <a:lnSpc>
                <a:spcPct val="110000"/>
              </a:lnSpc>
              <a:spcAft>
                <a:spcPts val="0"/>
              </a:spcAft>
              <a:buClr>
                <a:schemeClr val="accent2"/>
              </a:buClr>
              <a:buFont typeface="Wingdings" pitchFamily="2" charset="2"/>
              <a:buChar char="v"/>
            </a:pP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The whole system in the high magnetic field</a:t>
            </a:r>
          </a:p>
        </p:txBody>
      </p:sp>
      <p:sp>
        <p:nvSpPr>
          <p:cNvPr id="1040" name="Rectangle 5"/>
          <p:cNvSpPr>
            <a:spLocks noChangeArrowheads="1"/>
          </p:cNvSpPr>
          <p:nvPr/>
        </p:nvSpPr>
        <p:spPr bwMode="auto">
          <a:xfrm>
            <a:off x="0" y="-266700"/>
            <a:ext cx="1841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1047" name="Text Box 536"/>
          <p:cNvSpPr txBox="1">
            <a:spLocks noChangeArrowheads="1"/>
          </p:cNvSpPr>
          <p:nvPr/>
        </p:nvSpPr>
        <p:spPr bwMode="auto">
          <a:xfrm>
            <a:off x="11512403" y="12180442"/>
            <a:ext cx="20747037" cy="828000"/>
          </a:xfrm>
          <a:prstGeom prst="rect">
            <a:avLst/>
          </a:prstGeom>
          <a:solidFill>
            <a:schemeClr val="accent6">
              <a:lumMod val="90000"/>
              <a:lumOff val="10000"/>
            </a:schemeClr>
          </a:solidFill>
          <a:ln w="9525">
            <a:noFill/>
            <a:miter lim="800000"/>
            <a:headEnd/>
            <a:tailEnd/>
          </a:ln>
        </p:spPr>
        <p:txBody>
          <a:bodyPr lIns="91267" tIns="45624" rIns="91267" bIns="45624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4800" b="1" i="1" dirty="0" smtClean="0">
                <a:solidFill>
                  <a:srgbClr val="FFFFFF"/>
                </a:solidFill>
                <a:latin typeface="Georgia" pitchFamily="18" charset="0"/>
                <a:ea typeface="宋体" pitchFamily="2" charset="-122"/>
              </a:rPr>
              <a:t>Numerical Analysis for Turbulent Curved Pipe Flow </a:t>
            </a:r>
            <a:r>
              <a:rPr lang="en-US" altLang="zh-CN" sz="4800" b="1" dirty="0" smtClean="0">
                <a:solidFill>
                  <a:srgbClr val="FFFFFF"/>
                </a:solidFill>
                <a:latin typeface="Georgia" pitchFamily="18" charset="0"/>
                <a:ea typeface="宋体" pitchFamily="2" charset="-122"/>
              </a:rPr>
              <a:t>(</a:t>
            </a:r>
            <a:r>
              <a:rPr lang="en-US" altLang="zh-CN" sz="4800" b="1" i="1" dirty="0" smtClean="0">
                <a:solidFill>
                  <a:srgbClr val="FFFFFF"/>
                </a:solidFill>
                <a:latin typeface="Georgia" pitchFamily="18" charset="0"/>
                <a:ea typeface="宋体" pitchFamily="2" charset="-122"/>
              </a:rPr>
              <a:t>Hg</a:t>
            </a:r>
            <a:r>
              <a:rPr lang="en-US" altLang="zh-CN" sz="4800" b="1" dirty="0" smtClean="0">
                <a:solidFill>
                  <a:srgbClr val="FFFFFF"/>
                </a:solidFill>
                <a:latin typeface="Georgia" pitchFamily="18" charset="0"/>
                <a:ea typeface="宋体" pitchFamily="2" charset="-122"/>
              </a:rPr>
              <a:t>)</a:t>
            </a:r>
            <a:endParaRPr lang="en-US" altLang="zh-CN" sz="4800" b="1" dirty="0">
              <a:solidFill>
                <a:srgbClr val="FFFFFF"/>
              </a:solidFill>
              <a:latin typeface="Georgia" pitchFamily="18" charset="0"/>
              <a:ea typeface="宋体" pitchFamily="2" charset="-122"/>
            </a:endParaRPr>
          </a:p>
        </p:txBody>
      </p:sp>
      <p:sp>
        <p:nvSpPr>
          <p:cNvPr id="1053" name="Rectangle 46"/>
          <p:cNvSpPr>
            <a:spLocks noChangeArrowheads="1"/>
          </p:cNvSpPr>
          <p:nvPr/>
        </p:nvSpPr>
        <p:spPr bwMode="auto">
          <a:xfrm>
            <a:off x="11683540" y="13041570"/>
            <a:ext cx="849284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en-US" altLang="zh-CN" sz="3600" b="1" kern="0" dirty="0" smtClean="0">
                <a:solidFill>
                  <a:srgbClr val="0000FF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Turbulence Models Comparison</a:t>
            </a:r>
            <a:r>
              <a:rPr lang="en-US" altLang="zh-CN" sz="3600" b="1" kern="0" baseline="30000" dirty="0" smtClean="0">
                <a:solidFill>
                  <a:srgbClr val="0000FF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[4]</a:t>
            </a:r>
            <a:endParaRPr lang="en-US" altLang="zh-CN" sz="3600" b="1" kern="0" baseline="30000" dirty="0">
              <a:solidFill>
                <a:srgbClr val="0000FF"/>
              </a:solidFill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</p:txBody>
      </p:sp>
      <p:sp>
        <p:nvSpPr>
          <p:cNvPr id="1060" name="Rectangle 57"/>
          <p:cNvSpPr>
            <a:spLocks noChangeArrowheads="1"/>
          </p:cNvSpPr>
          <p:nvPr/>
        </p:nvSpPr>
        <p:spPr bwMode="auto">
          <a:xfrm>
            <a:off x="0" y="15701963"/>
            <a:ext cx="438912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68" name="Text Box 539"/>
          <p:cNvSpPr txBox="1">
            <a:spLocks noChangeArrowheads="1"/>
          </p:cNvSpPr>
          <p:nvPr/>
        </p:nvSpPr>
        <p:spPr bwMode="auto">
          <a:xfrm>
            <a:off x="33077150" y="26732755"/>
            <a:ext cx="9982200" cy="828000"/>
          </a:xfrm>
          <a:prstGeom prst="rect">
            <a:avLst/>
          </a:prstGeom>
          <a:solidFill>
            <a:schemeClr val="accent6">
              <a:lumMod val="90000"/>
              <a:lumOff val="10000"/>
            </a:schemeClr>
          </a:solidFill>
          <a:ln w="9525">
            <a:noFill/>
            <a:miter lim="800000"/>
            <a:headEnd/>
            <a:tailEnd/>
          </a:ln>
        </p:spPr>
        <p:txBody>
          <a:bodyPr lIns="91267" tIns="45624" rIns="91267" bIns="45624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4800" b="1" i="1" dirty="0">
                <a:solidFill>
                  <a:srgbClr val="FFFFFF"/>
                </a:solidFill>
                <a:latin typeface="Georgia" pitchFamily="18" charset="0"/>
                <a:ea typeface="宋体" pitchFamily="2" charset="-122"/>
              </a:rPr>
              <a:t>References</a:t>
            </a:r>
          </a:p>
        </p:txBody>
      </p:sp>
      <p:sp>
        <p:nvSpPr>
          <p:cNvPr id="1069" name="Rectangle 70"/>
          <p:cNvSpPr>
            <a:spLocks noChangeArrowheads="1"/>
          </p:cNvSpPr>
          <p:nvPr/>
        </p:nvSpPr>
        <p:spPr bwMode="auto">
          <a:xfrm>
            <a:off x="33143498" y="27512462"/>
            <a:ext cx="9830393" cy="4662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sz="2700" dirty="0">
                <a:latin typeface="Times New Roman" pitchFamily="18" charset="0"/>
              </a:rPr>
              <a:t>[1</a:t>
            </a:r>
            <a:r>
              <a:rPr lang="en-US" sz="2700" dirty="0" smtClean="0">
                <a:latin typeface="Times New Roman" pitchFamily="18" charset="0"/>
              </a:rPr>
              <a:t>]. H.G. Kirk, X. Ding, V.B. </a:t>
            </a:r>
            <a:r>
              <a:rPr lang="en-US" sz="2700" dirty="0" err="1" smtClean="0">
                <a:latin typeface="Times New Roman" pitchFamily="18" charset="0"/>
              </a:rPr>
              <a:t>Graves,K.T</a:t>
            </a:r>
            <a:r>
              <a:rPr lang="en-US" sz="2700" dirty="0" smtClean="0">
                <a:latin typeface="Times New Roman" pitchFamily="18" charset="0"/>
              </a:rPr>
              <a:t>. McDonald, F. </a:t>
            </a:r>
            <a:r>
              <a:rPr lang="en-US" sz="2700" dirty="0" err="1" smtClean="0">
                <a:latin typeface="Times New Roman" pitchFamily="18" charset="0"/>
              </a:rPr>
              <a:t>Ladeinde</a:t>
            </a:r>
            <a:r>
              <a:rPr lang="en-US" sz="2700" dirty="0" smtClean="0">
                <a:latin typeface="Times New Roman" pitchFamily="18" charset="0"/>
              </a:rPr>
              <a:t>, Y. Zhan, J. Back, 2010. A 4-MW </a:t>
            </a:r>
            <a:r>
              <a:rPr lang="en-US" sz="2700" dirty="0" err="1" smtClean="0">
                <a:latin typeface="Times New Roman" pitchFamily="18" charset="0"/>
              </a:rPr>
              <a:t>Tagert</a:t>
            </a:r>
            <a:r>
              <a:rPr lang="en-US" sz="2700" dirty="0" smtClean="0">
                <a:latin typeface="Times New Roman" pitchFamily="18" charset="0"/>
              </a:rPr>
              <a:t> Station for A </a:t>
            </a:r>
            <a:r>
              <a:rPr lang="en-US" sz="2700" dirty="0" err="1" smtClean="0">
                <a:latin typeface="Times New Roman" pitchFamily="18" charset="0"/>
              </a:rPr>
              <a:t>Muon</a:t>
            </a:r>
            <a:r>
              <a:rPr lang="en-US" sz="2700" dirty="0" smtClean="0">
                <a:latin typeface="Times New Roman" pitchFamily="18" charset="0"/>
              </a:rPr>
              <a:t> Collider or Neutrino Factory, Proceedings of IPAC, Kyoto, Japan</a:t>
            </a:r>
          </a:p>
          <a:p>
            <a:r>
              <a:rPr lang="en-US" sz="2700" dirty="0" smtClean="0">
                <a:latin typeface="Times New Roman" pitchFamily="18" charset="0"/>
              </a:rPr>
              <a:t>[2] Dean, W. R. 1927. Note on the motion of fluid in a curved pipe. Phil. Mag. 4, 208-223</a:t>
            </a:r>
          </a:p>
          <a:p>
            <a:r>
              <a:rPr lang="en-US" sz="2700" dirty="0" smtClean="0">
                <a:latin typeface="Times New Roman" pitchFamily="18" charset="0"/>
              </a:rPr>
              <a:t>[3] Y. Zhan, F. </a:t>
            </a:r>
            <a:r>
              <a:rPr lang="en-US" sz="2700" dirty="0" err="1" smtClean="0">
                <a:latin typeface="Times New Roman" pitchFamily="18" charset="0"/>
              </a:rPr>
              <a:t>Ladeinde</a:t>
            </a:r>
            <a:r>
              <a:rPr lang="en-US" sz="2700" dirty="0" smtClean="0">
                <a:latin typeface="Times New Roman" pitchFamily="18" charset="0"/>
              </a:rPr>
              <a:t>, H.G. Kirk, K.T. McDonald, 2010. The dynamics of mercury flow in a curved pipe, 63</a:t>
            </a:r>
            <a:r>
              <a:rPr lang="en-US" sz="2700" baseline="30000" dirty="0" smtClean="0">
                <a:latin typeface="Times New Roman" pitchFamily="18" charset="0"/>
              </a:rPr>
              <a:t>rd</a:t>
            </a:r>
            <a:r>
              <a:rPr lang="en-US" sz="2700" dirty="0" smtClean="0">
                <a:latin typeface="Times New Roman" pitchFamily="18" charset="0"/>
              </a:rPr>
              <a:t> annual meeting of the APS Division of Fluid Dynamics, Vol. 55, No. 16</a:t>
            </a:r>
          </a:p>
          <a:p>
            <a:r>
              <a:rPr lang="en-US" sz="2700" dirty="0" smtClean="0">
                <a:latin typeface="Times New Roman" pitchFamily="18" charset="0"/>
              </a:rPr>
              <a:t>[4] K. </a:t>
            </a:r>
            <a:r>
              <a:rPr lang="en-US" sz="2700" dirty="0" err="1" smtClean="0">
                <a:latin typeface="Times New Roman" pitchFamily="18" charset="0"/>
              </a:rPr>
              <a:t>Sudo</a:t>
            </a:r>
            <a:r>
              <a:rPr lang="en-US" sz="2700" dirty="0" smtClean="0">
                <a:latin typeface="Times New Roman" pitchFamily="18" charset="0"/>
              </a:rPr>
              <a:t>, M. Sumida, H. </a:t>
            </a:r>
            <a:r>
              <a:rPr lang="en-US" sz="2700" dirty="0" err="1" smtClean="0">
                <a:latin typeface="Times New Roman" pitchFamily="18" charset="0"/>
              </a:rPr>
              <a:t>Hibara</a:t>
            </a:r>
            <a:r>
              <a:rPr lang="en-US" sz="2700" dirty="0" smtClean="0">
                <a:latin typeface="Times New Roman" pitchFamily="18" charset="0"/>
              </a:rPr>
              <a:t>, 1998. Experimental investigation on turbulent flow in a circular-sectioned 90-degrees bend, Experiments in Fluids. 25, 42-49.</a:t>
            </a:r>
            <a:endParaRPr lang="en-US" sz="2700" dirty="0">
              <a:latin typeface="Times New Roman" pitchFamily="18" charset="0"/>
            </a:endParaRPr>
          </a:p>
        </p:txBody>
      </p:sp>
      <p:sp>
        <p:nvSpPr>
          <p:cNvPr id="1073" name="Oval 61"/>
          <p:cNvSpPr>
            <a:spLocks noChangeArrowheads="1"/>
          </p:cNvSpPr>
          <p:nvPr/>
        </p:nvSpPr>
        <p:spPr bwMode="auto">
          <a:xfrm>
            <a:off x="22132925" y="13425488"/>
            <a:ext cx="584200" cy="1544637"/>
          </a:xfrm>
          <a:prstGeom prst="ellipse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lIns="457200" tIns="457200" rIns="457200" bIns="457200">
            <a:spAutoFit/>
          </a:bodyPr>
          <a:lstStyle/>
          <a:p>
            <a:pPr defTabSz="4389438"/>
            <a:endParaRPr lang="en-US"/>
          </a:p>
        </p:txBody>
      </p:sp>
      <p:sp>
        <p:nvSpPr>
          <p:cNvPr id="1074" name="Oval 62"/>
          <p:cNvSpPr>
            <a:spLocks noChangeArrowheads="1"/>
          </p:cNvSpPr>
          <p:nvPr/>
        </p:nvSpPr>
        <p:spPr bwMode="auto">
          <a:xfrm>
            <a:off x="21658263" y="13376275"/>
            <a:ext cx="1798637" cy="2133600"/>
          </a:xfrm>
          <a:prstGeom prst="ellipse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lIns="457200" tIns="457200" rIns="457200" bIns="457200">
            <a:spAutoFit/>
          </a:bodyPr>
          <a:lstStyle/>
          <a:p>
            <a:pPr defTabSz="4389438"/>
            <a:endParaRPr lang="en-US"/>
          </a:p>
        </p:txBody>
      </p:sp>
      <p:sp>
        <p:nvSpPr>
          <p:cNvPr id="1075" name="Oval 63"/>
          <p:cNvSpPr>
            <a:spLocks noChangeArrowheads="1"/>
          </p:cNvSpPr>
          <p:nvPr/>
        </p:nvSpPr>
        <p:spPr bwMode="auto">
          <a:xfrm>
            <a:off x="12385675" y="18821400"/>
            <a:ext cx="2568575" cy="1865313"/>
          </a:xfrm>
          <a:prstGeom prst="ellipse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lIns="457200" tIns="457200" rIns="457200" bIns="457200">
            <a:spAutoFit/>
          </a:bodyPr>
          <a:lstStyle/>
          <a:p>
            <a:pPr defTabSz="4389438"/>
            <a:endParaRPr lang="en-US"/>
          </a:p>
        </p:txBody>
      </p:sp>
      <p:sp>
        <p:nvSpPr>
          <p:cNvPr id="1039" name="Rectangle 3"/>
          <p:cNvSpPr>
            <a:spLocks noChangeArrowheads="1"/>
          </p:cNvSpPr>
          <p:nvPr/>
        </p:nvSpPr>
        <p:spPr bwMode="auto">
          <a:xfrm>
            <a:off x="762810" y="22254271"/>
            <a:ext cx="983991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/>
            <a:r>
              <a:rPr lang="en-US" sz="2400" b="1" dirty="0" smtClean="0">
                <a:latin typeface="Times New Roman" pitchFamily="18" charset="0"/>
                <a:ea typeface="宋体" pitchFamily="2" charset="-122"/>
              </a:rPr>
              <a:t>Fig. 1</a:t>
            </a:r>
            <a:r>
              <a:rPr lang="en-US" sz="2400" dirty="0" smtClean="0">
                <a:latin typeface="Times New Roman" pitchFamily="18" charset="0"/>
                <a:ea typeface="宋体" pitchFamily="2" charset="-122"/>
              </a:rPr>
              <a:t> (a) Mercury delivery system at CERN</a:t>
            </a:r>
            <a:r>
              <a:rPr lang="en-US" sz="2400" dirty="0" smtClean="0">
                <a:latin typeface="Times New Roman" pitchFamily="18" charset="0"/>
              </a:rPr>
              <a:t> (b) Concept of a 4-MW target station based on a free mercury jet inside at 20-T solenoid </a:t>
            </a:r>
            <a:r>
              <a:rPr lang="en-US" sz="2400" baseline="30000" dirty="0" smtClean="0">
                <a:latin typeface="Times New Roman" pitchFamily="18" charset="0"/>
              </a:rPr>
              <a:t>[1]</a:t>
            </a:r>
            <a:r>
              <a:rPr lang="en-US" sz="2400" dirty="0" smtClean="0">
                <a:latin typeface="Times New Roman" pitchFamily="18" charset="0"/>
              </a:rPr>
              <a:t> (c) Mercury supply piping (long curved pipe)</a:t>
            </a:r>
            <a:endParaRPr lang="en-US" sz="2400" dirty="0"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64" name="Text Box 7"/>
          <p:cNvSpPr txBox="1">
            <a:spLocks noChangeArrowheads="1"/>
          </p:cNvSpPr>
          <p:nvPr/>
        </p:nvSpPr>
        <p:spPr bwMode="auto">
          <a:xfrm>
            <a:off x="703263" y="5643465"/>
            <a:ext cx="9964800" cy="828000"/>
          </a:xfrm>
          <a:prstGeom prst="rect">
            <a:avLst/>
          </a:prstGeom>
          <a:solidFill>
            <a:schemeClr val="accent6">
              <a:lumMod val="90000"/>
              <a:lumOff val="10000"/>
            </a:schemeClr>
          </a:solidFill>
          <a:ln w="9525">
            <a:noFill/>
            <a:miter lim="800000"/>
            <a:headEnd/>
            <a:tailEnd/>
          </a:ln>
        </p:spPr>
        <p:txBody>
          <a:bodyPr lIns="91267" tIns="45624" rIns="91267" bIns="45624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4800" b="1" i="1" dirty="0" smtClean="0">
                <a:solidFill>
                  <a:srgbClr val="F8F8F8"/>
                </a:solidFill>
                <a:latin typeface="Georgia" pitchFamily="18" charset="0"/>
                <a:ea typeface="宋体" pitchFamily="2" charset="-122"/>
              </a:rPr>
              <a:t>Abstract</a:t>
            </a:r>
            <a:endParaRPr lang="en-US" altLang="zh-CN" sz="4800" b="1" i="1" dirty="0">
              <a:solidFill>
                <a:srgbClr val="F8F8F8"/>
              </a:solidFill>
              <a:latin typeface="Georgia" pitchFamily="18" charset="0"/>
              <a:ea typeface="宋体" pitchFamily="2" charset="-122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787432" y="6431841"/>
            <a:ext cx="9783762" cy="7940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Liquid </a:t>
            </a:r>
            <a:r>
              <a:rPr lang="en-US" sz="3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mercury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has been investigated as a potential high-Z target for the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Muon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Collider project. The objective of this part of the project is to develop a target delivery system that results in the least turbulent flow conditions at the exit of the nozzle. In the present work, several </a:t>
            </a:r>
            <a:r>
              <a:rPr lang="en-US" sz="3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curved pipe 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configurations have been studied, in which we examined the dynamics of flow in those configurations using theoretical analysis and  fluid flow modeling. Steady turbulent flows have been studied for 0°/0°, 30°/30°, 60°/60°, and 90°/90° elbow combinations, using several </a:t>
            </a:r>
            <a:r>
              <a:rPr lang="en-US" sz="3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turbulent models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, and comparing the results with experimental data for some of the cases. The generation of </a:t>
            </a:r>
            <a:r>
              <a:rPr lang="en-US" sz="3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vorticity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by pipe curvature is critically examined </a:t>
            </a:r>
            <a:r>
              <a:rPr lang="en-US" sz="3400" smtClean="0">
                <a:latin typeface="Times New Roman" pitchFamily="18" charset="0"/>
                <a:cs typeface="Times New Roman" pitchFamily="18" charset="0"/>
              </a:rPr>
              <a:t>and is 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reported for the various pipe configurations.</a:t>
            </a:r>
            <a:endParaRPr lang="en-US" sz="3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0" y="742950"/>
            <a:ext cx="438912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,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0" y="1076325"/>
            <a:ext cx="438912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,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7" name="Text Box 523"/>
          <p:cNvSpPr txBox="1">
            <a:spLocks noChangeArrowheads="1"/>
          </p:cNvSpPr>
          <p:nvPr/>
        </p:nvSpPr>
        <p:spPr bwMode="auto">
          <a:xfrm>
            <a:off x="11483207" y="5643476"/>
            <a:ext cx="20778567" cy="828000"/>
          </a:xfrm>
          <a:prstGeom prst="rect">
            <a:avLst/>
          </a:prstGeom>
          <a:solidFill>
            <a:schemeClr val="accent6">
              <a:lumMod val="90000"/>
              <a:lumOff val="1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91267" tIns="45624" rIns="91267" bIns="45624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4800" b="1" i="1" dirty="0" smtClean="0">
                <a:solidFill>
                  <a:srgbClr val="FFFFFF"/>
                </a:solidFill>
                <a:latin typeface="Georgia" pitchFamily="18" charset="0"/>
                <a:ea typeface="宋体" pitchFamily="2" charset="-122"/>
              </a:rPr>
              <a:t>Analytical  Analysis for Laminar Curved Pipe Flow</a:t>
            </a:r>
            <a:endParaRPr lang="en-US" altLang="zh-CN" sz="4800" b="1" i="1" dirty="0">
              <a:solidFill>
                <a:srgbClr val="FFFFFF"/>
              </a:solidFill>
              <a:latin typeface="Georgia" pitchFamily="18" charset="0"/>
              <a:ea typeface="宋体" pitchFamily="2" charset="-122"/>
            </a:endParaRPr>
          </a:p>
        </p:txBody>
      </p:sp>
      <p:pic>
        <p:nvPicPr>
          <p:cNvPr id="73" name="Picture 5" descr="051210 syringe system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58620" y="18274659"/>
            <a:ext cx="4850346" cy="2700000"/>
          </a:xfrm>
          <a:prstGeom prst="rect">
            <a:avLst/>
          </a:prstGeom>
          <a:noFill/>
        </p:spPr>
      </p:pic>
      <p:pic>
        <p:nvPicPr>
          <p:cNvPr id="77" name="Picture 76" descr="A 4-MW TARGET STATION FOR A MUON COLLIDER.bmp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5604582" y="18332081"/>
            <a:ext cx="4998648" cy="2700000"/>
          </a:xfrm>
          <a:prstGeom prst="rect">
            <a:avLst/>
          </a:prstGeom>
        </p:spPr>
      </p:pic>
      <p:sp>
        <p:nvSpPr>
          <p:cNvPr id="86" name="Rectangle 85"/>
          <p:cNvSpPr/>
          <p:nvPr/>
        </p:nvSpPr>
        <p:spPr>
          <a:xfrm>
            <a:off x="785375" y="24328656"/>
            <a:ext cx="9820345" cy="7811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514350" algn="just">
              <a:lnSpc>
                <a:spcPct val="110000"/>
              </a:lnSpc>
              <a:spcAft>
                <a:spcPts val="0"/>
              </a:spcAft>
              <a:buClr>
                <a:schemeClr val="accent6"/>
              </a:buClr>
            </a:pP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Investigate the fluid dynamics of a liquid Hg target for the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Muon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Collider Accelerator Project: </a:t>
            </a:r>
          </a:p>
          <a:p>
            <a:pPr marL="514350" indent="-514350" algn="just">
              <a:lnSpc>
                <a:spcPct val="110000"/>
              </a:lnSpc>
              <a:spcAft>
                <a:spcPts val="0"/>
              </a:spcAft>
              <a:buClr>
                <a:schemeClr val="accent2"/>
              </a:buClr>
              <a:buFont typeface="Wingdings" pitchFamily="2" charset="2"/>
              <a:buChar char="ü"/>
            </a:pP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Dynamics of the Hg flow in a curved pipe</a:t>
            </a:r>
          </a:p>
          <a:p>
            <a:pPr marL="514350" indent="-514350" algn="just">
              <a:lnSpc>
                <a:spcPct val="110000"/>
              </a:lnSpc>
              <a:spcAft>
                <a:spcPts val="0"/>
              </a:spcAft>
              <a:buClr>
                <a:schemeClr val="accent2"/>
              </a:buClr>
              <a:buFont typeface="Wingdings" pitchFamily="2" charset="2"/>
              <a:buChar char="v"/>
            </a:pP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Effect of magnetic field on Hg pipe flow (MHD)</a:t>
            </a:r>
          </a:p>
          <a:p>
            <a:pPr marL="514350" indent="-514350" algn="just">
              <a:lnSpc>
                <a:spcPct val="110000"/>
              </a:lnSpc>
              <a:spcAft>
                <a:spcPts val="0"/>
              </a:spcAft>
              <a:buClr>
                <a:schemeClr val="accent2"/>
              </a:buClr>
              <a:buFont typeface="Wingdings" pitchFamily="2" charset="2"/>
              <a:buChar char="v"/>
            </a:pP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Hg exhaust jet flow </a:t>
            </a:r>
          </a:p>
          <a:p>
            <a:pPr marL="514350" indent="-514350" algn="just">
              <a:lnSpc>
                <a:spcPct val="110000"/>
              </a:lnSpc>
              <a:spcAft>
                <a:spcPts val="0"/>
              </a:spcAft>
              <a:buClr>
                <a:schemeClr val="accent2"/>
              </a:buClr>
              <a:buFont typeface="Wingdings" pitchFamily="2" charset="2"/>
              <a:buChar char="v"/>
            </a:pP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Effect of magnetic field on jet flow</a:t>
            </a:r>
          </a:p>
          <a:p>
            <a:pPr marL="514350" indent="-514350" algn="just">
              <a:lnSpc>
                <a:spcPct val="110000"/>
              </a:lnSpc>
              <a:spcAft>
                <a:spcPts val="0"/>
              </a:spcAft>
              <a:buClr>
                <a:schemeClr val="accent2"/>
              </a:buClr>
              <a:buFont typeface="Wingdings" pitchFamily="2" charset="2"/>
              <a:buChar char="v"/>
            </a:pP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Effect of high energy deposition on jet flow</a:t>
            </a:r>
          </a:p>
          <a:p>
            <a:pPr marL="514350" indent="-514350" algn="just">
              <a:lnSpc>
                <a:spcPct val="110000"/>
              </a:lnSpc>
              <a:spcAft>
                <a:spcPts val="0"/>
              </a:spcAft>
              <a:buClr>
                <a:schemeClr val="accent2"/>
              </a:buClr>
              <a:buFont typeface="Wingdings" pitchFamily="2" charset="2"/>
              <a:buChar char="v"/>
            </a:pP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Combined effects of magnetic field and high energy deposition on Hg jet flow</a:t>
            </a:r>
          </a:p>
          <a:p>
            <a:pPr marL="514350" indent="-514350" algn="just">
              <a:lnSpc>
                <a:spcPct val="110000"/>
              </a:lnSpc>
              <a:spcAft>
                <a:spcPts val="0"/>
              </a:spcAft>
              <a:buClr>
                <a:schemeClr val="accent2"/>
              </a:buClr>
            </a:pP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lnSpc>
                <a:spcPct val="110000"/>
              </a:lnSpc>
              <a:spcAft>
                <a:spcPts val="0"/>
              </a:spcAft>
              <a:buClr>
                <a:schemeClr val="accent2"/>
              </a:buClr>
            </a:pP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Procedures to study Hg flow in a curved pipe:</a:t>
            </a:r>
          </a:p>
          <a:p>
            <a:pPr marL="514350" indent="-514350" algn="just">
              <a:lnSpc>
                <a:spcPct val="110000"/>
              </a:lnSpc>
              <a:spcAft>
                <a:spcPts val="0"/>
              </a:spcAft>
              <a:buClr>
                <a:schemeClr val="accent2"/>
              </a:buClr>
              <a:buFont typeface="Wingdings" pitchFamily="2" charset="2"/>
              <a:buChar char="v"/>
            </a:pP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Analytical analysis for laminar curved pipe flow</a:t>
            </a:r>
          </a:p>
          <a:p>
            <a:pPr marL="514350" indent="-514350" algn="just">
              <a:lnSpc>
                <a:spcPct val="110000"/>
              </a:lnSpc>
              <a:spcAft>
                <a:spcPts val="0"/>
              </a:spcAft>
              <a:buClr>
                <a:schemeClr val="accent2"/>
              </a:buClr>
              <a:buFont typeface="Wingdings" pitchFamily="2" charset="2"/>
              <a:buChar char="v"/>
            </a:pP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Numerical solution for turbulent flow in curved pipe without/with nozzle</a:t>
            </a:r>
          </a:p>
        </p:txBody>
      </p:sp>
      <p:sp>
        <p:nvSpPr>
          <p:cNvPr id="92" name="Text Box 7"/>
          <p:cNvSpPr txBox="1">
            <a:spLocks noChangeArrowheads="1"/>
          </p:cNvSpPr>
          <p:nvPr/>
        </p:nvSpPr>
        <p:spPr bwMode="auto">
          <a:xfrm>
            <a:off x="711982" y="23513109"/>
            <a:ext cx="9964800" cy="830803"/>
          </a:xfrm>
          <a:prstGeom prst="rect">
            <a:avLst/>
          </a:prstGeom>
          <a:solidFill>
            <a:schemeClr val="accent6">
              <a:lumMod val="90000"/>
              <a:lumOff val="10000"/>
            </a:schemeClr>
          </a:solidFill>
          <a:ln w="9525">
            <a:noFill/>
            <a:miter lim="800000"/>
            <a:headEnd/>
            <a:tailEnd/>
          </a:ln>
        </p:spPr>
        <p:txBody>
          <a:bodyPr lIns="91267" tIns="45624" rIns="91267" bIns="45624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4800" b="1" i="1" dirty="0" smtClean="0">
                <a:solidFill>
                  <a:srgbClr val="F8F8F8"/>
                </a:solidFill>
                <a:latin typeface="Georgia" pitchFamily="18" charset="0"/>
                <a:ea typeface="宋体" pitchFamily="2" charset="-122"/>
              </a:rPr>
              <a:t>Overall Objects and </a:t>
            </a:r>
            <a:r>
              <a:rPr lang="en-US" altLang="zh-CN" sz="4400" b="1" i="1" dirty="0" smtClean="0">
                <a:solidFill>
                  <a:srgbClr val="F8F8F8"/>
                </a:solidFill>
                <a:latin typeface="Georgia" pitchFamily="18" charset="0"/>
                <a:ea typeface="宋体" pitchFamily="2" charset="-122"/>
              </a:rPr>
              <a:t>Procedures</a:t>
            </a:r>
            <a:endParaRPr lang="en-US" altLang="zh-CN" sz="4800" b="1" i="1" dirty="0">
              <a:solidFill>
                <a:srgbClr val="F8F8F8"/>
              </a:solidFill>
              <a:latin typeface="Georgia" pitchFamily="18" charset="0"/>
              <a:ea typeface="宋体" pitchFamily="2" charset="-122"/>
            </a:endParaRPr>
          </a:p>
        </p:txBody>
      </p:sp>
      <p:graphicFrame>
        <p:nvGraphicFramePr>
          <p:cNvPr id="9" name="Object 9"/>
          <p:cNvGraphicFramePr>
            <a:graphicFrameLocks noChangeAspect="1"/>
          </p:cNvGraphicFramePr>
          <p:nvPr/>
        </p:nvGraphicFramePr>
        <p:xfrm>
          <a:off x="11692302" y="7233839"/>
          <a:ext cx="14972167" cy="1178456"/>
        </p:xfrm>
        <a:graphic>
          <a:graphicData uri="http://schemas.openxmlformats.org/presentationml/2006/ole">
            <p:oleObj spid="_x0000_s1033" name="Equation" r:id="rId18" imgW="9842400" imgH="774360" progId="Equation.3">
              <p:embed/>
            </p:oleObj>
          </a:graphicData>
        </a:graphic>
      </p:graphicFrame>
      <p:graphicFrame>
        <p:nvGraphicFramePr>
          <p:cNvPr id="4" name="Object 12"/>
          <p:cNvGraphicFramePr>
            <a:graphicFrameLocks noChangeAspect="1"/>
          </p:cNvGraphicFramePr>
          <p:nvPr/>
        </p:nvGraphicFramePr>
        <p:xfrm>
          <a:off x="11679397" y="8928983"/>
          <a:ext cx="15750892" cy="805975"/>
        </p:xfrm>
        <a:graphic>
          <a:graphicData uri="http://schemas.openxmlformats.org/presentationml/2006/ole">
            <p:oleObj spid="_x0000_s1036" name="Equation" r:id="rId19" imgW="10896480" imgH="545760" progId="Equation.3">
              <p:embed/>
            </p:oleObj>
          </a:graphicData>
        </a:graphic>
      </p:graphicFrame>
      <p:graphicFrame>
        <p:nvGraphicFramePr>
          <p:cNvPr id="5" name="Object 13"/>
          <p:cNvGraphicFramePr>
            <a:graphicFrameLocks noChangeAspect="1"/>
          </p:cNvGraphicFramePr>
          <p:nvPr/>
        </p:nvGraphicFramePr>
        <p:xfrm>
          <a:off x="11970674" y="9725969"/>
          <a:ext cx="15422740" cy="1151121"/>
        </p:xfrm>
        <a:graphic>
          <a:graphicData uri="http://schemas.openxmlformats.org/presentationml/2006/ole">
            <p:oleObj spid="_x0000_s1037" name="Equation" r:id="rId20" imgW="10375560" imgH="774360" progId="Equation.3">
              <p:embed/>
            </p:oleObj>
          </a:graphicData>
        </a:graphic>
      </p:graphicFrame>
      <p:sp>
        <p:nvSpPr>
          <p:cNvPr id="71" name="Rectangle 74"/>
          <p:cNvSpPr>
            <a:spLocks noChangeArrowheads="1"/>
          </p:cNvSpPr>
          <p:nvPr/>
        </p:nvSpPr>
        <p:spPr bwMode="auto">
          <a:xfrm>
            <a:off x="27430289" y="10387206"/>
            <a:ext cx="495872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en-US" sz="2400" b="1" dirty="0" smtClean="0">
                <a:latin typeface="Times New Roman" pitchFamily="18" charset="0"/>
              </a:rPr>
              <a:t>Fig. 2 </a:t>
            </a:r>
            <a:r>
              <a:rPr lang="en-US" sz="2400" dirty="0" smtClean="0">
                <a:latin typeface="Times New Roman" pitchFamily="18" charset="0"/>
              </a:rPr>
              <a:t>Assessment of extra terms</a:t>
            </a:r>
            <a:r>
              <a:rPr lang="en-US" sz="2400" baseline="30000" dirty="0" smtClean="0">
                <a:latin typeface="Times New Roman" pitchFamily="18" charset="0"/>
              </a:rPr>
              <a:t>[2][3]</a:t>
            </a:r>
            <a:endParaRPr lang="en-US" sz="2400" baseline="30000" dirty="0"/>
          </a:p>
        </p:txBody>
      </p:sp>
      <p:sp>
        <p:nvSpPr>
          <p:cNvPr id="121" name="TextBox 120"/>
          <p:cNvSpPr txBox="1"/>
          <p:nvPr/>
        </p:nvSpPr>
        <p:spPr>
          <a:xfrm>
            <a:off x="11609676" y="17295783"/>
            <a:ext cx="205637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Fig. 3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(a) Mesh for the 90</a:t>
            </a:r>
            <a:r>
              <a:rPr lang="en-US" sz="2400" dirty="0" smtClean="0">
                <a:latin typeface="Calibri"/>
                <a:cs typeface="Times New Roman" pitchFamily="18" charset="0"/>
              </a:rPr>
              <a:t>⁰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test pipe (cross-sectional mesh: n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× n</a:t>
            </a:r>
            <a:r>
              <a:rPr lang="el-GR" sz="2400" baseline="-25000" dirty="0" smtClean="0">
                <a:latin typeface="Times New Roman" pitchFamily="18" charset="0"/>
                <a:cs typeface="Times New Roman" pitchFamily="18" charset="0"/>
              </a:rPr>
              <a:t>θ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=152×64) (b) Longitudinal distribution of static pressure at the inner, outer and bottom of the pipe</a:t>
            </a:r>
          </a:p>
        </p:txBody>
      </p:sp>
      <p:sp>
        <p:nvSpPr>
          <p:cNvPr id="138" name="Rectangle 46"/>
          <p:cNvSpPr>
            <a:spLocks noChangeArrowheads="1"/>
          </p:cNvSpPr>
          <p:nvPr/>
        </p:nvSpPr>
        <p:spPr bwMode="auto">
          <a:xfrm>
            <a:off x="11680206" y="29755895"/>
            <a:ext cx="1231076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en-US" altLang="zh-CN" sz="3600" b="1" kern="0" dirty="0" smtClean="0">
                <a:solidFill>
                  <a:srgbClr val="0000FF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Assessment of Static Pressure Through the Bernoulli’s Law </a:t>
            </a:r>
            <a:endParaRPr lang="en-US" altLang="zh-CN" sz="3600" b="1" kern="0" baseline="30000" dirty="0">
              <a:solidFill>
                <a:srgbClr val="0000FF"/>
              </a:solidFill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</p:txBody>
      </p:sp>
      <p:graphicFrame>
        <p:nvGraphicFramePr>
          <p:cNvPr id="1042" name="Object 18"/>
          <p:cNvGraphicFramePr>
            <a:graphicFrameLocks noChangeAspect="1"/>
          </p:cNvGraphicFramePr>
          <p:nvPr/>
        </p:nvGraphicFramePr>
        <p:xfrm>
          <a:off x="11806238" y="30505400"/>
          <a:ext cx="10417175" cy="458788"/>
        </p:xfrm>
        <a:graphic>
          <a:graphicData uri="http://schemas.openxmlformats.org/presentationml/2006/ole">
            <p:oleObj spid="_x0000_s1042" name="Equation" r:id="rId21" imgW="5892480" imgH="279360" progId="Equation.3">
              <p:embed/>
            </p:oleObj>
          </a:graphicData>
        </a:graphic>
      </p:graphicFrame>
      <p:graphicFrame>
        <p:nvGraphicFramePr>
          <p:cNvPr id="1045" name="Object 2"/>
          <p:cNvGraphicFramePr>
            <a:graphicFrameLocks noChangeAspect="1"/>
          </p:cNvGraphicFramePr>
          <p:nvPr/>
        </p:nvGraphicFramePr>
        <p:xfrm>
          <a:off x="11873073" y="31085176"/>
          <a:ext cx="9232750" cy="447205"/>
        </p:xfrm>
        <a:graphic>
          <a:graphicData uri="http://schemas.openxmlformats.org/presentationml/2006/ole">
            <p:oleObj spid="_x0000_s1045" name="Equation" r:id="rId22" imgW="5778360" imgH="279360" progId="Equation.3">
              <p:embed/>
            </p:oleObj>
          </a:graphicData>
        </a:graphic>
      </p:graphicFrame>
      <p:graphicFrame>
        <p:nvGraphicFramePr>
          <p:cNvPr id="1046" name="Object 22"/>
          <p:cNvGraphicFramePr>
            <a:graphicFrameLocks noChangeAspect="1"/>
          </p:cNvGraphicFramePr>
          <p:nvPr/>
        </p:nvGraphicFramePr>
        <p:xfrm>
          <a:off x="11814676" y="31627847"/>
          <a:ext cx="10318249" cy="473075"/>
        </p:xfrm>
        <a:graphic>
          <a:graphicData uri="http://schemas.openxmlformats.org/presentationml/2006/ole">
            <p:oleObj spid="_x0000_s1046" name="Equation" r:id="rId23" imgW="6680160" imgH="304560" progId="Equation.3">
              <p:embed/>
            </p:oleObj>
          </a:graphicData>
        </a:graphic>
      </p:graphicFrame>
      <p:sp>
        <p:nvSpPr>
          <p:cNvPr id="161" name="Text Box 536"/>
          <p:cNvSpPr txBox="1">
            <a:spLocks noChangeArrowheads="1"/>
          </p:cNvSpPr>
          <p:nvPr/>
        </p:nvSpPr>
        <p:spPr bwMode="auto">
          <a:xfrm>
            <a:off x="33084869" y="5643471"/>
            <a:ext cx="9975600" cy="828000"/>
          </a:xfrm>
          <a:prstGeom prst="rect">
            <a:avLst/>
          </a:prstGeom>
          <a:solidFill>
            <a:schemeClr val="accent6">
              <a:lumMod val="90000"/>
              <a:lumOff val="10000"/>
            </a:schemeClr>
          </a:solidFill>
          <a:ln w="9525">
            <a:noFill/>
            <a:miter lim="800000"/>
            <a:headEnd/>
            <a:tailEnd/>
          </a:ln>
        </p:spPr>
        <p:txBody>
          <a:bodyPr lIns="91267" tIns="45624" rIns="91267" bIns="45624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4800" b="1" i="1" dirty="0" smtClean="0">
                <a:solidFill>
                  <a:srgbClr val="FFFFFF"/>
                </a:solidFill>
                <a:latin typeface="Georgia" pitchFamily="18" charset="0"/>
                <a:ea typeface="宋体" pitchFamily="2" charset="-122"/>
              </a:rPr>
              <a:t>Discussions</a:t>
            </a:r>
            <a:endParaRPr lang="en-US" altLang="zh-CN" sz="4800" b="1" i="1" dirty="0">
              <a:solidFill>
                <a:srgbClr val="FFFFFF"/>
              </a:solidFill>
              <a:latin typeface="Georgia" pitchFamily="18" charset="0"/>
              <a:ea typeface="宋体" pitchFamily="2" charset="-122"/>
            </a:endParaRPr>
          </a:p>
        </p:txBody>
      </p:sp>
      <p:sp>
        <p:nvSpPr>
          <p:cNvPr id="164" name="Rectangle 61"/>
          <p:cNvSpPr>
            <a:spLocks noChangeArrowheads="1"/>
          </p:cNvSpPr>
          <p:nvPr/>
        </p:nvSpPr>
        <p:spPr bwMode="auto">
          <a:xfrm>
            <a:off x="33117466" y="17855427"/>
            <a:ext cx="992684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en-US" altLang="zh-CN" sz="2400" b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Fig.8</a:t>
            </a:r>
            <a:r>
              <a:rPr lang="en-US" altLang="zh-C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Turbulence intensity distribution comparison at the pipe exit</a:t>
            </a:r>
          </a:p>
          <a:p>
            <a:pPr algn="ctr" eaLnBrk="0" hangingPunct="0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(a) Along the horizontal plane (b) Along  the vertical plane</a:t>
            </a:r>
            <a:endParaRPr lang="en-US" altLang="zh-CN" sz="2400" dirty="0"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165" name="TextBox 164"/>
          <p:cNvSpPr txBox="1"/>
          <p:nvPr/>
        </p:nvSpPr>
        <p:spPr>
          <a:xfrm>
            <a:off x="37900278" y="13545116"/>
            <a:ext cx="5437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(b)</a:t>
            </a:r>
            <a:endParaRPr lang="en-US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6" name="TextBox 165"/>
          <p:cNvSpPr txBox="1"/>
          <p:nvPr/>
        </p:nvSpPr>
        <p:spPr>
          <a:xfrm>
            <a:off x="33100805" y="13478139"/>
            <a:ext cx="5437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(a)</a:t>
            </a:r>
            <a:endParaRPr lang="en-US" sz="2400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11691112" y="10961448"/>
          <a:ext cx="16944046" cy="1133313"/>
        </p:xfrm>
        <a:graphic>
          <a:graphicData uri="http://schemas.openxmlformats.org/presentationml/2006/ole">
            <p:oleObj spid="_x0000_s1047" name="Equation" r:id="rId24" imgW="11594880" imgH="774360" progId="Equation.3">
              <p:embed/>
            </p:oleObj>
          </a:graphicData>
        </a:graphic>
      </p:graphicFrame>
      <p:pic>
        <p:nvPicPr>
          <p:cNvPr id="128" name="Picture 127" descr="2bends(with nozzle).tif"/>
          <p:cNvPicPr>
            <a:picLocks noChangeAspect="1"/>
          </p:cNvPicPr>
          <p:nvPr/>
        </p:nvPicPr>
        <p:blipFill>
          <a:blip r:embed="rId25" cstate="print"/>
          <a:stretch>
            <a:fillRect/>
          </a:stretch>
        </p:blipFill>
        <p:spPr>
          <a:xfrm>
            <a:off x="11964682" y="24459146"/>
            <a:ext cx="4888865" cy="4824000"/>
          </a:xfrm>
          <a:prstGeom prst="rect">
            <a:avLst/>
          </a:prstGeom>
        </p:spPr>
      </p:pic>
      <p:pic>
        <p:nvPicPr>
          <p:cNvPr id="130" name="Picture 129" descr="2bends(without nozzle).tif"/>
          <p:cNvPicPr>
            <a:picLocks noChangeAspect="1"/>
          </p:cNvPicPr>
          <p:nvPr/>
        </p:nvPicPr>
        <p:blipFill>
          <a:blip r:embed="rId26" cstate="print"/>
          <a:stretch>
            <a:fillRect/>
          </a:stretch>
        </p:blipFill>
        <p:spPr>
          <a:xfrm>
            <a:off x="12026637" y="18444056"/>
            <a:ext cx="4886220" cy="4824000"/>
          </a:xfrm>
          <a:prstGeom prst="rect">
            <a:avLst/>
          </a:prstGeom>
        </p:spPr>
      </p:pic>
      <p:sp>
        <p:nvSpPr>
          <p:cNvPr id="134" name="TextBox 133"/>
          <p:cNvSpPr txBox="1"/>
          <p:nvPr/>
        </p:nvSpPr>
        <p:spPr>
          <a:xfrm>
            <a:off x="11683136" y="18457087"/>
            <a:ext cx="5437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(a)</a:t>
            </a:r>
            <a:endParaRPr lang="en-US" sz="2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5" name="Picture 134" descr="no nozzle(60).tif"/>
          <p:cNvPicPr>
            <a:picLocks noChangeAspect="1"/>
          </p:cNvPicPr>
          <p:nvPr/>
        </p:nvPicPr>
        <p:blipFill>
          <a:blip r:embed="rId27" cstate="print"/>
          <a:stretch>
            <a:fillRect/>
          </a:stretch>
        </p:blipFill>
        <p:spPr>
          <a:xfrm>
            <a:off x="16970146" y="18565677"/>
            <a:ext cx="14856281" cy="4680000"/>
          </a:xfrm>
          <a:prstGeom prst="rect">
            <a:avLst/>
          </a:prstGeom>
        </p:spPr>
      </p:pic>
      <p:sp>
        <p:nvSpPr>
          <p:cNvPr id="136" name="Rectangle 46"/>
          <p:cNvSpPr>
            <a:spLocks noChangeArrowheads="1"/>
          </p:cNvSpPr>
          <p:nvPr/>
        </p:nvSpPr>
        <p:spPr bwMode="auto">
          <a:xfrm>
            <a:off x="11683540" y="17763920"/>
            <a:ext cx="1276462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en-US" altLang="zh-CN" sz="3600" b="1" kern="0" dirty="0" smtClean="0">
                <a:solidFill>
                  <a:srgbClr val="0000FF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Solutions for Mercury Flow in Curved Pipe without Nozzle </a:t>
            </a:r>
            <a:endParaRPr lang="en-US" altLang="zh-CN" sz="3600" b="1" kern="0" baseline="30000" dirty="0">
              <a:solidFill>
                <a:srgbClr val="0000FF"/>
              </a:solidFill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</p:txBody>
      </p:sp>
      <p:sp>
        <p:nvSpPr>
          <p:cNvPr id="142" name="Rectangle 46"/>
          <p:cNvSpPr>
            <a:spLocks noChangeArrowheads="1"/>
          </p:cNvSpPr>
          <p:nvPr/>
        </p:nvSpPr>
        <p:spPr bwMode="auto">
          <a:xfrm>
            <a:off x="11668239" y="23775861"/>
            <a:ext cx="111964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en-US" altLang="zh-CN" sz="3600" b="1" kern="0" dirty="0" smtClean="0">
                <a:solidFill>
                  <a:srgbClr val="0000FF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Solutions for Mercury Flow in Curved Pipe with Nozzle </a:t>
            </a:r>
            <a:endParaRPr lang="en-US" altLang="zh-CN" sz="3600" b="1" kern="0" baseline="30000" dirty="0">
              <a:solidFill>
                <a:srgbClr val="0000FF"/>
              </a:solidFill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</p:txBody>
      </p:sp>
      <p:sp>
        <p:nvSpPr>
          <p:cNvPr id="144" name="TextBox 143"/>
          <p:cNvSpPr txBox="1"/>
          <p:nvPr/>
        </p:nvSpPr>
        <p:spPr>
          <a:xfrm>
            <a:off x="11616039" y="23304619"/>
            <a:ext cx="205637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Fig. 4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(a) Geometry of  pipes without nozzle in varying angles (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φ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0⁰, 30⁰, 60⁰, 90⁰) (b) Stream-wise velocity and velocity vector plots (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φ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=60</a:t>
            </a:r>
            <a:r>
              <a:rPr lang="en-US" sz="2400" dirty="0" smtClean="0">
                <a:latin typeface="Calibri"/>
                <a:cs typeface="Times New Roman" pitchFamily="18" charset="0"/>
              </a:rPr>
              <a:t>⁰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inner: left, outer: right)</a:t>
            </a:r>
          </a:p>
        </p:txBody>
      </p:sp>
      <p:sp>
        <p:nvSpPr>
          <p:cNvPr id="145" name="TextBox 144"/>
          <p:cNvSpPr txBox="1"/>
          <p:nvPr/>
        </p:nvSpPr>
        <p:spPr>
          <a:xfrm>
            <a:off x="11639301" y="29310955"/>
            <a:ext cx="205637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Fig.5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(a) Geometry of pipes with nozzle in varying angles (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φ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0⁰, 30⁰, 60⁰, 90⁰) (b) Stream-wise velocity and velocity vector  plots (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φ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=60</a:t>
            </a:r>
            <a:r>
              <a:rPr lang="en-US" sz="2400" dirty="0" smtClean="0">
                <a:latin typeface="Calibri"/>
                <a:cs typeface="Times New Roman" pitchFamily="18" charset="0"/>
              </a:rPr>
              <a:t>⁰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inner: left, outer: right)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12166478" y="13643096"/>
            <a:ext cx="5437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(a)</a:t>
            </a:r>
            <a:endParaRPr lang="en-US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21829713" y="13195458"/>
            <a:ext cx="5437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(b)</a:t>
            </a:r>
            <a:endParaRPr lang="en-US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17074659" y="18604676"/>
            <a:ext cx="5437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(b)</a:t>
            </a:r>
            <a:endParaRPr lang="en-US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11652226" y="24438491"/>
            <a:ext cx="5437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(a)</a:t>
            </a:r>
            <a:endParaRPr lang="en-US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17025495" y="24641674"/>
            <a:ext cx="5437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(b)</a:t>
            </a:r>
            <a:endParaRPr lang="en-US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28325167" y="30578172"/>
            <a:ext cx="38482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Fig. 6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Static pressure Contour 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for the 90⁰/90⁰ pipe  (assume smooth  pipe, then the friction loss =zero)</a:t>
            </a:r>
          </a:p>
        </p:txBody>
      </p:sp>
      <p:pic>
        <p:nvPicPr>
          <p:cNvPr id="95" name="Picture 94" descr="shown planes.tif"/>
          <p:cNvPicPr>
            <a:picLocks noChangeAspect="1"/>
          </p:cNvPicPr>
          <p:nvPr/>
        </p:nvPicPr>
        <p:blipFill>
          <a:blip r:embed="rId28" cstate="print"/>
          <a:stretch>
            <a:fillRect/>
          </a:stretch>
        </p:blipFill>
        <p:spPr>
          <a:xfrm>
            <a:off x="39229864" y="7444251"/>
            <a:ext cx="3397418" cy="2700000"/>
          </a:xfrm>
          <a:prstGeom prst="rect">
            <a:avLst/>
          </a:prstGeom>
        </p:spPr>
      </p:pic>
      <p:sp>
        <p:nvSpPr>
          <p:cNvPr id="96" name="Rectangle 46"/>
          <p:cNvSpPr>
            <a:spLocks noChangeArrowheads="1"/>
          </p:cNvSpPr>
          <p:nvPr/>
        </p:nvSpPr>
        <p:spPr bwMode="auto">
          <a:xfrm>
            <a:off x="33096900" y="12886369"/>
            <a:ext cx="796645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en-US" altLang="zh-CN" sz="3600" b="1" kern="0" dirty="0" smtClean="0">
                <a:solidFill>
                  <a:srgbClr val="0000FF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Turbulence Intensity at the Pipe Exit</a:t>
            </a:r>
            <a:endParaRPr lang="en-US" altLang="zh-CN" sz="3600" b="1" kern="0" baseline="30000" dirty="0">
              <a:solidFill>
                <a:srgbClr val="0000FF"/>
              </a:solidFill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</p:txBody>
      </p:sp>
      <p:graphicFrame>
        <p:nvGraphicFramePr>
          <p:cNvPr id="98" name="Object 24"/>
          <p:cNvGraphicFramePr>
            <a:graphicFrameLocks noChangeAspect="1"/>
          </p:cNvGraphicFramePr>
          <p:nvPr/>
        </p:nvGraphicFramePr>
        <p:xfrm>
          <a:off x="40706380" y="12763851"/>
          <a:ext cx="1957595" cy="842831"/>
        </p:xfrm>
        <a:graphic>
          <a:graphicData uri="http://schemas.openxmlformats.org/presentationml/2006/ole">
            <p:oleObj spid="_x0000_s1049" name="Equation" r:id="rId29" imgW="1358640" imgH="583920" progId="Equation.3">
              <p:embed/>
            </p:oleObj>
          </a:graphicData>
        </a:graphic>
      </p:graphicFrame>
      <p:sp>
        <p:nvSpPr>
          <p:cNvPr id="99" name="Rectangle 46"/>
          <p:cNvSpPr>
            <a:spLocks noChangeArrowheads="1"/>
          </p:cNvSpPr>
          <p:nvPr/>
        </p:nvSpPr>
        <p:spPr bwMode="auto">
          <a:xfrm>
            <a:off x="33102725" y="6483774"/>
            <a:ext cx="797785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en-US" altLang="zh-CN" sz="3600" b="1" kern="0" dirty="0" smtClean="0">
                <a:solidFill>
                  <a:srgbClr val="0000FF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Momentum Thickness at the Pipe Exit</a:t>
            </a:r>
            <a:endParaRPr lang="en-US" altLang="zh-CN" sz="3600" b="1" kern="0" baseline="30000" dirty="0">
              <a:solidFill>
                <a:srgbClr val="0000FF"/>
              </a:solidFill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</p:txBody>
      </p:sp>
      <p:graphicFrame>
        <p:nvGraphicFramePr>
          <p:cNvPr id="1050" name="Object 26"/>
          <p:cNvGraphicFramePr>
            <a:graphicFrameLocks noChangeAspect="1"/>
          </p:cNvGraphicFramePr>
          <p:nvPr/>
        </p:nvGraphicFramePr>
        <p:xfrm>
          <a:off x="40872508" y="6550950"/>
          <a:ext cx="2114550" cy="704850"/>
        </p:xfrm>
        <a:graphic>
          <a:graphicData uri="http://schemas.openxmlformats.org/presentationml/2006/ole">
            <p:oleObj spid="_x0000_s1050" name="Equation" r:id="rId30" imgW="1523880" imgH="507960" progId="Equation.3">
              <p:embed/>
            </p:oleObj>
          </a:graphicData>
        </a:graphic>
      </p:graphicFrame>
      <p:pic>
        <p:nvPicPr>
          <p:cNvPr id="100" name="Picture 99" descr="momentum thicknes.tif"/>
          <p:cNvPicPr>
            <a:picLocks noChangeAspect="1"/>
          </p:cNvPicPr>
          <p:nvPr/>
        </p:nvPicPr>
        <p:blipFill>
          <a:blip r:embed="rId31" cstate="print"/>
          <a:stretch>
            <a:fillRect/>
          </a:stretch>
        </p:blipFill>
        <p:spPr>
          <a:xfrm>
            <a:off x="33178234" y="7092017"/>
            <a:ext cx="5790618" cy="5904000"/>
          </a:xfrm>
          <a:prstGeom prst="rect">
            <a:avLst/>
          </a:prstGeom>
        </p:spPr>
      </p:pic>
      <p:sp>
        <p:nvSpPr>
          <p:cNvPr id="101" name="TextBox 100"/>
          <p:cNvSpPr txBox="1"/>
          <p:nvPr/>
        </p:nvSpPr>
        <p:spPr>
          <a:xfrm>
            <a:off x="39392079" y="7346997"/>
            <a:ext cx="4683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(e)</a:t>
            </a:r>
            <a:endParaRPr lang="en-US" sz="20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0" name="Picture 109" descr="princeton_university.gif"/>
          <p:cNvPicPr>
            <a:picLocks noChangeAspect="1"/>
          </p:cNvPicPr>
          <p:nvPr/>
        </p:nvPicPr>
        <p:blipFill>
          <a:blip r:embed="rId32" cstate="print"/>
          <a:srcRect l="9280" t="10674" r="6761"/>
          <a:stretch>
            <a:fillRect/>
          </a:stretch>
        </p:blipFill>
        <p:spPr>
          <a:xfrm>
            <a:off x="3505758" y="911633"/>
            <a:ext cx="3983568" cy="1260000"/>
          </a:xfrm>
          <a:prstGeom prst="rect">
            <a:avLst/>
          </a:prstGeom>
        </p:spPr>
      </p:pic>
      <p:sp>
        <p:nvSpPr>
          <p:cNvPr id="94" name="Rectangle 62"/>
          <p:cNvSpPr>
            <a:spLocks noChangeArrowheads="1"/>
          </p:cNvSpPr>
          <p:nvPr/>
        </p:nvSpPr>
        <p:spPr bwMode="auto">
          <a:xfrm>
            <a:off x="39005417" y="10159557"/>
            <a:ext cx="4029370" cy="2569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altLang="zh-CN" sz="2300" b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Fig.7</a:t>
            </a:r>
            <a:r>
              <a:rPr lang="en-US" altLang="zh-CN" sz="23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Comparison of momentum thickness at the pipe exit </a:t>
            </a:r>
          </a:p>
          <a:p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(a) 0⁰/0⁰ (b) 30⁰/30⁰ (c) 60⁰/60⁰</a:t>
            </a:r>
          </a:p>
          <a:p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(d) 90⁰/90⁰ (e) Planes defined at the exit</a:t>
            </a:r>
          </a:p>
          <a:p>
            <a:pPr marL="342900" indent="-342900"/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Red: without nozzle; </a:t>
            </a:r>
          </a:p>
          <a:p>
            <a:pPr marL="342900" indent="-342900"/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Blue: with nozzle.</a:t>
            </a:r>
          </a:p>
        </p:txBody>
      </p:sp>
      <p:sp>
        <p:nvSpPr>
          <p:cNvPr id="102" name="Rectangle 67"/>
          <p:cNvSpPr>
            <a:spLocks noChangeArrowheads="1"/>
          </p:cNvSpPr>
          <p:nvPr/>
        </p:nvSpPr>
        <p:spPr bwMode="auto">
          <a:xfrm>
            <a:off x="33147533" y="19536699"/>
            <a:ext cx="9848652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en-US" altLang="zh-CN" sz="3400" dirty="0" smtClean="0">
                <a:latin typeface="Times New Roman" pitchFamily="18" charset="0"/>
                <a:ea typeface="宋体" pitchFamily="2" charset="-122"/>
              </a:rPr>
              <a:t>Turbulent flow conditions are analyzed at the exit of the mercury target supply pipe. The results show :</a:t>
            </a:r>
          </a:p>
          <a:p>
            <a:pPr marL="400050" indent="-400050" eaLnBrk="0" hangingPunct="0">
              <a:buClr>
                <a:schemeClr val="accent2"/>
              </a:buClr>
              <a:buFont typeface="Wingdings" pitchFamily="2" charset="2"/>
              <a:buChar char="v"/>
            </a:pPr>
            <a:r>
              <a:rPr lang="en-US" altLang="zh-CN" sz="3400" b="1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Realizable k-e </a:t>
            </a:r>
            <a:r>
              <a:rPr lang="en-US" altLang="zh-CN" sz="3400" dirty="0" smtClean="0">
                <a:latin typeface="Times New Roman" pitchFamily="18" charset="0"/>
                <a:ea typeface="宋体" pitchFamily="2" charset="-122"/>
              </a:rPr>
              <a:t>turbulence model is able to simulate turbulent mercury flow in curved pipe.   </a:t>
            </a:r>
          </a:p>
          <a:p>
            <a:pPr marL="400050" indent="-400050" eaLnBrk="0" hangingPunct="0">
              <a:buClr>
                <a:schemeClr val="accent2"/>
              </a:buClr>
              <a:buFont typeface="Wingdings" pitchFamily="2" charset="2"/>
              <a:buChar char="v"/>
            </a:pPr>
            <a:r>
              <a:rPr lang="en-US" altLang="zh-CN" sz="3400" dirty="0" smtClean="0">
                <a:latin typeface="Times New Roman" pitchFamily="18" charset="0"/>
                <a:ea typeface="宋体" pitchFamily="2" charset="-122"/>
              </a:rPr>
              <a:t>Bend effects: </a:t>
            </a:r>
            <a:r>
              <a:rPr lang="en-US" altLang="zh-CN" sz="3400" b="1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Bigger </a:t>
            </a:r>
            <a:r>
              <a:rPr lang="en-US" altLang="zh-CN" sz="3400" b="1" dirty="0" err="1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θ</a:t>
            </a:r>
            <a:r>
              <a:rPr lang="en-US" altLang="zh-CN" sz="3400" b="1" baseline="-25000" dirty="0" err="1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t</a:t>
            </a:r>
            <a:r>
              <a:rPr lang="en-US" altLang="zh-CN" sz="3400" b="1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 near the inner side </a:t>
            </a:r>
            <a:r>
              <a:rPr lang="en-US" altLang="zh-CN" sz="3400" dirty="0" smtClean="0">
                <a:latin typeface="Times New Roman" pitchFamily="18" charset="0"/>
                <a:ea typeface="宋体" pitchFamily="2" charset="-122"/>
              </a:rPr>
              <a:t>of the curved pipe, which is even obvious in the 90</a:t>
            </a:r>
            <a:r>
              <a:rPr lang="en-US" altLang="zh-CN" sz="3400" dirty="0" smtClean="0">
                <a:latin typeface="Calibri"/>
                <a:ea typeface="宋体" pitchFamily="2" charset="-122"/>
              </a:rPr>
              <a:t>⁰</a:t>
            </a:r>
            <a:r>
              <a:rPr lang="en-US" altLang="zh-CN" sz="3400" dirty="0" smtClean="0">
                <a:latin typeface="Times New Roman" pitchFamily="18" charset="0"/>
                <a:ea typeface="宋体" pitchFamily="2" charset="-122"/>
              </a:rPr>
              <a:t>/90</a:t>
            </a:r>
            <a:r>
              <a:rPr lang="en-US" altLang="zh-CN" sz="3400" dirty="0" smtClean="0">
                <a:latin typeface="Calibri"/>
                <a:ea typeface="宋体" pitchFamily="2" charset="-122"/>
              </a:rPr>
              <a:t>⁰</a:t>
            </a:r>
            <a:r>
              <a:rPr lang="en-US" altLang="zh-CN" sz="3400" dirty="0" smtClean="0">
                <a:latin typeface="Times New Roman" pitchFamily="18" charset="0"/>
                <a:ea typeface="宋体" pitchFamily="2" charset="-122"/>
              </a:rPr>
              <a:t> pipe; the 90</a:t>
            </a:r>
            <a:r>
              <a:rPr lang="en-US" altLang="zh-CN" sz="3400" dirty="0" smtClean="0">
                <a:latin typeface="Calibri"/>
                <a:ea typeface="宋体" pitchFamily="2" charset="-122"/>
              </a:rPr>
              <a:t>⁰</a:t>
            </a:r>
            <a:r>
              <a:rPr lang="en-US" altLang="zh-CN" sz="3400" dirty="0" smtClean="0">
                <a:latin typeface="Times New Roman" pitchFamily="18" charset="0"/>
                <a:ea typeface="宋体" pitchFamily="2" charset="-122"/>
              </a:rPr>
              <a:t>/90</a:t>
            </a:r>
            <a:r>
              <a:rPr lang="en-US" altLang="zh-CN" sz="3400" dirty="0" smtClean="0">
                <a:latin typeface="Calibri"/>
                <a:ea typeface="宋体" pitchFamily="2" charset="-122"/>
              </a:rPr>
              <a:t>⁰</a:t>
            </a:r>
            <a:r>
              <a:rPr lang="en-US" altLang="zh-CN" sz="3400" dirty="0" smtClean="0">
                <a:latin typeface="Times New Roman" pitchFamily="18" charset="0"/>
                <a:ea typeface="宋体" pitchFamily="2" charset="-122"/>
              </a:rPr>
              <a:t> pipe has advantages of symmetry I.</a:t>
            </a:r>
          </a:p>
          <a:p>
            <a:pPr marL="400050" indent="-400050" eaLnBrk="0" hangingPunct="0">
              <a:buClr>
                <a:schemeClr val="accent2"/>
              </a:buClr>
              <a:buFont typeface="Wingdings" pitchFamily="2" charset="2"/>
              <a:buChar char="v"/>
            </a:pPr>
            <a:r>
              <a:rPr lang="en-US" altLang="zh-CN" sz="3400" dirty="0" smtClean="0">
                <a:latin typeface="Times New Roman" pitchFamily="18" charset="0"/>
                <a:ea typeface="宋体" pitchFamily="2" charset="-122"/>
              </a:rPr>
              <a:t>Nozzle effects: Nozzle </a:t>
            </a:r>
            <a:r>
              <a:rPr lang="en-US" altLang="zh-CN" sz="3400" b="1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decreases </a:t>
            </a:r>
            <a:r>
              <a:rPr lang="en-US" altLang="zh-CN" sz="3400" b="1" dirty="0" err="1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θ</a:t>
            </a:r>
            <a:r>
              <a:rPr lang="en-US" altLang="zh-CN" sz="3400" b="1" baseline="-25000" dirty="0" err="1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t</a:t>
            </a:r>
            <a:r>
              <a:rPr lang="en-US" altLang="zh-CN" sz="3400" dirty="0" smtClean="0">
                <a:latin typeface="Times New Roman" pitchFamily="18" charset="0"/>
                <a:ea typeface="宋体" pitchFamily="2" charset="-122"/>
              </a:rPr>
              <a:t>, </a:t>
            </a:r>
            <a:r>
              <a:rPr lang="en-US" altLang="zh-CN" sz="3400" b="1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uniforms</a:t>
            </a:r>
            <a:r>
              <a:rPr lang="en-US" altLang="zh-CN" sz="3400" dirty="0" smtClean="0">
                <a:latin typeface="Times New Roman" pitchFamily="18" charset="0"/>
                <a:ea typeface="宋体" pitchFamily="2" charset="-122"/>
              </a:rPr>
              <a:t> </a:t>
            </a:r>
            <a:r>
              <a:rPr lang="en-US" altLang="zh-CN" sz="3400" b="1" dirty="0" err="1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θ</a:t>
            </a:r>
            <a:r>
              <a:rPr lang="en-US" altLang="zh-CN" sz="3400" b="1" baseline="-25000" dirty="0" err="1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t</a:t>
            </a:r>
            <a:r>
              <a:rPr lang="en-US" altLang="zh-CN" sz="3400" b="1" baseline="-25000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 </a:t>
            </a:r>
            <a:r>
              <a:rPr lang="en-US" altLang="zh-CN" sz="3400" dirty="0" smtClean="0">
                <a:latin typeface="Times New Roman" pitchFamily="18" charset="0"/>
                <a:ea typeface="宋体" pitchFamily="2" charset="-122"/>
              </a:rPr>
              <a:t>and </a:t>
            </a:r>
            <a:r>
              <a:rPr lang="en-US" altLang="zh-CN" sz="3400" b="1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reduces I</a:t>
            </a:r>
            <a:r>
              <a:rPr lang="en-US" altLang="zh-CN" sz="3400" dirty="0" smtClean="0">
                <a:latin typeface="Times New Roman" pitchFamily="18" charset="0"/>
                <a:ea typeface="宋体" pitchFamily="2" charset="-122"/>
              </a:rPr>
              <a:t>.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830091" y="18250009"/>
            <a:ext cx="5437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(a)</a:t>
            </a:r>
            <a:endParaRPr lang="en-US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5737987" y="18234456"/>
            <a:ext cx="5437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(b)</a:t>
            </a:r>
            <a:endParaRPr lang="en-US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1568909" y="21241631"/>
            <a:ext cx="5437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(c)</a:t>
            </a:r>
            <a:endParaRPr lang="en-US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7" name="Text Box 539"/>
          <p:cNvSpPr txBox="1">
            <a:spLocks noChangeArrowheads="1"/>
          </p:cNvSpPr>
          <p:nvPr/>
        </p:nvSpPr>
        <p:spPr bwMode="auto">
          <a:xfrm>
            <a:off x="33089025" y="24319488"/>
            <a:ext cx="9975600" cy="854075"/>
          </a:xfrm>
          <a:prstGeom prst="rect">
            <a:avLst/>
          </a:prstGeom>
          <a:solidFill>
            <a:schemeClr val="accent6">
              <a:lumMod val="90000"/>
              <a:lumOff val="10000"/>
            </a:schemeClr>
          </a:solidFill>
          <a:ln w="9525">
            <a:noFill/>
            <a:miter lim="800000"/>
            <a:headEnd/>
            <a:tailEnd/>
          </a:ln>
        </p:spPr>
        <p:txBody>
          <a:bodyPr lIns="91267" tIns="45624" rIns="91267" bIns="45624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4800" b="1" i="1" dirty="0">
                <a:solidFill>
                  <a:srgbClr val="FFFFFF"/>
                </a:solidFill>
                <a:latin typeface="Georgia" pitchFamily="18" charset="0"/>
                <a:ea typeface="宋体" pitchFamily="2" charset="-122"/>
              </a:rPr>
              <a:t>Acknowledgement</a:t>
            </a:r>
          </a:p>
        </p:txBody>
      </p:sp>
      <p:sp>
        <p:nvSpPr>
          <p:cNvPr id="131" name="Rectangle 67"/>
          <p:cNvSpPr>
            <a:spLocks noChangeArrowheads="1"/>
          </p:cNvSpPr>
          <p:nvPr/>
        </p:nvSpPr>
        <p:spPr bwMode="auto">
          <a:xfrm>
            <a:off x="33155555" y="25081458"/>
            <a:ext cx="9848652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en-US" altLang="zh-CN" sz="3300" dirty="0" smtClean="0">
                <a:latin typeface="Times New Roman" pitchFamily="18" charset="0"/>
                <a:ea typeface="宋体" pitchFamily="2" charset="-122"/>
              </a:rPr>
              <a:t>Thanks  to the guide from my advisors and the help from the </a:t>
            </a:r>
            <a:r>
              <a:rPr lang="en-US" altLang="zh-CN" sz="3300" dirty="0" err="1" smtClean="0">
                <a:latin typeface="Times New Roman" pitchFamily="18" charset="0"/>
                <a:ea typeface="宋体" pitchFamily="2" charset="-122"/>
              </a:rPr>
              <a:t>Muon</a:t>
            </a:r>
            <a:r>
              <a:rPr lang="en-US" altLang="zh-CN" sz="3300" dirty="0" smtClean="0">
                <a:latin typeface="Times New Roman" pitchFamily="18" charset="0"/>
                <a:ea typeface="宋体" pitchFamily="2" charset="-122"/>
              </a:rPr>
              <a:t> Collider Project group (BNL, CERN, OAK Ridge National Lab, etc)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Custom Design">
  <a:themeElements>
    <a:clrScheme name="2_Custom Design 1">
      <a:dk1>
        <a:srgbClr val="000000"/>
      </a:dk1>
      <a:lt1>
        <a:srgbClr val="AABAC9"/>
      </a:lt1>
      <a:dk2>
        <a:srgbClr val="000000"/>
      </a:dk2>
      <a:lt2>
        <a:srgbClr val="808080"/>
      </a:lt2>
      <a:accent1>
        <a:srgbClr val="D7D7D7"/>
      </a:accent1>
      <a:accent2>
        <a:srgbClr val="003466"/>
      </a:accent2>
      <a:accent3>
        <a:srgbClr val="D2D9E1"/>
      </a:accent3>
      <a:accent4>
        <a:srgbClr val="000000"/>
      </a:accent4>
      <a:accent5>
        <a:srgbClr val="E8E8E8"/>
      </a:accent5>
      <a:accent6>
        <a:srgbClr val="002E5C"/>
      </a:accent6>
      <a:hlink>
        <a:srgbClr val="008000"/>
      </a:hlink>
      <a:folHlink>
        <a:srgbClr val="800000"/>
      </a:folHlink>
    </a:clrScheme>
    <a:fontScheme name="2_Custom Design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457200" tIns="457200" rIns="457200" bIns="457200" numCol="1" anchor="t" anchorCtr="0" compatLnSpc="1">
        <a:prstTxWarp prst="textNoShape">
          <a:avLst/>
        </a:prstTxWarp>
        <a:spAutoFit/>
      </a:bodyPr>
      <a:lstStyle>
        <a:defPPr marL="0" marR="0" indent="0" algn="l" defTabSz="438943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457200" tIns="457200" rIns="457200" bIns="457200" numCol="1" anchor="t" anchorCtr="0" compatLnSpc="1">
        <a:prstTxWarp prst="textNoShape">
          <a:avLst/>
        </a:prstTxWarp>
        <a:spAutoFit/>
      </a:bodyPr>
      <a:lstStyle>
        <a:defPPr marL="0" marR="0" indent="0" algn="l" defTabSz="438943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2_Custom Design 1">
        <a:dk1>
          <a:srgbClr val="000000"/>
        </a:dk1>
        <a:lt1>
          <a:srgbClr val="AABAC9"/>
        </a:lt1>
        <a:dk2>
          <a:srgbClr val="000000"/>
        </a:dk2>
        <a:lt2>
          <a:srgbClr val="808080"/>
        </a:lt2>
        <a:accent1>
          <a:srgbClr val="D7D7D7"/>
        </a:accent1>
        <a:accent2>
          <a:srgbClr val="003466"/>
        </a:accent2>
        <a:accent3>
          <a:srgbClr val="D2D9E1"/>
        </a:accent3>
        <a:accent4>
          <a:srgbClr val="000000"/>
        </a:accent4>
        <a:accent5>
          <a:srgbClr val="E8E8E8"/>
        </a:accent5>
        <a:accent6>
          <a:srgbClr val="002E5C"/>
        </a:accent6>
        <a:hlink>
          <a:srgbClr val="008000"/>
        </a:hlink>
        <a:folHlink>
          <a:srgbClr val="8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2">
        <a:dk1>
          <a:srgbClr val="603000"/>
        </a:dk1>
        <a:lt1>
          <a:srgbClr val="CF9860"/>
        </a:lt1>
        <a:dk2>
          <a:srgbClr val="000000"/>
        </a:dk2>
        <a:lt2>
          <a:srgbClr val="808080"/>
        </a:lt2>
        <a:accent1>
          <a:srgbClr val="FFFFCF"/>
        </a:accent1>
        <a:accent2>
          <a:srgbClr val="603000"/>
        </a:accent2>
        <a:accent3>
          <a:srgbClr val="E4CAB6"/>
        </a:accent3>
        <a:accent4>
          <a:srgbClr val="512700"/>
        </a:accent4>
        <a:accent5>
          <a:srgbClr val="FFFFE4"/>
        </a:accent5>
        <a:accent6>
          <a:srgbClr val="562A00"/>
        </a:accent6>
        <a:hlink>
          <a:srgbClr val="C21414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3">
        <a:dk1>
          <a:srgbClr val="505750"/>
        </a:dk1>
        <a:lt1>
          <a:srgbClr val="FFFFFF"/>
        </a:lt1>
        <a:dk2>
          <a:srgbClr val="000000"/>
        </a:dk2>
        <a:lt2>
          <a:srgbClr val="808080"/>
        </a:lt2>
        <a:accent1>
          <a:srgbClr val="DFDFDF"/>
        </a:accent1>
        <a:accent2>
          <a:srgbClr val="9F3000"/>
        </a:accent2>
        <a:accent3>
          <a:srgbClr val="FFFFFF"/>
        </a:accent3>
        <a:accent4>
          <a:srgbClr val="434943"/>
        </a:accent4>
        <a:accent5>
          <a:srgbClr val="ECECEC"/>
        </a:accent5>
        <a:accent6>
          <a:srgbClr val="902A00"/>
        </a:accent6>
        <a:hlink>
          <a:srgbClr val="C21414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4">
        <a:dk1>
          <a:srgbClr val="3A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FFCF"/>
        </a:accent1>
        <a:accent2>
          <a:srgbClr val="9F0000"/>
        </a:accent2>
        <a:accent3>
          <a:srgbClr val="FFFFFF"/>
        </a:accent3>
        <a:accent4>
          <a:srgbClr val="300000"/>
        </a:accent4>
        <a:accent5>
          <a:srgbClr val="FFFFE4"/>
        </a:accent5>
        <a:accent6>
          <a:srgbClr val="900000"/>
        </a:accent6>
        <a:hlink>
          <a:srgbClr val="028418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5">
        <a:dk1>
          <a:srgbClr val="002336"/>
        </a:dk1>
        <a:lt1>
          <a:srgbClr val="E8F0F8"/>
        </a:lt1>
        <a:dk2>
          <a:srgbClr val="000000"/>
        </a:dk2>
        <a:lt2>
          <a:srgbClr val="808080"/>
        </a:lt2>
        <a:accent1>
          <a:srgbClr val="FFFFEF"/>
        </a:accent1>
        <a:accent2>
          <a:srgbClr val="00679F"/>
        </a:accent2>
        <a:accent3>
          <a:srgbClr val="F2F6FB"/>
        </a:accent3>
        <a:accent4>
          <a:srgbClr val="001C2D"/>
        </a:accent4>
        <a:accent5>
          <a:srgbClr val="FFFFF6"/>
        </a:accent5>
        <a:accent6>
          <a:srgbClr val="005D90"/>
        </a:accent6>
        <a:hlink>
          <a:srgbClr val="028418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6">
        <a:dk1>
          <a:srgbClr val="002336"/>
        </a:dk1>
        <a:lt1>
          <a:srgbClr val="CFCFFF"/>
        </a:lt1>
        <a:dk2>
          <a:srgbClr val="000000"/>
        </a:dk2>
        <a:lt2>
          <a:srgbClr val="808080"/>
        </a:lt2>
        <a:accent1>
          <a:srgbClr val="FFFFFF"/>
        </a:accent1>
        <a:accent2>
          <a:srgbClr val="003060"/>
        </a:accent2>
        <a:accent3>
          <a:srgbClr val="E4E4FF"/>
        </a:accent3>
        <a:accent4>
          <a:srgbClr val="001C2D"/>
        </a:accent4>
        <a:accent5>
          <a:srgbClr val="FFFFFF"/>
        </a:accent5>
        <a:accent6>
          <a:srgbClr val="002A56"/>
        </a:accent6>
        <a:hlink>
          <a:srgbClr val="028418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AEAEA"/>
        </a:accent1>
        <a:accent2>
          <a:srgbClr val="4B4B4B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434343"/>
        </a:accent6>
        <a:hlink>
          <a:srgbClr val="028418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8">
        <a:dk1>
          <a:srgbClr val="000000"/>
        </a:dk1>
        <a:lt1>
          <a:srgbClr val="E3DABB"/>
        </a:lt1>
        <a:dk2>
          <a:srgbClr val="000000"/>
        </a:dk2>
        <a:lt2>
          <a:srgbClr val="808080"/>
        </a:lt2>
        <a:accent1>
          <a:srgbClr val="EAEAEA"/>
        </a:accent1>
        <a:accent2>
          <a:srgbClr val="065290"/>
        </a:accent2>
        <a:accent3>
          <a:srgbClr val="EFEADA"/>
        </a:accent3>
        <a:accent4>
          <a:srgbClr val="000000"/>
        </a:accent4>
        <a:accent5>
          <a:srgbClr val="F3F3F3"/>
        </a:accent5>
        <a:accent6>
          <a:srgbClr val="054982"/>
        </a:accent6>
        <a:hlink>
          <a:srgbClr val="028418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9">
        <a:dk1>
          <a:srgbClr val="00009F"/>
        </a:dk1>
        <a:lt1>
          <a:srgbClr val="FFCFFF"/>
        </a:lt1>
        <a:dk2>
          <a:srgbClr val="000000"/>
        </a:dk2>
        <a:lt2>
          <a:srgbClr val="808080"/>
        </a:lt2>
        <a:accent1>
          <a:srgbClr val="FFFFFF"/>
        </a:accent1>
        <a:accent2>
          <a:srgbClr val="60009F"/>
        </a:accent2>
        <a:accent3>
          <a:srgbClr val="FFE4FF"/>
        </a:accent3>
        <a:accent4>
          <a:srgbClr val="000087"/>
        </a:accent4>
        <a:accent5>
          <a:srgbClr val="FFFFFF"/>
        </a:accent5>
        <a:accent6>
          <a:srgbClr val="560090"/>
        </a:accent6>
        <a:hlink>
          <a:srgbClr val="028418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10">
        <a:dk1>
          <a:srgbClr val="003000"/>
        </a:dk1>
        <a:lt1>
          <a:srgbClr val="9FCF9F"/>
        </a:lt1>
        <a:dk2>
          <a:srgbClr val="000000"/>
        </a:dk2>
        <a:lt2>
          <a:srgbClr val="808080"/>
        </a:lt2>
        <a:accent1>
          <a:srgbClr val="FFFFFF"/>
        </a:accent1>
        <a:accent2>
          <a:srgbClr val="006730"/>
        </a:accent2>
        <a:accent3>
          <a:srgbClr val="CDE4CD"/>
        </a:accent3>
        <a:accent4>
          <a:srgbClr val="002700"/>
        </a:accent4>
        <a:accent5>
          <a:srgbClr val="FFFFFF"/>
        </a:accent5>
        <a:accent6>
          <a:srgbClr val="005D2A"/>
        </a:accent6>
        <a:hlink>
          <a:srgbClr val="028418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11">
        <a:dk1>
          <a:srgbClr val="000000"/>
        </a:dk1>
        <a:lt1>
          <a:srgbClr val="FFFFD5"/>
        </a:lt1>
        <a:dk2>
          <a:srgbClr val="000000"/>
        </a:dk2>
        <a:lt2>
          <a:srgbClr val="808080"/>
        </a:lt2>
        <a:accent1>
          <a:srgbClr val="D7DFCF"/>
        </a:accent1>
        <a:accent2>
          <a:srgbClr val="661600"/>
        </a:accent2>
        <a:accent3>
          <a:srgbClr val="FFFFE7"/>
        </a:accent3>
        <a:accent4>
          <a:srgbClr val="000000"/>
        </a:accent4>
        <a:accent5>
          <a:srgbClr val="E8ECE4"/>
        </a:accent5>
        <a:accent6>
          <a:srgbClr val="5C1300"/>
        </a:accent6>
        <a:hlink>
          <a:srgbClr val="008000"/>
        </a:hlink>
        <a:folHlink>
          <a:srgbClr val="8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eme4">
  <a:themeElements>
    <a:clrScheme name="Custom 1">
      <a:dk1>
        <a:srgbClr val="000000"/>
      </a:dk1>
      <a:lt1>
        <a:srgbClr val="E5E5E5"/>
      </a:lt1>
      <a:dk2>
        <a:srgbClr val="000000"/>
      </a:dk2>
      <a:lt2>
        <a:srgbClr val="808080"/>
      </a:lt2>
      <a:accent1>
        <a:srgbClr val="FFFFFF"/>
      </a:accent1>
      <a:accent2>
        <a:srgbClr val="003870"/>
      </a:accent2>
      <a:accent3>
        <a:srgbClr val="D2D9E1"/>
      </a:accent3>
      <a:accent4>
        <a:srgbClr val="000000"/>
      </a:accent4>
      <a:accent5>
        <a:srgbClr val="E8E8E8"/>
      </a:accent5>
      <a:accent6>
        <a:srgbClr val="002E5C"/>
      </a:accent6>
      <a:hlink>
        <a:srgbClr val="008000"/>
      </a:hlink>
      <a:folHlink>
        <a:srgbClr val="800000"/>
      </a:folHlink>
    </a:clrScheme>
    <a:fontScheme name="1_Custom Design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457200" tIns="457200" rIns="457200" bIns="457200" numCol="1" anchor="t" anchorCtr="0" compatLnSpc="1">
        <a:prstTxWarp prst="textNoShape">
          <a:avLst/>
        </a:prstTxWarp>
        <a:spAutoFit/>
      </a:bodyPr>
      <a:lstStyle>
        <a:defPPr marL="0" marR="0" indent="0" algn="l" defTabSz="438943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457200" tIns="457200" rIns="457200" bIns="457200" numCol="1" anchor="t" anchorCtr="0" compatLnSpc="1">
        <a:prstTxWarp prst="textNoShape">
          <a:avLst/>
        </a:prstTxWarp>
        <a:spAutoFit/>
      </a:bodyPr>
      <a:lstStyle>
        <a:defPPr marL="0" marR="0" indent="0" algn="l" defTabSz="438943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AABAC9"/>
        </a:lt1>
        <a:dk2>
          <a:srgbClr val="000000"/>
        </a:dk2>
        <a:lt2>
          <a:srgbClr val="808080"/>
        </a:lt2>
        <a:accent1>
          <a:srgbClr val="D7D7D7"/>
        </a:accent1>
        <a:accent2>
          <a:srgbClr val="003466"/>
        </a:accent2>
        <a:accent3>
          <a:srgbClr val="D2D9E1"/>
        </a:accent3>
        <a:accent4>
          <a:srgbClr val="000000"/>
        </a:accent4>
        <a:accent5>
          <a:srgbClr val="E8E8E8"/>
        </a:accent5>
        <a:accent6>
          <a:srgbClr val="002E5C"/>
        </a:accent6>
        <a:hlink>
          <a:srgbClr val="008000"/>
        </a:hlink>
        <a:folHlink>
          <a:srgbClr val="8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603000"/>
        </a:dk1>
        <a:lt1>
          <a:srgbClr val="CF9860"/>
        </a:lt1>
        <a:dk2>
          <a:srgbClr val="000000"/>
        </a:dk2>
        <a:lt2>
          <a:srgbClr val="808080"/>
        </a:lt2>
        <a:accent1>
          <a:srgbClr val="FFFFCF"/>
        </a:accent1>
        <a:accent2>
          <a:srgbClr val="603000"/>
        </a:accent2>
        <a:accent3>
          <a:srgbClr val="E4CAB6"/>
        </a:accent3>
        <a:accent4>
          <a:srgbClr val="512700"/>
        </a:accent4>
        <a:accent5>
          <a:srgbClr val="FFFFE4"/>
        </a:accent5>
        <a:accent6>
          <a:srgbClr val="562A00"/>
        </a:accent6>
        <a:hlink>
          <a:srgbClr val="C21414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505750"/>
        </a:dk1>
        <a:lt1>
          <a:srgbClr val="FFFFFF"/>
        </a:lt1>
        <a:dk2>
          <a:srgbClr val="000000"/>
        </a:dk2>
        <a:lt2>
          <a:srgbClr val="808080"/>
        </a:lt2>
        <a:accent1>
          <a:srgbClr val="DFDFDF"/>
        </a:accent1>
        <a:accent2>
          <a:srgbClr val="9F3000"/>
        </a:accent2>
        <a:accent3>
          <a:srgbClr val="FFFFFF"/>
        </a:accent3>
        <a:accent4>
          <a:srgbClr val="434943"/>
        </a:accent4>
        <a:accent5>
          <a:srgbClr val="ECECEC"/>
        </a:accent5>
        <a:accent6>
          <a:srgbClr val="902A00"/>
        </a:accent6>
        <a:hlink>
          <a:srgbClr val="C21414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3A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FFCF"/>
        </a:accent1>
        <a:accent2>
          <a:srgbClr val="9F0000"/>
        </a:accent2>
        <a:accent3>
          <a:srgbClr val="FFFFFF"/>
        </a:accent3>
        <a:accent4>
          <a:srgbClr val="300000"/>
        </a:accent4>
        <a:accent5>
          <a:srgbClr val="FFFFE4"/>
        </a:accent5>
        <a:accent6>
          <a:srgbClr val="900000"/>
        </a:accent6>
        <a:hlink>
          <a:srgbClr val="028418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2336"/>
        </a:dk1>
        <a:lt1>
          <a:srgbClr val="E8F0F8"/>
        </a:lt1>
        <a:dk2>
          <a:srgbClr val="000000"/>
        </a:dk2>
        <a:lt2>
          <a:srgbClr val="808080"/>
        </a:lt2>
        <a:accent1>
          <a:srgbClr val="FFFFEF"/>
        </a:accent1>
        <a:accent2>
          <a:srgbClr val="00679F"/>
        </a:accent2>
        <a:accent3>
          <a:srgbClr val="F2F6FB"/>
        </a:accent3>
        <a:accent4>
          <a:srgbClr val="001C2D"/>
        </a:accent4>
        <a:accent5>
          <a:srgbClr val="FFFFF6"/>
        </a:accent5>
        <a:accent6>
          <a:srgbClr val="005D90"/>
        </a:accent6>
        <a:hlink>
          <a:srgbClr val="028418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2336"/>
        </a:dk1>
        <a:lt1>
          <a:srgbClr val="CFCFFF"/>
        </a:lt1>
        <a:dk2>
          <a:srgbClr val="000000"/>
        </a:dk2>
        <a:lt2>
          <a:srgbClr val="808080"/>
        </a:lt2>
        <a:accent1>
          <a:srgbClr val="FFFFFF"/>
        </a:accent1>
        <a:accent2>
          <a:srgbClr val="003060"/>
        </a:accent2>
        <a:accent3>
          <a:srgbClr val="E4E4FF"/>
        </a:accent3>
        <a:accent4>
          <a:srgbClr val="001C2D"/>
        </a:accent4>
        <a:accent5>
          <a:srgbClr val="FFFFFF"/>
        </a:accent5>
        <a:accent6>
          <a:srgbClr val="002A56"/>
        </a:accent6>
        <a:hlink>
          <a:srgbClr val="028418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AEAEA"/>
        </a:accent1>
        <a:accent2>
          <a:srgbClr val="4B4B4B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434343"/>
        </a:accent6>
        <a:hlink>
          <a:srgbClr val="028418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0000"/>
        </a:dk1>
        <a:lt1>
          <a:srgbClr val="E3DABB"/>
        </a:lt1>
        <a:dk2>
          <a:srgbClr val="000000"/>
        </a:dk2>
        <a:lt2>
          <a:srgbClr val="808080"/>
        </a:lt2>
        <a:accent1>
          <a:srgbClr val="EAEAEA"/>
        </a:accent1>
        <a:accent2>
          <a:srgbClr val="065290"/>
        </a:accent2>
        <a:accent3>
          <a:srgbClr val="EFEADA"/>
        </a:accent3>
        <a:accent4>
          <a:srgbClr val="000000"/>
        </a:accent4>
        <a:accent5>
          <a:srgbClr val="F3F3F3"/>
        </a:accent5>
        <a:accent6>
          <a:srgbClr val="054982"/>
        </a:accent6>
        <a:hlink>
          <a:srgbClr val="028418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00009F"/>
        </a:dk1>
        <a:lt1>
          <a:srgbClr val="FFCFFF"/>
        </a:lt1>
        <a:dk2>
          <a:srgbClr val="000000"/>
        </a:dk2>
        <a:lt2>
          <a:srgbClr val="808080"/>
        </a:lt2>
        <a:accent1>
          <a:srgbClr val="FFFFFF"/>
        </a:accent1>
        <a:accent2>
          <a:srgbClr val="60009F"/>
        </a:accent2>
        <a:accent3>
          <a:srgbClr val="FFE4FF"/>
        </a:accent3>
        <a:accent4>
          <a:srgbClr val="000087"/>
        </a:accent4>
        <a:accent5>
          <a:srgbClr val="FFFFFF"/>
        </a:accent5>
        <a:accent6>
          <a:srgbClr val="560090"/>
        </a:accent6>
        <a:hlink>
          <a:srgbClr val="028418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003000"/>
        </a:dk1>
        <a:lt1>
          <a:srgbClr val="9FCF9F"/>
        </a:lt1>
        <a:dk2>
          <a:srgbClr val="000000"/>
        </a:dk2>
        <a:lt2>
          <a:srgbClr val="808080"/>
        </a:lt2>
        <a:accent1>
          <a:srgbClr val="FFFFFF"/>
        </a:accent1>
        <a:accent2>
          <a:srgbClr val="006730"/>
        </a:accent2>
        <a:accent3>
          <a:srgbClr val="CDE4CD"/>
        </a:accent3>
        <a:accent4>
          <a:srgbClr val="002700"/>
        </a:accent4>
        <a:accent5>
          <a:srgbClr val="FFFFFF"/>
        </a:accent5>
        <a:accent6>
          <a:srgbClr val="005D2A"/>
        </a:accent6>
        <a:hlink>
          <a:srgbClr val="028418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000000"/>
        </a:dk1>
        <a:lt1>
          <a:srgbClr val="FFFFD5"/>
        </a:lt1>
        <a:dk2>
          <a:srgbClr val="000000"/>
        </a:dk2>
        <a:lt2>
          <a:srgbClr val="808080"/>
        </a:lt2>
        <a:accent1>
          <a:srgbClr val="D7DFCF"/>
        </a:accent1>
        <a:accent2>
          <a:srgbClr val="661600"/>
        </a:accent2>
        <a:accent3>
          <a:srgbClr val="FFFFE7"/>
        </a:accent3>
        <a:accent4>
          <a:srgbClr val="000000"/>
        </a:accent4>
        <a:accent5>
          <a:srgbClr val="E8ECE4"/>
        </a:accent5>
        <a:accent6>
          <a:srgbClr val="5C1300"/>
        </a:accent6>
        <a:hlink>
          <a:srgbClr val="008000"/>
        </a:hlink>
        <a:folHlink>
          <a:srgbClr val="8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Custom Design">
  <a:themeElements>
    <a:clrScheme name="2_Custom Design 1">
      <a:dk1>
        <a:srgbClr val="000000"/>
      </a:dk1>
      <a:lt1>
        <a:srgbClr val="AABAC9"/>
      </a:lt1>
      <a:dk2>
        <a:srgbClr val="000000"/>
      </a:dk2>
      <a:lt2>
        <a:srgbClr val="808080"/>
      </a:lt2>
      <a:accent1>
        <a:srgbClr val="D7D7D7"/>
      </a:accent1>
      <a:accent2>
        <a:srgbClr val="003466"/>
      </a:accent2>
      <a:accent3>
        <a:srgbClr val="D2D9E1"/>
      </a:accent3>
      <a:accent4>
        <a:srgbClr val="000000"/>
      </a:accent4>
      <a:accent5>
        <a:srgbClr val="E8E8E8"/>
      </a:accent5>
      <a:accent6>
        <a:srgbClr val="002E5C"/>
      </a:accent6>
      <a:hlink>
        <a:srgbClr val="008000"/>
      </a:hlink>
      <a:folHlink>
        <a:srgbClr val="800000"/>
      </a:folHlink>
    </a:clrScheme>
    <a:fontScheme name="2_Custom Design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457200" tIns="457200" rIns="457200" bIns="457200" numCol="1" anchor="t" anchorCtr="0" compatLnSpc="1">
        <a:prstTxWarp prst="textNoShape">
          <a:avLst/>
        </a:prstTxWarp>
        <a:spAutoFit/>
      </a:bodyPr>
      <a:lstStyle>
        <a:defPPr marL="0" marR="0" indent="0" algn="l" defTabSz="438943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457200" tIns="457200" rIns="457200" bIns="457200" numCol="1" anchor="t" anchorCtr="0" compatLnSpc="1">
        <a:prstTxWarp prst="textNoShape">
          <a:avLst/>
        </a:prstTxWarp>
        <a:spAutoFit/>
      </a:bodyPr>
      <a:lstStyle>
        <a:defPPr marL="0" marR="0" indent="0" algn="l" defTabSz="438943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2_Custom Design 1">
        <a:dk1>
          <a:srgbClr val="000000"/>
        </a:dk1>
        <a:lt1>
          <a:srgbClr val="AABAC9"/>
        </a:lt1>
        <a:dk2>
          <a:srgbClr val="000000"/>
        </a:dk2>
        <a:lt2>
          <a:srgbClr val="808080"/>
        </a:lt2>
        <a:accent1>
          <a:srgbClr val="D7D7D7"/>
        </a:accent1>
        <a:accent2>
          <a:srgbClr val="003466"/>
        </a:accent2>
        <a:accent3>
          <a:srgbClr val="D2D9E1"/>
        </a:accent3>
        <a:accent4>
          <a:srgbClr val="000000"/>
        </a:accent4>
        <a:accent5>
          <a:srgbClr val="E8E8E8"/>
        </a:accent5>
        <a:accent6>
          <a:srgbClr val="002E5C"/>
        </a:accent6>
        <a:hlink>
          <a:srgbClr val="008000"/>
        </a:hlink>
        <a:folHlink>
          <a:srgbClr val="8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2">
        <a:dk1>
          <a:srgbClr val="603000"/>
        </a:dk1>
        <a:lt1>
          <a:srgbClr val="CF9860"/>
        </a:lt1>
        <a:dk2>
          <a:srgbClr val="000000"/>
        </a:dk2>
        <a:lt2>
          <a:srgbClr val="808080"/>
        </a:lt2>
        <a:accent1>
          <a:srgbClr val="FFFFCF"/>
        </a:accent1>
        <a:accent2>
          <a:srgbClr val="603000"/>
        </a:accent2>
        <a:accent3>
          <a:srgbClr val="E4CAB6"/>
        </a:accent3>
        <a:accent4>
          <a:srgbClr val="512700"/>
        </a:accent4>
        <a:accent5>
          <a:srgbClr val="FFFFE4"/>
        </a:accent5>
        <a:accent6>
          <a:srgbClr val="562A00"/>
        </a:accent6>
        <a:hlink>
          <a:srgbClr val="C21414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3">
        <a:dk1>
          <a:srgbClr val="505750"/>
        </a:dk1>
        <a:lt1>
          <a:srgbClr val="FFFFFF"/>
        </a:lt1>
        <a:dk2>
          <a:srgbClr val="000000"/>
        </a:dk2>
        <a:lt2>
          <a:srgbClr val="808080"/>
        </a:lt2>
        <a:accent1>
          <a:srgbClr val="DFDFDF"/>
        </a:accent1>
        <a:accent2>
          <a:srgbClr val="9F3000"/>
        </a:accent2>
        <a:accent3>
          <a:srgbClr val="FFFFFF"/>
        </a:accent3>
        <a:accent4>
          <a:srgbClr val="434943"/>
        </a:accent4>
        <a:accent5>
          <a:srgbClr val="ECECEC"/>
        </a:accent5>
        <a:accent6>
          <a:srgbClr val="902A00"/>
        </a:accent6>
        <a:hlink>
          <a:srgbClr val="C21414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4">
        <a:dk1>
          <a:srgbClr val="3A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FFCF"/>
        </a:accent1>
        <a:accent2>
          <a:srgbClr val="9F0000"/>
        </a:accent2>
        <a:accent3>
          <a:srgbClr val="FFFFFF"/>
        </a:accent3>
        <a:accent4>
          <a:srgbClr val="300000"/>
        </a:accent4>
        <a:accent5>
          <a:srgbClr val="FFFFE4"/>
        </a:accent5>
        <a:accent6>
          <a:srgbClr val="900000"/>
        </a:accent6>
        <a:hlink>
          <a:srgbClr val="028418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5">
        <a:dk1>
          <a:srgbClr val="002336"/>
        </a:dk1>
        <a:lt1>
          <a:srgbClr val="E8F0F8"/>
        </a:lt1>
        <a:dk2>
          <a:srgbClr val="000000"/>
        </a:dk2>
        <a:lt2>
          <a:srgbClr val="808080"/>
        </a:lt2>
        <a:accent1>
          <a:srgbClr val="FFFFEF"/>
        </a:accent1>
        <a:accent2>
          <a:srgbClr val="00679F"/>
        </a:accent2>
        <a:accent3>
          <a:srgbClr val="F2F6FB"/>
        </a:accent3>
        <a:accent4>
          <a:srgbClr val="001C2D"/>
        </a:accent4>
        <a:accent5>
          <a:srgbClr val="FFFFF6"/>
        </a:accent5>
        <a:accent6>
          <a:srgbClr val="005D90"/>
        </a:accent6>
        <a:hlink>
          <a:srgbClr val="028418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6">
        <a:dk1>
          <a:srgbClr val="002336"/>
        </a:dk1>
        <a:lt1>
          <a:srgbClr val="CFCFFF"/>
        </a:lt1>
        <a:dk2>
          <a:srgbClr val="000000"/>
        </a:dk2>
        <a:lt2>
          <a:srgbClr val="808080"/>
        </a:lt2>
        <a:accent1>
          <a:srgbClr val="FFFFFF"/>
        </a:accent1>
        <a:accent2>
          <a:srgbClr val="003060"/>
        </a:accent2>
        <a:accent3>
          <a:srgbClr val="E4E4FF"/>
        </a:accent3>
        <a:accent4>
          <a:srgbClr val="001C2D"/>
        </a:accent4>
        <a:accent5>
          <a:srgbClr val="FFFFFF"/>
        </a:accent5>
        <a:accent6>
          <a:srgbClr val="002A56"/>
        </a:accent6>
        <a:hlink>
          <a:srgbClr val="028418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AEAEA"/>
        </a:accent1>
        <a:accent2>
          <a:srgbClr val="4B4B4B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434343"/>
        </a:accent6>
        <a:hlink>
          <a:srgbClr val="028418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8">
        <a:dk1>
          <a:srgbClr val="000000"/>
        </a:dk1>
        <a:lt1>
          <a:srgbClr val="E3DABB"/>
        </a:lt1>
        <a:dk2>
          <a:srgbClr val="000000"/>
        </a:dk2>
        <a:lt2>
          <a:srgbClr val="808080"/>
        </a:lt2>
        <a:accent1>
          <a:srgbClr val="EAEAEA"/>
        </a:accent1>
        <a:accent2>
          <a:srgbClr val="065290"/>
        </a:accent2>
        <a:accent3>
          <a:srgbClr val="EFEADA"/>
        </a:accent3>
        <a:accent4>
          <a:srgbClr val="000000"/>
        </a:accent4>
        <a:accent5>
          <a:srgbClr val="F3F3F3"/>
        </a:accent5>
        <a:accent6>
          <a:srgbClr val="054982"/>
        </a:accent6>
        <a:hlink>
          <a:srgbClr val="028418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9">
        <a:dk1>
          <a:srgbClr val="00009F"/>
        </a:dk1>
        <a:lt1>
          <a:srgbClr val="FFCFFF"/>
        </a:lt1>
        <a:dk2>
          <a:srgbClr val="000000"/>
        </a:dk2>
        <a:lt2>
          <a:srgbClr val="808080"/>
        </a:lt2>
        <a:accent1>
          <a:srgbClr val="FFFFFF"/>
        </a:accent1>
        <a:accent2>
          <a:srgbClr val="60009F"/>
        </a:accent2>
        <a:accent3>
          <a:srgbClr val="FFE4FF"/>
        </a:accent3>
        <a:accent4>
          <a:srgbClr val="000087"/>
        </a:accent4>
        <a:accent5>
          <a:srgbClr val="FFFFFF"/>
        </a:accent5>
        <a:accent6>
          <a:srgbClr val="560090"/>
        </a:accent6>
        <a:hlink>
          <a:srgbClr val="028418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10">
        <a:dk1>
          <a:srgbClr val="003000"/>
        </a:dk1>
        <a:lt1>
          <a:srgbClr val="9FCF9F"/>
        </a:lt1>
        <a:dk2>
          <a:srgbClr val="000000"/>
        </a:dk2>
        <a:lt2>
          <a:srgbClr val="808080"/>
        </a:lt2>
        <a:accent1>
          <a:srgbClr val="FFFFFF"/>
        </a:accent1>
        <a:accent2>
          <a:srgbClr val="006730"/>
        </a:accent2>
        <a:accent3>
          <a:srgbClr val="CDE4CD"/>
        </a:accent3>
        <a:accent4>
          <a:srgbClr val="002700"/>
        </a:accent4>
        <a:accent5>
          <a:srgbClr val="FFFFFF"/>
        </a:accent5>
        <a:accent6>
          <a:srgbClr val="005D2A"/>
        </a:accent6>
        <a:hlink>
          <a:srgbClr val="028418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11">
        <a:dk1>
          <a:srgbClr val="000000"/>
        </a:dk1>
        <a:lt1>
          <a:srgbClr val="FFFFD5"/>
        </a:lt1>
        <a:dk2>
          <a:srgbClr val="000000"/>
        </a:dk2>
        <a:lt2>
          <a:srgbClr val="808080"/>
        </a:lt2>
        <a:accent1>
          <a:srgbClr val="D7DFCF"/>
        </a:accent1>
        <a:accent2>
          <a:srgbClr val="661600"/>
        </a:accent2>
        <a:accent3>
          <a:srgbClr val="FFFFE7"/>
        </a:accent3>
        <a:accent4>
          <a:srgbClr val="000000"/>
        </a:accent4>
        <a:accent5>
          <a:srgbClr val="E8ECE4"/>
        </a:accent5>
        <a:accent6>
          <a:srgbClr val="5C1300"/>
        </a:accent6>
        <a:hlink>
          <a:srgbClr val="008000"/>
        </a:hlink>
        <a:folHlink>
          <a:srgbClr val="8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13550</TotalTime>
  <Words>1039</Words>
  <Application>Microsoft Office PowerPoint</Application>
  <PresentationFormat>Custom</PresentationFormat>
  <Paragraphs>92</Paragraphs>
  <Slides>1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2_Custom Design</vt:lpstr>
      <vt:lpstr>Theme4</vt:lpstr>
      <vt:lpstr>3_Custom Design</vt:lpstr>
      <vt:lpstr>Equation</vt:lpstr>
      <vt:lpstr>Microsoft Equation 3.0</vt:lpstr>
      <vt:lpstr>The Effects of Geometrical Configurations on  Curved Pipe Flow for Muon Collider Project  Yan Zhan (SBU), F. Ladeinde (SBU), H. Kirk (BNL), K. McDonald (Princeton University)</vt:lpstr>
    </vt:vector>
  </TitlesOfParts>
  <Company>www.PosterPresentations.com</Company>
  <LinksUpToDate>false</LinksUpToDate>
  <SharedDoc>false</SharedDoc>
  <HyperlinkBase>http://www.posterpresentations.com</HyperlinkBase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Kunbo Zhang</dc:creator>
  <cp:lastModifiedBy>yanzhan</cp:lastModifiedBy>
  <cp:revision>569</cp:revision>
  <dcterms:created xsi:type="dcterms:W3CDTF">2009-06-18T01:49:30Z</dcterms:created>
  <dcterms:modified xsi:type="dcterms:W3CDTF">2011-05-06T04:09:18Z</dcterms:modified>
</cp:coreProperties>
</file>