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7" r:id="rId2"/>
  </p:sldMasterIdLst>
  <p:notesMasterIdLst>
    <p:notesMasterId r:id="rId20"/>
  </p:notesMasterIdLst>
  <p:handoutMasterIdLst>
    <p:handoutMasterId r:id="rId21"/>
  </p:handoutMasterIdLst>
  <p:sldIdLst>
    <p:sldId id="314" r:id="rId3"/>
    <p:sldId id="315" r:id="rId4"/>
    <p:sldId id="316" r:id="rId5"/>
    <p:sldId id="317" r:id="rId6"/>
    <p:sldId id="339" r:id="rId7"/>
    <p:sldId id="338" r:id="rId8"/>
    <p:sldId id="340" r:id="rId9"/>
    <p:sldId id="341" r:id="rId10"/>
    <p:sldId id="319" r:id="rId11"/>
    <p:sldId id="313" r:id="rId12"/>
    <p:sldId id="332" r:id="rId13"/>
    <p:sldId id="333" r:id="rId14"/>
    <p:sldId id="334" r:id="rId15"/>
    <p:sldId id="336" r:id="rId16"/>
    <p:sldId id="342" r:id="rId17"/>
    <p:sldId id="344" r:id="rId18"/>
    <p:sldId id="345" r:id="rId19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  <a:srgbClr val="00761F"/>
    <a:srgbClr val="AE78D6"/>
    <a:srgbClr val="006666"/>
    <a:srgbClr val="D90120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pPr>
              <a:defRPr/>
            </a:pPr>
            <a:fld id="{03A26E0B-84FF-4E8E-8C2D-59085E20B7BA}" type="datetimeFigureOut">
              <a:rPr lang="en-GB"/>
              <a:pPr>
                <a:defRPr/>
              </a:pPr>
              <a:t>06/04/2013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9"/>
            <a:ext cx="2951163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9"/>
            <a:ext cx="2951163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245B645-E6EB-4A66-9AB3-DE19230CF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4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9AC238-FEDA-4FB3-A659-7D53F06291B4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9"/>
            <a:ext cx="2951163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9"/>
            <a:ext cx="2951163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5A620-3343-4786-A213-13404009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9925" y="6237288"/>
            <a:ext cx="2016125" cy="504825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908050"/>
            <a:ext cx="8229600" cy="50006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5B5F-4B9B-41AA-B46D-EAC6B3988D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5D51-C3B6-4893-AFE4-632FB5F3DE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98CE-7DB1-48AB-A118-9339759B2C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8D19-44B8-49FF-AA45-0CA1F7C002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4E03-E8EF-4924-89A4-58B5713AB6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EF44-850D-4143-9328-CA23222B18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CB80-56AC-4CCF-AC42-0289A17E97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55DC-0C7C-4A04-8339-91402019C2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0280-D4D0-49B0-8606-FABA1F0311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FFC9-B1A2-4051-A391-815A9B1CE9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1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6B7A-1272-42E4-9D9B-E189363C81D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1BA0-9A6C-4F24-9904-4BAF7E6A13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8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7217-115E-44D4-AF4F-19DF574E32D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124B-565F-4FE0-A9BF-1F586D70177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-25401"/>
            <a:ext cx="9144000" cy="69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958FFC35-C80B-4351-A0A1-43676160B6A8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EF58-91C9-43DD-9322-E614A823CB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2CF1-D977-4568-A91F-3B11E8EC92D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3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9520-6C5F-423E-93D5-80A94DC1E70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41E0-7F27-4352-A88E-61A01E08FC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7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B132-BBF8-4AE9-86EF-E95E4B6B1DB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1C38-B5F5-4129-AB54-A7833241A90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75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F706-6B13-4BC7-A482-F09F512092B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5CE3-EAB2-4241-8099-EF98AD95BB9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90805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54000"/>
            <a:ext cx="9144000" cy="69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958FFC35-C80B-4351-A0A1-43676160B6A8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BBB9E4-A97F-480F-9CE8-D72CDF35567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EE885-FDE6-4C4C-8153-B1B5CA3545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13340"/>
          </a:xfrm>
          <a:prstGeom prst="rect">
            <a:avLst/>
          </a:prstGeom>
          <a:noFill/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sz="3600" b="1" dirty="0" smtClean="0">
                <a:solidFill>
                  <a:srgbClr val="1003BD"/>
                </a:solidFill>
                <a:latin typeface="Comic Sans MS" pitchFamily="66" charset="0"/>
              </a:rPr>
              <a:t>Tests Using</a:t>
            </a:r>
          </a:p>
          <a:p>
            <a:pPr algn="ctr">
              <a:defRPr/>
            </a:pPr>
            <a:r>
              <a:rPr lang="en-GB" sz="3600" b="1" i="1" dirty="0" smtClean="0">
                <a:solidFill>
                  <a:srgbClr val="1003BD"/>
                </a:solidFill>
                <a:latin typeface="Comic Sans MS" pitchFamily="66" charset="0"/>
              </a:rPr>
              <a:t>The “Little Wire Test” Equipment</a:t>
            </a:r>
          </a:p>
          <a:p>
            <a:pPr algn="ctr">
              <a:defRPr/>
            </a:pPr>
            <a:r>
              <a:rPr lang="en-GB" sz="2000" dirty="0" smtClean="0">
                <a:solidFill>
                  <a:prstClr val="black"/>
                </a:solidFill>
                <a:latin typeface="Times" pitchFamily="18" charset="0"/>
              </a:rPr>
              <a:t>(Apr. 4, 2013)</a:t>
            </a:r>
            <a:endParaRPr lang="en-GB" sz="20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ctr">
              <a:defRPr/>
            </a:pPr>
            <a:r>
              <a:rPr lang="en-GB" sz="2800" i="1" dirty="0" smtClean="0">
                <a:solidFill>
                  <a:prstClr val="black"/>
                </a:solidFill>
                <a:latin typeface="Times" pitchFamily="18" charset="0"/>
              </a:rPr>
              <a:t>J. R. J. Bennett</a:t>
            </a:r>
            <a:r>
              <a:rPr lang="en-GB" sz="2800" i="1" baseline="30000" dirty="0" smtClean="0">
                <a:solidFill>
                  <a:prstClr val="black"/>
                </a:solidFill>
                <a:latin typeface="Times" pitchFamily="18" charset="0"/>
              </a:rPr>
              <a:t>1</a:t>
            </a:r>
            <a:r>
              <a:rPr lang="en-GB" sz="2800" i="1" dirty="0" smtClean="0">
                <a:solidFill>
                  <a:prstClr val="black"/>
                </a:solidFill>
                <a:latin typeface="Times" pitchFamily="18" charset="0"/>
              </a:rPr>
              <a:t>, G. Skoro</a:t>
            </a:r>
            <a:r>
              <a:rPr lang="en-GB" sz="2800" i="1" baseline="30000" dirty="0" smtClean="0">
                <a:solidFill>
                  <a:prstClr val="black"/>
                </a:solidFill>
                <a:latin typeface="Times" pitchFamily="18" charset="0"/>
              </a:rPr>
              <a:t>1(2)</a:t>
            </a:r>
            <a:r>
              <a:rPr lang="en-GB" sz="2800" i="1" dirty="0" smtClean="0">
                <a:solidFill>
                  <a:prstClr val="black"/>
                </a:solidFill>
                <a:latin typeface="Times" pitchFamily="18" charset="0"/>
              </a:rPr>
              <a:t>, P. Loveridge</a:t>
            </a:r>
            <a:r>
              <a:rPr lang="en-GB" sz="2800" i="1" baseline="30000" dirty="0" smtClean="0">
                <a:solidFill>
                  <a:prstClr val="black"/>
                </a:solidFill>
                <a:latin typeface="Times" pitchFamily="18" charset="0"/>
              </a:rPr>
              <a:t>1</a:t>
            </a:r>
            <a:r>
              <a:rPr lang="en-GB" sz="2800" i="1" dirty="0" smtClean="0">
                <a:solidFill>
                  <a:prstClr val="black"/>
                </a:solidFill>
                <a:latin typeface="Times" pitchFamily="18" charset="0"/>
              </a:rPr>
              <a:t>, A. Ahmad</a:t>
            </a:r>
            <a:r>
              <a:rPr lang="en-GB" sz="2800" i="1" baseline="30000" dirty="0" smtClean="0">
                <a:solidFill>
                  <a:prstClr val="black"/>
                </a:solidFill>
                <a:latin typeface="Times" pitchFamily="18" charset="0"/>
              </a:rPr>
              <a:t>2</a:t>
            </a:r>
          </a:p>
          <a:p>
            <a:pPr algn="ctr">
              <a:defRPr/>
            </a:pPr>
            <a:endParaRPr lang="en-GB" sz="2800" i="1" dirty="0" smtClean="0">
              <a:solidFill>
                <a:prstClr val="black"/>
              </a:solidFill>
              <a:latin typeface="Times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r>
              <a:rPr lang="en-GB" sz="2800" dirty="0" smtClean="0">
                <a:solidFill>
                  <a:srgbClr val="00761F"/>
                </a:solidFill>
                <a:latin typeface="Times" pitchFamily="18" charset="0"/>
              </a:rPr>
              <a:t>Fatigue </a:t>
            </a:r>
            <a:r>
              <a:rPr lang="en-GB" sz="2800" dirty="0">
                <a:solidFill>
                  <a:srgbClr val="00761F"/>
                </a:solidFill>
                <a:latin typeface="Times" pitchFamily="18" charset="0"/>
              </a:rPr>
              <a:t>Life of Tungsten at High Temperatures and </a:t>
            </a:r>
            <a:r>
              <a:rPr lang="en-GB" sz="2800" dirty="0" smtClean="0">
                <a:solidFill>
                  <a:srgbClr val="00761F"/>
                </a:solidFill>
                <a:latin typeface="Times" pitchFamily="18" charset="0"/>
              </a:rPr>
              <a:t>High </a:t>
            </a:r>
            <a:r>
              <a:rPr lang="en-GB" sz="2800" dirty="0">
                <a:solidFill>
                  <a:srgbClr val="00761F"/>
                </a:solidFill>
                <a:latin typeface="Times" pitchFamily="18" charset="0"/>
              </a:rPr>
              <a:t>Strain </a:t>
            </a:r>
            <a:r>
              <a:rPr lang="en-GB" sz="2800" dirty="0" smtClean="0">
                <a:solidFill>
                  <a:srgbClr val="00761F"/>
                </a:solidFill>
                <a:latin typeface="Times" pitchFamily="18" charset="0"/>
              </a:rPr>
              <a:t>Rates.</a:t>
            </a:r>
          </a:p>
          <a:p>
            <a:pPr marL="363538" indent="-363538">
              <a:buFontTx/>
              <a:buAutoNum type="arabicPeriod"/>
              <a:defRPr/>
            </a:pPr>
            <a:r>
              <a:rPr lang="en-GB" sz="2800" dirty="0">
                <a:solidFill>
                  <a:srgbClr val="FF0000"/>
                </a:solidFill>
                <a:latin typeface="Times" pitchFamily="18" charset="0"/>
              </a:rPr>
              <a:t>Fatigue Life of Tungsten at High Temperatures and Low Strain Rates </a:t>
            </a:r>
            <a:r>
              <a:rPr lang="en-GB" sz="2800" dirty="0" smtClean="0">
                <a:solidFill>
                  <a:srgbClr val="FF0000"/>
                </a:solidFill>
                <a:latin typeface="Times" pitchFamily="18" charset="0"/>
              </a:rPr>
              <a:t>(quasi-static).</a:t>
            </a:r>
          </a:p>
          <a:p>
            <a:pPr marL="363538" indent="-363538">
              <a:buFontTx/>
              <a:buAutoNum type="arabicPeriod"/>
              <a:defRPr/>
            </a:pPr>
            <a:r>
              <a:rPr lang="en-GB" sz="2800" dirty="0" smtClean="0">
                <a:solidFill>
                  <a:srgbClr val="FF0000"/>
                </a:solidFill>
                <a:latin typeface="Times" pitchFamily="18" charset="0"/>
              </a:rPr>
              <a:t>Emissivity of Tungsten and Surface Roughness</a:t>
            </a:r>
          </a:p>
          <a:p>
            <a:pPr>
              <a:buFontTx/>
              <a:buAutoNum type="arabicPeriod"/>
              <a:defRPr/>
            </a:pPr>
            <a:r>
              <a:rPr lang="en-GB" sz="2800" dirty="0" smtClean="0">
                <a:solidFill>
                  <a:srgbClr val="FF0000"/>
                </a:solidFill>
                <a:latin typeface="Times" pitchFamily="18" charset="0"/>
              </a:rPr>
              <a:t> Oxidation of Tungsten at High Temperatures</a:t>
            </a:r>
          </a:p>
          <a:p>
            <a:pPr marL="363538" indent="-363538">
              <a:buFontTx/>
              <a:buAutoNum type="arabicPeriod"/>
              <a:defRPr/>
            </a:pPr>
            <a:endParaRPr lang="en-GB" sz="2400" dirty="0" smtClean="0">
              <a:solidFill>
                <a:srgbClr val="FF0000"/>
              </a:solidFill>
              <a:latin typeface="Times" pitchFamily="18" charset="0"/>
            </a:endParaRPr>
          </a:p>
          <a:p>
            <a:pPr>
              <a:defRPr/>
            </a:pPr>
            <a:r>
              <a:rPr lang="en-GB" baseline="30000" dirty="0" smtClean="0">
                <a:solidFill>
                  <a:prstClr val="black"/>
                </a:solidFill>
                <a:latin typeface="Times" pitchFamily="18" charset="0"/>
              </a:rPr>
              <a:t>1</a:t>
            </a:r>
            <a:r>
              <a:rPr lang="en-GB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GB" i="1" dirty="0" smtClean="0">
                <a:solidFill>
                  <a:prstClr val="black"/>
                </a:solidFill>
                <a:latin typeface="Times" pitchFamily="18" charset="0"/>
              </a:rPr>
              <a:t>Rutherford Appleton Laboratory, Chilton, Didcot, Oxon, OX11 0QX</a:t>
            </a:r>
          </a:p>
          <a:p>
            <a:pPr>
              <a:defRPr/>
            </a:pPr>
            <a:r>
              <a:rPr lang="en-GB" baseline="30000" dirty="0" smtClean="0">
                <a:solidFill>
                  <a:prstClr val="black"/>
                </a:solidFill>
                <a:latin typeface="Times" pitchFamily="18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GB" i="1" dirty="0" smtClean="0">
                <a:solidFill>
                  <a:prstClr val="black"/>
                </a:solidFill>
                <a:latin typeface="Times" pitchFamily="18" charset="0"/>
              </a:rPr>
              <a:t>Department of Physics and Astronomy, Sheffield University, Sheffield, S3 7RH</a:t>
            </a:r>
          </a:p>
          <a:p>
            <a:pPr>
              <a:defRPr/>
            </a:pPr>
            <a:endParaRPr lang="en-GB" i="1" dirty="0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Why Low Strain-Rate Measurements?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In some target applications the rate of change of stress and Strain are ‘low’.  </a:t>
            </a:r>
            <a:br>
              <a:rPr lang="en-GB" dirty="0" smtClean="0"/>
            </a:br>
            <a:r>
              <a:rPr lang="en-GB" dirty="0" smtClean="0"/>
              <a:t>i.e. we have a ‘quasi-static’ state of stress: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55976" y="1844824"/>
            <a:ext cx="0" cy="3960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69468"/>
            <a:ext cx="298593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1002" y="184482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latin typeface="Times New Roman" pitchFamily="18" charset="0"/>
                <a:cs typeface="Times New Roman" pitchFamily="18" charset="0"/>
              </a:rPr>
              <a:t>e.g. Proposed Mu2e Target:</a:t>
            </a:r>
          </a:p>
          <a:p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Unusually long (~50 msec) beam spills give rise to quasi-static cycles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84482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latin typeface="Times New Roman" pitchFamily="18" charset="0"/>
                <a:cs typeface="Times New Roman" pitchFamily="18" charset="0"/>
              </a:rPr>
              <a:t>e.g. ISIS target Cladding:</a:t>
            </a:r>
          </a:p>
          <a:p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Stresses rise and fall between pulses on the timescale of thermal conduction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03" y="2780928"/>
            <a:ext cx="4232673" cy="28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Low Strain Rate Tests in the Little-Wire Test Rig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35224"/>
            <a:ext cx="3887663" cy="50006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b="1" dirty="0" smtClean="0"/>
              <a:t>Operating Principle:</a:t>
            </a:r>
            <a:endParaRPr lang="en-GB" sz="2000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Use resistive (Joule) heating from an electric current pulse to preferentially heat the centre of a disk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Pulse length long enough to give ‘static’ stress field</a:t>
            </a:r>
            <a:br>
              <a:rPr lang="en-GB" dirty="0" smtClean="0"/>
            </a:br>
            <a:r>
              <a:rPr lang="en-GB" sz="1600" i="1" dirty="0" smtClean="0"/>
              <a:t>(do not want inertial stresses)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Inter pulse gap long enough for transient stress component to decay </a:t>
            </a:r>
            <a:br>
              <a:rPr lang="en-GB" dirty="0" smtClean="0"/>
            </a:br>
            <a:r>
              <a:rPr lang="en-GB" sz="1600" i="1" dirty="0" smtClean="0"/>
              <a:t>(on the timescale of thermal conduction)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Rep rate of 10’s of Hz </a:t>
            </a:r>
            <a:br>
              <a:rPr lang="en-GB" dirty="0" smtClean="0"/>
            </a:br>
            <a:r>
              <a:rPr lang="en-GB" sz="1600" i="1" dirty="0" smtClean="0"/>
              <a:t>(to allow accelerated testing of target lifetime cycles)</a:t>
            </a:r>
            <a:endParaRPr lang="en-GB" sz="1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5224"/>
            <a:ext cx="4478490" cy="1989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7" y="3717032"/>
            <a:ext cx="4460305" cy="2093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38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1206" cy="836613"/>
          </a:xfrm>
        </p:spPr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Sample Geometry Concept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11" y="908050"/>
            <a:ext cx="4342376" cy="25233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000" dirty="0" smtClean="0"/>
              <a:t>Example: Mu2e Target Test</a:t>
            </a:r>
          </a:p>
          <a:p>
            <a:pPr lvl="1"/>
            <a:r>
              <a:rPr lang="en-GB" sz="1800" dirty="0" smtClean="0"/>
              <a:t>Machine features into a 6mm diameter 160mm long tungsten bar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i.e. this is a ‘full size’ test</a:t>
            </a:r>
          </a:p>
          <a:p>
            <a:pPr lvl="1"/>
            <a:r>
              <a:rPr lang="en-GB" sz="1800" dirty="0" smtClean="0"/>
              <a:t>Means we </a:t>
            </a:r>
            <a:r>
              <a:rPr lang="en-GB" sz="1800" dirty="0"/>
              <a:t>can test the stock material / </a:t>
            </a:r>
            <a:r>
              <a:rPr lang="en-GB" sz="1800" dirty="0" smtClean="0"/>
              <a:t>surface treatment </a:t>
            </a:r>
            <a:r>
              <a:rPr lang="en-GB" sz="1800" dirty="0"/>
              <a:t>that we intend to use for the </a:t>
            </a:r>
            <a:r>
              <a:rPr lang="en-GB" sz="1800" dirty="0" smtClean="0"/>
              <a:t>real target!</a:t>
            </a:r>
            <a:endParaRPr lang="en-GB" sz="1800" dirty="0"/>
          </a:p>
          <a:p>
            <a:endParaRPr lang="en-GB" dirty="0" smtClean="0"/>
          </a:p>
          <a:p>
            <a:endParaRPr lang="en-GB" dirty="0" smtClean="0"/>
          </a:p>
        </p:txBody>
      </p:sp>
      <p:grpSp>
        <p:nvGrpSpPr>
          <p:cNvPr id="7176" name="Group 7175"/>
          <p:cNvGrpSpPr/>
          <p:nvPr/>
        </p:nvGrpSpPr>
        <p:grpSpPr>
          <a:xfrm>
            <a:off x="4558587" y="169157"/>
            <a:ext cx="4316413" cy="3243263"/>
            <a:chOff x="4571206" y="3431381"/>
            <a:chExt cx="4316413" cy="3243263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206" y="3431381"/>
              <a:ext cx="4316413" cy="324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99993" y="3491135"/>
              <a:ext cx="4083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D.C. Current Distribution</a:t>
              </a:r>
              <a:endParaRPr lang="en-GB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8926" y="4149080"/>
              <a:ext cx="302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n-lt"/>
                  <a:cs typeface="Times New Roman" pitchFamily="18" charset="0"/>
                </a:rPr>
                <a:t>160A D.C  - equivalent heating to</a:t>
              </a:r>
              <a:br>
                <a:rPr lang="en-GB" sz="1400" dirty="0" smtClean="0">
                  <a:latin typeface="+mn-lt"/>
                  <a:cs typeface="Times New Roman" pitchFamily="18" charset="0"/>
                </a:rPr>
              </a:br>
              <a:r>
                <a:rPr lang="en-GB" sz="1400" dirty="0" smtClean="0">
                  <a:latin typeface="+mn-lt"/>
                  <a:cs typeface="Times New Roman" pitchFamily="18" charset="0"/>
                </a:rPr>
                <a:t> 1.6kA 1msec pulses @20 Hz</a:t>
              </a:r>
              <a:endParaRPr lang="en-GB" sz="14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44208" y="5157192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020272" y="5157192"/>
              <a:ext cx="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444208" y="5517232"/>
              <a:ext cx="5760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231580" y="5589240"/>
              <a:ext cx="302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n-lt"/>
                  <a:cs typeface="Times New Roman" pitchFamily="18" charset="0"/>
                </a:rPr>
                <a:t>Volumetric Joule heating (J</a:t>
              </a:r>
              <a:r>
                <a:rPr lang="en-GB" sz="1400" baseline="30000" dirty="0" smtClean="0">
                  <a:latin typeface="+mn-lt"/>
                  <a:cs typeface="Times New Roman" pitchFamily="18" charset="0"/>
                </a:rPr>
                <a:t>2</a:t>
              </a:r>
              <a:r>
                <a:rPr lang="el-GR" sz="1400" dirty="0" smtClean="0">
                  <a:latin typeface="+mn-lt"/>
                  <a:cs typeface="Times New Roman" pitchFamily="18" charset="0"/>
                </a:rPr>
                <a:t>ρ</a:t>
              </a:r>
              <a:r>
                <a:rPr lang="en-GB" sz="1400" dirty="0" smtClean="0">
                  <a:latin typeface="+mn-lt"/>
                  <a:cs typeface="Times New Roman" pitchFamily="18" charset="0"/>
                </a:rPr>
                <a:t>) mostly occurs over this length</a:t>
              </a:r>
              <a:endParaRPr lang="en-GB" sz="140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7177" name="Group 7176"/>
          <p:cNvGrpSpPr/>
          <p:nvPr/>
        </p:nvGrpSpPr>
        <p:grpSpPr>
          <a:xfrm>
            <a:off x="216210" y="3431380"/>
            <a:ext cx="4322763" cy="3243263"/>
            <a:chOff x="216210" y="3431380"/>
            <a:chExt cx="4322763" cy="324326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0" y="3431380"/>
              <a:ext cx="4322763" cy="324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28776" y="3491135"/>
              <a:ext cx="4083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Steady-State Von-Mises Stress Field</a:t>
              </a:r>
              <a:endParaRPr lang="en-GB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58559" y="3995191"/>
              <a:ext cx="1280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n-lt"/>
                  <a:cs typeface="Times New Roman" pitchFamily="18" charset="0"/>
                </a:rPr>
                <a:t>Tension</a:t>
              </a:r>
              <a:endParaRPr lang="en-GB" sz="1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8776" y="5435351"/>
              <a:ext cx="1280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n-lt"/>
                  <a:cs typeface="Times New Roman" pitchFamily="18" charset="0"/>
                </a:rPr>
                <a:t>Compression</a:t>
              </a:r>
              <a:endParaRPr lang="en-GB" sz="14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7169" name="Straight Arrow Connector 7168"/>
            <p:cNvCxnSpPr/>
            <p:nvPr/>
          </p:nvCxnSpPr>
          <p:spPr>
            <a:xfrm flipH="1">
              <a:off x="2915816" y="4149080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1475656" y="4941168"/>
              <a:ext cx="944488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12" name="Group 7311"/>
          <p:cNvGrpSpPr/>
          <p:nvPr/>
        </p:nvGrpSpPr>
        <p:grpSpPr>
          <a:xfrm>
            <a:off x="4558587" y="3431379"/>
            <a:ext cx="4322763" cy="3243263"/>
            <a:chOff x="4558587" y="3431379"/>
            <a:chExt cx="4322763" cy="324326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587" y="3431379"/>
              <a:ext cx="4322763" cy="324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78229" y="3502543"/>
              <a:ext cx="4083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Steady-State Temperature</a:t>
              </a:r>
              <a:endParaRPr lang="en-GB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11" name="Group 7310"/>
            <p:cNvGrpSpPr/>
            <p:nvPr/>
          </p:nvGrpSpPr>
          <p:grpSpPr>
            <a:xfrm>
              <a:off x="4627506" y="4427965"/>
              <a:ext cx="4182900" cy="387491"/>
              <a:chOff x="4627506" y="4427965"/>
              <a:chExt cx="4182900" cy="38749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627506" y="4671439"/>
                <a:ext cx="56302" cy="1272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4969033" y="4581128"/>
                <a:ext cx="99296" cy="2343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553209" y="4427965"/>
                <a:ext cx="0" cy="370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5362609" y="4527423"/>
                <a:ext cx="72008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761121" y="4527423"/>
                <a:ext cx="72008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6157165" y="4510655"/>
                <a:ext cx="36004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754060" y="4654671"/>
                <a:ext cx="56346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369229" y="4581128"/>
                <a:ext cx="99375" cy="2343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6883152" y="4427965"/>
                <a:ext cx="0" cy="370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8002645" y="4527423"/>
                <a:ext cx="72066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603812" y="4527423"/>
                <a:ext cx="72066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243482" y="4510655"/>
                <a:ext cx="36033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5711505" y="4120188"/>
              <a:ext cx="1683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>
                  <a:latin typeface="+mn-lt"/>
                  <a:cs typeface="Times New Roman" pitchFamily="18" charset="0"/>
                </a:rPr>
                <a:t>Q</a:t>
              </a:r>
              <a:r>
                <a:rPr lang="en-GB" sz="1400" baseline="-25000" dirty="0" err="1" smtClean="0">
                  <a:latin typeface="+mn-lt"/>
                  <a:cs typeface="Times New Roman" pitchFamily="18" charset="0"/>
                </a:rPr>
                <a:t>rad</a:t>
              </a:r>
              <a:r>
                <a:rPr lang="en-GB" sz="1400" dirty="0" smtClean="0">
                  <a:latin typeface="+mn-lt"/>
                  <a:cs typeface="Times New Roman" pitchFamily="18" charset="0"/>
                </a:rPr>
                <a:t> ~ 200W</a:t>
              </a:r>
              <a:endParaRPr lang="en-GB" sz="1400" dirty="0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208" name="Group 207"/>
            <p:cNvGrpSpPr/>
            <p:nvPr/>
          </p:nvGrpSpPr>
          <p:grpSpPr>
            <a:xfrm flipV="1">
              <a:off x="4647358" y="5175435"/>
              <a:ext cx="4182900" cy="388800"/>
              <a:chOff x="4627506" y="4427965"/>
              <a:chExt cx="4182900" cy="387491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 flipH="1" flipV="1">
                <a:off x="4627506" y="4671439"/>
                <a:ext cx="56302" cy="1272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flipH="1" flipV="1">
                <a:off x="4969033" y="4581128"/>
                <a:ext cx="99296" cy="2343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V="1">
                <a:off x="6553209" y="4427965"/>
                <a:ext cx="0" cy="370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flipH="1" flipV="1">
                <a:off x="5362609" y="4527423"/>
                <a:ext cx="72008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/>
              <p:nvPr/>
            </p:nvCxnSpPr>
            <p:spPr>
              <a:xfrm flipH="1" flipV="1">
                <a:off x="5761121" y="4527423"/>
                <a:ext cx="72008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flipH="1" flipV="1">
                <a:off x="6157165" y="4510655"/>
                <a:ext cx="36004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V="1">
                <a:off x="8754060" y="4654671"/>
                <a:ext cx="56346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flipV="1">
                <a:off x="8369229" y="4581128"/>
                <a:ext cx="99375" cy="2343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V="1">
                <a:off x="6883152" y="4427965"/>
                <a:ext cx="0" cy="370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8002645" y="4527423"/>
                <a:ext cx="72066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V="1">
                <a:off x="7603812" y="4527423"/>
                <a:ext cx="72066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 flipV="1">
                <a:off x="7243482" y="4510655"/>
                <a:ext cx="36033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33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Tuneable Temperature and Stress Cycles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Can tune the sample geometry to achieve representative temperature and stress cycles for a given application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Can fine tune the stress cycle and operating temperature online by varying the peak current and rep rate.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2881"/>
            <a:ext cx="3600000" cy="326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3600000" cy="32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391" y="5661248"/>
            <a:ext cx="7272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Example: Temperature and stress cycles in the proposed Mu2e test specimen</a:t>
            </a:r>
            <a:br>
              <a:rPr lang="en-GB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1.6 kA, 1 msec half sine-wave current pulses @ 25Hz)</a:t>
            </a:r>
          </a:p>
          <a:p>
            <a:pPr algn="ctr"/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Tuned to match the target operating conditions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First Tests Using Tantalum Foil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50" y="927700"/>
            <a:ext cx="3148420" cy="161945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/>
              <a:t>‘2D version’ of the proposed Mu2e test </a:t>
            </a:r>
            <a:r>
              <a:rPr lang="en-GB" dirty="0" smtClean="0"/>
              <a:t>piece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25 </a:t>
            </a:r>
            <a:r>
              <a:rPr lang="el-GR" dirty="0" smtClean="0"/>
              <a:t>μ</a:t>
            </a:r>
            <a:r>
              <a:rPr lang="en-GB" dirty="0" smtClean="0"/>
              <a:t>m tantalum foil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1×10</a:t>
            </a:r>
            <a:r>
              <a:rPr lang="en-GB" baseline="30000" dirty="0" smtClean="0"/>
              <a:t>-5</a:t>
            </a:r>
            <a:r>
              <a:rPr lang="en-GB" dirty="0" smtClean="0"/>
              <a:t> mbar vacuum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DC Current = 6.0 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9611" y="2907627"/>
            <a:ext cx="2732087" cy="2749352"/>
            <a:chOff x="269611" y="2907627"/>
            <a:chExt cx="2732087" cy="2749352"/>
          </a:xfrm>
        </p:grpSpPr>
        <p:grpSp>
          <p:nvGrpSpPr>
            <p:cNvPr id="15" name="Group 14"/>
            <p:cNvGrpSpPr/>
            <p:nvPr/>
          </p:nvGrpSpPr>
          <p:grpSpPr>
            <a:xfrm>
              <a:off x="269611" y="2907627"/>
              <a:ext cx="2732087" cy="2441575"/>
              <a:chOff x="269611" y="2907627"/>
              <a:chExt cx="2732087" cy="2441575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611" y="2907627"/>
                <a:ext cx="2732087" cy="2441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654835" y="3284983"/>
                <a:ext cx="10240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solidFill>
                      <a:schemeClr val="bg1"/>
                    </a:solidFill>
                  </a:rPr>
                  <a:t>1120 </a:t>
                </a:r>
                <a:r>
                  <a:rPr lang="en-GB" sz="1400" dirty="0" smtClean="0">
                    <a:solidFill>
                      <a:schemeClr val="bg1"/>
                    </a:solidFill>
                    <a:latin typeface="Calibri"/>
                  </a:rPr>
                  <a:t>⁰</a:t>
                </a:r>
                <a:r>
                  <a:rPr lang="en-GB" sz="1400" dirty="0" smtClean="0">
                    <a:solidFill>
                      <a:schemeClr val="bg1"/>
                    </a:solidFill>
                  </a:rPr>
                  <a:t>C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3133" y="3284984"/>
                <a:ext cx="10240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/>
                    </a:solidFill>
                  </a:rPr>
                  <a:t>960 </a:t>
                </a:r>
                <a:r>
                  <a:rPr lang="en-GB" sz="1400" dirty="0" smtClean="0">
                    <a:solidFill>
                      <a:schemeClr val="bg1"/>
                    </a:solidFill>
                    <a:latin typeface="Calibri"/>
                  </a:rPr>
                  <a:t>⁰</a:t>
                </a:r>
                <a:r>
                  <a:rPr lang="en-GB" sz="1400" dirty="0" smtClean="0">
                    <a:solidFill>
                      <a:schemeClr val="bg1"/>
                    </a:solidFill>
                  </a:rPr>
                  <a:t>C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259632" y="3438872"/>
                <a:ext cx="376022" cy="6213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2"/>
              </p:cNvCxnSpPr>
              <p:nvPr/>
            </p:nvCxnSpPr>
            <p:spPr>
              <a:xfrm flipH="1">
                <a:off x="1745238" y="3592760"/>
                <a:ext cx="421644" cy="41230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259632" y="3438872"/>
                <a:ext cx="395203" cy="114225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69611" y="5349202"/>
              <a:ext cx="2732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Temperature Measurements</a:t>
              </a:r>
              <a:endParaRPr lang="en-GB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53418" y="687584"/>
            <a:ext cx="6038850" cy="1984177"/>
            <a:chOff x="3132371" y="836712"/>
            <a:chExt cx="6038850" cy="1984177"/>
          </a:xfrm>
        </p:grpSpPr>
        <p:pic>
          <p:nvPicPr>
            <p:cNvPr id="2050" name="Picture 3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371" y="836712"/>
              <a:ext cx="60388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223011" y="2513112"/>
              <a:ext cx="572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Specimen Dimensions (mm)</a:t>
              </a:r>
              <a:endParaRPr lang="en-GB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23011" y="2852936"/>
            <a:ext cx="5720480" cy="3979772"/>
            <a:chOff x="3223011" y="2878228"/>
            <a:chExt cx="5720480" cy="39797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7" t="19635" r="9354" b="9939"/>
            <a:stretch/>
          </p:blipFill>
          <p:spPr bwMode="auto">
            <a:xfrm>
              <a:off x="3223011" y="2878228"/>
              <a:ext cx="5720480" cy="3687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223011" y="6550223"/>
              <a:ext cx="572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latin typeface="Times New Roman" pitchFamily="18" charset="0"/>
                  <a:cs typeface="Times New Roman" pitchFamily="18" charset="0"/>
                </a:rPr>
                <a:t>Experimental Setup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003BD"/>
                </a:solidFill>
              </a:rPr>
              <a:t>Thermal Emissivity </a:t>
            </a:r>
            <a:r>
              <a:rPr lang="en-GB" dirty="0" smtClean="0">
                <a:solidFill>
                  <a:srgbClr val="1003BD"/>
                </a:solidFill>
              </a:rPr>
              <a:t>and </a:t>
            </a:r>
            <a:r>
              <a:rPr lang="en-GB" dirty="0">
                <a:solidFill>
                  <a:srgbClr val="1003BD"/>
                </a:solidFill>
              </a:rPr>
              <a:t>Surface Roughness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1"/>
            <a:ext cx="8229600" cy="86476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000" dirty="0"/>
              <a:t>The surface roughness alters the </a:t>
            </a:r>
            <a:r>
              <a:rPr lang="en-GB" sz="2000" b="1" dirty="0"/>
              <a:t>emissivity</a:t>
            </a:r>
            <a:r>
              <a:rPr lang="en-GB" sz="2000" dirty="0"/>
              <a:t>. Measure the emissivity and roughen the surface - with abrasives – cut groves in the surface – etc.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115616" y="1695998"/>
            <a:ext cx="7116540" cy="2618111"/>
            <a:chOff x="1115616" y="1695998"/>
            <a:chExt cx="7116540" cy="2618111"/>
          </a:xfrm>
        </p:grpSpPr>
        <p:sp>
          <p:nvSpPr>
            <p:cNvPr id="4" name="Rectangle 3"/>
            <p:cNvSpPr/>
            <p:nvPr/>
          </p:nvSpPr>
          <p:spPr>
            <a:xfrm>
              <a:off x="1115616" y="1695998"/>
              <a:ext cx="7116540" cy="2618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50156" y="1695998"/>
              <a:ext cx="6882000" cy="2618111"/>
              <a:chOff x="335159" y="703524"/>
              <a:chExt cx="6882000" cy="2618111"/>
            </a:xfrm>
            <a:solidFill>
              <a:schemeClr val="bg1"/>
            </a:solidFill>
          </p:grpSpPr>
          <p:grpSp>
            <p:nvGrpSpPr>
              <p:cNvPr id="6" name="Group 5"/>
              <p:cNvGrpSpPr/>
              <p:nvPr/>
            </p:nvGrpSpPr>
            <p:grpSpPr>
              <a:xfrm rot="10800000">
                <a:off x="2752150" y="975488"/>
                <a:ext cx="400472" cy="476545"/>
                <a:chOff x="2807844" y="1152255"/>
                <a:chExt cx="400472" cy="476545"/>
              </a:xfrm>
              <a:grpFill/>
            </p:grpSpPr>
            <p:sp>
              <p:nvSpPr>
                <p:cNvPr id="68" name="Arc 67"/>
                <p:cNvSpPr/>
                <p:nvPr/>
              </p:nvSpPr>
              <p:spPr>
                <a:xfrm>
                  <a:off x="2807844" y="1196752"/>
                  <a:ext cx="184319" cy="432048"/>
                </a:xfrm>
                <a:prstGeom prst="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H="1">
                  <a:off x="2992163" y="1196752"/>
                  <a:ext cx="216153" cy="432048"/>
                </a:xfrm>
                <a:prstGeom prst="arc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2921794" y="1159647"/>
                  <a:ext cx="145256" cy="45266"/>
                </a:xfrm>
                <a:custGeom>
                  <a:avLst/>
                  <a:gdLst>
                    <a:gd name="connsiteX0" fmla="*/ 0 w 145256"/>
                    <a:gd name="connsiteY0" fmla="*/ 40503 h 45266"/>
                    <a:gd name="connsiteX1" fmla="*/ 80962 w 145256"/>
                    <a:gd name="connsiteY1" fmla="*/ 22 h 45266"/>
                    <a:gd name="connsiteX2" fmla="*/ 145256 w 145256"/>
                    <a:gd name="connsiteY2" fmla="*/ 45266 h 4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256" h="45266">
                      <a:moveTo>
                        <a:pt x="0" y="40503"/>
                      </a:moveTo>
                      <a:cubicBezTo>
                        <a:pt x="28376" y="19865"/>
                        <a:pt x="56753" y="-772"/>
                        <a:pt x="80962" y="22"/>
                      </a:cubicBezTo>
                      <a:cubicBezTo>
                        <a:pt x="105171" y="816"/>
                        <a:pt x="116681" y="15104"/>
                        <a:pt x="145256" y="45266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976422" y="1152255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2966022" y="1479544"/>
                <a:ext cx="0" cy="1161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082618" y="1137765"/>
                <a:ext cx="4134541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+mn-lt"/>
                    <a:cs typeface="Times New Roman" pitchFamily="18" charset="0"/>
                  </a:rPr>
                  <a:t>Look with optical pyrometer,</a:t>
                </a:r>
                <a:br>
                  <a:rPr lang="en-GB" sz="1400" dirty="0" smtClean="0">
                    <a:latin typeface="+mn-lt"/>
                    <a:cs typeface="Times New Roman" pitchFamily="18" charset="0"/>
                  </a:rPr>
                </a:br>
                <a:r>
                  <a:rPr lang="en-GB" sz="1400" dirty="0" smtClean="0">
                    <a:latin typeface="+mn-lt"/>
                    <a:cs typeface="Times New Roman" pitchFamily="18" charset="0"/>
                  </a:rPr>
                  <a:t>Compare outer surface to tube interior (~black body)</a:t>
                </a:r>
                <a:endParaRPr lang="en-GB" sz="14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475" y="703524"/>
                <a:ext cx="2238995" cy="9541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+mn-lt"/>
                    <a:cs typeface="Times New Roman" pitchFamily="18" charset="0"/>
                  </a:rPr>
                  <a:t>Tungsten tube with a small hole drilled in one side.</a:t>
                </a:r>
                <a:br>
                  <a:rPr lang="en-GB" sz="1400" dirty="0" smtClean="0">
                    <a:latin typeface="+mn-lt"/>
                    <a:cs typeface="Times New Roman" pitchFamily="18" charset="0"/>
                  </a:rPr>
                </a:br>
                <a:r>
                  <a:rPr lang="en-GB" sz="1400" dirty="0" smtClean="0">
                    <a:latin typeface="+mn-lt"/>
                    <a:cs typeface="Times New Roman" pitchFamily="18" charset="0"/>
                  </a:rPr>
                  <a:t>(rolled sheet or machine from solid)</a:t>
                </a:r>
                <a:endParaRPr lang="en-GB" sz="1400" dirty="0">
                  <a:latin typeface="+mn-lt"/>
                  <a:cs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448520" y="1399375"/>
                <a:ext cx="282698" cy="62727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1269833" y="2060287"/>
                <a:ext cx="3337783" cy="691458"/>
                <a:chOff x="822711" y="1986444"/>
                <a:chExt cx="4216655" cy="873526"/>
              </a:xfrm>
              <a:grpFill/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65822" y="1986444"/>
                  <a:ext cx="3613218" cy="873526"/>
                  <a:chOff x="1259632" y="1406190"/>
                  <a:chExt cx="3613218" cy="873526"/>
                </a:xfrm>
                <a:grpFill/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427984" y="1844824"/>
                    <a:ext cx="216024" cy="432048"/>
                  </a:xfrm>
                  <a:prstGeom prst="arc">
                    <a:avLst>
                      <a:gd name="adj1" fmla="val 16200000"/>
                      <a:gd name="adj2" fmla="val 16125195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>
                    <a:off x="4417616" y="1412776"/>
                    <a:ext cx="216024" cy="432048"/>
                  </a:xfrm>
                  <a:prstGeom prst="arc">
                    <a:avLst>
                      <a:gd name="adj1" fmla="val 16200000"/>
                      <a:gd name="adj2" fmla="val 543774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3131840" y="1412776"/>
                    <a:ext cx="139378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059832" y="2276872"/>
                    <a:ext cx="1465796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Arc 22"/>
                  <p:cNvSpPr/>
                  <p:nvPr/>
                </p:nvSpPr>
                <p:spPr>
                  <a:xfrm flipH="1" flipV="1">
                    <a:off x="1475832" y="1412776"/>
                    <a:ext cx="216000" cy="432000"/>
                  </a:xfrm>
                  <a:prstGeom prst="arc">
                    <a:avLst>
                      <a:gd name="adj1" fmla="val 16200000"/>
                      <a:gd name="adj2" fmla="val 16125195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H="1" flipV="1">
                    <a:off x="1486199" y="1844776"/>
                    <a:ext cx="216000" cy="432000"/>
                  </a:xfrm>
                  <a:prstGeom prst="arc">
                    <a:avLst>
                      <a:gd name="adj1" fmla="val 16200000"/>
                      <a:gd name="adj2" fmla="val 5437746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1594199" y="2276776"/>
                    <a:ext cx="146563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594199" y="1412776"/>
                    <a:ext cx="139362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3131840" y="1484784"/>
                    <a:ext cx="1473138" cy="422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670400" y="1484784"/>
                    <a:ext cx="132883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2987824" y="2204864"/>
                    <a:ext cx="1465796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1522191" y="2204768"/>
                    <a:ext cx="146563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987824" y="1412776"/>
                    <a:ext cx="0" cy="720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131840" y="1412776"/>
                    <a:ext cx="0" cy="720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987824" y="1412776"/>
                    <a:ext cx="144016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2987824" y="1484784"/>
                    <a:ext cx="144016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259632" y="1844824"/>
                    <a:ext cx="99537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2327015" y="1844824"/>
                    <a:ext cx="8474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2479415" y="1844824"/>
                    <a:ext cx="99537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546798" y="1844824"/>
                    <a:ext cx="8474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720722" y="1844824"/>
                    <a:ext cx="99537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788105" y="1844824"/>
                    <a:ext cx="8474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1702199" y="1412776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1909773" y="1412776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2123728" y="1408993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2339751" y="1409973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2547325" y="1409973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2761280" y="1406190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3176428" y="141319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390383" y="140941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3606406" y="141039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3813980" y="141039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4027935" y="1406612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4218409" y="141319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4425983" y="141319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1587819" y="220574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1795393" y="220574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2009348" y="220196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2225371" y="220294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2432945" y="220294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2646900" y="2199162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2845960" y="220294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3053534" y="2202945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67489" y="2199162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3483512" y="2200142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691086" y="2200142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3905041" y="2196359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4101720" y="220770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4309294" y="2207708"/>
                    <a:ext cx="59271" cy="72008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822711" y="2787962"/>
                  <a:ext cx="343111" cy="0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824671" y="2049039"/>
                  <a:ext cx="343111" cy="0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694295" y="2780396"/>
                  <a:ext cx="343111" cy="0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696255" y="2041473"/>
                  <a:ext cx="343111" cy="0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335159" y="2234251"/>
                <a:ext cx="104184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+mn-lt"/>
                    <a:cs typeface="Times New Roman" pitchFamily="18" charset="0"/>
                  </a:rPr>
                  <a:t>D.C. current</a:t>
                </a:r>
                <a:endParaRPr lang="en-GB" sz="14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22088" y="3013858"/>
                <a:ext cx="4134541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+mn-lt"/>
                    <a:cs typeface="Times New Roman" pitchFamily="18" charset="0"/>
                  </a:rPr>
                  <a:t>Place thermocouple inside for cross-check (optional)</a:t>
                </a:r>
                <a:endParaRPr lang="en-GB" sz="1400" dirty="0">
                  <a:latin typeface="+mn-lt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458665" y="443711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GB" sz="2000" dirty="0">
                <a:solidFill>
                  <a:prstClr val="black"/>
                </a:solidFill>
              </a:rPr>
              <a:t>Use an Optical Pyrometer to</a:t>
            </a:r>
            <a:r>
              <a:rPr lang="en-GB" sz="2000" dirty="0" smtClean="0">
                <a:solidFill>
                  <a:prstClr val="black"/>
                </a:solidFill>
              </a:rPr>
              <a:t>:</a:t>
            </a:r>
            <a:endParaRPr lang="en-GB" sz="2000" dirty="0">
              <a:solidFill>
                <a:prstClr val="black"/>
              </a:solidFill>
            </a:endParaRPr>
          </a:p>
          <a:p>
            <a:pPr lvl="1" eaLnBrk="1" hangingPunct="1"/>
            <a:r>
              <a:rPr lang="en-GB" dirty="0">
                <a:solidFill>
                  <a:prstClr val="black"/>
                </a:solidFill>
              </a:rPr>
              <a:t>Measure </a:t>
            </a:r>
            <a:r>
              <a:rPr lang="en-GB" b="1" dirty="0">
                <a:solidFill>
                  <a:prstClr val="black"/>
                </a:solidFill>
              </a:rPr>
              <a:t>black body temperature </a:t>
            </a:r>
            <a:r>
              <a:rPr lang="en-GB" dirty="0">
                <a:solidFill>
                  <a:prstClr val="black"/>
                </a:solidFill>
              </a:rPr>
              <a:t>by looking through the hole – </a:t>
            </a:r>
            <a:r>
              <a:rPr lang="en-GB" i="1" dirty="0" err="1">
                <a:solidFill>
                  <a:prstClr val="black"/>
                </a:solidFill>
              </a:rPr>
              <a:t>T</a:t>
            </a:r>
            <a:r>
              <a:rPr lang="en-GB" i="1" baseline="-25000" dirty="0" err="1">
                <a:solidFill>
                  <a:prstClr val="black"/>
                </a:solidFill>
              </a:rPr>
              <a:t>bb</a:t>
            </a:r>
            <a:endParaRPr lang="en-GB" i="1" baseline="-25000" dirty="0">
              <a:solidFill>
                <a:prstClr val="black"/>
              </a:solidFill>
            </a:endParaRPr>
          </a:p>
          <a:p>
            <a:pPr lvl="1" eaLnBrk="1" hangingPunct="1"/>
            <a:r>
              <a:rPr lang="en-GB" dirty="0">
                <a:solidFill>
                  <a:prstClr val="black"/>
                </a:solidFill>
              </a:rPr>
              <a:t>Measure </a:t>
            </a:r>
            <a:r>
              <a:rPr lang="en-GB" b="1" dirty="0">
                <a:solidFill>
                  <a:prstClr val="black"/>
                </a:solidFill>
              </a:rPr>
              <a:t>surface temperature </a:t>
            </a:r>
            <a:r>
              <a:rPr lang="en-GB" dirty="0">
                <a:solidFill>
                  <a:prstClr val="black"/>
                </a:solidFill>
              </a:rPr>
              <a:t>– </a:t>
            </a:r>
            <a:r>
              <a:rPr lang="en-GB" i="1" dirty="0" err="1">
                <a:solidFill>
                  <a:prstClr val="black"/>
                </a:solidFill>
              </a:rPr>
              <a:t>T</a:t>
            </a:r>
            <a:r>
              <a:rPr lang="en-GB" i="1" baseline="-25000" dirty="0" err="1">
                <a:solidFill>
                  <a:prstClr val="black"/>
                </a:solidFill>
              </a:rPr>
              <a:t>s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eaLnBrk="1" hangingPunct="1"/>
            <a:endParaRPr lang="en-GB" sz="2000" dirty="0">
              <a:solidFill>
                <a:prstClr val="black"/>
              </a:solidFill>
            </a:endParaRPr>
          </a:p>
          <a:p>
            <a:pPr marL="0" indent="0" algn="ctr" eaLnBrk="1" hangingPunct="1">
              <a:buNone/>
            </a:pPr>
            <a:r>
              <a:rPr lang="el-GR" sz="2000" i="1" dirty="0">
                <a:solidFill>
                  <a:prstClr val="black"/>
                </a:solidFill>
              </a:rPr>
              <a:t>ε</a:t>
            </a:r>
            <a:r>
              <a:rPr lang="en-GB" sz="2000" i="1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= </a:t>
            </a:r>
            <a:r>
              <a:rPr lang="en-GB" sz="2000" i="1" dirty="0" err="1">
                <a:solidFill>
                  <a:prstClr val="black"/>
                </a:solidFill>
              </a:rPr>
              <a:t>T</a:t>
            </a:r>
            <a:r>
              <a:rPr lang="en-GB" sz="2000" i="1" baseline="-25000" dirty="0" err="1">
                <a:solidFill>
                  <a:prstClr val="black"/>
                </a:solidFill>
              </a:rPr>
              <a:t>s</a:t>
            </a:r>
            <a:r>
              <a:rPr lang="en-GB" sz="2000" dirty="0">
                <a:solidFill>
                  <a:prstClr val="black"/>
                </a:solidFill>
              </a:rPr>
              <a:t>/</a:t>
            </a:r>
            <a:r>
              <a:rPr lang="en-GB" sz="2000" i="1" dirty="0" err="1">
                <a:solidFill>
                  <a:prstClr val="black"/>
                </a:solidFill>
              </a:rPr>
              <a:t>T</a:t>
            </a:r>
            <a:r>
              <a:rPr lang="en-GB" sz="2000" i="1" baseline="-25000" dirty="0" err="1">
                <a:solidFill>
                  <a:prstClr val="black"/>
                </a:solidFill>
              </a:rPr>
              <a:t>bb</a:t>
            </a:r>
            <a:endParaRPr lang="en-GB" sz="2000" i="1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Oxidation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1"/>
            <a:ext cx="8229600" cy="86476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000" dirty="0"/>
              <a:t>Tungsten must be in an inert atmosphere or vacuum to avoid chemical oxidation when hot.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We need to know the maximum vacuum pressure at which the hot </a:t>
            </a:r>
            <a:r>
              <a:rPr lang="en-GB" sz="2000" dirty="0" smtClean="0"/>
              <a:t>tungsten </a:t>
            </a:r>
            <a:r>
              <a:rPr lang="en-GB" sz="2000" dirty="0"/>
              <a:t>will have a long life.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There are measurements in the literature, - but </a:t>
            </a:r>
            <a:r>
              <a:rPr lang="en-GB" sz="2000" i="1" dirty="0">
                <a:solidFill>
                  <a:srgbClr val="FF0000"/>
                </a:solidFill>
              </a:rPr>
              <a:t>if</a:t>
            </a:r>
            <a:r>
              <a:rPr lang="en-GB" sz="2000" dirty="0"/>
              <a:t> they are insufficient we will make our own in the measurements in the </a:t>
            </a:r>
            <a:r>
              <a:rPr lang="en-GB" sz="2000" i="1" dirty="0"/>
              <a:t>“little wire test equipment”</a:t>
            </a:r>
            <a:r>
              <a:rPr lang="en-GB" sz="2000" dirty="0"/>
              <a:t>.</a:t>
            </a:r>
          </a:p>
        </p:txBody>
      </p:sp>
      <p:grpSp>
        <p:nvGrpSpPr>
          <p:cNvPr id="73" name="Group 45"/>
          <p:cNvGrpSpPr>
            <a:grpSpLocks/>
          </p:cNvGrpSpPr>
          <p:nvPr/>
        </p:nvGrpSpPr>
        <p:grpSpPr bwMode="auto">
          <a:xfrm>
            <a:off x="423740" y="3268553"/>
            <a:ext cx="8264525" cy="2459147"/>
            <a:chOff x="440126" y="3411828"/>
            <a:chExt cx="8263747" cy="2459394"/>
          </a:xfrm>
        </p:grpSpPr>
        <p:sp>
          <p:nvSpPr>
            <p:cNvPr id="74" name="Rectangle 73"/>
            <p:cNvSpPr/>
            <p:nvPr/>
          </p:nvSpPr>
          <p:spPr>
            <a:xfrm>
              <a:off x="3464028" y="4134323"/>
              <a:ext cx="2233403" cy="107960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256117" y="4674127"/>
              <a:ext cx="5762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6"/>
            <p:cNvGrpSpPr>
              <a:grpSpLocks/>
            </p:cNvGrpSpPr>
            <p:nvPr/>
          </p:nvGrpSpPr>
          <p:grpSpPr bwMode="auto">
            <a:xfrm>
              <a:off x="2640431" y="4403768"/>
              <a:ext cx="514349" cy="540060"/>
              <a:chOff x="1979767" y="3771038"/>
              <a:chExt cx="914399" cy="540060"/>
            </a:xfrm>
          </p:grpSpPr>
          <p:sp>
            <p:nvSpPr>
              <p:cNvPr id="92" name="Isosceles Triangle 91"/>
              <p:cNvSpPr/>
              <p:nvPr/>
            </p:nvSpPr>
            <p:spPr>
              <a:xfrm rot="16200000">
                <a:off x="2395181" y="3812818"/>
                <a:ext cx="539804" cy="457158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5400000">
                <a:off x="1938023" y="3812818"/>
                <a:ext cx="539804" cy="457158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7" name="Straight Connector 76"/>
            <p:cNvCxnSpPr>
              <a:stCxn id="92" idx="3"/>
              <a:endCxn id="74" idx="1"/>
            </p:cNvCxnSpPr>
            <p:nvPr/>
          </p:nvCxnSpPr>
          <p:spPr>
            <a:xfrm>
              <a:off x="3154495" y="4674127"/>
              <a:ext cx="3095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4" idx="3"/>
            </p:cNvCxnSpPr>
            <p:nvPr/>
          </p:nvCxnSpPr>
          <p:spPr>
            <a:xfrm flipV="1">
              <a:off x="5697431" y="4674127"/>
              <a:ext cx="431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130777" y="4404225"/>
              <a:ext cx="576209" cy="539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1"/>
              <a:endCxn id="79" idx="6"/>
            </p:cNvCxnSpPr>
            <p:nvPr/>
          </p:nvCxnSpPr>
          <p:spPr>
            <a:xfrm flipH="1" flipV="1">
              <a:off x="6706986" y="4674127"/>
              <a:ext cx="77303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22"/>
            <p:cNvSpPr txBox="1">
              <a:spLocks noChangeArrowheads="1"/>
            </p:cNvSpPr>
            <p:nvPr/>
          </p:nvSpPr>
          <p:spPr bwMode="auto">
            <a:xfrm>
              <a:off x="7479737" y="4350632"/>
              <a:ext cx="1224136" cy="646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dirty="0" smtClean="0">
                  <a:solidFill>
                    <a:prstClr val="black"/>
                  </a:solidFill>
                </a:rPr>
                <a:t>oxygen, air or water</a:t>
              </a:r>
            </a:p>
          </p:txBody>
        </p:sp>
        <p:sp>
          <p:nvSpPr>
            <p:cNvPr id="82" name="TextBox 25"/>
            <p:cNvSpPr txBox="1">
              <a:spLocks noChangeArrowheads="1"/>
            </p:cNvSpPr>
            <p:nvPr/>
          </p:nvSpPr>
          <p:spPr bwMode="auto">
            <a:xfrm>
              <a:off x="3644482" y="5501890"/>
              <a:ext cx="18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mtClean="0">
                  <a:solidFill>
                    <a:prstClr val="black"/>
                  </a:solidFill>
                </a:rPr>
                <a:t>Hot wire or foil</a:t>
              </a:r>
            </a:p>
          </p:txBody>
        </p:sp>
        <p:cxnSp>
          <p:nvCxnSpPr>
            <p:cNvPr id="83" name="Straight Arrow Connector 82"/>
            <p:cNvCxnSpPr>
              <a:stCxn id="82" idx="0"/>
            </p:cNvCxnSpPr>
            <p:nvPr/>
          </p:nvCxnSpPr>
          <p:spPr>
            <a:xfrm flipV="1">
              <a:off x="4545015" y="4674127"/>
              <a:ext cx="0" cy="8271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310056" y="3989846"/>
              <a:ext cx="0" cy="6842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979887" y="3419876"/>
              <a:ext cx="658750" cy="6303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6" name="TextBox 32"/>
            <p:cNvSpPr txBox="1">
              <a:spLocks noChangeArrowheads="1"/>
            </p:cNvSpPr>
            <p:nvPr/>
          </p:nvSpPr>
          <p:spPr bwMode="auto">
            <a:xfrm>
              <a:off x="3644482" y="3411828"/>
              <a:ext cx="1187842" cy="646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dirty="0" smtClean="0">
                  <a:solidFill>
                    <a:prstClr val="black"/>
                  </a:solidFill>
                </a:rPr>
                <a:t>Pressure gauge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240182" y="4331192"/>
              <a:ext cx="0" cy="3429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93" idx="3"/>
            </p:cNvCxnSpPr>
            <p:nvPr/>
          </p:nvCxnSpPr>
          <p:spPr>
            <a:xfrm flipH="1" flipV="1">
              <a:off x="1448093" y="4674127"/>
              <a:ext cx="119210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1911599" y="3734233"/>
              <a:ext cx="657163" cy="5969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0" name="TextBox 41"/>
            <p:cNvSpPr txBox="1">
              <a:spLocks noChangeArrowheads="1"/>
            </p:cNvSpPr>
            <p:nvPr/>
          </p:nvSpPr>
          <p:spPr bwMode="auto">
            <a:xfrm>
              <a:off x="440126" y="4212131"/>
              <a:ext cx="100811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dirty="0" smtClean="0">
                  <a:solidFill>
                    <a:prstClr val="black"/>
                  </a:solidFill>
                </a:rPr>
                <a:t>To high vacuum pump</a:t>
              </a:r>
            </a:p>
          </p:txBody>
        </p:sp>
        <p:sp>
          <p:nvSpPr>
            <p:cNvPr id="91" name="TextBox 42"/>
            <p:cNvSpPr txBox="1">
              <a:spLocks noChangeArrowheads="1"/>
            </p:cNvSpPr>
            <p:nvPr/>
          </p:nvSpPr>
          <p:spPr bwMode="auto">
            <a:xfrm>
              <a:off x="1195471" y="3823640"/>
              <a:ext cx="684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mtClean="0">
                  <a:solidFill>
                    <a:prstClr val="black"/>
                  </a:solidFill>
                </a:rPr>
                <a:t>QMA</a:t>
              </a:r>
            </a:p>
          </p:txBody>
        </p:sp>
      </p:grp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384174" y="5870575"/>
            <a:ext cx="84362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600" i="1" dirty="0" smtClean="0">
                <a:solidFill>
                  <a:prstClr val="black"/>
                </a:solidFill>
                <a:latin typeface="Times" pitchFamily="18" charset="0"/>
              </a:rPr>
              <a:t>Schematic diagram of the system</a:t>
            </a: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5913438" y="3857045"/>
            <a:ext cx="1179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/>
              <a:t>Leak valve</a:t>
            </a:r>
          </a:p>
        </p:txBody>
      </p:sp>
    </p:spTree>
    <p:extLst>
      <p:ext uri="{BB962C8B-B14F-4D97-AF65-F5344CB8AC3E}">
        <p14:creationId xmlns:p14="http://schemas.microsoft.com/office/powerpoint/2010/main" val="28794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401"/>
            <a:ext cx="9144000" cy="6851785"/>
          </a:xfrm>
          <a:prstGeom prst="rect">
            <a:avLst/>
          </a:prstGeom>
          <a:noFill/>
        </p:spPr>
        <p:txBody>
          <a:bodyPr lIns="360000" tIns="360000" rIns="360000" bIns="36000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 smtClean="0">
                <a:solidFill>
                  <a:srgbClr val="1003BD"/>
                </a:solidFill>
                <a:latin typeface="Comic Sans MS" pitchFamily="66" charset="0"/>
              </a:rPr>
              <a:t>Summary of the “Little </a:t>
            </a:r>
            <a:r>
              <a:rPr lang="en-GB" sz="2800" b="1" dirty="0">
                <a:solidFill>
                  <a:srgbClr val="1003BD"/>
                </a:solidFill>
                <a:latin typeface="Comic Sans MS" pitchFamily="66" charset="0"/>
              </a:rPr>
              <a:t>Wire Test” </a:t>
            </a:r>
            <a:r>
              <a:rPr lang="en-GB" sz="2800" b="1" dirty="0" smtClean="0">
                <a:solidFill>
                  <a:srgbClr val="1003BD"/>
                </a:solidFill>
                <a:latin typeface="Comic Sans MS" pitchFamily="66" charset="0"/>
              </a:rPr>
              <a:t>Equipment</a:t>
            </a:r>
            <a:endParaRPr lang="en-GB" sz="2800" b="1" dirty="0">
              <a:solidFill>
                <a:srgbClr val="1003BD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</a:rPr>
              <a:t>The equipment is ideally suited to measuring  the ultimate strength of materials at very high temperatures at all strain </a:t>
            </a:r>
            <a:r>
              <a:rPr lang="en-GB" sz="2400" dirty="0" smtClean="0">
                <a:latin typeface="+mn-lt"/>
              </a:rPr>
              <a:t>rates.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</a:rPr>
              <a:t>It has </a:t>
            </a:r>
            <a:r>
              <a:rPr lang="en-GB" sz="2400" dirty="0">
                <a:latin typeface="+mn-lt"/>
              </a:rPr>
              <a:t>been used to </a:t>
            </a:r>
            <a:r>
              <a:rPr lang="en-GB" sz="2400" dirty="0" smtClean="0">
                <a:latin typeface="+mn-lt"/>
              </a:rPr>
              <a:t>determine the properties of tungsten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at high </a:t>
            </a:r>
            <a:r>
              <a:rPr lang="en-GB" sz="2400" dirty="0">
                <a:latin typeface="+mn-lt"/>
              </a:rPr>
              <a:t>strain-rate </a:t>
            </a:r>
            <a:r>
              <a:rPr lang="en-GB" sz="2400" dirty="0" smtClean="0">
                <a:latin typeface="+mn-lt"/>
              </a:rPr>
              <a:t>:</a:t>
            </a:r>
            <a:endParaRPr lang="en-GB" sz="24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>
                <a:latin typeface="+mn-lt"/>
              </a:rPr>
              <a:t>L</a:t>
            </a:r>
            <a:r>
              <a:rPr lang="en-GB" sz="2400" dirty="0" smtClean="0">
                <a:latin typeface="+mn-lt"/>
              </a:rPr>
              <a:t>ifetime (cycles to failure) as </a:t>
            </a:r>
            <a:r>
              <a:rPr lang="en-GB" sz="2400" dirty="0">
                <a:latin typeface="+mn-lt"/>
              </a:rPr>
              <a:t>a function of stress and temperature.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>
                <a:latin typeface="+mn-lt"/>
              </a:rPr>
              <a:t>S</a:t>
            </a:r>
            <a:r>
              <a:rPr lang="en-GB" sz="2400" dirty="0" smtClean="0">
                <a:latin typeface="+mn-lt"/>
              </a:rPr>
              <a:t>trength as </a:t>
            </a:r>
            <a:r>
              <a:rPr lang="en-GB" sz="2400" dirty="0">
                <a:latin typeface="+mn-lt"/>
              </a:rPr>
              <a:t>a function of temperature.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>
                <a:latin typeface="+mn-lt"/>
              </a:rPr>
              <a:t>Young’s modulus of elasticity as a function of temperature</a:t>
            </a:r>
            <a:r>
              <a:rPr lang="en-GB" sz="2400" dirty="0" smtClean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</a:rPr>
              <a:t>It is </a:t>
            </a:r>
            <a:r>
              <a:rPr lang="en-GB" sz="2400" dirty="0">
                <a:latin typeface="+mn-lt"/>
              </a:rPr>
              <a:t>easily adaptable to a variety of other </a:t>
            </a:r>
            <a:r>
              <a:rPr lang="en-GB" sz="2400" dirty="0" smtClean="0">
                <a:latin typeface="+mn-lt"/>
              </a:rPr>
              <a:t>measurements: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>
                <a:latin typeface="+mn-lt"/>
              </a:rPr>
              <a:t>L</a:t>
            </a:r>
            <a:r>
              <a:rPr lang="en-GB" sz="2400" dirty="0" smtClean="0">
                <a:latin typeface="+mn-lt"/>
              </a:rPr>
              <a:t>ifetime evaluation at low strain-rate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 smtClean="0">
                <a:latin typeface="+mn-lt"/>
              </a:rPr>
              <a:t>Emissivity measurements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dirty="0" smtClean="0">
                <a:latin typeface="+mn-lt"/>
              </a:rPr>
              <a:t>Oxidation Lifetime studies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037" y="1137381"/>
            <a:ext cx="8928992" cy="4616450"/>
            <a:chOff x="93184" y="692150"/>
            <a:chExt cx="8928992" cy="4616450"/>
          </a:xfrm>
        </p:grpSpPr>
        <p:sp>
          <p:nvSpPr>
            <p:cNvPr id="2" name="Rectangle 1"/>
            <p:cNvSpPr/>
            <p:nvPr/>
          </p:nvSpPr>
          <p:spPr>
            <a:xfrm>
              <a:off x="93184" y="692150"/>
              <a:ext cx="8928992" cy="461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74" name="Group 3"/>
            <p:cNvGrpSpPr>
              <a:grpSpLocks noChangeAspect="1"/>
            </p:cNvGrpSpPr>
            <p:nvPr/>
          </p:nvGrpSpPr>
          <p:grpSpPr bwMode="auto">
            <a:xfrm>
              <a:off x="179388" y="692150"/>
              <a:ext cx="8710612" cy="3806825"/>
              <a:chOff x="2362" y="1220"/>
              <a:chExt cx="7200" cy="3144"/>
            </a:xfrm>
          </p:grpSpPr>
          <p:sp>
            <p:nvSpPr>
              <p:cNvPr id="3081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362" y="1279"/>
                <a:ext cx="7200" cy="3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2" name="AutoShape 5"/>
              <p:cNvSpPr>
                <a:spLocks noChangeArrowheads="1"/>
              </p:cNvSpPr>
              <p:nvPr/>
            </p:nvSpPr>
            <p:spPr bwMode="auto">
              <a:xfrm>
                <a:off x="6132" y="2438"/>
                <a:ext cx="1926" cy="7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3" name="Rectangle 6" descr="40%"/>
              <p:cNvSpPr>
                <a:spLocks noChangeArrowheads="1"/>
              </p:cNvSpPr>
              <p:nvPr/>
            </p:nvSpPr>
            <p:spPr bwMode="auto">
              <a:xfrm>
                <a:off x="8480" y="2590"/>
                <a:ext cx="149" cy="469"/>
              </a:xfrm>
              <a:prstGeom prst="rect">
                <a:avLst/>
              </a:pr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4" name="AutoShape 7" descr="40%"/>
              <p:cNvSpPr>
                <a:spLocks noChangeArrowheads="1"/>
              </p:cNvSpPr>
              <p:nvPr/>
            </p:nvSpPr>
            <p:spPr bwMode="auto">
              <a:xfrm rot="5400000">
                <a:off x="7989" y="2569"/>
                <a:ext cx="470" cy="5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505 h 21600"/>
                  <a:gd name="T14" fmla="*/ 17096 w 21600"/>
                  <a:gd name="T15" fmla="*/ 170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5" name="AutoShape 8" descr="Outlined diamond"/>
              <p:cNvSpPr>
                <a:spLocks noChangeArrowheads="1"/>
              </p:cNvSpPr>
              <p:nvPr/>
            </p:nvSpPr>
            <p:spPr bwMode="auto">
              <a:xfrm rot="-5400000">
                <a:off x="5743" y="2493"/>
                <a:ext cx="482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1 w 21600"/>
                  <a:gd name="T13" fmla="*/ 4500 h 21600"/>
                  <a:gd name="T14" fmla="*/ 17119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openDmnd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6" name="Rectangle 9" descr="Outlined diamond"/>
              <p:cNvSpPr>
                <a:spLocks noChangeArrowheads="1"/>
              </p:cNvSpPr>
              <p:nvPr/>
            </p:nvSpPr>
            <p:spPr bwMode="auto">
              <a:xfrm>
                <a:off x="4943" y="2588"/>
                <a:ext cx="705" cy="482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087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6321" y="2829"/>
                <a:ext cx="2497" cy="1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88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8570" y="3158"/>
                <a:ext cx="17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89" name="Rectangle 12" descr="Small confetti"/>
              <p:cNvSpPr>
                <a:spLocks noChangeArrowheads="1"/>
              </p:cNvSpPr>
              <p:nvPr/>
            </p:nvSpPr>
            <p:spPr bwMode="auto">
              <a:xfrm>
                <a:off x="4238" y="2253"/>
                <a:ext cx="705" cy="531"/>
              </a:xfrm>
              <a:prstGeom prst="rect">
                <a:avLst/>
              </a:prstGeom>
              <a:pattFill prst="smConfetti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0" name="Rectangle 13" descr="Small confetti"/>
              <p:cNvSpPr>
                <a:spLocks noChangeArrowheads="1"/>
              </p:cNvSpPr>
              <p:nvPr/>
            </p:nvSpPr>
            <p:spPr bwMode="auto">
              <a:xfrm>
                <a:off x="4238" y="2900"/>
                <a:ext cx="705" cy="532"/>
              </a:xfrm>
              <a:prstGeom prst="rect">
                <a:avLst/>
              </a:prstGeom>
              <a:pattFill prst="smConfetti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091" name="AutoShape 14"/>
              <p:cNvCxnSpPr>
                <a:cxnSpLocks noChangeShapeType="1"/>
              </p:cNvCxnSpPr>
              <p:nvPr/>
            </p:nvCxnSpPr>
            <p:spPr bwMode="auto">
              <a:xfrm>
                <a:off x="3758" y="2254"/>
                <a:ext cx="44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2" name="AutoShape 15"/>
              <p:cNvCxnSpPr>
                <a:cxnSpLocks noChangeShapeType="1"/>
              </p:cNvCxnSpPr>
              <p:nvPr/>
            </p:nvCxnSpPr>
            <p:spPr bwMode="auto">
              <a:xfrm>
                <a:off x="3690" y="2105"/>
                <a:ext cx="470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3" name="AutoShape 16"/>
              <p:cNvCxnSpPr>
                <a:cxnSpLocks noChangeShapeType="1"/>
              </p:cNvCxnSpPr>
              <p:nvPr/>
            </p:nvCxnSpPr>
            <p:spPr bwMode="auto">
              <a:xfrm>
                <a:off x="8393" y="2105"/>
                <a:ext cx="0" cy="4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4" name="AutoShape 17"/>
              <p:cNvCxnSpPr>
                <a:cxnSpLocks noChangeShapeType="1"/>
              </p:cNvCxnSpPr>
              <p:nvPr/>
            </p:nvCxnSpPr>
            <p:spPr bwMode="auto">
              <a:xfrm>
                <a:off x="8204" y="2254"/>
                <a:ext cx="0" cy="3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5" name="AutoShape 18"/>
              <p:cNvCxnSpPr>
                <a:cxnSpLocks noChangeShapeType="1"/>
              </p:cNvCxnSpPr>
              <p:nvPr/>
            </p:nvCxnSpPr>
            <p:spPr bwMode="auto">
              <a:xfrm>
                <a:off x="4100" y="3433"/>
                <a:ext cx="4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6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8204" y="3007"/>
                <a:ext cx="0" cy="4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7" name="AutoShape 20"/>
              <p:cNvCxnSpPr>
                <a:cxnSpLocks noChangeShapeType="1"/>
              </p:cNvCxnSpPr>
              <p:nvPr/>
            </p:nvCxnSpPr>
            <p:spPr bwMode="auto">
              <a:xfrm>
                <a:off x="4100" y="3568"/>
                <a:ext cx="429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8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8393" y="3070"/>
                <a:ext cx="0" cy="4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9" name="AutoShape 22"/>
              <p:cNvCxnSpPr>
                <a:cxnSpLocks noChangeShapeType="1"/>
              </p:cNvCxnSpPr>
              <p:nvPr/>
            </p:nvCxnSpPr>
            <p:spPr bwMode="auto">
              <a:xfrm>
                <a:off x="8736" y="2505"/>
                <a:ext cx="3" cy="6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0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8570" y="2506"/>
                <a:ext cx="16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1" name="AutoShape 24"/>
              <p:cNvCxnSpPr>
                <a:cxnSpLocks noChangeShapeType="1"/>
              </p:cNvCxnSpPr>
              <p:nvPr/>
            </p:nvCxnSpPr>
            <p:spPr bwMode="auto">
              <a:xfrm>
                <a:off x="8570" y="2507"/>
                <a:ext cx="0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2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8570" y="3070"/>
                <a:ext cx="0" cy="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03" name="Freeform 26"/>
              <p:cNvSpPr>
                <a:spLocks/>
              </p:cNvSpPr>
              <p:nvPr/>
            </p:nvSpPr>
            <p:spPr bwMode="auto">
              <a:xfrm>
                <a:off x="8612" y="2231"/>
                <a:ext cx="417" cy="469"/>
              </a:xfrm>
              <a:custGeom>
                <a:avLst/>
                <a:gdLst>
                  <a:gd name="T0" fmla="*/ 0 w 237"/>
                  <a:gd name="T1" fmla="*/ 0 h 465"/>
                  <a:gd name="T2" fmla="*/ 636497 w 237"/>
                  <a:gd name="T3" fmla="*/ 203 h 465"/>
                  <a:gd name="T4" fmla="*/ 214108 w 237"/>
                  <a:gd name="T5" fmla="*/ 367 h 465"/>
                  <a:gd name="T6" fmla="*/ 467283 w 237"/>
                  <a:gd name="T7" fmla="*/ 476 h 4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465"/>
                  <a:gd name="T14" fmla="*/ 237 w 237"/>
                  <a:gd name="T15" fmla="*/ 465 h 4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465">
                    <a:moveTo>
                      <a:pt x="0" y="0"/>
                    </a:moveTo>
                    <a:cubicBezTo>
                      <a:pt x="106" y="67"/>
                      <a:pt x="213" y="135"/>
                      <a:pt x="225" y="195"/>
                    </a:cubicBezTo>
                    <a:cubicBezTo>
                      <a:pt x="237" y="255"/>
                      <a:pt x="85" y="315"/>
                      <a:pt x="75" y="360"/>
                    </a:cubicBezTo>
                    <a:cubicBezTo>
                      <a:pt x="65" y="405"/>
                      <a:pt x="148" y="448"/>
                      <a:pt x="165" y="465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04" name="Rectangle 27"/>
              <p:cNvSpPr>
                <a:spLocks noChangeArrowheads="1"/>
              </p:cNvSpPr>
              <p:nvPr/>
            </p:nvSpPr>
            <p:spPr bwMode="auto">
              <a:xfrm>
                <a:off x="8393" y="2104"/>
                <a:ext cx="237" cy="1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05" name="Freeform 28"/>
              <p:cNvSpPr>
                <a:spLocks/>
              </p:cNvSpPr>
              <p:nvPr/>
            </p:nvSpPr>
            <p:spPr bwMode="auto">
              <a:xfrm flipV="1">
                <a:off x="8612" y="2952"/>
                <a:ext cx="417" cy="469"/>
              </a:xfrm>
              <a:custGeom>
                <a:avLst/>
                <a:gdLst>
                  <a:gd name="T0" fmla="*/ 0 w 237"/>
                  <a:gd name="T1" fmla="*/ 0 h 465"/>
                  <a:gd name="T2" fmla="*/ 636497 w 237"/>
                  <a:gd name="T3" fmla="*/ 203 h 465"/>
                  <a:gd name="T4" fmla="*/ 214108 w 237"/>
                  <a:gd name="T5" fmla="*/ 367 h 465"/>
                  <a:gd name="T6" fmla="*/ 467283 w 237"/>
                  <a:gd name="T7" fmla="*/ 476 h 4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465"/>
                  <a:gd name="T14" fmla="*/ 237 w 237"/>
                  <a:gd name="T15" fmla="*/ 465 h 4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465">
                    <a:moveTo>
                      <a:pt x="0" y="0"/>
                    </a:moveTo>
                    <a:cubicBezTo>
                      <a:pt x="106" y="67"/>
                      <a:pt x="213" y="135"/>
                      <a:pt x="225" y="195"/>
                    </a:cubicBezTo>
                    <a:cubicBezTo>
                      <a:pt x="237" y="255"/>
                      <a:pt x="85" y="315"/>
                      <a:pt x="75" y="360"/>
                    </a:cubicBezTo>
                    <a:cubicBezTo>
                      <a:pt x="65" y="405"/>
                      <a:pt x="148" y="448"/>
                      <a:pt x="165" y="465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06" name="Rectangle 29"/>
              <p:cNvSpPr>
                <a:spLocks noChangeArrowheads="1"/>
              </p:cNvSpPr>
              <p:nvPr/>
            </p:nvSpPr>
            <p:spPr bwMode="auto">
              <a:xfrm>
                <a:off x="8394" y="3419"/>
                <a:ext cx="237" cy="1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07" name="Text Box 30"/>
              <p:cNvSpPr txBox="1">
                <a:spLocks noChangeArrowheads="1"/>
              </p:cNvSpPr>
              <p:nvPr/>
            </p:nvSpPr>
            <p:spPr bwMode="auto">
              <a:xfrm>
                <a:off x="8671" y="1768"/>
                <a:ext cx="891" cy="3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springs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08" name="AutoShape 31"/>
              <p:cNvCxnSpPr>
                <a:cxnSpLocks noChangeShapeType="1"/>
                <a:stCxn id="3107" idx="2"/>
              </p:cNvCxnSpPr>
              <p:nvPr/>
            </p:nvCxnSpPr>
            <p:spPr bwMode="auto">
              <a:xfrm rot="5400000">
                <a:off x="8920" y="2213"/>
                <a:ext cx="306" cy="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9" name="AutoShape 32"/>
              <p:cNvCxnSpPr>
                <a:cxnSpLocks noChangeShapeType="1"/>
                <a:stCxn id="3107" idx="2"/>
              </p:cNvCxnSpPr>
              <p:nvPr/>
            </p:nvCxnSpPr>
            <p:spPr bwMode="auto">
              <a:xfrm rot="5400000">
                <a:off x="8533" y="2599"/>
                <a:ext cx="1079" cy="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10" name="Text Box 33"/>
              <p:cNvSpPr txBox="1">
                <a:spLocks noChangeArrowheads="1"/>
              </p:cNvSpPr>
              <p:nvPr/>
            </p:nvSpPr>
            <p:spPr bwMode="auto">
              <a:xfrm>
                <a:off x="4386" y="1279"/>
                <a:ext cx="2202" cy="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outer conductor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11" name="AutoShape 34"/>
              <p:cNvCxnSpPr>
                <a:cxnSpLocks noChangeShapeType="1"/>
                <a:stCxn id="3110" idx="2"/>
              </p:cNvCxnSpPr>
              <p:nvPr/>
            </p:nvCxnSpPr>
            <p:spPr bwMode="auto">
              <a:xfrm rot="16200000" flipH="1">
                <a:off x="5273" y="1850"/>
                <a:ext cx="493" cy="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12" name="Text Box 35"/>
              <p:cNvSpPr txBox="1">
                <a:spLocks noChangeArrowheads="1"/>
              </p:cNvSpPr>
              <p:nvPr/>
            </p:nvSpPr>
            <p:spPr bwMode="auto">
              <a:xfrm>
                <a:off x="2422" y="1279"/>
                <a:ext cx="2083" cy="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ceramic insulator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13" name="AutoShape 36"/>
              <p:cNvCxnSpPr>
                <a:cxnSpLocks noChangeShapeType="1"/>
                <a:stCxn id="3112" idx="2"/>
              </p:cNvCxnSpPr>
              <p:nvPr/>
            </p:nvCxnSpPr>
            <p:spPr bwMode="auto">
              <a:xfrm rot="16200000" flipH="1">
                <a:off x="3591" y="1508"/>
                <a:ext cx="871" cy="11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14" name="Text Box 37"/>
              <p:cNvSpPr txBox="1">
                <a:spLocks noChangeArrowheads="1"/>
              </p:cNvSpPr>
              <p:nvPr/>
            </p:nvSpPr>
            <p:spPr bwMode="auto">
              <a:xfrm>
                <a:off x="4781" y="3852"/>
                <a:ext cx="1082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chuck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15" name="AutoShape 38"/>
              <p:cNvCxnSpPr>
                <a:cxnSpLocks noChangeShapeType="1"/>
                <a:stCxn id="3114" idx="0"/>
              </p:cNvCxnSpPr>
              <p:nvPr/>
            </p:nvCxnSpPr>
            <p:spPr bwMode="auto">
              <a:xfrm flipV="1">
                <a:off x="5322" y="3070"/>
                <a:ext cx="1" cy="7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16" name="Text Box 39"/>
              <p:cNvSpPr txBox="1">
                <a:spLocks noChangeArrowheads="1"/>
              </p:cNvSpPr>
              <p:nvPr/>
            </p:nvSpPr>
            <p:spPr bwMode="auto">
              <a:xfrm>
                <a:off x="6503" y="2516"/>
                <a:ext cx="1222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test wire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117" name="Text Box 40"/>
              <p:cNvSpPr txBox="1">
                <a:spLocks noChangeArrowheads="1"/>
              </p:cNvSpPr>
              <p:nvPr/>
            </p:nvSpPr>
            <p:spPr bwMode="auto">
              <a:xfrm>
                <a:off x="7481" y="1220"/>
                <a:ext cx="1898" cy="3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graphite jaws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18" name="AutoShape 41"/>
              <p:cNvCxnSpPr>
                <a:cxnSpLocks noChangeShapeType="1"/>
                <a:stCxn id="3117" idx="2"/>
              </p:cNvCxnSpPr>
              <p:nvPr/>
            </p:nvCxnSpPr>
            <p:spPr bwMode="auto">
              <a:xfrm rot="16200000" flipH="1">
                <a:off x="7986" y="2045"/>
                <a:ext cx="951" cy="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19" name="Text Box 42"/>
              <p:cNvSpPr txBox="1">
                <a:spLocks noChangeArrowheads="1"/>
              </p:cNvSpPr>
              <p:nvPr/>
            </p:nvSpPr>
            <p:spPr bwMode="auto">
              <a:xfrm>
                <a:off x="8393" y="3673"/>
                <a:ext cx="707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cap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20" name="AutoShape 43"/>
              <p:cNvCxnSpPr>
                <a:cxnSpLocks noChangeShapeType="1"/>
              </p:cNvCxnSpPr>
              <p:nvPr/>
            </p:nvCxnSpPr>
            <p:spPr bwMode="auto">
              <a:xfrm flipH="1" flipV="1">
                <a:off x="8645" y="3158"/>
                <a:ext cx="96" cy="5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21" name="Text Box 44"/>
              <p:cNvSpPr txBox="1">
                <a:spLocks noChangeArrowheads="1"/>
              </p:cNvSpPr>
              <p:nvPr/>
            </p:nvSpPr>
            <p:spPr bwMode="auto">
              <a:xfrm>
                <a:off x="2898" y="3852"/>
                <a:ext cx="1817" cy="3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inner conductor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22" name="AutoShape 45"/>
              <p:cNvCxnSpPr>
                <a:cxnSpLocks noChangeShapeType="1"/>
                <a:stCxn id="3121" idx="0"/>
              </p:cNvCxnSpPr>
              <p:nvPr/>
            </p:nvCxnSpPr>
            <p:spPr bwMode="auto">
              <a:xfrm rot="5400000" flipH="1" flipV="1">
                <a:off x="3406" y="3300"/>
                <a:ext cx="952" cy="1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23" name="AutoShape 46"/>
              <p:cNvCxnSpPr>
                <a:cxnSpLocks noChangeShapeType="1"/>
              </p:cNvCxnSpPr>
              <p:nvPr/>
            </p:nvCxnSpPr>
            <p:spPr bwMode="auto">
              <a:xfrm flipH="1">
                <a:off x="3199" y="2178"/>
                <a:ext cx="456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24" name="AutoShape 47"/>
              <p:cNvCxnSpPr>
                <a:cxnSpLocks noChangeShapeType="1"/>
              </p:cNvCxnSpPr>
              <p:nvPr/>
            </p:nvCxnSpPr>
            <p:spPr bwMode="auto">
              <a:xfrm>
                <a:off x="3199" y="2830"/>
                <a:ext cx="456" cy="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25" name="Text Box 48"/>
              <p:cNvSpPr txBox="1">
                <a:spLocks noChangeArrowheads="1"/>
              </p:cNvSpPr>
              <p:nvPr/>
            </p:nvSpPr>
            <p:spPr bwMode="auto">
              <a:xfrm>
                <a:off x="2362" y="1925"/>
                <a:ext cx="837" cy="18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to 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pulsed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power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supply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26" name="AutoShape 49"/>
              <p:cNvCxnSpPr>
                <a:cxnSpLocks noChangeShapeType="1"/>
              </p:cNvCxnSpPr>
              <p:nvPr/>
            </p:nvCxnSpPr>
            <p:spPr bwMode="auto">
              <a:xfrm flipH="1">
                <a:off x="3199" y="3550"/>
                <a:ext cx="456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27" name="Group 50"/>
              <p:cNvGrpSpPr>
                <a:grpSpLocks/>
              </p:cNvGrpSpPr>
              <p:nvPr/>
            </p:nvGrpSpPr>
            <p:grpSpPr bwMode="auto">
              <a:xfrm>
                <a:off x="3188" y="2588"/>
                <a:ext cx="475" cy="138"/>
                <a:chOff x="3283" y="2506"/>
                <a:chExt cx="475" cy="138"/>
              </a:xfrm>
            </p:grpSpPr>
            <p:cxnSp>
              <p:nvCxnSpPr>
                <p:cNvPr id="3148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3283" y="2641"/>
                  <a:ext cx="9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49" name="AutoShape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79" y="2507"/>
                  <a:ext cx="0" cy="13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0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3379" y="2507"/>
                  <a:ext cx="12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1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3499" y="2506"/>
                  <a:ext cx="1" cy="13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2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3499" y="2643"/>
                  <a:ext cx="259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128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8630" y="2070"/>
                <a:ext cx="1" cy="17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29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8629" y="3403"/>
                <a:ext cx="1" cy="17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0" name="AutoShape 58"/>
              <p:cNvCxnSpPr>
                <a:cxnSpLocks noChangeShapeType="1"/>
              </p:cNvCxnSpPr>
              <p:nvPr/>
            </p:nvCxnSpPr>
            <p:spPr bwMode="auto">
              <a:xfrm>
                <a:off x="8521" y="2585"/>
                <a:ext cx="10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1" name="AutoShape 59"/>
              <p:cNvCxnSpPr>
                <a:cxnSpLocks noChangeShapeType="1"/>
                <a:endCxn id="3083" idx="0"/>
              </p:cNvCxnSpPr>
              <p:nvPr/>
            </p:nvCxnSpPr>
            <p:spPr bwMode="auto">
              <a:xfrm flipV="1">
                <a:off x="7962" y="2590"/>
                <a:ext cx="593" cy="1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2" name="AutoShape 61"/>
              <p:cNvCxnSpPr>
                <a:cxnSpLocks noChangeShapeType="1"/>
              </p:cNvCxnSpPr>
              <p:nvPr/>
            </p:nvCxnSpPr>
            <p:spPr bwMode="auto">
              <a:xfrm>
                <a:off x="8628" y="2588"/>
                <a:ext cx="1" cy="4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3" name="AutoShape 62"/>
              <p:cNvCxnSpPr>
                <a:cxnSpLocks noChangeShapeType="1"/>
              </p:cNvCxnSpPr>
              <p:nvPr/>
            </p:nvCxnSpPr>
            <p:spPr bwMode="auto">
              <a:xfrm>
                <a:off x="8472" y="3070"/>
                <a:ext cx="15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4" name="AutoShape 63"/>
              <p:cNvCxnSpPr>
                <a:cxnSpLocks noChangeShapeType="1"/>
              </p:cNvCxnSpPr>
              <p:nvPr/>
            </p:nvCxnSpPr>
            <p:spPr bwMode="auto">
              <a:xfrm>
                <a:off x="7967" y="2935"/>
                <a:ext cx="526" cy="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5" name="AutoShape 64"/>
              <p:cNvCxnSpPr>
                <a:cxnSpLocks noChangeShapeType="1"/>
              </p:cNvCxnSpPr>
              <p:nvPr/>
            </p:nvCxnSpPr>
            <p:spPr bwMode="auto">
              <a:xfrm flipH="1">
                <a:off x="7957" y="2700"/>
                <a:ext cx="5" cy="2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36" name="Rectangle 65"/>
              <p:cNvSpPr>
                <a:spLocks noChangeArrowheads="1"/>
              </p:cNvSpPr>
              <p:nvPr/>
            </p:nvSpPr>
            <p:spPr bwMode="auto">
              <a:xfrm>
                <a:off x="3690" y="2784"/>
                <a:ext cx="1253" cy="116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37" name="Text Box 66"/>
              <p:cNvSpPr txBox="1">
                <a:spLocks noChangeArrowheads="1"/>
              </p:cNvSpPr>
              <p:nvPr/>
            </p:nvSpPr>
            <p:spPr bwMode="auto">
              <a:xfrm>
                <a:off x="5814" y="3852"/>
                <a:ext cx="1146" cy="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fixed end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138" name="Text Box 67"/>
              <p:cNvSpPr txBox="1">
                <a:spLocks noChangeArrowheads="1"/>
              </p:cNvSpPr>
              <p:nvPr/>
            </p:nvSpPr>
            <p:spPr bwMode="auto">
              <a:xfrm>
                <a:off x="7293" y="3852"/>
                <a:ext cx="1140" cy="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free end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39" name="AutoShape 68"/>
              <p:cNvCxnSpPr>
                <a:cxnSpLocks noChangeShapeType="1"/>
                <a:stCxn id="3137" idx="0"/>
              </p:cNvCxnSpPr>
              <p:nvPr/>
            </p:nvCxnSpPr>
            <p:spPr bwMode="auto">
              <a:xfrm rot="16200000" flipV="1">
                <a:off x="5956" y="3421"/>
                <a:ext cx="857" cy="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0" name="AutoShape 69"/>
              <p:cNvCxnSpPr>
                <a:cxnSpLocks noChangeShapeType="1"/>
                <a:stCxn id="3138" idx="0"/>
              </p:cNvCxnSpPr>
              <p:nvPr/>
            </p:nvCxnSpPr>
            <p:spPr bwMode="auto">
              <a:xfrm rot="16200000" flipV="1">
                <a:off x="7337" y="3326"/>
                <a:ext cx="1027" cy="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1" name="AutoShape 70"/>
              <p:cNvCxnSpPr>
                <a:cxnSpLocks noChangeShapeType="1"/>
              </p:cNvCxnSpPr>
              <p:nvPr/>
            </p:nvCxnSpPr>
            <p:spPr bwMode="auto">
              <a:xfrm>
                <a:off x="6171" y="2113"/>
                <a:ext cx="0" cy="1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2" name="AutoShape 71"/>
              <p:cNvCxnSpPr>
                <a:cxnSpLocks noChangeShapeType="1"/>
              </p:cNvCxnSpPr>
              <p:nvPr/>
            </p:nvCxnSpPr>
            <p:spPr bwMode="auto">
              <a:xfrm>
                <a:off x="8076" y="2113"/>
                <a:ext cx="0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3" name="AutoShape 72"/>
              <p:cNvCxnSpPr>
                <a:cxnSpLocks noChangeShapeType="1"/>
              </p:cNvCxnSpPr>
              <p:nvPr/>
            </p:nvCxnSpPr>
            <p:spPr bwMode="auto">
              <a:xfrm flipH="1">
                <a:off x="6112" y="3421"/>
                <a:ext cx="3" cy="1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4" name="AutoShape 73"/>
              <p:cNvCxnSpPr>
                <a:cxnSpLocks noChangeShapeType="1"/>
              </p:cNvCxnSpPr>
              <p:nvPr/>
            </p:nvCxnSpPr>
            <p:spPr bwMode="auto">
              <a:xfrm>
                <a:off x="8076" y="3421"/>
                <a:ext cx="1" cy="1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45" name="Text Box 74"/>
              <p:cNvSpPr txBox="1">
                <a:spLocks noChangeArrowheads="1"/>
              </p:cNvSpPr>
              <p:nvPr/>
            </p:nvSpPr>
            <p:spPr bwMode="auto">
              <a:xfrm>
                <a:off x="6231" y="1517"/>
                <a:ext cx="2083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GB" sz="2400" smtClean="0">
                    <a:solidFill>
                      <a:prstClr val="black"/>
                    </a:solidFill>
                    <a:latin typeface="Times" pitchFamily="18" charset="0"/>
                  </a:rPr>
                  <a:t>viewing apertures</a:t>
                </a:r>
                <a:endParaRPr lang="en-US" sz="24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3146" name="AutoShape 75"/>
              <p:cNvCxnSpPr>
                <a:cxnSpLocks noChangeShapeType="1"/>
                <a:stCxn id="3145" idx="2"/>
                <a:endCxn id="3082" idx="0"/>
              </p:cNvCxnSpPr>
              <p:nvPr/>
            </p:nvCxnSpPr>
            <p:spPr bwMode="auto">
              <a:xfrm rot="5400000">
                <a:off x="6880" y="2046"/>
                <a:ext cx="607" cy="1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7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8472" y="3071"/>
                <a:ext cx="15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6" name="Straight Arrow Connector 75"/>
            <p:cNvCxnSpPr/>
            <p:nvPr/>
          </p:nvCxnSpPr>
          <p:spPr>
            <a:xfrm rot="16200000" flipV="1">
              <a:off x="4895056" y="3679032"/>
              <a:ext cx="2079625" cy="11112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8027988" y="2632075"/>
              <a:ext cx="862012" cy="4763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276600" y="4724400"/>
              <a:ext cx="5327650" cy="584200"/>
            </a:xfrm>
            <a:prstGeom prst="rect">
              <a:avLst/>
            </a:prstGeom>
            <a:solidFill>
              <a:schemeClr val="accent6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Comic Sans MS" pitchFamily="66" charset="0"/>
                </a:rPr>
                <a:t>laser Doppler vibrometer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7416007" y="3680619"/>
              <a:ext cx="208915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3145" idx="2"/>
            </p:cNvCxnSpPr>
            <p:nvPr/>
          </p:nvCxnSpPr>
          <p:spPr>
            <a:xfrm rot="16200000" flipH="1">
              <a:off x="6003131" y="1548607"/>
              <a:ext cx="341313" cy="1079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684213" y="216837"/>
            <a:ext cx="7772400" cy="4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42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 dirty="0">
                <a:solidFill>
                  <a:srgbClr val="1003BD"/>
                </a:solidFill>
                <a:latin typeface="Comic Sans MS" pitchFamily="66" charset="0"/>
              </a:rPr>
              <a:t>Schematic diagram of “The Little Wire”</a:t>
            </a:r>
          </a:p>
        </p:txBody>
      </p:sp>
    </p:spTree>
    <p:extLst>
      <p:ext uri="{BB962C8B-B14F-4D97-AF65-F5344CB8AC3E}">
        <p14:creationId xmlns:p14="http://schemas.microsoft.com/office/powerpoint/2010/main" val="1582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likeZaRad2a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/>
          <a:stretch/>
        </p:blipFill>
        <p:spPr bwMode="auto">
          <a:xfrm>
            <a:off x="200025" y="980728"/>
            <a:ext cx="8713738" cy="50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684213" y="216837"/>
            <a:ext cx="7772400" cy="4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42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 dirty="0" smtClean="0">
                <a:solidFill>
                  <a:srgbClr val="1003BD"/>
                </a:solidFill>
                <a:latin typeface="Comic Sans MS" pitchFamily="66" charset="0"/>
              </a:rPr>
              <a:t>“The Little Wire” Equipment </a:t>
            </a:r>
          </a:p>
        </p:txBody>
      </p:sp>
    </p:spTree>
    <p:extLst>
      <p:ext uri="{BB962C8B-B14F-4D97-AF65-F5344CB8AC3E}">
        <p14:creationId xmlns:p14="http://schemas.microsoft.com/office/powerpoint/2010/main" val="15869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3" descr="DSCF0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52"/>
          <p:cNvSpPr txBox="1">
            <a:spLocks noChangeArrowheads="1"/>
          </p:cNvSpPr>
          <p:nvPr/>
        </p:nvSpPr>
        <p:spPr bwMode="auto">
          <a:xfrm>
            <a:off x="6948488" y="1125538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4113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b="1" i="1" dirty="0">
                <a:solidFill>
                  <a:srgbClr val="C0504D">
                    <a:lumMod val="50000"/>
                  </a:srgbClr>
                </a:solidFill>
                <a:latin typeface="Tahoma" pitchFamily="34" charset="0"/>
              </a:rPr>
              <a:t>Vacuum chamber</a:t>
            </a:r>
          </a:p>
        </p:txBody>
      </p:sp>
      <p:sp>
        <p:nvSpPr>
          <p:cNvPr id="5124" name="Text Box 352"/>
          <p:cNvSpPr txBox="1">
            <a:spLocks noChangeArrowheads="1"/>
          </p:cNvSpPr>
          <p:nvPr/>
        </p:nvSpPr>
        <p:spPr bwMode="auto">
          <a:xfrm>
            <a:off x="3203575" y="1268413"/>
            <a:ext cx="152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4113"/>
              </a:spcBef>
              <a:buClr>
                <a:srgbClr val="0000FF"/>
              </a:buClr>
              <a:buSzPct val="100000"/>
              <a:buFont typeface="Times New Roman" pitchFamily="18" charset="0"/>
              <a:buNone/>
            </a:pPr>
            <a:r>
              <a:rPr lang="en-GB" sz="3200" b="1" i="1" smtClean="0">
                <a:solidFill>
                  <a:srgbClr val="0000FF"/>
                </a:solidFill>
                <a:latin typeface="Tahoma" pitchFamily="34" charset="0"/>
              </a:rPr>
              <a:t>LDV</a:t>
            </a:r>
          </a:p>
        </p:txBody>
      </p:sp>
      <p:sp>
        <p:nvSpPr>
          <p:cNvPr id="5125" name="Text Box 352"/>
          <p:cNvSpPr txBox="1">
            <a:spLocks noChangeArrowheads="1"/>
          </p:cNvSpPr>
          <p:nvPr/>
        </p:nvSpPr>
        <p:spPr bwMode="auto">
          <a:xfrm>
            <a:off x="1393825" y="1700213"/>
            <a:ext cx="152400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4113"/>
              </a:spcBef>
              <a:buClr>
                <a:srgbClr val="0000FF"/>
              </a:buClr>
              <a:buSzPct val="100000"/>
              <a:buFont typeface="Times New Roman" pitchFamily="18" charset="0"/>
              <a:buNone/>
            </a:pPr>
            <a:r>
              <a:rPr lang="en-GB" b="1" i="1" dirty="0" smtClean="0">
                <a:solidFill>
                  <a:srgbClr val="FF0000"/>
                </a:solidFill>
                <a:latin typeface="Tahoma" pitchFamily="34" charset="0"/>
              </a:rPr>
              <a:t>Coaxial cables (current from power supply)</a:t>
            </a:r>
          </a:p>
        </p:txBody>
      </p:sp>
      <p:sp>
        <p:nvSpPr>
          <p:cNvPr id="5126" name="Text Box 3078"/>
          <p:cNvSpPr txBox="1">
            <a:spLocks noChangeArrowheads="1"/>
          </p:cNvSpPr>
          <p:nvPr/>
        </p:nvSpPr>
        <p:spPr bwMode="auto">
          <a:xfrm>
            <a:off x="3059832" y="904876"/>
            <a:ext cx="42672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</a:pPr>
            <a:r>
              <a:rPr lang="en-GB" sz="1600" b="1" dirty="0" smtClean="0">
                <a:solidFill>
                  <a:prstClr val="black"/>
                </a:solidFill>
                <a:latin typeface="Comic Sans MS" pitchFamily="66" charset="0"/>
              </a:rPr>
              <a:t>LDV = Laser Doppler Vibrometer</a:t>
            </a:r>
          </a:p>
        </p:txBody>
      </p:sp>
      <p:sp>
        <p:nvSpPr>
          <p:cNvPr id="5127" name="AutoShape 49"/>
          <p:cNvSpPr>
            <a:spLocks noChangeArrowheads="1"/>
          </p:cNvSpPr>
          <p:nvPr/>
        </p:nvSpPr>
        <p:spPr bwMode="auto">
          <a:xfrm>
            <a:off x="2917825" y="76200"/>
            <a:ext cx="3886200" cy="325438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5124" idx="2"/>
          </p:cNvCxnSpPr>
          <p:nvPr/>
        </p:nvCxnSpPr>
        <p:spPr>
          <a:xfrm rot="16200000" flipH="1">
            <a:off x="3194844" y="2626519"/>
            <a:ext cx="1860550" cy="3190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1003BD"/>
                </a:solidFill>
                <a:latin typeface="Comic Sans MS" pitchFamily="66" charset="0"/>
              </a:rPr>
              <a:t>Operating Principle</a:t>
            </a:r>
            <a:endParaRPr lang="en-GB" sz="2800" dirty="0">
              <a:solidFill>
                <a:srgbClr val="1003BD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1080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Magnitude and frequency of wire oscillations measured using LDV</a:t>
            </a:r>
          </a:p>
          <a:p>
            <a:pPr lvl="1"/>
            <a:r>
              <a:rPr lang="en-GB" dirty="0" smtClean="0"/>
              <a:t>Characteristic frequency gives a direct measure of the </a:t>
            </a:r>
            <a:r>
              <a:rPr lang="en-GB" b="1" dirty="0" smtClean="0"/>
              <a:t>material Elastic Modulus</a:t>
            </a:r>
          </a:p>
          <a:p>
            <a:pPr lvl="1"/>
            <a:r>
              <a:rPr lang="en-GB" dirty="0" smtClean="0"/>
              <a:t>Induced </a:t>
            </a:r>
            <a:r>
              <a:rPr lang="en-GB" b="1" dirty="0" smtClean="0"/>
              <a:t>dynamic stress</a:t>
            </a:r>
            <a:r>
              <a:rPr lang="en-GB" dirty="0" smtClean="0"/>
              <a:t> is calculated via LS-DYNA simulation and verified by cross-comparison with measured surface velocities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7733" y="2064582"/>
            <a:ext cx="4367024" cy="419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6286882" y="3874357"/>
            <a:ext cx="494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G.P. Skoro et al. / Journal of Nuclear Materials 409 (2011) 40-46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Why High Strain-Rate Measurements?</a:t>
            </a:r>
            <a:endParaRPr lang="en-GB" dirty="0">
              <a:solidFill>
                <a:srgbClr val="1003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/>
              <a:t>The main issue for </a:t>
            </a:r>
            <a:r>
              <a:rPr lang="en-GB" dirty="0" smtClean="0"/>
              <a:t>beam-facing </a:t>
            </a:r>
            <a:r>
              <a:rPr lang="en-GB" dirty="0"/>
              <a:t>materials </a:t>
            </a:r>
            <a:r>
              <a:rPr lang="en-GB" dirty="0" smtClean="0"/>
              <a:t>used </a:t>
            </a:r>
            <a:r>
              <a:rPr lang="en-GB" dirty="0"/>
              <a:t>in </a:t>
            </a:r>
            <a:r>
              <a:rPr lang="en-GB" dirty="0" smtClean="0"/>
              <a:t>target </a:t>
            </a:r>
            <a:r>
              <a:rPr lang="en-GB" dirty="0"/>
              <a:t>systems (</a:t>
            </a:r>
            <a:r>
              <a:rPr lang="en-GB" dirty="0" smtClean="0"/>
              <a:t>targets, beam </a:t>
            </a:r>
            <a:r>
              <a:rPr lang="en-GB" dirty="0"/>
              <a:t>windows, beam dumps, </a:t>
            </a:r>
            <a:r>
              <a:rPr lang="en-GB" dirty="0" smtClean="0"/>
              <a:t>containment vessels, </a:t>
            </a:r>
            <a:r>
              <a:rPr lang="en-GB" dirty="0"/>
              <a:t>etc</a:t>
            </a:r>
            <a:r>
              <a:rPr lang="en-GB" dirty="0" smtClean="0"/>
              <a:t>.) is </a:t>
            </a:r>
            <a:r>
              <a:rPr lang="en-GB" dirty="0"/>
              <a:t>the magnitude and the rate of change of </a:t>
            </a:r>
            <a:r>
              <a:rPr lang="en-GB" b="1" dirty="0"/>
              <a:t>deposited energy </a:t>
            </a:r>
            <a:r>
              <a:rPr lang="en-GB" b="1" dirty="0" smtClean="0"/>
              <a:t>density </a:t>
            </a:r>
            <a:r>
              <a:rPr lang="en-GB" dirty="0" smtClean="0"/>
              <a:t>(J/cc).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In a regime where beam pulse length is short compared to characteristic expansion times and thermal conduction timescales we can make the following simplifications: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 </a:t>
            </a:r>
            <a:r>
              <a:rPr lang="el-GR" b="1" dirty="0" smtClean="0"/>
              <a:t>Δ</a:t>
            </a:r>
            <a:r>
              <a:rPr lang="en-GB" b="1" dirty="0" err="1"/>
              <a:t>T</a:t>
            </a:r>
            <a:r>
              <a:rPr lang="en-GB" b="1" dirty="0" err="1">
                <a:cs typeface="Calibri"/>
              </a:rPr>
              <a:t>≈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den</a:t>
            </a:r>
            <a:r>
              <a:rPr lang="en-GB" b="1" dirty="0" smtClean="0"/>
              <a:t>/</a:t>
            </a:r>
            <a:r>
              <a:rPr lang="el-GR" b="1" dirty="0" smtClean="0"/>
              <a:t>ρ</a:t>
            </a:r>
            <a:r>
              <a:rPr lang="en-GB" b="1" dirty="0" smtClean="0"/>
              <a:t>.</a:t>
            </a:r>
            <a:r>
              <a:rPr lang="en-GB" b="1" dirty="0" err="1" smtClean="0"/>
              <a:t>Cp</a:t>
            </a:r>
            <a:r>
              <a:rPr lang="en-GB" b="1" dirty="0" smtClean="0"/>
              <a:t>                             Thermal </a:t>
            </a:r>
            <a:r>
              <a:rPr lang="en-GB" b="1" dirty="0"/>
              <a:t>Stress </a:t>
            </a:r>
            <a:r>
              <a:rPr lang="en-GB" b="1" dirty="0" smtClean="0">
                <a:latin typeface="Calibri"/>
                <a:cs typeface="Calibri"/>
              </a:rPr>
              <a:t>≈</a:t>
            </a:r>
            <a:r>
              <a:rPr lang="en-GB" b="1" dirty="0" smtClean="0"/>
              <a:t> </a:t>
            </a:r>
            <a:r>
              <a:rPr lang="el-GR" b="1" dirty="0" smtClean="0"/>
              <a:t>α</a:t>
            </a:r>
            <a:r>
              <a:rPr lang="en-GB" b="1" dirty="0" smtClean="0"/>
              <a:t>.E.</a:t>
            </a:r>
            <a:r>
              <a:rPr lang="el-GR" b="1" dirty="0" smtClean="0"/>
              <a:t>Δ</a:t>
            </a:r>
            <a:r>
              <a:rPr lang="en-GB" b="1" dirty="0" smtClean="0"/>
              <a:t>T</a:t>
            </a:r>
            <a:br>
              <a:rPr lang="en-GB" b="1" dirty="0" smtClean="0"/>
            </a:b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With increasing beam power, </a:t>
            </a:r>
            <a:r>
              <a:rPr lang="en-GB" dirty="0"/>
              <a:t>and </a:t>
            </a:r>
            <a:r>
              <a:rPr lang="en-GB" dirty="0" smtClean="0"/>
              <a:t>decreasing pulse length, </a:t>
            </a:r>
            <a:r>
              <a:rPr lang="en-GB" dirty="0"/>
              <a:t>the estimate of </a:t>
            </a:r>
            <a:r>
              <a:rPr lang="en-GB" dirty="0" smtClean="0"/>
              <a:t>material strength </a:t>
            </a:r>
            <a:r>
              <a:rPr lang="en-GB" dirty="0"/>
              <a:t>and corresponding lifetime based on simple, quasi-static equations is no </a:t>
            </a:r>
            <a:r>
              <a:rPr lang="en-GB" dirty="0" smtClean="0"/>
              <a:t>longer accurate</a:t>
            </a:r>
            <a:r>
              <a:rPr lang="en-GB" dirty="0"/>
              <a:t>. 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In </a:t>
            </a:r>
            <a:r>
              <a:rPr lang="en-GB" dirty="0"/>
              <a:t>these cases the </a:t>
            </a:r>
            <a:r>
              <a:rPr lang="en-GB" b="1" dirty="0"/>
              <a:t>materials </a:t>
            </a:r>
            <a:r>
              <a:rPr lang="en-GB" b="1" dirty="0" smtClean="0"/>
              <a:t>respond dynamically </a:t>
            </a:r>
            <a:r>
              <a:rPr lang="en-GB" dirty="0"/>
              <a:t>and they behave differently </a:t>
            </a:r>
            <a:r>
              <a:rPr lang="en-GB" dirty="0" smtClean="0"/>
              <a:t>than under </a:t>
            </a:r>
            <a:r>
              <a:rPr lang="en-GB" dirty="0"/>
              <a:t>quasi-static </a:t>
            </a:r>
            <a:r>
              <a:rPr lang="en-GB" dirty="0" smtClean="0"/>
              <a:t>loading. In </a:t>
            </a:r>
            <a:r>
              <a:rPr lang="en-GB" dirty="0"/>
              <a:t>order to address this problem the fundamental material properties and </a:t>
            </a:r>
            <a:r>
              <a:rPr lang="en-GB" dirty="0" smtClean="0"/>
              <a:t>corresponding strength </a:t>
            </a:r>
            <a:r>
              <a:rPr lang="en-GB" dirty="0"/>
              <a:t>have to be </a:t>
            </a:r>
            <a:r>
              <a:rPr lang="en-GB" b="1" dirty="0"/>
              <a:t>measured under dynamic conditions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5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Dynamic Young’s Modulus of Tungsten</a:t>
            </a:r>
            <a:endParaRPr lang="en-GB" dirty="0">
              <a:solidFill>
                <a:srgbClr val="1003B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136" y="1091591"/>
            <a:ext cx="4680000" cy="44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1854" y="1063875"/>
            <a:ext cx="4680000" cy="45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470" y="6001543"/>
            <a:ext cx="8723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G.P. Skoro et al. / Journal of Nuclear Materials 409 (2011) 40-46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03BD"/>
                </a:solidFill>
              </a:rPr>
              <a:t>Yield Strength Measurements</a:t>
            </a:r>
            <a:endParaRPr lang="en-GB" dirty="0">
              <a:solidFill>
                <a:srgbClr val="1003B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0837" y="747843"/>
            <a:ext cx="5602322" cy="578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5513099" y="3387711"/>
            <a:ext cx="6561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J.R.J. Bennett et al., 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. Instr. And Meth. A (2011), doi:10.1016/j.nima.2011.03.036</a:t>
            </a: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/>
          <a:stretch/>
        </p:blipFill>
        <p:spPr bwMode="auto">
          <a:xfrm>
            <a:off x="2600697" y="764704"/>
            <a:ext cx="6142503" cy="56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79388" y="4149080"/>
            <a:ext cx="201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Strain rates shown in s</a:t>
            </a:r>
            <a:r>
              <a:rPr lang="en-GB" sz="2000" baseline="30000" dirty="0" smtClean="0">
                <a:solidFill>
                  <a:srgbClr val="C00000"/>
                </a:solidFill>
                <a:latin typeface="Comic Sans MS" pitchFamily="66" charset="0"/>
              </a:rPr>
              <a:t>-1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181" y="1719004"/>
            <a:ext cx="2268538" cy="2246769"/>
            <a:chOff x="53181" y="1719004"/>
            <a:chExt cx="2268538" cy="2246769"/>
          </a:xfrm>
        </p:grpSpPr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53181" y="1719004"/>
              <a:ext cx="2268538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00FF"/>
                  </a:solidFill>
                  <a:latin typeface="Comic Sans MS" pitchFamily="66" charset="0"/>
                </a:rPr>
                <a:t>Strength of Tungsten versus Temperature</a:t>
              </a:r>
            </a:p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Comic Sans MS" pitchFamily="66" charset="0"/>
                </a:rPr>
                <a:t>and </a:t>
              </a:r>
            </a:p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Comic Sans MS" pitchFamily="66" charset="0"/>
                </a:rPr>
                <a:t>Lifetime, </a:t>
              </a:r>
            </a:p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Comic Sans MS" pitchFamily="66" charset="0"/>
                </a:rPr>
                <a:t>in Millions of Pulses </a:t>
              </a:r>
            </a:p>
          </p:txBody>
        </p:sp>
        <p:sp>
          <p:nvSpPr>
            <p:cNvPr id="6" name="Plus 5"/>
            <p:cNvSpPr/>
            <p:nvPr/>
          </p:nvSpPr>
          <p:spPr bwMode="auto">
            <a:xfrm>
              <a:off x="1760051" y="2996952"/>
              <a:ext cx="180000" cy="180000"/>
            </a:xfrm>
            <a:prstGeom prst="mathPlu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03BD"/>
                </a:solidFill>
                <a:effectLst/>
                <a:uLnTx/>
                <a:uFillTx/>
                <a:latin typeface="Comic Sans MS" pitchFamily="66" charset="0"/>
              </a:rPr>
              <a:t>Lifetime Evaluation (Cycles to failure)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003BD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61904</TotalTime>
  <Words>860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Operating Principle</vt:lpstr>
      <vt:lpstr>Why High Strain-Rate Measurements?</vt:lpstr>
      <vt:lpstr>Dynamic Young’s Modulus of Tungsten</vt:lpstr>
      <vt:lpstr>Yield Strength Measurements</vt:lpstr>
      <vt:lpstr>PowerPoint Presentation</vt:lpstr>
      <vt:lpstr>Why Low Strain-Rate Measurements?</vt:lpstr>
      <vt:lpstr>Low Strain Rate Tests in the Little-Wire Test Rig</vt:lpstr>
      <vt:lpstr>Sample Geometry Concept</vt:lpstr>
      <vt:lpstr>Tuneable Temperature and Stress Cycles</vt:lpstr>
      <vt:lpstr>First Tests Using Tantalum Foil</vt:lpstr>
      <vt:lpstr>Thermal Emissivity and Surface Roughness</vt:lpstr>
      <vt:lpstr>Oxidation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 Beam Window Design</dc:title>
  <dc:creator>Matthew Rooney</dc:creator>
  <cp:lastModifiedBy>Kirk T McDonald</cp:lastModifiedBy>
  <cp:revision>2031</cp:revision>
  <cp:lastPrinted>2013-04-03T14:19:08Z</cp:lastPrinted>
  <dcterms:created xsi:type="dcterms:W3CDTF">2011-04-20T15:21:04Z</dcterms:created>
  <dcterms:modified xsi:type="dcterms:W3CDTF">2013-04-06T10:18:57Z</dcterms:modified>
</cp:coreProperties>
</file>